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9" r:id="rId2"/>
    <p:sldId id="320" r:id="rId3"/>
    <p:sldId id="260" r:id="rId4"/>
    <p:sldId id="306" r:id="rId5"/>
    <p:sldId id="307" r:id="rId6"/>
    <p:sldId id="308" r:id="rId7"/>
    <p:sldId id="309" r:id="rId8"/>
    <p:sldId id="312" r:id="rId9"/>
    <p:sldId id="310" r:id="rId10"/>
    <p:sldId id="311" r:id="rId11"/>
    <p:sldId id="264" r:id="rId12"/>
    <p:sldId id="318" r:id="rId13"/>
    <p:sldId id="319" r:id="rId14"/>
    <p:sldId id="314" r:id="rId15"/>
    <p:sldId id="315" r:id="rId16"/>
    <p:sldId id="313" r:id="rId17"/>
    <p:sldId id="317" r:id="rId18"/>
    <p:sldId id="316" r:id="rId19"/>
    <p:sldId id="32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417"/>
    <a:srgbClr val="6C7373"/>
    <a:srgbClr val="E1E1E1"/>
    <a:srgbClr val="566568"/>
    <a:srgbClr val="C41039"/>
    <a:srgbClr val="69787B"/>
    <a:srgbClr val="69780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C98779-6A81-0EBD-0CCB-97D7A6E4C084}" v="81" dt="2024-02-05T05:45:24.927"/>
    <p1510:client id="{4C4F604D-6188-8584-1538-E98D6929B8BE}" v="10" dt="2024-02-05T03:20:00.202"/>
    <p1510:client id="{723420FD-6339-8BC3-52A1-45CD25CBBBF1}" v="8" dt="2024-02-06T20:50:54.079"/>
    <p1510:client id="{AC3311C4-81D2-9571-71FE-64FDBB1A1D6C}" v="382" dt="2024-02-04T23:15:38.152"/>
    <p1510:client id="{B3061934-727A-BA29-C77F-B0548E34170F}" v="23" dt="2024-02-05T18:28:29.755"/>
    <p1510:client id="{EE18C539-A394-8D91-49EC-0929EBA55C9F}" v="603" dt="2024-02-05T04:16:26.296"/>
  </p1510:revLst>
</p1510:revInfo>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9" autoAdjust="0"/>
    <p:restoredTop sz="94643"/>
  </p:normalViewPr>
  <p:slideViewPr>
    <p:cSldViewPr snapToGrid="0" snapToObjects="1">
      <p:cViewPr>
        <p:scale>
          <a:sx n="100" d="100"/>
          <a:sy n="100" d="100"/>
        </p:scale>
        <p:origin x="2120" y="5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3AD09-9720-9047-BB14-484CD98DBB2F}" type="datetimeFigureOut">
              <a:rPr lang="en-US" smtClean="0"/>
              <a:t>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380D64-6F43-4C4D-BE6A-3F3482AA5165}" type="slidenum">
              <a:rPr lang="en-US" smtClean="0"/>
              <a:t>‹#›</a:t>
            </a:fld>
            <a:endParaRPr lang="en-US"/>
          </a:p>
        </p:txBody>
      </p:sp>
    </p:spTree>
    <p:extLst>
      <p:ext uri="{BB962C8B-B14F-4D97-AF65-F5344CB8AC3E}">
        <p14:creationId xmlns:p14="http://schemas.microsoft.com/office/powerpoint/2010/main" val="42523900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6" name="Rectangle 5"/>
          <p:cNvSpPr/>
          <p:nvPr userDrawn="1"/>
        </p:nvSpPr>
        <p:spPr>
          <a:xfrm>
            <a:off x="228600" y="228600"/>
            <a:ext cx="8686800" cy="6400800"/>
          </a:xfrm>
          <a:prstGeom prst="rect">
            <a:avLst/>
          </a:prstGeom>
          <a:solidFill>
            <a:srgbClr val="6C737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733" y="2253751"/>
            <a:ext cx="4987877" cy="1217083"/>
          </a:xfrm>
        </p:spPr>
        <p:txBody>
          <a:bodyPr/>
          <a:lstStyle>
            <a:lvl1pPr algn="l">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50733" y="3596777"/>
            <a:ext cx="4987877"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8" name="Picture 7" descr="1linerev(1c)1000-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8988" y="5851976"/>
            <a:ext cx="3608228" cy="563683"/>
          </a:xfrm>
          <a:prstGeom prst="rect">
            <a:avLst/>
          </a:prstGeom>
        </p:spPr>
      </p:pic>
      <p:pic>
        <p:nvPicPr>
          <p:cNvPr id="5" name="Picture 4"/>
          <p:cNvPicPr>
            <a:picLocks noChangeAspect="1"/>
          </p:cNvPicPr>
          <p:nvPr userDrawn="1"/>
        </p:nvPicPr>
        <p:blipFill rotWithShape="1">
          <a:blip r:embed="rId3">
            <a:extLst>
              <a:ext uri="{28A0092B-C50C-407E-A947-70E740481C1C}">
                <a14:useLocalDpi xmlns:a14="http://schemas.microsoft.com/office/drawing/2010/main" val="0"/>
              </a:ext>
            </a:extLst>
          </a:blip>
          <a:srcRect r="37328"/>
          <a:stretch/>
        </p:blipFill>
        <p:spPr>
          <a:xfrm>
            <a:off x="5654452" y="436622"/>
            <a:ext cx="3262720" cy="6025896"/>
          </a:xfrm>
          <a:prstGeom prst="rect">
            <a:avLst/>
          </a:prstGeom>
        </p:spPr>
      </p:pic>
    </p:spTree>
    <p:extLst>
      <p:ext uri="{BB962C8B-B14F-4D97-AF65-F5344CB8AC3E}">
        <p14:creationId xmlns:p14="http://schemas.microsoft.com/office/powerpoint/2010/main" val="398213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6" name="Rectangle 5"/>
          <p:cNvSpPr/>
          <p:nvPr userDrawn="1"/>
        </p:nvSpPr>
        <p:spPr>
          <a:xfrm>
            <a:off x="228600" y="228600"/>
            <a:ext cx="8686800" cy="6400800"/>
          </a:xfrm>
          <a:prstGeom prst="rect">
            <a:avLst/>
          </a:prstGeom>
          <a:solidFill>
            <a:srgbClr val="A514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r="37328"/>
          <a:stretch/>
        </p:blipFill>
        <p:spPr>
          <a:xfrm>
            <a:off x="5654452" y="436622"/>
            <a:ext cx="3262720" cy="6025896"/>
          </a:xfrm>
          <a:prstGeom prst="rect">
            <a:avLst/>
          </a:prstGeom>
        </p:spPr>
      </p:pic>
      <p:sp>
        <p:nvSpPr>
          <p:cNvPr id="2" name="Title 1"/>
          <p:cNvSpPr>
            <a:spLocks noGrp="1"/>
          </p:cNvSpPr>
          <p:nvPr>
            <p:ph type="ctrTitle"/>
          </p:nvPr>
        </p:nvSpPr>
        <p:spPr>
          <a:xfrm>
            <a:off x="550733" y="2253751"/>
            <a:ext cx="4987877" cy="1217083"/>
          </a:xfrm>
        </p:spPr>
        <p:txBody>
          <a:bodyPr/>
          <a:lstStyle>
            <a:lvl1pPr algn="l">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50733" y="3596777"/>
            <a:ext cx="4987877"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descr="1linerev(1c)1000-0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8988" y="5851976"/>
            <a:ext cx="3608228" cy="563683"/>
          </a:xfrm>
          <a:prstGeom prst="rect">
            <a:avLst/>
          </a:prstGeom>
        </p:spPr>
      </p:pic>
    </p:spTree>
    <p:extLst>
      <p:ext uri="{BB962C8B-B14F-4D97-AF65-F5344CB8AC3E}">
        <p14:creationId xmlns:p14="http://schemas.microsoft.com/office/powerpoint/2010/main" val="123017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6C7373"/>
                </a:solidFill>
              </a:defRPr>
            </a:lvl1pPr>
            <a:lvl2pPr>
              <a:defRPr>
                <a:solidFill>
                  <a:srgbClr val="6C7373"/>
                </a:solidFill>
              </a:defRPr>
            </a:lvl2pPr>
            <a:lvl3pPr>
              <a:defRPr>
                <a:solidFill>
                  <a:srgbClr val="6C7373"/>
                </a:solidFill>
              </a:defRPr>
            </a:lvl3pPr>
            <a:lvl4pPr>
              <a:defRPr>
                <a:solidFill>
                  <a:srgbClr val="6C7373"/>
                </a:solidFill>
              </a:defRPr>
            </a:lvl4pPr>
            <a:lvl5pPr>
              <a:defRPr>
                <a:solidFill>
                  <a:srgbClr val="6C737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rgbClr val="6C7373"/>
                </a:solidFill>
              </a:defRPr>
            </a:lvl1pPr>
          </a:lstStyle>
          <a:p>
            <a:r>
              <a:rPr lang="en-US" dirty="0"/>
              <a:t>Click to edit Master title style</a:t>
            </a:r>
          </a:p>
        </p:txBody>
      </p:sp>
    </p:spTree>
    <p:extLst>
      <p:ext uri="{BB962C8B-B14F-4D97-AF65-F5344CB8AC3E}">
        <p14:creationId xmlns:p14="http://schemas.microsoft.com/office/powerpoint/2010/main" val="1605149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0472" y="437444"/>
            <a:ext cx="795528" cy="920496"/>
          </a:xfrm>
          <a:prstGeom prst="rect">
            <a:avLst/>
          </a:prstGeom>
        </p:spPr>
      </p:pic>
    </p:spTree>
    <p:extLst>
      <p:ext uri="{BB962C8B-B14F-4D97-AF65-F5344CB8AC3E}">
        <p14:creationId xmlns:p14="http://schemas.microsoft.com/office/powerpoint/2010/main" val="343659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767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305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664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2" name="Picture 1" descr="Wash_U_PPT_Template-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7534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21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28600" y="228600"/>
            <a:ext cx="8686800" cy="6400800"/>
          </a:xfrm>
          <a:prstGeom prst="rect">
            <a:avLst/>
          </a:prstGeom>
          <a:solidFill>
            <a:srgbClr val="E1E1E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67202" y="437444"/>
            <a:ext cx="7237465" cy="98019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93889" y="1600200"/>
            <a:ext cx="8142111" cy="47780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40472" y="437444"/>
            <a:ext cx="795528" cy="920496"/>
          </a:xfrm>
          <a:prstGeom prst="rect">
            <a:avLst/>
          </a:prstGeom>
        </p:spPr>
      </p:pic>
    </p:spTree>
    <p:extLst>
      <p:ext uri="{BB962C8B-B14F-4D97-AF65-F5344CB8AC3E}">
        <p14:creationId xmlns:p14="http://schemas.microsoft.com/office/powerpoint/2010/main" val="2840818540"/>
      </p:ext>
    </p:extLst>
  </p:cSld>
  <p:clrMap bg1="lt1" tx1="dk1" bg2="lt2" tx2="dk2" accent1="accent1" accent2="accent2" accent3="accent3" accent4="accent4" accent5="accent5" accent6="accent6" hlink="hlink" folHlink="folHlink"/>
  <p:sldLayoutIdLst>
    <p:sldLayoutId id="2147483671" r:id="rId1"/>
    <p:sldLayoutId id="2147483673" r:id="rId2"/>
    <p:sldLayoutId id="2147483650" r:id="rId3"/>
    <p:sldLayoutId id="2147483660" r:id="rId4"/>
    <p:sldLayoutId id="2147483652" r:id="rId5"/>
    <p:sldLayoutId id="2147483653" r:id="rId6"/>
    <p:sldLayoutId id="2147483654" r:id="rId7"/>
    <p:sldLayoutId id="2147483670" r:id="rId8"/>
    <p:sldLayoutId id="2147483655"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rgbClr val="6C7373"/>
          </a:solidFill>
          <a:latin typeface="Times New Roman" charset="0"/>
          <a:ea typeface="Times New Roman" charset="0"/>
          <a:cs typeface="Times New Roman" charset="0"/>
        </a:defRPr>
      </a:lvl1pPr>
    </p:titleStyle>
    <p:bodyStyle>
      <a:lvl1pPr marL="342900" indent="-342900" algn="l" defTabSz="457200" rtl="0" eaLnBrk="1" latinLnBrk="0" hangingPunct="1">
        <a:spcBef>
          <a:spcPct val="20000"/>
        </a:spcBef>
        <a:buFont typeface="Arial"/>
        <a:buChar char="•"/>
        <a:defRPr sz="2800" b="0" i="0" kern="1200">
          <a:solidFill>
            <a:srgbClr val="6C7373"/>
          </a:solidFill>
          <a:latin typeface="Arial" charset="0"/>
          <a:ea typeface="Arial" charset="0"/>
          <a:cs typeface="Arial" charset="0"/>
        </a:defRPr>
      </a:lvl1pPr>
      <a:lvl2pPr marL="742950" indent="-285750" algn="l" defTabSz="457200" rtl="0" eaLnBrk="1" latinLnBrk="0" hangingPunct="1">
        <a:spcBef>
          <a:spcPct val="20000"/>
        </a:spcBef>
        <a:buFont typeface="Arial"/>
        <a:buChar char="–"/>
        <a:defRPr sz="2400" b="0" i="0" kern="1200">
          <a:solidFill>
            <a:srgbClr val="6C7373"/>
          </a:solidFill>
          <a:latin typeface="Arial" charset="0"/>
          <a:ea typeface="Arial" charset="0"/>
          <a:cs typeface="Arial" charset="0"/>
        </a:defRPr>
      </a:lvl2pPr>
      <a:lvl3pPr marL="1143000" indent="-228600" algn="l" defTabSz="457200" rtl="0" eaLnBrk="1" latinLnBrk="0" hangingPunct="1">
        <a:spcBef>
          <a:spcPct val="20000"/>
        </a:spcBef>
        <a:buFont typeface="Arial"/>
        <a:buChar char="•"/>
        <a:defRPr sz="2000" b="0" i="0" kern="1200">
          <a:solidFill>
            <a:srgbClr val="6C7373"/>
          </a:solidFill>
          <a:latin typeface="Arial" charset="0"/>
          <a:ea typeface="Arial" charset="0"/>
          <a:cs typeface="Arial" charset="0"/>
        </a:defRPr>
      </a:lvl3pPr>
      <a:lvl4pPr marL="16002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4pPr>
      <a:lvl5pPr marL="20574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a:cs typeface="Times New Roman"/>
              </a:rPr>
              <a:t>Session 5</a:t>
            </a:r>
            <a:endParaRPr lang="en-US" dirty="0"/>
          </a:p>
        </p:txBody>
      </p:sp>
      <p:sp>
        <p:nvSpPr>
          <p:cNvPr id="3" name="Subtitle 2"/>
          <p:cNvSpPr>
            <a:spLocks noGrp="1"/>
          </p:cNvSpPr>
          <p:nvPr>
            <p:ph type="subTitle" idx="1"/>
          </p:nvPr>
        </p:nvSpPr>
        <p:spPr>
          <a:xfrm>
            <a:off x="550733" y="3596777"/>
            <a:ext cx="4987877" cy="480836"/>
          </a:xfrm>
        </p:spPr>
        <p:txBody>
          <a:bodyPr vert="horz" lIns="91440" tIns="45720" rIns="91440" bIns="45720" rtlCol="0" anchor="t">
            <a:normAutofit fontScale="70000" lnSpcReduction="20000"/>
          </a:bodyPr>
          <a:lstStyle/>
          <a:p>
            <a:r>
              <a:rPr lang="en-US" dirty="0">
                <a:latin typeface="Times New Roman"/>
                <a:cs typeface="Arial"/>
              </a:rPr>
              <a:t>Reading Files and Working with Tabular Data</a:t>
            </a:r>
            <a:endParaRPr lang="en-US" dirty="0">
              <a:latin typeface="Times New Roman"/>
            </a:endParaRPr>
          </a:p>
          <a:p>
            <a:endParaRPr lang="en-US" dirty="0"/>
          </a:p>
        </p:txBody>
      </p:sp>
    </p:spTree>
    <p:extLst>
      <p:ext uri="{BB962C8B-B14F-4D97-AF65-F5344CB8AC3E}">
        <p14:creationId xmlns:p14="http://schemas.microsoft.com/office/powerpoint/2010/main" val="158428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80FAA529-2F4C-35F3-C710-CC383ACD613A}"/>
              </a:ext>
            </a:extLst>
          </p:cNvPr>
          <p:cNvPicPr>
            <a:picLocks noGrp="1" noChangeAspect="1"/>
          </p:cNvPicPr>
          <p:nvPr>
            <p:ph idx="1"/>
          </p:nvPr>
        </p:nvPicPr>
        <p:blipFill>
          <a:blip r:embed="rId2"/>
          <a:stretch>
            <a:fillRect/>
          </a:stretch>
        </p:blipFill>
        <p:spPr>
          <a:xfrm>
            <a:off x="1021556" y="2241046"/>
            <a:ext cx="7105904" cy="4079787"/>
          </a:xfrm>
        </p:spPr>
      </p:pic>
      <p:sp>
        <p:nvSpPr>
          <p:cNvPr id="5" name="TextBox 4">
            <a:extLst>
              <a:ext uri="{FF2B5EF4-FFF2-40B4-BE49-F238E27FC236}">
                <a16:creationId xmlns:a16="http://schemas.microsoft.com/office/drawing/2014/main" id="{BED6FF70-6666-1E6D-D83E-86ED7E14FB2B}"/>
              </a:ext>
            </a:extLst>
          </p:cNvPr>
          <p:cNvSpPr txBox="1"/>
          <p:nvPr/>
        </p:nvSpPr>
        <p:spPr>
          <a:xfrm>
            <a:off x="1052133" y="621715"/>
            <a:ext cx="65614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Times New Roman"/>
              </a:rPr>
              <a:t>Example of text file opened with incorrect encoding</a:t>
            </a:r>
          </a:p>
        </p:txBody>
      </p:sp>
    </p:spTree>
    <p:extLst>
      <p:ext uri="{BB962C8B-B14F-4D97-AF65-F5344CB8AC3E}">
        <p14:creationId xmlns:p14="http://schemas.microsoft.com/office/powerpoint/2010/main" val="331595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solidFill>
                  <a:srgbClr val="000000"/>
                </a:solidFill>
                <a:latin typeface="Times New Roman"/>
                <a:cs typeface="Times New Roman"/>
              </a:rPr>
              <a:t>Text Files: Things to Remember</a:t>
            </a:r>
            <a:endParaRPr lang="en-US" dirty="0">
              <a:solidFill>
                <a:srgbClr val="000000"/>
              </a:solidFill>
            </a:endParaRPr>
          </a:p>
        </p:txBody>
      </p:sp>
      <p:sp>
        <p:nvSpPr>
          <p:cNvPr id="2" name="TextBox 1">
            <a:extLst>
              <a:ext uri="{FF2B5EF4-FFF2-40B4-BE49-F238E27FC236}">
                <a16:creationId xmlns:a16="http://schemas.microsoft.com/office/drawing/2014/main" id="{4BE3D9F0-BC4D-B3D5-CBD2-D8A8910F7170}"/>
              </a:ext>
            </a:extLst>
          </p:cNvPr>
          <p:cNvSpPr txBox="1"/>
          <p:nvPr/>
        </p:nvSpPr>
        <p:spPr>
          <a:xfrm>
            <a:off x="583455" y="1779062"/>
            <a:ext cx="776666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lvl="2" indent="-228600">
              <a:lnSpc>
                <a:spcPct val="200000"/>
              </a:lnSpc>
              <a:buAutoNum type="arabicPeriod"/>
            </a:pPr>
            <a:r>
              <a:rPr lang="en-US" sz="2400" dirty="0">
                <a:latin typeface="Times New Roman"/>
                <a:cs typeface="Times New Roman"/>
              </a:rPr>
              <a:t>You have to </a:t>
            </a:r>
            <a:r>
              <a:rPr lang="en-US" sz="2400" b="1" dirty="0">
                <a:latin typeface="Times New Roman"/>
                <a:cs typeface="Times New Roman"/>
              </a:rPr>
              <a:t>open a file</a:t>
            </a:r>
            <a:r>
              <a:rPr lang="en-US" sz="2400" dirty="0">
                <a:latin typeface="Times New Roman"/>
                <a:cs typeface="Times New Roman"/>
              </a:rPr>
              <a:t> before you can read and write</a:t>
            </a:r>
            <a:endParaRPr lang="en-US" sz="2400" dirty="0">
              <a:latin typeface="Rockwell"/>
              <a:cs typeface="Times New Roman"/>
            </a:endParaRPr>
          </a:p>
          <a:p>
            <a:pPr marL="342900" lvl="2" indent="-228600">
              <a:lnSpc>
                <a:spcPct val="200000"/>
              </a:lnSpc>
              <a:buAutoNum type="arabicPeriod"/>
            </a:pPr>
            <a:r>
              <a:rPr lang="en-US" sz="2400" dirty="0">
                <a:latin typeface="Times New Roman"/>
                <a:cs typeface="Times New Roman"/>
              </a:rPr>
              <a:t>You have to </a:t>
            </a:r>
            <a:r>
              <a:rPr lang="en-US" sz="2400" b="1" dirty="0">
                <a:latin typeface="Times New Roman"/>
                <a:cs typeface="Times New Roman"/>
              </a:rPr>
              <a:t>specify character encoding </a:t>
            </a:r>
            <a:r>
              <a:rPr lang="en-US" sz="2400" dirty="0">
                <a:latin typeface="Times New Roman"/>
                <a:cs typeface="Times New Roman"/>
              </a:rPr>
              <a:t>(usually UTF-8)</a:t>
            </a:r>
          </a:p>
          <a:p>
            <a:pPr marL="342900" lvl="2" indent="-228600">
              <a:lnSpc>
                <a:spcPct val="200000"/>
              </a:lnSpc>
              <a:buAutoNum type="arabicPeriod"/>
            </a:pPr>
            <a:r>
              <a:rPr lang="en-US" sz="2400" dirty="0">
                <a:latin typeface="Times New Roman"/>
                <a:cs typeface="Times New Roman"/>
              </a:rPr>
              <a:t>In some versions of python, writing </a:t>
            </a:r>
            <a:r>
              <a:rPr lang="en-US" sz="2400" i="1" dirty="0">
                <a:latin typeface="Times New Roman"/>
                <a:cs typeface="Times New Roman"/>
              </a:rPr>
              <a:t>overwrites</a:t>
            </a:r>
            <a:endParaRPr lang="en-US" sz="2400" dirty="0">
              <a:latin typeface="Times New Roman"/>
              <a:cs typeface="Times New Roman"/>
            </a:endParaRPr>
          </a:p>
          <a:p>
            <a:pPr algn="l"/>
            <a:endParaRPr lang="en-US" dirty="0"/>
          </a:p>
        </p:txBody>
      </p:sp>
    </p:spTree>
    <p:extLst>
      <p:ext uri="{BB962C8B-B14F-4D97-AF65-F5344CB8AC3E}">
        <p14:creationId xmlns:p14="http://schemas.microsoft.com/office/powerpoint/2010/main" val="166753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A0191F-75E9-FAB8-A084-733A421079B9}"/>
              </a:ext>
            </a:extLst>
          </p:cNvPr>
          <p:cNvSpPr>
            <a:spLocks noGrp="1"/>
          </p:cNvSpPr>
          <p:nvPr>
            <p:ph idx="1"/>
          </p:nvPr>
        </p:nvSpPr>
        <p:spPr>
          <a:xfrm>
            <a:off x="342267" y="1600200"/>
            <a:ext cx="8550324" cy="4778022"/>
          </a:xfrm>
        </p:spPr>
        <p:txBody>
          <a:bodyPr vert="horz" lIns="91440" tIns="45720" rIns="91440" bIns="45720" rtlCol="0" anchor="t">
            <a:normAutofit/>
          </a:bodyPr>
          <a:lstStyle/>
          <a:p>
            <a:pPr marL="0" indent="0">
              <a:buNone/>
            </a:pPr>
            <a:r>
              <a:rPr lang="en-US" sz="2400" dirty="0">
                <a:solidFill>
                  <a:srgbClr val="000000"/>
                </a:solidFill>
                <a:latin typeface="Times New Roman"/>
                <a:cs typeface="Times New Roman"/>
              </a:rPr>
              <a:t>Write the code to count the approximate number of words in the file austen_pride.txt</a:t>
            </a:r>
          </a:p>
          <a:p>
            <a:pPr marL="0" indent="0">
              <a:buNone/>
            </a:pPr>
            <a:endParaRPr lang="en-US" sz="2400" dirty="0">
              <a:solidFill>
                <a:srgbClr val="000000"/>
              </a:solidFill>
              <a:latin typeface="Times New Roman"/>
              <a:cs typeface="Times New Roman"/>
            </a:endParaRPr>
          </a:p>
          <a:p>
            <a:pPr marL="0" indent="0">
              <a:buNone/>
            </a:pPr>
            <a:r>
              <a:rPr lang="en-US" sz="1800" dirty="0">
                <a:solidFill>
                  <a:srgbClr val="000000"/>
                </a:solidFill>
                <a:latin typeface="Menlo"/>
                <a:cs typeface="Times New Roman"/>
              </a:rPr>
              <a:t>file = open("austen_pride.txt", mode="r", encoding="utf-8")</a:t>
            </a:r>
          </a:p>
          <a:p>
            <a:pPr marL="0" indent="0">
              <a:buNone/>
            </a:pPr>
            <a:r>
              <a:rPr lang="en-US" sz="1800" dirty="0">
                <a:solidFill>
                  <a:srgbClr val="000000"/>
                </a:solidFill>
                <a:latin typeface="Menlo"/>
                <a:cs typeface="Times New Roman"/>
              </a:rPr>
              <a:t>text = </a:t>
            </a:r>
            <a:r>
              <a:rPr lang="en-US" sz="1800" dirty="0" err="1">
                <a:solidFill>
                  <a:srgbClr val="000000"/>
                </a:solidFill>
                <a:latin typeface="Menlo"/>
                <a:cs typeface="Times New Roman"/>
              </a:rPr>
              <a:t>file.read</a:t>
            </a:r>
            <a:r>
              <a:rPr lang="en-US" sz="1800" dirty="0">
                <a:solidFill>
                  <a:srgbClr val="000000"/>
                </a:solidFill>
                <a:latin typeface="Menlo"/>
                <a:cs typeface="Times New Roman"/>
              </a:rPr>
              <a:t>()</a:t>
            </a:r>
          </a:p>
          <a:p>
            <a:pPr marL="0" indent="0">
              <a:buNone/>
            </a:pPr>
            <a:r>
              <a:rPr lang="en-US" sz="1800" dirty="0">
                <a:solidFill>
                  <a:srgbClr val="000000"/>
                </a:solidFill>
                <a:latin typeface="Menlo"/>
                <a:cs typeface="Times New Roman"/>
              </a:rPr>
              <a:t>words = </a:t>
            </a:r>
            <a:r>
              <a:rPr lang="en-US" sz="1800" dirty="0" err="1">
                <a:solidFill>
                  <a:srgbClr val="000000"/>
                </a:solidFill>
                <a:latin typeface="Menlo"/>
                <a:cs typeface="Times New Roman"/>
              </a:rPr>
              <a:t>text.split</a:t>
            </a:r>
            <a:r>
              <a:rPr lang="en-US" sz="1800" dirty="0">
                <a:solidFill>
                  <a:srgbClr val="000000"/>
                </a:solidFill>
                <a:latin typeface="Menlo"/>
                <a:cs typeface="Times New Roman"/>
              </a:rPr>
              <a:t>()</a:t>
            </a:r>
            <a:endParaRPr lang="en-US" sz="1800">
              <a:latin typeface="Menlo"/>
              <a:cs typeface="Arial"/>
            </a:endParaRPr>
          </a:p>
          <a:p>
            <a:pPr marL="0" indent="0">
              <a:buNone/>
            </a:pPr>
            <a:r>
              <a:rPr lang="en-US" sz="1800" dirty="0">
                <a:solidFill>
                  <a:srgbClr val="000000"/>
                </a:solidFill>
                <a:latin typeface="Menlo"/>
                <a:cs typeface="Times New Roman"/>
              </a:rPr>
              <a:t>print(</a:t>
            </a:r>
            <a:r>
              <a:rPr lang="en-US" sz="1800" dirty="0" err="1">
                <a:solidFill>
                  <a:srgbClr val="000000"/>
                </a:solidFill>
                <a:latin typeface="Menlo"/>
                <a:cs typeface="Times New Roman"/>
              </a:rPr>
              <a:t>len</a:t>
            </a:r>
            <a:r>
              <a:rPr lang="en-US" sz="1800" dirty="0">
                <a:solidFill>
                  <a:srgbClr val="000000"/>
                </a:solidFill>
                <a:latin typeface="Menlo"/>
                <a:cs typeface="Times New Roman"/>
              </a:rPr>
              <a:t>(words))</a:t>
            </a:r>
          </a:p>
        </p:txBody>
      </p:sp>
      <p:sp>
        <p:nvSpPr>
          <p:cNvPr id="3" name="Title 2">
            <a:extLst>
              <a:ext uri="{FF2B5EF4-FFF2-40B4-BE49-F238E27FC236}">
                <a16:creationId xmlns:a16="http://schemas.microsoft.com/office/drawing/2014/main" id="{72B938D6-3F65-8CCF-8CB4-6F0678584F3C}"/>
              </a:ext>
            </a:extLst>
          </p:cNvPr>
          <p:cNvSpPr>
            <a:spLocks noGrp="1"/>
          </p:cNvSpPr>
          <p:nvPr>
            <p:ph type="title"/>
          </p:nvPr>
        </p:nvSpPr>
        <p:spPr/>
        <p:txBody>
          <a:bodyPr/>
          <a:lstStyle/>
          <a:p>
            <a:pPr algn="ctr"/>
            <a:r>
              <a:rPr lang="en-US" dirty="0">
                <a:solidFill>
                  <a:srgbClr val="000000"/>
                </a:solidFill>
                <a:latin typeface="Times New Roman"/>
                <a:cs typeface="Times New Roman"/>
              </a:rPr>
              <a:t>Exercise One Part One</a:t>
            </a:r>
            <a:endParaRPr lang="en-US" dirty="0">
              <a:solidFill>
                <a:srgbClr val="000000"/>
              </a:solidFill>
            </a:endParaRPr>
          </a:p>
        </p:txBody>
      </p:sp>
    </p:spTree>
    <p:extLst>
      <p:ext uri="{BB962C8B-B14F-4D97-AF65-F5344CB8AC3E}">
        <p14:creationId xmlns:p14="http://schemas.microsoft.com/office/powerpoint/2010/main" val="215731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47253-65B9-A50B-6A0B-51F0C048B786}"/>
              </a:ext>
            </a:extLst>
          </p:cNvPr>
          <p:cNvSpPr>
            <a:spLocks noGrp="1"/>
          </p:cNvSpPr>
          <p:nvPr>
            <p:ph idx="1"/>
          </p:nvPr>
        </p:nvSpPr>
        <p:spPr/>
        <p:txBody>
          <a:bodyPr vert="horz" lIns="91440" tIns="45720" rIns="91440" bIns="45720" rtlCol="0" anchor="t">
            <a:normAutofit/>
          </a:bodyPr>
          <a:lstStyle/>
          <a:p>
            <a:pPr marL="0" indent="0">
              <a:buNone/>
            </a:pPr>
            <a:r>
              <a:rPr lang="en-US" sz="2000" dirty="0">
                <a:solidFill>
                  <a:srgbClr val="000000"/>
                </a:solidFill>
                <a:latin typeface="Times New Roman"/>
                <a:cs typeface="Times New Roman"/>
              </a:rPr>
              <a:t>Create a new text file called “python.txt” that contains the text “I am almost finished my first python class!”)</a:t>
            </a:r>
          </a:p>
          <a:p>
            <a:pPr marL="0" indent="0">
              <a:buNone/>
            </a:pPr>
            <a:endParaRPr lang="en-US" sz="2000" dirty="0">
              <a:solidFill>
                <a:srgbClr val="000000"/>
              </a:solidFill>
              <a:latin typeface="Times New Roman"/>
              <a:cs typeface="Times New Roman"/>
            </a:endParaRPr>
          </a:p>
          <a:p>
            <a:pPr marL="0" indent="0">
              <a:buNone/>
            </a:pPr>
            <a:r>
              <a:rPr lang="en-US" sz="2000" dirty="0">
                <a:solidFill>
                  <a:srgbClr val="000000"/>
                </a:solidFill>
                <a:latin typeface="Times New Roman"/>
                <a:cs typeface="Times New Roman"/>
              </a:rPr>
              <a:t>file = open("python.txt", mode="w", encoding="utf-8")</a:t>
            </a:r>
          </a:p>
          <a:p>
            <a:pPr marL="0" indent="0">
              <a:buNone/>
            </a:pPr>
            <a:r>
              <a:rPr lang="en-US" sz="2000" dirty="0" err="1">
                <a:solidFill>
                  <a:srgbClr val="000000"/>
                </a:solidFill>
                <a:latin typeface="Times New Roman"/>
                <a:cs typeface="Times New Roman"/>
              </a:rPr>
              <a:t>file.write</a:t>
            </a:r>
            <a:r>
              <a:rPr lang="en-US" sz="2000" dirty="0">
                <a:solidFill>
                  <a:srgbClr val="000000"/>
                </a:solidFill>
                <a:latin typeface="Times New Roman"/>
                <a:cs typeface="Times New Roman"/>
              </a:rPr>
              <a:t>(“I am almost finished my first python class!”)</a:t>
            </a:r>
          </a:p>
        </p:txBody>
      </p:sp>
      <p:sp>
        <p:nvSpPr>
          <p:cNvPr id="3" name="Title 2">
            <a:extLst>
              <a:ext uri="{FF2B5EF4-FFF2-40B4-BE49-F238E27FC236}">
                <a16:creationId xmlns:a16="http://schemas.microsoft.com/office/drawing/2014/main" id="{2D2E9E46-02CC-ED1A-3F5A-52FE5F33A7BB}"/>
              </a:ext>
            </a:extLst>
          </p:cNvPr>
          <p:cNvSpPr>
            <a:spLocks noGrp="1"/>
          </p:cNvSpPr>
          <p:nvPr>
            <p:ph type="title"/>
          </p:nvPr>
        </p:nvSpPr>
        <p:spPr/>
        <p:txBody>
          <a:bodyPr/>
          <a:lstStyle/>
          <a:p>
            <a:pPr algn="ctr"/>
            <a:r>
              <a:rPr lang="en-US" dirty="0">
                <a:solidFill>
                  <a:srgbClr val="000000"/>
                </a:solidFill>
                <a:latin typeface="Times New Roman"/>
                <a:cs typeface="Times New Roman"/>
              </a:rPr>
              <a:t>Exercise One Part Two</a:t>
            </a:r>
            <a:endParaRPr lang="en-US" dirty="0">
              <a:solidFill>
                <a:srgbClr val="000000"/>
              </a:solidFill>
            </a:endParaRPr>
          </a:p>
        </p:txBody>
      </p:sp>
    </p:spTree>
    <p:extLst>
      <p:ext uri="{BB962C8B-B14F-4D97-AF65-F5344CB8AC3E}">
        <p14:creationId xmlns:p14="http://schemas.microsoft.com/office/powerpoint/2010/main" val="137340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8226BF-8C09-A877-8F99-84F75B89A484}"/>
              </a:ext>
            </a:extLst>
          </p:cNvPr>
          <p:cNvSpPr>
            <a:spLocks noGrp="1"/>
          </p:cNvSpPr>
          <p:nvPr>
            <p:ph idx="1"/>
          </p:nvPr>
        </p:nvSpPr>
        <p:spPr/>
        <p:txBody>
          <a:bodyPr vert="horz" lIns="91440" tIns="45720" rIns="91440" bIns="45720" rtlCol="0" anchor="t">
            <a:normAutofit/>
          </a:bodyPr>
          <a:lstStyle/>
          <a:p>
            <a:pPr marL="0" indent="0">
              <a:buNone/>
            </a:pPr>
            <a:endParaRPr lang="en-US" sz="2400" dirty="0">
              <a:solidFill>
                <a:srgbClr val="404040"/>
              </a:solidFill>
              <a:latin typeface="Times New Roman"/>
              <a:cs typeface="Arial"/>
            </a:endParaRPr>
          </a:p>
          <a:p>
            <a:pPr marL="0" indent="0">
              <a:buNone/>
            </a:pPr>
            <a:r>
              <a:rPr lang="en-US" sz="2400" dirty="0">
                <a:solidFill>
                  <a:srgbClr val="404040"/>
                </a:solidFill>
                <a:latin typeface="Times New Roman"/>
                <a:cs typeface="Arial"/>
              </a:rPr>
              <a:t>Open your terminal (Mac or Linux) or your Command Prompt (Windows) and enter the following:</a:t>
            </a:r>
          </a:p>
          <a:p>
            <a:pPr marL="0" indent="0">
              <a:buNone/>
            </a:pPr>
            <a:endParaRPr lang="en-US" sz="1200" dirty="0">
              <a:solidFill>
                <a:srgbClr val="404040"/>
              </a:solidFill>
              <a:latin typeface="Arial"/>
              <a:cs typeface="Arial"/>
            </a:endParaRPr>
          </a:p>
          <a:p>
            <a:pPr marL="0" indent="0">
              <a:buNone/>
            </a:pPr>
            <a:endParaRPr lang="en-US" sz="1200" dirty="0">
              <a:solidFill>
                <a:srgbClr val="404040"/>
              </a:solidFill>
              <a:latin typeface="Menlo"/>
              <a:cs typeface="Arial"/>
            </a:endParaRPr>
          </a:p>
          <a:p>
            <a:pPr marL="0" indent="0">
              <a:buNone/>
            </a:pPr>
            <a:r>
              <a:rPr lang="en-US" dirty="0">
                <a:solidFill>
                  <a:srgbClr val="404040"/>
                </a:solidFill>
                <a:latin typeface="Menlo"/>
                <a:cs typeface="Arial"/>
              </a:rPr>
              <a:t>python -m pip help</a:t>
            </a:r>
            <a:endParaRPr lang="en-US">
              <a:latin typeface="Menlo"/>
              <a:cs typeface="Arial"/>
            </a:endParaRPr>
          </a:p>
          <a:p>
            <a:pPr marL="0" indent="0">
              <a:buNone/>
            </a:pPr>
            <a:endParaRPr lang="en-US" dirty="0">
              <a:solidFill>
                <a:srgbClr val="404040"/>
              </a:solidFill>
              <a:latin typeface="Menlo"/>
            </a:endParaRPr>
          </a:p>
          <a:p>
            <a:pPr marL="0" indent="0">
              <a:buNone/>
            </a:pPr>
            <a:r>
              <a:rPr lang="en-US" dirty="0">
                <a:solidFill>
                  <a:srgbClr val="404040"/>
                </a:solidFill>
                <a:latin typeface="Menlo"/>
                <a:cs typeface="Arial"/>
              </a:rPr>
              <a:t>pip install pandas==2.0.0</a:t>
            </a:r>
          </a:p>
          <a:p>
            <a:pPr marL="0" indent="0">
              <a:buNone/>
            </a:pPr>
            <a:endParaRPr lang="en-US" sz="1200" dirty="0">
              <a:solidFill>
                <a:srgbClr val="404040"/>
              </a:solidFill>
            </a:endParaRPr>
          </a:p>
          <a:p>
            <a:pPr marL="0" indent="0">
              <a:buNone/>
            </a:pPr>
            <a:endParaRPr lang="en-US" sz="1200" dirty="0">
              <a:solidFill>
                <a:srgbClr val="404040"/>
              </a:solidFill>
            </a:endParaRPr>
          </a:p>
        </p:txBody>
      </p:sp>
      <p:sp>
        <p:nvSpPr>
          <p:cNvPr id="3" name="Title 2">
            <a:extLst>
              <a:ext uri="{FF2B5EF4-FFF2-40B4-BE49-F238E27FC236}">
                <a16:creationId xmlns:a16="http://schemas.microsoft.com/office/drawing/2014/main" id="{A46C57A9-8624-87C1-B640-54DCF8A8CC77}"/>
              </a:ext>
            </a:extLst>
          </p:cNvPr>
          <p:cNvSpPr>
            <a:spLocks noGrp="1"/>
          </p:cNvSpPr>
          <p:nvPr>
            <p:ph type="title"/>
          </p:nvPr>
        </p:nvSpPr>
        <p:spPr/>
        <p:txBody>
          <a:bodyPr/>
          <a:lstStyle/>
          <a:p>
            <a:pPr algn="ctr"/>
            <a:r>
              <a:rPr lang="en-US" dirty="0">
                <a:solidFill>
                  <a:srgbClr val="000000"/>
                </a:solidFill>
                <a:latin typeface="Times New Roman"/>
                <a:cs typeface="Times New Roman"/>
              </a:rPr>
              <a:t>Installing Pandas</a:t>
            </a:r>
            <a:endParaRPr lang="en-US" dirty="0">
              <a:solidFill>
                <a:srgbClr val="000000"/>
              </a:solidFill>
            </a:endParaRPr>
          </a:p>
        </p:txBody>
      </p:sp>
    </p:spTree>
    <p:extLst>
      <p:ext uri="{BB962C8B-B14F-4D97-AF65-F5344CB8AC3E}">
        <p14:creationId xmlns:p14="http://schemas.microsoft.com/office/powerpoint/2010/main" val="29978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80EDA1-8353-52C1-A5B5-695296B6A0D8}"/>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000000"/>
                </a:solidFill>
                <a:latin typeface="Times New Roman"/>
                <a:cs typeface="Arial"/>
              </a:rPr>
              <a:t>From the terminal (Mac/Linux) or the Command Prompt (Windows), enter:</a:t>
            </a:r>
            <a:endParaRPr lang="en-US" dirty="0">
              <a:solidFill>
                <a:srgbClr val="000000"/>
              </a:solidFill>
              <a:latin typeface="Times New Roman"/>
            </a:endParaRPr>
          </a:p>
          <a:p>
            <a:pPr marL="0" indent="0">
              <a:buNone/>
            </a:pPr>
            <a:endParaRPr lang="en-US" dirty="0">
              <a:solidFill>
                <a:srgbClr val="000000"/>
              </a:solidFill>
              <a:latin typeface="Arial"/>
              <a:cs typeface="Arial"/>
            </a:endParaRPr>
          </a:p>
          <a:p>
            <a:pPr marL="0" indent="0">
              <a:buNone/>
            </a:pPr>
            <a:r>
              <a:rPr lang="en-US" err="1">
                <a:solidFill>
                  <a:srgbClr val="000000"/>
                </a:solidFill>
                <a:latin typeface="Menlo"/>
                <a:cs typeface="Arial"/>
              </a:rPr>
              <a:t>jupyter</a:t>
            </a:r>
            <a:r>
              <a:rPr lang="en-US" dirty="0">
                <a:solidFill>
                  <a:srgbClr val="000000"/>
                </a:solidFill>
                <a:latin typeface="Menlo"/>
                <a:cs typeface="Arial"/>
              </a:rPr>
              <a:t> notebook</a:t>
            </a:r>
          </a:p>
          <a:p>
            <a:pPr marL="0" indent="0">
              <a:buNone/>
            </a:pPr>
            <a:endParaRPr lang="en-US" dirty="0">
              <a:solidFill>
                <a:srgbClr val="000000"/>
              </a:solidFill>
              <a:latin typeface="Arial"/>
              <a:cs typeface="Arial"/>
            </a:endParaRPr>
          </a:p>
          <a:p>
            <a:pPr marL="0" indent="0">
              <a:buNone/>
            </a:pPr>
            <a:r>
              <a:rPr lang="en-US" dirty="0">
                <a:solidFill>
                  <a:srgbClr val="000000"/>
                </a:solidFill>
                <a:latin typeface="Times New Roman"/>
                <a:cs typeface="Arial"/>
              </a:rPr>
              <a:t>If there is an error, enter:</a:t>
            </a:r>
          </a:p>
          <a:p>
            <a:pPr marL="0" indent="0">
              <a:buNone/>
            </a:pPr>
            <a:endParaRPr lang="en-US" dirty="0">
              <a:solidFill>
                <a:srgbClr val="000000"/>
              </a:solidFill>
              <a:latin typeface="Arial"/>
              <a:cs typeface="Arial"/>
            </a:endParaRPr>
          </a:p>
          <a:p>
            <a:pPr marL="0" indent="0">
              <a:buNone/>
            </a:pPr>
            <a:r>
              <a:rPr lang="en-US" dirty="0">
                <a:solidFill>
                  <a:srgbClr val="000000"/>
                </a:solidFill>
                <a:latin typeface="Menlo"/>
                <a:cs typeface="Arial"/>
              </a:rPr>
              <a:t>pip install </a:t>
            </a:r>
            <a:r>
              <a:rPr lang="en-US" err="1">
                <a:solidFill>
                  <a:srgbClr val="000000"/>
                </a:solidFill>
                <a:latin typeface="Menlo"/>
                <a:cs typeface="Arial"/>
              </a:rPr>
              <a:t>jupyter</a:t>
            </a:r>
            <a:endParaRPr lang="en-US">
              <a:solidFill>
                <a:srgbClr val="000000"/>
              </a:solidFill>
              <a:latin typeface="Menlo"/>
              <a:cs typeface="Arial"/>
            </a:endParaRPr>
          </a:p>
        </p:txBody>
      </p:sp>
      <p:sp>
        <p:nvSpPr>
          <p:cNvPr id="3" name="Title 2">
            <a:extLst>
              <a:ext uri="{FF2B5EF4-FFF2-40B4-BE49-F238E27FC236}">
                <a16:creationId xmlns:a16="http://schemas.microsoft.com/office/drawing/2014/main" id="{B70BC436-9C5D-452A-F23B-2904DA630097}"/>
              </a:ext>
            </a:extLst>
          </p:cNvPr>
          <p:cNvSpPr>
            <a:spLocks noGrp="1"/>
          </p:cNvSpPr>
          <p:nvPr>
            <p:ph type="title"/>
          </p:nvPr>
        </p:nvSpPr>
        <p:spPr/>
        <p:txBody>
          <a:bodyPr/>
          <a:lstStyle/>
          <a:p>
            <a:pPr algn="ctr"/>
            <a:r>
              <a:rPr lang="en-US" dirty="0">
                <a:solidFill>
                  <a:srgbClr val="000000"/>
                </a:solidFill>
                <a:latin typeface="Times New Roman"/>
                <a:cs typeface="Times New Roman"/>
              </a:rPr>
              <a:t>Installing </a:t>
            </a:r>
            <a:r>
              <a:rPr lang="en-US" dirty="0" err="1">
                <a:solidFill>
                  <a:srgbClr val="000000"/>
                </a:solidFill>
                <a:latin typeface="Times New Roman"/>
                <a:cs typeface="Times New Roman"/>
              </a:rPr>
              <a:t>Jupyter</a:t>
            </a:r>
            <a:r>
              <a:rPr lang="en-US" dirty="0">
                <a:solidFill>
                  <a:srgbClr val="000000"/>
                </a:solidFill>
                <a:latin typeface="Times New Roman"/>
                <a:cs typeface="Times New Roman"/>
              </a:rPr>
              <a:t> Notebook</a:t>
            </a:r>
            <a:endParaRPr lang="en-US" dirty="0">
              <a:solidFill>
                <a:srgbClr val="000000"/>
              </a:solidFill>
            </a:endParaRPr>
          </a:p>
        </p:txBody>
      </p:sp>
    </p:spTree>
    <p:extLst>
      <p:ext uri="{BB962C8B-B14F-4D97-AF65-F5344CB8AC3E}">
        <p14:creationId xmlns:p14="http://schemas.microsoft.com/office/powerpoint/2010/main" val="254044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4B90-591B-AFED-47AE-9703569E8073}"/>
              </a:ext>
            </a:extLst>
          </p:cNvPr>
          <p:cNvSpPr>
            <a:spLocks noGrp="1"/>
          </p:cNvSpPr>
          <p:nvPr>
            <p:ph type="ctrTitle"/>
          </p:nvPr>
        </p:nvSpPr>
        <p:spPr/>
        <p:txBody>
          <a:bodyPr/>
          <a:lstStyle/>
          <a:p>
            <a:r>
              <a:rPr lang="en-US" dirty="0">
                <a:latin typeface="Times New Roman"/>
                <a:cs typeface="Times New Roman"/>
              </a:rPr>
              <a:t>Demo Two</a:t>
            </a:r>
            <a:endParaRPr lang="en-US" dirty="0"/>
          </a:p>
        </p:txBody>
      </p:sp>
      <p:sp>
        <p:nvSpPr>
          <p:cNvPr id="3" name="Subtitle 2">
            <a:extLst>
              <a:ext uri="{FF2B5EF4-FFF2-40B4-BE49-F238E27FC236}">
                <a16:creationId xmlns:a16="http://schemas.microsoft.com/office/drawing/2014/main" id="{2F83AEEC-F0B2-932C-4377-FF6E637A080C}"/>
              </a:ext>
            </a:extLst>
          </p:cNvPr>
          <p:cNvSpPr>
            <a:spLocks noGrp="1"/>
          </p:cNvSpPr>
          <p:nvPr>
            <p:ph type="subTitle" idx="1"/>
          </p:nvPr>
        </p:nvSpPr>
        <p:spPr/>
        <p:txBody>
          <a:bodyPr vert="horz" lIns="91440" tIns="45720" rIns="91440" bIns="45720" rtlCol="0" anchor="t">
            <a:normAutofit fontScale="85000" lnSpcReduction="20000"/>
          </a:bodyPr>
          <a:lstStyle/>
          <a:p>
            <a:r>
              <a:rPr lang="en-US" sz="3600" dirty="0">
                <a:latin typeface="Times New Roman"/>
                <a:cs typeface="Times New Roman"/>
              </a:rPr>
              <a:t>Working with Spreadsheets</a:t>
            </a:r>
          </a:p>
          <a:p>
            <a:endParaRPr lang="en-US" dirty="0"/>
          </a:p>
        </p:txBody>
      </p:sp>
    </p:spTree>
    <p:extLst>
      <p:ext uri="{BB962C8B-B14F-4D97-AF65-F5344CB8AC3E}">
        <p14:creationId xmlns:p14="http://schemas.microsoft.com/office/powerpoint/2010/main" val="1355289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976149-E53C-0939-1D1A-7B3A82D26526}"/>
              </a:ext>
            </a:extLst>
          </p:cNvPr>
          <p:cNvSpPr>
            <a:spLocks noGrp="1"/>
          </p:cNvSpPr>
          <p:nvPr>
            <p:ph idx="1"/>
          </p:nvPr>
        </p:nvSpPr>
        <p:spPr/>
        <p:txBody>
          <a:bodyPr vert="horz" lIns="91440" tIns="45720" rIns="91440" bIns="45720" rtlCol="0" anchor="t">
            <a:normAutofit/>
          </a:bodyPr>
          <a:lstStyle/>
          <a:p>
            <a:pPr marL="0" indent="0">
              <a:buNone/>
            </a:pPr>
            <a:r>
              <a:rPr lang="en-US" sz="2400" dirty="0">
                <a:solidFill>
                  <a:schemeClr val="tx1"/>
                </a:solidFill>
                <a:latin typeface="Times New Roman"/>
                <a:cs typeface="Times New Roman"/>
              </a:rPr>
              <a:t>Write the code to print each country in the data file gdp_africa.csv and that country’s mean </a:t>
            </a:r>
            <a:r>
              <a:rPr lang="en-US" sz="2400" dirty="0" err="1">
                <a:solidFill>
                  <a:schemeClr val="tx1"/>
                </a:solidFill>
                <a:latin typeface="Times New Roman"/>
                <a:cs typeface="Times New Roman"/>
              </a:rPr>
              <a:t>gdp</a:t>
            </a:r>
            <a:r>
              <a:rPr lang="en-US" sz="2400" dirty="0">
                <a:solidFill>
                  <a:schemeClr val="tx1"/>
                </a:solidFill>
                <a:latin typeface="Times New Roman"/>
                <a:cs typeface="Times New Roman"/>
              </a:rPr>
              <a:t> between 1952 and 1982.</a:t>
            </a:r>
            <a:endParaRPr lang="en-US" sz="2400" dirty="0">
              <a:solidFill>
                <a:schemeClr val="tx1"/>
              </a:solidFill>
              <a:latin typeface="Times New Roman"/>
            </a:endParaRPr>
          </a:p>
          <a:p>
            <a:pPr marL="0" indent="0">
              <a:buNone/>
            </a:pPr>
            <a:endParaRPr lang="en-US" sz="2400" dirty="0">
              <a:solidFill>
                <a:schemeClr val="tx1"/>
              </a:solidFill>
              <a:latin typeface="Times New Roman"/>
              <a:cs typeface="Arial"/>
            </a:endParaRPr>
          </a:p>
          <a:p>
            <a:endParaRPr lang="en-US" sz="2400" dirty="0">
              <a:solidFill>
                <a:schemeClr val="tx1"/>
              </a:solidFill>
              <a:latin typeface="Times New Roman"/>
              <a:cs typeface="Arial"/>
            </a:endParaRPr>
          </a:p>
          <a:p>
            <a:pPr marL="0" indent="0">
              <a:buNone/>
            </a:pPr>
            <a:r>
              <a:rPr lang="en-US" sz="2400" dirty="0">
                <a:solidFill>
                  <a:schemeClr val="tx1"/>
                </a:solidFill>
                <a:latin typeface="Menlo"/>
                <a:cs typeface="Arial"/>
              </a:rPr>
              <a:t>for x in countries:  </a:t>
            </a:r>
            <a:endParaRPr lang="en-US" sz="2400" dirty="0">
              <a:solidFill>
                <a:schemeClr val="tx1"/>
              </a:solidFill>
              <a:latin typeface="Menlo"/>
            </a:endParaRPr>
          </a:p>
          <a:p>
            <a:pPr marL="0" indent="0">
              <a:buNone/>
            </a:pPr>
            <a:r>
              <a:rPr lang="en-US" sz="2400" dirty="0">
                <a:solidFill>
                  <a:schemeClr val="tx1"/>
                </a:solidFill>
                <a:latin typeface="Menlo"/>
                <a:cs typeface="Arial"/>
              </a:rPr>
              <a:t> y = </a:t>
            </a:r>
            <a:r>
              <a:rPr lang="en-US" sz="2400" err="1">
                <a:solidFill>
                  <a:schemeClr val="tx1"/>
                </a:solidFill>
                <a:latin typeface="Menlo"/>
                <a:cs typeface="Arial"/>
              </a:rPr>
              <a:t>df.loc</a:t>
            </a:r>
            <a:r>
              <a:rPr lang="en-US" sz="2400" dirty="0">
                <a:solidFill>
                  <a:schemeClr val="tx1"/>
                </a:solidFill>
                <a:latin typeface="Menlo"/>
                <a:cs typeface="Arial"/>
              </a:rPr>
              <a:t>[x, "gdpPercap_1952": "gdpPercap_1982"].mean()</a:t>
            </a:r>
            <a:endParaRPr lang="en-US" sz="2400">
              <a:solidFill>
                <a:schemeClr val="tx1"/>
              </a:solidFill>
              <a:latin typeface="Menlo"/>
            </a:endParaRPr>
          </a:p>
          <a:p>
            <a:pPr marL="0" indent="0">
              <a:buNone/>
            </a:pPr>
            <a:r>
              <a:rPr lang="en-US" sz="2400" dirty="0">
                <a:solidFill>
                  <a:schemeClr val="tx1"/>
                </a:solidFill>
                <a:latin typeface="Menlo"/>
                <a:cs typeface="Arial"/>
              </a:rPr>
              <a:t> print(x, y)</a:t>
            </a:r>
          </a:p>
        </p:txBody>
      </p:sp>
      <p:sp>
        <p:nvSpPr>
          <p:cNvPr id="3" name="Title 2">
            <a:extLst>
              <a:ext uri="{FF2B5EF4-FFF2-40B4-BE49-F238E27FC236}">
                <a16:creationId xmlns:a16="http://schemas.microsoft.com/office/drawing/2014/main" id="{B56F1AE2-7A75-E59D-99EA-1E6405461041}"/>
              </a:ext>
            </a:extLst>
          </p:cNvPr>
          <p:cNvSpPr>
            <a:spLocks noGrp="1"/>
          </p:cNvSpPr>
          <p:nvPr>
            <p:ph type="title"/>
          </p:nvPr>
        </p:nvSpPr>
        <p:spPr/>
        <p:txBody>
          <a:bodyPr/>
          <a:lstStyle/>
          <a:p>
            <a:pPr algn="ctr"/>
            <a:r>
              <a:rPr lang="en-US" dirty="0">
                <a:solidFill>
                  <a:schemeClr val="tx1"/>
                </a:solidFill>
                <a:latin typeface="Times New Roman"/>
                <a:cs typeface="Times New Roman"/>
              </a:rPr>
              <a:t>Exercise Two Part One</a:t>
            </a:r>
            <a:endParaRPr lang="en-US" dirty="0">
              <a:solidFill>
                <a:schemeClr val="tx1"/>
              </a:solidFill>
            </a:endParaRPr>
          </a:p>
        </p:txBody>
      </p:sp>
    </p:spTree>
    <p:extLst>
      <p:ext uri="{BB962C8B-B14F-4D97-AF65-F5344CB8AC3E}">
        <p14:creationId xmlns:p14="http://schemas.microsoft.com/office/powerpoint/2010/main" val="57172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19A316-23CE-E67B-376D-D0591410277E}"/>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000000"/>
                </a:solidFill>
                <a:latin typeface="Times New Roman"/>
                <a:cs typeface="Times New Roman"/>
              </a:rPr>
              <a:t>Now write the code to print each year (as represented by the column headings) in gdp_africa.csv and the mean GDP in Africa that year. How does your code differ from part one?</a:t>
            </a:r>
          </a:p>
          <a:p>
            <a:pPr marL="0" indent="0">
              <a:buNone/>
            </a:pPr>
            <a:endParaRPr lang="en-US" dirty="0">
              <a:latin typeface="Times New Roman"/>
              <a:cs typeface="Arial"/>
            </a:endParaRPr>
          </a:p>
          <a:p>
            <a:pPr marL="0" indent="0">
              <a:buNone/>
            </a:pPr>
            <a:r>
              <a:rPr lang="en-US" dirty="0">
                <a:solidFill>
                  <a:schemeClr val="tx1"/>
                </a:solidFill>
                <a:latin typeface="Menlo"/>
                <a:cs typeface="Arial"/>
              </a:rPr>
              <a:t>for x in years:</a:t>
            </a:r>
            <a:endParaRPr lang="en-US">
              <a:solidFill>
                <a:schemeClr val="tx1"/>
              </a:solidFill>
              <a:latin typeface="Menlo"/>
            </a:endParaRPr>
          </a:p>
          <a:p>
            <a:pPr marL="0" indent="0">
              <a:buNone/>
            </a:pPr>
            <a:r>
              <a:rPr lang="en-US" dirty="0">
                <a:solidFill>
                  <a:schemeClr val="tx1"/>
                </a:solidFill>
                <a:latin typeface="Menlo"/>
                <a:cs typeface="Arial"/>
              </a:rPr>
              <a:t> y = </a:t>
            </a:r>
            <a:r>
              <a:rPr lang="en-US" dirty="0" err="1">
                <a:solidFill>
                  <a:schemeClr val="tx1"/>
                </a:solidFill>
                <a:latin typeface="Menlo"/>
                <a:cs typeface="Arial"/>
              </a:rPr>
              <a:t>df</a:t>
            </a:r>
            <a:r>
              <a:rPr lang="en-US" dirty="0">
                <a:solidFill>
                  <a:schemeClr val="tx1"/>
                </a:solidFill>
                <a:latin typeface="Menlo"/>
                <a:cs typeface="Arial"/>
              </a:rPr>
              <a:t>[x].mean()</a:t>
            </a:r>
          </a:p>
          <a:p>
            <a:pPr marL="0" indent="0">
              <a:buNone/>
            </a:pPr>
            <a:r>
              <a:rPr lang="en-US" dirty="0">
                <a:solidFill>
                  <a:schemeClr val="tx1"/>
                </a:solidFill>
                <a:latin typeface="Menlo"/>
                <a:cs typeface="Arial"/>
              </a:rPr>
              <a:t> print(x, y)</a:t>
            </a:r>
          </a:p>
          <a:p>
            <a:pPr marL="0" indent="0">
              <a:buNone/>
            </a:pPr>
            <a:r>
              <a:rPr lang="en-US" dirty="0">
                <a:latin typeface="Arial"/>
                <a:cs typeface="Arial"/>
              </a:rPr>
              <a:t>     </a:t>
            </a:r>
            <a:endParaRPr lang="en-US" dirty="0"/>
          </a:p>
        </p:txBody>
      </p:sp>
      <p:sp>
        <p:nvSpPr>
          <p:cNvPr id="3" name="Title 2">
            <a:extLst>
              <a:ext uri="{FF2B5EF4-FFF2-40B4-BE49-F238E27FC236}">
                <a16:creationId xmlns:a16="http://schemas.microsoft.com/office/drawing/2014/main" id="{E947BFD9-0D82-FCA7-50BC-41D7D0660828}"/>
              </a:ext>
            </a:extLst>
          </p:cNvPr>
          <p:cNvSpPr>
            <a:spLocks noGrp="1"/>
          </p:cNvSpPr>
          <p:nvPr>
            <p:ph type="title"/>
          </p:nvPr>
        </p:nvSpPr>
        <p:spPr/>
        <p:txBody>
          <a:bodyPr/>
          <a:lstStyle/>
          <a:p>
            <a:pPr algn="ctr"/>
            <a:r>
              <a:rPr lang="en-US" dirty="0">
                <a:solidFill>
                  <a:srgbClr val="000000"/>
                </a:solidFill>
                <a:latin typeface="Times New Roman"/>
                <a:cs typeface="Times New Roman"/>
              </a:rPr>
              <a:t>Exercise Two Part Two</a:t>
            </a:r>
            <a:endParaRPr lang="en-US" dirty="0">
              <a:solidFill>
                <a:srgbClr val="000000"/>
              </a:solidFill>
            </a:endParaRPr>
          </a:p>
        </p:txBody>
      </p:sp>
    </p:spTree>
    <p:extLst>
      <p:ext uri="{BB962C8B-B14F-4D97-AF65-F5344CB8AC3E}">
        <p14:creationId xmlns:p14="http://schemas.microsoft.com/office/powerpoint/2010/main" val="195879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396CAB-8701-76AD-DA24-5707DC3183E2}"/>
              </a:ext>
            </a:extLst>
          </p:cNvPr>
          <p:cNvSpPr>
            <a:spLocks noGrp="1"/>
          </p:cNvSpPr>
          <p:nvPr>
            <p:ph idx="1"/>
          </p:nvPr>
        </p:nvSpPr>
        <p:spPr/>
        <p:txBody>
          <a:bodyPr vert="horz" lIns="91440" tIns="45720" rIns="91440" bIns="45720" rtlCol="0" anchor="t">
            <a:normAutofit/>
          </a:bodyPr>
          <a:lstStyle/>
          <a:p>
            <a:pPr marL="514350" indent="-514350">
              <a:lnSpc>
                <a:spcPct val="200000"/>
              </a:lnSpc>
              <a:buAutoNum type="arabicPeriod"/>
            </a:pPr>
            <a:r>
              <a:rPr lang="en-US" sz="3200" dirty="0">
                <a:solidFill>
                  <a:schemeClr val="tx1"/>
                </a:solidFill>
                <a:latin typeface="Times New Roman"/>
                <a:cs typeface="Arial"/>
              </a:rPr>
              <a:t>Complete Exercise Two</a:t>
            </a:r>
            <a:endParaRPr lang="en-US" sz="3200">
              <a:solidFill>
                <a:schemeClr val="tx1"/>
              </a:solidFill>
              <a:latin typeface="Times New Roman"/>
            </a:endParaRPr>
          </a:p>
          <a:p>
            <a:pPr marL="514350" indent="-514350">
              <a:buAutoNum type="arabicPeriod"/>
            </a:pPr>
            <a:r>
              <a:rPr lang="en-US" sz="3200" dirty="0">
                <a:solidFill>
                  <a:schemeClr val="tx1"/>
                </a:solidFill>
                <a:latin typeface="Times New Roman"/>
                <a:cs typeface="Arial"/>
              </a:rPr>
              <a:t>Complete Class 4 Homework Exercises (on GitHub repo)</a:t>
            </a:r>
          </a:p>
          <a:p>
            <a:pPr marL="514350" indent="-514350">
              <a:buAutoNum type="arabicPeriod"/>
            </a:pPr>
            <a:r>
              <a:rPr lang="en-US" sz="3200">
                <a:solidFill>
                  <a:schemeClr val="tx1"/>
                </a:solidFill>
                <a:latin typeface="Times New Roman"/>
                <a:cs typeface="Arial"/>
              </a:rPr>
              <a:t>Look back over exercises from previous sessions!</a:t>
            </a:r>
            <a:endParaRPr lang="en-US" sz="3200" dirty="0">
              <a:solidFill>
                <a:schemeClr val="tx1"/>
              </a:solidFill>
              <a:latin typeface="Times New Roman"/>
              <a:cs typeface="Arial"/>
            </a:endParaRPr>
          </a:p>
          <a:p>
            <a:pPr marL="0" indent="0">
              <a:buNone/>
            </a:pPr>
            <a:endParaRPr lang="en-US" dirty="0">
              <a:cs typeface="Arial"/>
            </a:endParaRPr>
          </a:p>
        </p:txBody>
      </p:sp>
      <p:sp>
        <p:nvSpPr>
          <p:cNvPr id="3" name="Title 2">
            <a:extLst>
              <a:ext uri="{FF2B5EF4-FFF2-40B4-BE49-F238E27FC236}">
                <a16:creationId xmlns:a16="http://schemas.microsoft.com/office/drawing/2014/main" id="{FEC60487-86A8-F6B9-BB05-1E6AE3259EC0}"/>
              </a:ext>
            </a:extLst>
          </p:cNvPr>
          <p:cNvSpPr>
            <a:spLocks noGrp="1"/>
          </p:cNvSpPr>
          <p:nvPr>
            <p:ph type="title"/>
          </p:nvPr>
        </p:nvSpPr>
        <p:spPr/>
        <p:txBody>
          <a:bodyPr/>
          <a:lstStyle/>
          <a:p>
            <a:pPr algn="ctr"/>
            <a:r>
              <a:rPr lang="en-US" dirty="0">
                <a:solidFill>
                  <a:schemeClr val="tx1"/>
                </a:solidFill>
                <a:latin typeface="Times New Roman"/>
                <a:cs typeface="Times New Roman"/>
              </a:rPr>
              <a:t>Homework</a:t>
            </a:r>
            <a:endParaRPr lang="en-US" dirty="0">
              <a:solidFill>
                <a:schemeClr val="tx1"/>
              </a:solidFill>
            </a:endParaRPr>
          </a:p>
        </p:txBody>
      </p:sp>
    </p:spTree>
    <p:extLst>
      <p:ext uri="{BB962C8B-B14F-4D97-AF65-F5344CB8AC3E}">
        <p14:creationId xmlns:p14="http://schemas.microsoft.com/office/powerpoint/2010/main" val="426889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D45C9C-6129-F752-2C70-AEFA818F1CB8}"/>
              </a:ext>
            </a:extLst>
          </p:cNvPr>
          <p:cNvSpPr>
            <a:spLocks noGrp="1"/>
          </p:cNvSpPr>
          <p:nvPr>
            <p:ph idx="1"/>
          </p:nvPr>
        </p:nvSpPr>
        <p:spPr/>
        <p:txBody>
          <a:bodyPr vert="horz" lIns="91440" tIns="45720" rIns="91440" bIns="45720" rtlCol="0" anchor="t">
            <a:normAutofit/>
          </a:bodyPr>
          <a:lstStyle/>
          <a:p>
            <a:pPr marL="0" indent="0">
              <a:buNone/>
            </a:pPr>
            <a:r>
              <a:rPr lang="en-US" dirty="0">
                <a:solidFill>
                  <a:schemeClr val="tx1"/>
                </a:solidFill>
                <a:latin typeface="Times New Roman"/>
                <a:cs typeface="Arial"/>
              </a:rPr>
              <a:t>Download all data files from:</a:t>
            </a:r>
            <a:br>
              <a:rPr lang="en-US" dirty="0">
                <a:latin typeface="Arial"/>
                <a:cs typeface="Arial"/>
              </a:rPr>
            </a:br>
            <a:endParaRPr lang="en-US" dirty="0">
              <a:latin typeface="Arial"/>
              <a:cs typeface="Arial"/>
            </a:endParaRPr>
          </a:p>
          <a:p>
            <a:pPr marL="0" indent="0">
              <a:buNone/>
            </a:pPr>
            <a:r>
              <a:rPr lang="en-US" b="1" dirty="0">
                <a:solidFill>
                  <a:srgbClr val="FF0000"/>
                </a:solidFill>
                <a:latin typeface="Arial"/>
                <a:cs typeface="Arial"/>
              </a:rPr>
              <a:t>https://github.com/ClaudiaECarroll/Intro_to_Python/tree/main/example_data</a:t>
            </a:r>
            <a:endParaRPr lang="en-US" b="1">
              <a:solidFill>
                <a:srgbClr val="FF0000"/>
              </a:solidFill>
            </a:endParaRPr>
          </a:p>
          <a:p>
            <a:pPr marL="0" indent="0">
              <a:buNone/>
            </a:pPr>
            <a:endParaRPr lang="en-US" b="1" dirty="0">
              <a:solidFill>
                <a:srgbClr val="FF0000"/>
              </a:solidFill>
            </a:endParaRPr>
          </a:p>
          <a:p>
            <a:pPr marL="0" indent="0">
              <a:buNone/>
            </a:pPr>
            <a:r>
              <a:rPr lang="en-US" dirty="0">
                <a:solidFill>
                  <a:schemeClr val="tx1"/>
                </a:solidFill>
                <a:latin typeface="Times New Roman"/>
                <a:cs typeface="Arial"/>
              </a:rPr>
              <a:t>Save files to python-workshop folder</a:t>
            </a:r>
            <a:endParaRPr lang="en-US" dirty="0">
              <a:solidFill>
                <a:schemeClr val="tx1"/>
              </a:solidFill>
              <a:latin typeface="Times New Roman"/>
            </a:endParaRPr>
          </a:p>
          <a:p>
            <a:pPr marL="0" indent="0">
              <a:buNone/>
            </a:pPr>
            <a:endParaRPr lang="en-US" b="1" dirty="0">
              <a:solidFill>
                <a:srgbClr val="FF0000"/>
              </a:solidFill>
            </a:endParaRPr>
          </a:p>
          <a:p>
            <a:pPr marL="0" indent="0">
              <a:buNone/>
            </a:pPr>
            <a:endParaRPr lang="en-US" b="1" dirty="0">
              <a:solidFill>
                <a:srgbClr val="FF0000"/>
              </a:solidFill>
            </a:endParaRPr>
          </a:p>
        </p:txBody>
      </p:sp>
      <p:sp>
        <p:nvSpPr>
          <p:cNvPr id="3" name="Title 2">
            <a:extLst>
              <a:ext uri="{FF2B5EF4-FFF2-40B4-BE49-F238E27FC236}">
                <a16:creationId xmlns:a16="http://schemas.microsoft.com/office/drawing/2014/main" id="{5E582474-1F0E-8FB6-1E81-A56A550D7D49}"/>
              </a:ext>
            </a:extLst>
          </p:cNvPr>
          <p:cNvSpPr>
            <a:spLocks noGrp="1"/>
          </p:cNvSpPr>
          <p:nvPr>
            <p:ph type="title"/>
          </p:nvPr>
        </p:nvSpPr>
        <p:spPr/>
        <p:txBody>
          <a:bodyPr/>
          <a:lstStyle/>
          <a:p>
            <a:r>
              <a:rPr lang="en-US" dirty="0">
                <a:latin typeface="Times New Roman"/>
                <a:cs typeface="Times New Roman"/>
              </a:rPr>
              <a:t>Example Data</a:t>
            </a:r>
            <a:endParaRPr lang="en-US" dirty="0"/>
          </a:p>
        </p:txBody>
      </p:sp>
    </p:spTree>
    <p:extLst>
      <p:ext uri="{BB962C8B-B14F-4D97-AF65-F5344CB8AC3E}">
        <p14:creationId xmlns:p14="http://schemas.microsoft.com/office/powerpoint/2010/main" val="164711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solidFill>
                  <a:srgbClr val="000000"/>
                </a:solidFill>
                <a:latin typeface="Times New Roman"/>
                <a:cs typeface="Times New Roman"/>
              </a:rPr>
              <a:t>Today's Lesson</a:t>
            </a:r>
            <a:endParaRPr lang="en-US" dirty="0">
              <a:solidFill>
                <a:srgbClr val="000000"/>
              </a:solidFill>
            </a:endParaRPr>
          </a:p>
        </p:txBody>
      </p:sp>
      <p:sp>
        <p:nvSpPr>
          <p:cNvPr id="5" name="Content Placeholder 4"/>
          <p:cNvSpPr>
            <a:spLocks noGrp="1"/>
          </p:cNvSpPr>
          <p:nvPr>
            <p:ph idx="1"/>
          </p:nvPr>
        </p:nvSpPr>
        <p:spPr>
          <a:xfrm>
            <a:off x="482226" y="2311659"/>
            <a:ext cx="8153774" cy="4066563"/>
          </a:xfrm>
        </p:spPr>
        <p:txBody>
          <a:bodyPr vert="horz" lIns="91440" tIns="45720" rIns="91440" bIns="45720" rtlCol="0" anchor="t">
            <a:normAutofit/>
          </a:bodyPr>
          <a:lstStyle/>
          <a:p>
            <a:pPr marL="514350" indent="-514350">
              <a:buAutoNum type="arabicPeriod"/>
            </a:pPr>
            <a:r>
              <a:rPr lang="en-US" dirty="0">
                <a:solidFill>
                  <a:srgbClr val="000000"/>
                </a:solidFill>
                <a:latin typeface="Times New Roman"/>
                <a:cs typeface="Times New Roman"/>
              </a:rPr>
              <a:t>Review Exercises</a:t>
            </a:r>
          </a:p>
          <a:p>
            <a:pPr marL="514350" indent="-514350">
              <a:buAutoNum type="arabicPeriod"/>
            </a:pPr>
            <a:r>
              <a:rPr lang="en-US" dirty="0">
                <a:solidFill>
                  <a:srgbClr val="000000"/>
                </a:solidFill>
                <a:latin typeface="Times New Roman"/>
                <a:cs typeface="Times New Roman"/>
              </a:rPr>
              <a:t>Reading Files</a:t>
            </a:r>
          </a:p>
          <a:p>
            <a:pPr marL="514350" indent="-514350">
              <a:buAutoNum type="arabicPeriod"/>
            </a:pPr>
            <a:r>
              <a:rPr lang="en-US" dirty="0">
                <a:solidFill>
                  <a:srgbClr val="000000"/>
                </a:solidFill>
                <a:latin typeface="Times New Roman"/>
                <a:cs typeface="Times New Roman"/>
              </a:rPr>
              <a:t>Introduction to </a:t>
            </a:r>
            <a:r>
              <a:rPr lang="en-US" dirty="0" err="1">
                <a:solidFill>
                  <a:srgbClr val="000000"/>
                </a:solidFill>
                <a:latin typeface="Times New Roman"/>
                <a:cs typeface="Times New Roman"/>
              </a:rPr>
              <a:t>Jupyter</a:t>
            </a:r>
          </a:p>
          <a:p>
            <a:pPr marL="514350" indent="-514350">
              <a:buAutoNum type="arabicPeriod"/>
            </a:pPr>
            <a:r>
              <a:rPr lang="en-US" dirty="0">
                <a:solidFill>
                  <a:srgbClr val="000000"/>
                </a:solidFill>
                <a:latin typeface="Times New Roman"/>
                <a:cs typeface="Times New Roman"/>
              </a:rPr>
              <a:t>Installing Pandas</a:t>
            </a:r>
          </a:p>
          <a:p>
            <a:pPr marL="514350" indent="-514350">
              <a:buAutoNum type="arabicPeriod"/>
            </a:pPr>
            <a:r>
              <a:rPr lang="en-US" dirty="0">
                <a:solidFill>
                  <a:srgbClr val="000000"/>
                </a:solidFill>
                <a:latin typeface="Times New Roman"/>
                <a:cs typeface="Times New Roman"/>
              </a:rPr>
              <a:t>Reading spreadsheet files and analyzing tabular data</a:t>
            </a:r>
          </a:p>
        </p:txBody>
      </p:sp>
    </p:spTree>
    <p:extLst>
      <p:ext uri="{BB962C8B-B14F-4D97-AF65-F5344CB8AC3E}">
        <p14:creationId xmlns:p14="http://schemas.microsoft.com/office/powerpoint/2010/main" val="103559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225209-E3AA-B8D5-F5E4-49B131618757}"/>
              </a:ext>
            </a:extLst>
          </p:cNvPr>
          <p:cNvSpPr>
            <a:spLocks noGrp="1"/>
          </p:cNvSpPr>
          <p:nvPr>
            <p:ph idx="1"/>
          </p:nvPr>
        </p:nvSpPr>
        <p:spPr/>
        <p:txBody>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Using your </a:t>
            </a:r>
            <a:r>
              <a:rPr lang="en-US" dirty="0" err="1">
                <a:solidFill>
                  <a:schemeClr val="tx1"/>
                </a:solidFill>
                <a:latin typeface="Times New Roman" panose="02020603050405020304" pitchFamily="18" charset="0"/>
                <a:cs typeface="Times New Roman" panose="02020603050405020304" pitchFamily="18" charset="0"/>
              </a:rPr>
              <a:t>store_shelf</a:t>
            </a:r>
            <a:r>
              <a:rPr lang="en-US" dirty="0">
                <a:solidFill>
                  <a:schemeClr val="tx1"/>
                </a:solidFill>
                <a:latin typeface="Times New Roman" panose="02020603050405020304" pitchFamily="18" charset="0"/>
                <a:cs typeface="Times New Roman" panose="02020603050405020304" pitchFamily="18" charset="0"/>
              </a:rPr>
              <a:t> list:</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385763" indent="-385763">
              <a:buFont typeface="+mj-lt"/>
              <a:buAutoNum type="arabicPeriod"/>
            </a:pPr>
            <a:r>
              <a:rPr lang="en-US" sz="18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t>
            </a: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rite a for loop to print all the items in the list starting with the letter “a”</a:t>
            </a:r>
          </a:p>
          <a:p>
            <a:pPr marL="0" indent="0">
              <a:buNone/>
            </a:pPr>
            <a:endPar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85763" indent="-385763">
              <a:buFont typeface="+mj-lt"/>
              <a:buAutoNum type="arabicPeriod" startAt="2"/>
            </a:pPr>
            <a:r>
              <a:rPr lang="en-US" sz="18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Wr</a:t>
            </a: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ite a for loop to print all the items in your list that are longer than 5 letters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85763" indent="-385763">
              <a:buFont typeface="+mj-lt"/>
              <a:buAutoNum type="arabicPeriod" startAt="2"/>
            </a:pP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C18AEA62-6F27-4C61-92CA-3E4D41B637A5}"/>
              </a:ext>
            </a:extLst>
          </p:cNvPr>
          <p:cNvSpPr>
            <a:spLocks noGrp="1"/>
          </p:cNvSpPr>
          <p:nvPr>
            <p:ph type="title"/>
          </p:nvPr>
        </p:nvSpPr>
        <p:spPr/>
        <p:txBody>
          <a:bodyPr/>
          <a:lstStyle/>
          <a:p>
            <a:pPr algn="ctr"/>
            <a:r>
              <a:rPr lang="en-US" dirty="0">
                <a:solidFill>
                  <a:srgbClr val="000000"/>
                </a:solidFill>
                <a:latin typeface="Times New Roman"/>
                <a:cs typeface="Times New Roman"/>
              </a:rPr>
              <a:t>Previous Class: Exercise 2</a:t>
            </a:r>
          </a:p>
        </p:txBody>
      </p:sp>
    </p:spTree>
    <p:extLst>
      <p:ext uri="{BB962C8B-B14F-4D97-AF65-F5344CB8AC3E}">
        <p14:creationId xmlns:p14="http://schemas.microsoft.com/office/powerpoint/2010/main" val="1836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4A8A99-695C-D6C3-ECCE-53B2819F930E}"/>
              </a:ext>
            </a:extLst>
          </p:cNvPr>
          <p:cNvSpPr>
            <a:spLocks noGrp="1"/>
          </p:cNvSpPr>
          <p:nvPr>
            <p:ph idx="1"/>
          </p:nvPr>
        </p:nvSpPr>
        <p:spPr/>
        <p:txBody>
          <a:bodyPr vert="horz" lIns="91440" tIns="45720" rIns="91440" bIns="45720" rtlCol="0" anchor="t">
            <a:normAutofit/>
          </a:bodyPr>
          <a:lstStyle/>
          <a:p>
            <a:pPr marL="0" indent="0">
              <a:lnSpc>
                <a:spcPct val="107000"/>
              </a:lnSpc>
              <a:spcBef>
                <a:spcPts val="0"/>
              </a:spcBef>
              <a:spcAft>
                <a:spcPts val="600"/>
              </a:spcAft>
              <a:buNone/>
            </a:pPr>
            <a:r>
              <a:rPr lang="en-US" sz="1800" kern="100" dirty="0">
                <a:solidFill>
                  <a:srgbClr val="000000"/>
                </a:solidFill>
                <a:latin typeface="Times New Roman"/>
                <a:cs typeface="Times New Roman"/>
              </a:rPr>
              <a:t>Problem:</a:t>
            </a:r>
            <a:endParaRPr lang="en-US" dirty="0"/>
          </a:p>
          <a:p>
            <a:pPr marL="0" indent="0">
              <a:lnSpc>
                <a:spcPct val="107000"/>
              </a:lnSpc>
              <a:spcBef>
                <a:spcPts val="0"/>
              </a:spcBef>
              <a:spcAft>
                <a:spcPts val="600"/>
              </a:spcAft>
              <a:buNone/>
            </a:pPr>
            <a:r>
              <a:rPr lang="en-US" sz="1800" kern="100" dirty="0">
                <a:solidFill>
                  <a:srgbClr val="000000"/>
                </a:solidFill>
                <a:latin typeface="Times New Roman"/>
                <a:cs typeface="Times New Roman"/>
              </a:rPr>
              <a:t>Write a for loop to print all the items in the list starting with the letter “a”</a:t>
            </a:r>
            <a:endParaRPr lang="en-US" dirty="0"/>
          </a:p>
          <a:p>
            <a:pPr marL="0" indent="0">
              <a:lnSpc>
                <a:spcPct val="107000"/>
              </a:lnSpc>
              <a:spcBef>
                <a:spcPts val="0"/>
              </a:spcBef>
              <a:spcAft>
                <a:spcPts val="600"/>
              </a:spcAft>
              <a:buNone/>
            </a:pPr>
            <a:endParaRPr lang="en-US" sz="1800" kern="100" dirty="0">
              <a:solidFill>
                <a:srgbClr val="000000"/>
              </a:solidFill>
              <a:latin typeface="Menlo"/>
              <a:ea typeface="Menlo" panose="020B0609030804020204" pitchFamily="49" charset="0"/>
              <a:cs typeface="Menlo" panose="020B0609030804020204" pitchFamily="49" charset="0"/>
            </a:endParaRPr>
          </a:p>
          <a:p>
            <a:pPr marL="0" indent="0">
              <a:lnSpc>
                <a:spcPct val="107000"/>
              </a:lnSpc>
              <a:spcBef>
                <a:spcPts val="0"/>
              </a:spcBef>
              <a:spcAft>
                <a:spcPts val="600"/>
              </a:spcAft>
              <a:buNone/>
            </a:pPr>
            <a:r>
              <a:rPr lang="en-US" sz="1800" kern="100" dirty="0">
                <a:solidFill>
                  <a:srgbClr val="000000"/>
                </a:solidFill>
                <a:latin typeface="Menlo"/>
                <a:ea typeface="Menlo" panose="020B0609030804020204" pitchFamily="49" charset="0"/>
                <a:cs typeface="Menlo" panose="020B0609030804020204" pitchFamily="49" charset="0"/>
              </a:rPr>
              <a:t>Solution:</a:t>
            </a:r>
          </a:p>
          <a:p>
            <a:pPr marL="0" marR="0" indent="0">
              <a:lnSpc>
                <a:spcPct val="107000"/>
              </a:lnSpc>
              <a:spcBef>
                <a:spcPts val="0"/>
              </a:spcBef>
              <a:spcAft>
                <a:spcPts val="600"/>
              </a:spcAft>
              <a:buNone/>
            </a:pPr>
            <a:r>
              <a:rPr lang="en-US" sz="1800" kern="100" dirty="0" err="1">
                <a:solidFill>
                  <a:srgbClr val="000000"/>
                </a:solidFill>
                <a:effectLst/>
                <a:latin typeface="Menlo"/>
                <a:ea typeface="Menlo" panose="020B0609030804020204" pitchFamily="49" charset="0"/>
                <a:cs typeface="Menlo" panose="020B0609030804020204" pitchFamily="49" charset="0"/>
              </a:rPr>
              <a:t>store_shelf</a:t>
            </a:r>
            <a:r>
              <a:rPr lang="en-US" sz="1800" kern="100" dirty="0">
                <a:solidFill>
                  <a:srgbClr val="000000"/>
                </a:solidFill>
                <a:effectLst/>
                <a:latin typeface="Menlo"/>
                <a:ea typeface="Menlo" panose="020B0609030804020204" pitchFamily="49" charset="0"/>
                <a:cs typeface="Menlo" panose="020B0609030804020204" pitchFamily="49" charset="0"/>
              </a:rPr>
              <a:t> = ["apples", "bread", "cookies", "avocados", "eggs", "milk", "carrots"]</a:t>
            </a:r>
            <a:endParaRPr lang="en-US" sz="1800" kern="100">
              <a:effectLst/>
              <a:latin typeface="Menlo"/>
              <a:ea typeface="Menlo" panose="020B0609030804020204" pitchFamily="49" charset="0"/>
              <a:cs typeface="Menlo" panose="020B0609030804020204" pitchFamily="49" charset="0"/>
            </a:endParaRPr>
          </a:p>
          <a:p>
            <a:pPr marL="0" marR="0" indent="0">
              <a:lnSpc>
                <a:spcPct val="107000"/>
              </a:lnSpc>
              <a:spcBef>
                <a:spcPts val="0"/>
              </a:spcBef>
              <a:spcAft>
                <a:spcPts val="600"/>
              </a:spcAft>
              <a:buNone/>
            </a:pPr>
            <a:endParaRPr lang="en-US" sz="1800" kern="100" dirty="0">
              <a:effectLst/>
              <a:latin typeface="Menlo" panose="020B0609030804020204" pitchFamily="49" charset="0"/>
              <a:ea typeface="Menlo" panose="020B0609030804020204" pitchFamily="49" charset="0"/>
              <a:cs typeface="Menlo" panose="020B0609030804020204" pitchFamily="49" charset="0"/>
            </a:endParaRPr>
          </a:p>
          <a:p>
            <a:pPr marL="0" marR="0" indent="0">
              <a:lnSpc>
                <a:spcPct val="107000"/>
              </a:lnSpc>
              <a:spcBef>
                <a:spcPts val="0"/>
              </a:spcBef>
              <a:spcAft>
                <a:spcPts val="600"/>
              </a:spcAft>
              <a:buNone/>
            </a:pPr>
            <a:r>
              <a:rPr lang="en-US" sz="1800" kern="100" dirty="0">
                <a:solidFill>
                  <a:srgbClr val="000000"/>
                </a:solidFill>
                <a:effectLst/>
                <a:latin typeface="Menlo" panose="020B0609030804020204" pitchFamily="49" charset="0"/>
                <a:ea typeface="Menlo" panose="020B0609030804020204" pitchFamily="49" charset="0"/>
                <a:cs typeface="Menlo" panose="020B0609030804020204" pitchFamily="49" charset="0"/>
              </a:rPr>
              <a:t>for x in </a:t>
            </a:r>
            <a:r>
              <a:rPr lang="en-US" sz="1800" kern="100" dirty="0" err="1">
                <a:solidFill>
                  <a:srgbClr val="000000"/>
                </a:solidFill>
                <a:effectLst/>
                <a:latin typeface="Menlo" panose="020B0609030804020204" pitchFamily="49" charset="0"/>
                <a:ea typeface="Menlo" panose="020B0609030804020204" pitchFamily="49" charset="0"/>
                <a:cs typeface="Menlo" panose="020B0609030804020204" pitchFamily="49" charset="0"/>
              </a:rPr>
              <a:t>store_shelf</a:t>
            </a:r>
            <a:r>
              <a:rPr lang="en-US" sz="1800" kern="100" dirty="0">
                <a:solidFill>
                  <a:srgbClr val="000000"/>
                </a:solidFill>
                <a:effectLst/>
                <a:latin typeface="Menlo" panose="020B0609030804020204" pitchFamily="49" charset="0"/>
                <a:ea typeface="Menlo" panose="020B0609030804020204" pitchFamily="49" charset="0"/>
                <a:cs typeface="Menlo" panose="020B0609030804020204" pitchFamily="49" charset="0"/>
              </a:rPr>
              <a:t>:</a:t>
            </a:r>
            <a:endParaRPr lang="en-US" sz="1800" kern="100" dirty="0">
              <a:effectLst/>
              <a:latin typeface="Menlo" panose="020B0609030804020204" pitchFamily="49" charset="0"/>
              <a:ea typeface="Menlo" panose="020B0609030804020204" pitchFamily="49" charset="0"/>
              <a:cs typeface="Menlo" panose="020B0609030804020204" pitchFamily="49" charset="0"/>
            </a:endParaRPr>
          </a:p>
          <a:p>
            <a:pPr marL="0" marR="0" indent="0">
              <a:lnSpc>
                <a:spcPct val="107000"/>
              </a:lnSpc>
              <a:spcBef>
                <a:spcPts val="0"/>
              </a:spcBef>
              <a:spcAft>
                <a:spcPts val="600"/>
              </a:spcAft>
              <a:buNone/>
            </a:pPr>
            <a:r>
              <a:rPr lang="en-US" sz="1800" kern="100" dirty="0">
                <a:solidFill>
                  <a:srgbClr val="000000"/>
                </a:solidFill>
                <a:effectLst/>
                <a:latin typeface="Menlo" panose="020B0609030804020204" pitchFamily="49" charset="0"/>
                <a:ea typeface="Menlo" panose="020B0609030804020204" pitchFamily="49" charset="0"/>
                <a:cs typeface="Menlo" panose="020B0609030804020204" pitchFamily="49" charset="0"/>
              </a:rPr>
              <a:t>    if x[0] == "a":</a:t>
            </a:r>
            <a:endParaRPr lang="en-US" sz="1800" kern="100" dirty="0">
              <a:effectLst/>
              <a:latin typeface="Menlo" panose="020B0609030804020204" pitchFamily="49" charset="0"/>
              <a:ea typeface="Menlo" panose="020B0609030804020204" pitchFamily="49" charset="0"/>
              <a:cs typeface="Menlo" panose="020B0609030804020204" pitchFamily="49" charset="0"/>
            </a:endParaRPr>
          </a:p>
          <a:p>
            <a:pPr marL="0" marR="0" indent="0">
              <a:lnSpc>
                <a:spcPct val="107000"/>
              </a:lnSpc>
              <a:spcBef>
                <a:spcPts val="0"/>
              </a:spcBef>
              <a:spcAft>
                <a:spcPts val="600"/>
              </a:spcAft>
              <a:buNone/>
            </a:pPr>
            <a:r>
              <a:rPr lang="en-US" sz="1800" kern="100" dirty="0">
                <a:solidFill>
                  <a:srgbClr val="000000"/>
                </a:solidFill>
                <a:effectLst/>
                <a:latin typeface="Menlo" panose="020B0609030804020204" pitchFamily="49" charset="0"/>
                <a:ea typeface="Menlo" panose="020B0609030804020204" pitchFamily="49" charset="0"/>
                <a:cs typeface="Menlo" panose="020B0609030804020204" pitchFamily="49" charset="0"/>
              </a:rPr>
              <a:t>        print(x)</a:t>
            </a:r>
            <a:endParaRPr lang="en-US" sz="1800" kern="100" dirty="0">
              <a:effectLst/>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p>
        </p:txBody>
      </p:sp>
      <p:sp>
        <p:nvSpPr>
          <p:cNvPr id="3" name="Title 2">
            <a:extLst>
              <a:ext uri="{FF2B5EF4-FFF2-40B4-BE49-F238E27FC236}">
                <a16:creationId xmlns:a16="http://schemas.microsoft.com/office/drawing/2014/main" id="{2CC72087-C86D-CB2F-E8E6-9B8684835F6A}"/>
              </a:ext>
            </a:extLst>
          </p:cNvPr>
          <p:cNvSpPr>
            <a:spLocks noGrp="1"/>
          </p:cNvSpPr>
          <p:nvPr>
            <p:ph type="title"/>
          </p:nvPr>
        </p:nvSpPr>
        <p:spPr/>
        <p:txBody>
          <a:bodyPr/>
          <a:lstStyle/>
          <a:p>
            <a:pPr algn="ctr"/>
            <a:r>
              <a:rPr lang="en-US" dirty="0">
                <a:solidFill>
                  <a:schemeClr val="tx1"/>
                </a:solidFill>
              </a:rPr>
              <a:t>Solution Part 1</a:t>
            </a:r>
          </a:p>
        </p:txBody>
      </p:sp>
    </p:spTree>
    <p:extLst>
      <p:ext uri="{BB962C8B-B14F-4D97-AF65-F5344CB8AC3E}">
        <p14:creationId xmlns:p14="http://schemas.microsoft.com/office/powerpoint/2010/main" val="63684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FFEF4D-B006-8AA3-4CD0-CB8AF7185687}"/>
              </a:ext>
            </a:extLst>
          </p:cNvPr>
          <p:cNvSpPr>
            <a:spLocks noGrp="1"/>
          </p:cNvSpPr>
          <p:nvPr>
            <p:ph idx="1"/>
          </p:nvPr>
        </p:nvSpPr>
        <p:spPr/>
        <p:txBody>
          <a:bodyPr vert="horz" lIns="91440" tIns="45720" rIns="91440" bIns="45720" rtlCol="0" anchor="t">
            <a:normAutofit/>
          </a:bodyPr>
          <a:lstStyle/>
          <a:p>
            <a:pPr marL="0" indent="0">
              <a:lnSpc>
                <a:spcPct val="107000"/>
              </a:lnSpc>
              <a:spcBef>
                <a:spcPts val="0"/>
              </a:spcBef>
              <a:spcAft>
                <a:spcPts val="600"/>
              </a:spcAft>
              <a:buNone/>
            </a:pPr>
            <a:r>
              <a:rPr lang="en-US" sz="1800" kern="100" dirty="0">
                <a:solidFill>
                  <a:srgbClr val="000000"/>
                </a:solidFill>
                <a:latin typeface="Times New Roman"/>
                <a:cs typeface="Times New Roman"/>
              </a:rPr>
              <a:t>Problem:</a:t>
            </a:r>
          </a:p>
          <a:p>
            <a:pPr marL="0" indent="0">
              <a:lnSpc>
                <a:spcPct val="107000"/>
              </a:lnSpc>
              <a:spcBef>
                <a:spcPts val="0"/>
              </a:spcBef>
              <a:spcAft>
                <a:spcPts val="600"/>
              </a:spcAft>
              <a:buNone/>
            </a:pPr>
            <a:r>
              <a:rPr lang="en-US" sz="1800" kern="100" dirty="0">
                <a:solidFill>
                  <a:srgbClr val="000000"/>
                </a:solidFill>
                <a:latin typeface="Times New Roman"/>
                <a:cs typeface="Times New Roman"/>
              </a:rPr>
              <a:t>Write a for loop to print all the items in your list that are longer than 5 letters</a:t>
            </a:r>
            <a:endParaRPr lang="en-US"/>
          </a:p>
          <a:p>
            <a:pPr marL="0" indent="0">
              <a:lnSpc>
                <a:spcPct val="107000"/>
              </a:lnSpc>
              <a:spcBef>
                <a:spcPts val="0"/>
              </a:spcBef>
              <a:spcAft>
                <a:spcPts val="600"/>
              </a:spcAft>
              <a:buNone/>
            </a:pPr>
            <a:endParaRPr lang="en-US" sz="1800" kern="100" dirty="0">
              <a:solidFill>
                <a:srgbClr val="000000"/>
              </a:solidFill>
              <a:latin typeface="Menlo"/>
              <a:ea typeface="Menlo" panose="020B0609030804020204" pitchFamily="49" charset="0"/>
              <a:cs typeface="Menlo" panose="020B0609030804020204" pitchFamily="49" charset="0"/>
            </a:endParaRPr>
          </a:p>
          <a:p>
            <a:pPr marL="0" indent="0">
              <a:lnSpc>
                <a:spcPct val="107000"/>
              </a:lnSpc>
              <a:spcBef>
                <a:spcPts val="0"/>
              </a:spcBef>
              <a:spcAft>
                <a:spcPts val="600"/>
              </a:spcAft>
              <a:buNone/>
            </a:pPr>
            <a:r>
              <a:rPr lang="en-US" sz="1800" kern="100" dirty="0">
                <a:solidFill>
                  <a:srgbClr val="000000"/>
                </a:solidFill>
                <a:latin typeface="Menlo"/>
                <a:ea typeface="Menlo" panose="020B0609030804020204" pitchFamily="49" charset="0"/>
                <a:cs typeface="Menlo" panose="020B0609030804020204" pitchFamily="49" charset="0"/>
              </a:rPr>
              <a:t>Solution:</a:t>
            </a:r>
          </a:p>
          <a:p>
            <a:pPr marL="0" marR="0" indent="0">
              <a:lnSpc>
                <a:spcPct val="107000"/>
              </a:lnSpc>
              <a:spcBef>
                <a:spcPts val="0"/>
              </a:spcBef>
              <a:spcAft>
                <a:spcPts val="600"/>
              </a:spcAft>
              <a:buNone/>
            </a:pPr>
            <a:r>
              <a:rPr lang="en-US" sz="1800" kern="100" dirty="0" err="1">
                <a:solidFill>
                  <a:srgbClr val="000000"/>
                </a:solidFill>
                <a:effectLst/>
                <a:latin typeface="Menlo"/>
                <a:ea typeface="Menlo" panose="020B0609030804020204" pitchFamily="49" charset="0"/>
                <a:cs typeface="Menlo" panose="020B0609030804020204" pitchFamily="49" charset="0"/>
              </a:rPr>
              <a:t>store_shelf</a:t>
            </a:r>
            <a:r>
              <a:rPr lang="en-US" sz="1800" kern="100" dirty="0">
                <a:solidFill>
                  <a:srgbClr val="000000"/>
                </a:solidFill>
                <a:effectLst/>
                <a:latin typeface="Menlo"/>
                <a:ea typeface="Menlo" panose="020B0609030804020204" pitchFamily="49" charset="0"/>
                <a:cs typeface="Menlo" panose="020B0609030804020204" pitchFamily="49" charset="0"/>
              </a:rPr>
              <a:t> = ["apples", "bread", "cookies", "avocados", "eggs", "milk", "carrots"]</a:t>
            </a:r>
            <a:endParaRPr lang="en-US" sz="1800" kern="100">
              <a:effectLst/>
              <a:latin typeface="Menlo"/>
              <a:ea typeface="Menlo" panose="020B0609030804020204" pitchFamily="49" charset="0"/>
              <a:cs typeface="Menlo" panose="020B0609030804020204" pitchFamily="49" charset="0"/>
            </a:endParaRPr>
          </a:p>
          <a:p>
            <a:pPr marL="0" marR="0" indent="0">
              <a:lnSpc>
                <a:spcPct val="107000"/>
              </a:lnSpc>
              <a:spcBef>
                <a:spcPts val="0"/>
              </a:spcBef>
              <a:spcAft>
                <a:spcPts val="600"/>
              </a:spcAft>
              <a:buNone/>
            </a:pPr>
            <a:endParaRPr lang="en-US" sz="1800" kern="100" dirty="0">
              <a:effectLst/>
              <a:latin typeface="Menlo" panose="020B0609030804020204" pitchFamily="49" charset="0"/>
              <a:ea typeface="Menlo" panose="020B0609030804020204" pitchFamily="49" charset="0"/>
              <a:cs typeface="Menlo" panose="020B0609030804020204" pitchFamily="49" charset="0"/>
            </a:endParaRPr>
          </a:p>
          <a:p>
            <a:pPr marL="0" marR="0" indent="0">
              <a:lnSpc>
                <a:spcPct val="107000"/>
              </a:lnSpc>
              <a:spcBef>
                <a:spcPts val="0"/>
              </a:spcBef>
              <a:spcAft>
                <a:spcPts val="600"/>
              </a:spcAft>
              <a:buNone/>
            </a:pPr>
            <a:r>
              <a:rPr lang="en-US" sz="1800" kern="100" dirty="0">
                <a:solidFill>
                  <a:srgbClr val="000000"/>
                </a:solidFill>
                <a:effectLst/>
                <a:latin typeface="Menlo" panose="020B0609030804020204" pitchFamily="49" charset="0"/>
                <a:ea typeface="Menlo" panose="020B0609030804020204" pitchFamily="49" charset="0"/>
                <a:cs typeface="Menlo" panose="020B0609030804020204" pitchFamily="49" charset="0"/>
              </a:rPr>
              <a:t>for x in </a:t>
            </a:r>
            <a:r>
              <a:rPr lang="en-US" sz="1800" kern="100" dirty="0" err="1">
                <a:solidFill>
                  <a:srgbClr val="000000"/>
                </a:solidFill>
                <a:effectLst/>
                <a:latin typeface="Menlo" panose="020B0609030804020204" pitchFamily="49" charset="0"/>
                <a:ea typeface="Menlo" panose="020B0609030804020204" pitchFamily="49" charset="0"/>
                <a:cs typeface="Menlo" panose="020B0609030804020204" pitchFamily="49" charset="0"/>
              </a:rPr>
              <a:t>store_shelf</a:t>
            </a:r>
            <a:r>
              <a:rPr lang="en-US" sz="1800" kern="100" dirty="0">
                <a:solidFill>
                  <a:srgbClr val="000000"/>
                </a:solidFill>
                <a:effectLst/>
                <a:latin typeface="Menlo" panose="020B0609030804020204" pitchFamily="49" charset="0"/>
                <a:ea typeface="Menlo" panose="020B0609030804020204" pitchFamily="49" charset="0"/>
                <a:cs typeface="Menlo" panose="020B0609030804020204" pitchFamily="49" charset="0"/>
              </a:rPr>
              <a:t>:</a:t>
            </a:r>
            <a:endParaRPr lang="en-US" sz="1800" kern="100" dirty="0">
              <a:effectLst/>
              <a:latin typeface="Menlo" panose="020B0609030804020204" pitchFamily="49" charset="0"/>
              <a:ea typeface="Menlo" panose="020B0609030804020204" pitchFamily="49" charset="0"/>
              <a:cs typeface="Menlo" panose="020B0609030804020204" pitchFamily="49" charset="0"/>
            </a:endParaRPr>
          </a:p>
          <a:p>
            <a:pPr marL="0" marR="0" indent="0">
              <a:lnSpc>
                <a:spcPct val="107000"/>
              </a:lnSpc>
              <a:spcBef>
                <a:spcPts val="0"/>
              </a:spcBef>
              <a:spcAft>
                <a:spcPts val="600"/>
              </a:spcAft>
              <a:buNone/>
            </a:pPr>
            <a:r>
              <a:rPr lang="en-US" sz="1800" kern="100" dirty="0">
                <a:solidFill>
                  <a:srgbClr val="000000"/>
                </a:solidFill>
                <a:effectLst/>
                <a:latin typeface="Menlo" panose="020B0609030804020204" pitchFamily="49" charset="0"/>
                <a:ea typeface="Menlo" panose="020B0609030804020204" pitchFamily="49" charset="0"/>
                <a:cs typeface="Menlo" panose="020B0609030804020204" pitchFamily="49" charset="0"/>
              </a:rPr>
              <a:t>    if </a:t>
            </a:r>
            <a:r>
              <a:rPr lang="en-US" sz="1800" kern="100" dirty="0" err="1">
                <a:solidFill>
                  <a:srgbClr val="000000"/>
                </a:solidFill>
                <a:effectLst/>
                <a:latin typeface="Menlo" panose="020B0609030804020204" pitchFamily="49" charset="0"/>
                <a:ea typeface="Menlo" panose="020B0609030804020204" pitchFamily="49" charset="0"/>
                <a:cs typeface="Menlo" panose="020B0609030804020204" pitchFamily="49" charset="0"/>
              </a:rPr>
              <a:t>len</a:t>
            </a:r>
            <a:r>
              <a:rPr lang="en-US" sz="1800" kern="100" dirty="0">
                <a:solidFill>
                  <a:srgbClr val="000000"/>
                </a:solidFill>
                <a:effectLst/>
                <a:latin typeface="Menlo" panose="020B0609030804020204" pitchFamily="49" charset="0"/>
                <a:ea typeface="Menlo" panose="020B0609030804020204" pitchFamily="49" charset="0"/>
                <a:cs typeface="Menlo" panose="020B0609030804020204" pitchFamily="49" charset="0"/>
              </a:rPr>
              <a:t>(x) &gt; 5:</a:t>
            </a:r>
            <a:endParaRPr lang="en-US" sz="1800" kern="100" dirty="0">
              <a:effectLst/>
              <a:latin typeface="Menlo" panose="020B0609030804020204" pitchFamily="49" charset="0"/>
              <a:ea typeface="Menlo" panose="020B0609030804020204" pitchFamily="49" charset="0"/>
              <a:cs typeface="Menlo" panose="020B0609030804020204" pitchFamily="49" charset="0"/>
            </a:endParaRPr>
          </a:p>
          <a:p>
            <a:pPr marL="0" marR="0" indent="0">
              <a:lnSpc>
                <a:spcPct val="107000"/>
              </a:lnSpc>
              <a:spcBef>
                <a:spcPts val="0"/>
              </a:spcBef>
              <a:spcAft>
                <a:spcPts val="600"/>
              </a:spcAft>
              <a:buNone/>
            </a:pPr>
            <a:r>
              <a:rPr lang="en-US" sz="1800" kern="100" dirty="0">
                <a:solidFill>
                  <a:srgbClr val="000000"/>
                </a:solidFill>
                <a:effectLst/>
                <a:latin typeface="Menlo" panose="020B0609030804020204" pitchFamily="49" charset="0"/>
                <a:ea typeface="Menlo" panose="020B0609030804020204" pitchFamily="49" charset="0"/>
                <a:cs typeface="Menlo" panose="020B0609030804020204" pitchFamily="49" charset="0"/>
              </a:rPr>
              <a:t>        print(x)</a:t>
            </a:r>
            <a:endParaRPr lang="en-US" sz="1800" kern="100" dirty="0">
              <a:effectLst/>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p>
        </p:txBody>
      </p:sp>
      <p:sp>
        <p:nvSpPr>
          <p:cNvPr id="3" name="Title 2">
            <a:extLst>
              <a:ext uri="{FF2B5EF4-FFF2-40B4-BE49-F238E27FC236}">
                <a16:creationId xmlns:a16="http://schemas.microsoft.com/office/drawing/2014/main" id="{499BC282-D738-540C-2E4A-3DDAEBA5176B}"/>
              </a:ext>
            </a:extLst>
          </p:cNvPr>
          <p:cNvSpPr>
            <a:spLocks noGrp="1"/>
          </p:cNvSpPr>
          <p:nvPr>
            <p:ph type="title"/>
          </p:nvPr>
        </p:nvSpPr>
        <p:spPr/>
        <p:txBody>
          <a:bodyPr/>
          <a:lstStyle/>
          <a:p>
            <a:pPr algn="ctr"/>
            <a:r>
              <a:rPr lang="en-US" dirty="0">
                <a:solidFill>
                  <a:schemeClr val="tx1"/>
                </a:solidFill>
              </a:rPr>
              <a:t>Solution Part 2</a:t>
            </a:r>
          </a:p>
        </p:txBody>
      </p:sp>
    </p:spTree>
    <p:extLst>
      <p:ext uri="{BB962C8B-B14F-4D97-AF65-F5344CB8AC3E}">
        <p14:creationId xmlns:p14="http://schemas.microsoft.com/office/powerpoint/2010/main" val="150141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8CAC97-09C1-F289-5BB4-FECF74E47E03}"/>
              </a:ext>
            </a:extLst>
          </p:cNvPr>
          <p:cNvSpPr>
            <a:spLocks noGrp="1"/>
          </p:cNvSpPr>
          <p:nvPr>
            <p:ph idx="1"/>
          </p:nvPr>
        </p:nvSpPr>
        <p:spPr/>
        <p:txBody>
          <a:bodyPr vert="horz" lIns="91440" tIns="45720" rIns="91440" bIns="45720" rtlCol="0" anchor="t">
            <a:normAutofit/>
          </a:bodyPr>
          <a:lstStyle/>
          <a:p>
            <a:pPr marL="0" indent="0">
              <a:buNone/>
            </a:pPr>
            <a:r>
              <a:rPr lang="en-US" sz="1800" dirty="0">
                <a:solidFill>
                  <a:schemeClr val="tx1"/>
                </a:solidFill>
                <a:latin typeface="Times New Roman"/>
                <a:cs typeface="Times New Roman"/>
              </a:rPr>
              <a:t>Problem:</a:t>
            </a:r>
            <a:br>
              <a:rPr lang="en-US" sz="1800" dirty="0">
                <a:latin typeface="Times New Roman"/>
                <a:cs typeface="Times New Roman"/>
              </a:rPr>
            </a:br>
            <a:r>
              <a:rPr lang="en-US" sz="1800" dirty="0">
                <a:solidFill>
                  <a:schemeClr val="tx1"/>
                </a:solidFill>
                <a:latin typeface="Times New Roman"/>
                <a:cs typeface="Times New Roman"/>
              </a:rPr>
              <a:t>Using your humanities and sciences lists (copied below), write a for loop to compare the number of letters in each element of humanities with each word of sciences, printing the two words and the statement “These words have the same number of letters!” when there is a match for the number of letters</a:t>
            </a:r>
            <a:endParaRPr lang="en-US" sz="1800">
              <a:solidFill>
                <a:schemeClr val="tx1"/>
              </a:solidFill>
            </a:endParaRPr>
          </a:p>
          <a:p>
            <a:pPr marL="0" indent="0">
              <a:buNone/>
            </a:pPr>
            <a:endParaRPr lang="en-US" sz="1500" dirty="0">
              <a:solidFill>
                <a:schemeClr val="tx1"/>
              </a:solidFill>
              <a:latin typeface="Menlo"/>
              <a:cs typeface="Arial"/>
            </a:endParaRPr>
          </a:p>
          <a:p>
            <a:pPr marL="0" indent="0">
              <a:buNone/>
            </a:pPr>
            <a:endParaRPr lang="en-US" sz="1500" dirty="0">
              <a:solidFill>
                <a:schemeClr val="tx1"/>
              </a:solidFill>
              <a:latin typeface="Menlo"/>
              <a:cs typeface="Arial"/>
            </a:endParaRPr>
          </a:p>
          <a:p>
            <a:pPr marL="0" indent="0">
              <a:buNone/>
            </a:pPr>
            <a:r>
              <a:rPr lang="en-US" sz="1500" dirty="0">
                <a:solidFill>
                  <a:schemeClr val="tx1"/>
                </a:solidFill>
                <a:latin typeface="Menlo"/>
                <a:cs typeface="Arial"/>
              </a:rPr>
              <a:t>Solution:</a:t>
            </a:r>
          </a:p>
          <a:p>
            <a:pPr marL="0" indent="0">
              <a:buNone/>
            </a:pPr>
            <a:endParaRPr lang="en-US" sz="1500" dirty="0">
              <a:solidFill>
                <a:schemeClr val="tx1"/>
              </a:solidFill>
              <a:latin typeface="Menlo"/>
              <a:cs typeface="Arial"/>
            </a:endParaRPr>
          </a:p>
          <a:p>
            <a:pPr marL="0" indent="0">
              <a:buNone/>
            </a:pPr>
            <a:r>
              <a:rPr lang="en-US" sz="1500" b="0" dirty="0">
                <a:solidFill>
                  <a:schemeClr val="tx1"/>
                </a:solidFill>
                <a:effectLst/>
                <a:latin typeface="Menlo"/>
                <a:cs typeface="Arial"/>
              </a:rPr>
              <a:t>humanities = ["English", "History", "French", "Art History", "Philosophy"]</a:t>
            </a:r>
            <a:endParaRPr lang="en-US" dirty="0">
              <a:solidFill>
                <a:schemeClr val="tx1"/>
              </a:solidFill>
            </a:endParaRPr>
          </a:p>
          <a:p>
            <a:pPr marL="0" indent="0">
              <a:buNone/>
            </a:pPr>
            <a:r>
              <a:rPr lang="en-US" sz="1500" b="0" dirty="0">
                <a:solidFill>
                  <a:schemeClr val="tx1"/>
                </a:solidFill>
                <a:effectLst/>
                <a:latin typeface="Menlo"/>
                <a:cs typeface="Arial"/>
              </a:rPr>
              <a:t>sciences = ["Biology", "Chemistry", "Neuroscience", "Physics", "Ecology"]</a:t>
            </a:r>
          </a:p>
          <a:p>
            <a:pPr marL="0" indent="0">
              <a:buNone/>
            </a:pPr>
            <a:br>
              <a:rPr lang="en-US" sz="1500" b="0" dirty="0">
                <a:solidFill>
                  <a:schemeClr val="tx1"/>
                </a:solidFill>
                <a:effectLst/>
                <a:latin typeface="Menlo" panose="020B0609030804020204" pitchFamily="49" charset="0"/>
              </a:rPr>
            </a:br>
            <a:r>
              <a:rPr lang="en-US" sz="1500" b="0" dirty="0">
                <a:solidFill>
                  <a:schemeClr val="tx1"/>
                </a:solidFill>
                <a:effectLst/>
                <a:latin typeface="Menlo" panose="020B0609030804020204" pitchFamily="49" charset="0"/>
              </a:rPr>
              <a:t>for x in humanities:</a:t>
            </a:r>
          </a:p>
          <a:p>
            <a:pPr marL="0" indent="0">
              <a:buNone/>
            </a:pPr>
            <a:r>
              <a:rPr lang="en-US" sz="1500" dirty="0">
                <a:solidFill>
                  <a:schemeClr val="tx1"/>
                </a:solidFill>
                <a:latin typeface="Menlo"/>
                <a:cs typeface="Arial"/>
              </a:rPr>
              <a:t>  </a:t>
            </a:r>
            <a:r>
              <a:rPr lang="en-US" sz="1500" b="0" dirty="0">
                <a:solidFill>
                  <a:schemeClr val="tx1"/>
                </a:solidFill>
                <a:effectLst/>
                <a:latin typeface="Menlo"/>
                <a:cs typeface="Arial"/>
              </a:rPr>
              <a:t>for y in sciences:</a:t>
            </a:r>
          </a:p>
          <a:p>
            <a:pPr marL="0" indent="0">
              <a:buNone/>
            </a:pPr>
            <a:r>
              <a:rPr lang="en-US" sz="1500" dirty="0">
                <a:solidFill>
                  <a:schemeClr val="tx1"/>
                </a:solidFill>
                <a:latin typeface="Menlo"/>
                <a:cs typeface="Arial"/>
              </a:rPr>
              <a:t>    if</a:t>
            </a:r>
            <a:r>
              <a:rPr lang="en-US" sz="1500" b="0" dirty="0">
                <a:solidFill>
                  <a:schemeClr val="tx1"/>
                </a:solidFill>
                <a:effectLst/>
                <a:latin typeface="Menlo"/>
                <a:cs typeface="Arial"/>
              </a:rPr>
              <a:t> </a:t>
            </a:r>
            <a:r>
              <a:rPr lang="en-US" sz="1500" b="0" dirty="0" err="1">
                <a:solidFill>
                  <a:schemeClr val="tx1"/>
                </a:solidFill>
                <a:effectLst/>
                <a:latin typeface="Menlo"/>
                <a:cs typeface="Arial"/>
              </a:rPr>
              <a:t>len</a:t>
            </a:r>
            <a:r>
              <a:rPr lang="en-US" sz="1500" b="0" dirty="0">
                <a:solidFill>
                  <a:schemeClr val="tx1"/>
                </a:solidFill>
                <a:effectLst/>
                <a:latin typeface="Menlo"/>
                <a:cs typeface="Arial"/>
              </a:rPr>
              <a:t>(x) == </a:t>
            </a:r>
            <a:r>
              <a:rPr lang="en-US" sz="1500" b="0" dirty="0" err="1">
                <a:solidFill>
                  <a:schemeClr val="tx1"/>
                </a:solidFill>
                <a:effectLst/>
                <a:latin typeface="Menlo"/>
                <a:cs typeface="Arial"/>
              </a:rPr>
              <a:t>len</a:t>
            </a:r>
            <a:r>
              <a:rPr lang="en-US" sz="1500" b="0" dirty="0">
                <a:solidFill>
                  <a:schemeClr val="tx1"/>
                </a:solidFill>
                <a:effectLst/>
                <a:latin typeface="Menlo"/>
                <a:cs typeface="Arial"/>
              </a:rPr>
              <a:t>(y):</a:t>
            </a:r>
          </a:p>
          <a:p>
            <a:pPr marL="0" indent="0">
              <a:buNone/>
            </a:pPr>
            <a:r>
              <a:rPr lang="en-US" sz="1500" dirty="0">
                <a:solidFill>
                  <a:schemeClr val="tx1"/>
                </a:solidFill>
                <a:latin typeface="Menlo"/>
                <a:cs typeface="Arial"/>
              </a:rPr>
              <a:t>       </a:t>
            </a:r>
            <a:r>
              <a:rPr lang="en-US" sz="1500" b="0" dirty="0">
                <a:solidFill>
                  <a:schemeClr val="tx1"/>
                </a:solidFill>
                <a:effectLst/>
                <a:latin typeface="Menlo"/>
                <a:cs typeface="Arial"/>
              </a:rPr>
              <a:t>print(x, y, "These words have the same number of letters!")</a:t>
            </a:r>
          </a:p>
          <a:p>
            <a:pPr marL="0" indent="0">
              <a:buNone/>
            </a:pPr>
            <a:endParaRPr lang="en-US" dirty="0"/>
          </a:p>
        </p:txBody>
      </p:sp>
      <p:sp>
        <p:nvSpPr>
          <p:cNvPr id="3" name="Title 2">
            <a:extLst>
              <a:ext uri="{FF2B5EF4-FFF2-40B4-BE49-F238E27FC236}">
                <a16:creationId xmlns:a16="http://schemas.microsoft.com/office/drawing/2014/main" id="{4386B63B-A388-4C4F-410F-9124222F296F}"/>
              </a:ext>
            </a:extLst>
          </p:cNvPr>
          <p:cNvSpPr>
            <a:spLocks noGrp="1"/>
          </p:cNvSpPr>
          <p:nvPr>
            <p:ph type="title"/>
          </p:nvPr>
        </p:nvSpPr>
        <p:spPr/>
        <p:txBody>
          <a:bodyPr/>
          <a:lstStyle/>
          <a:p>
            <a:pPr algn="ctr"/>
            <a:r>
              <a:rPr lang="en-US" dirty="0">
                <a:solidFill>
                  <a:schemeClr val="tx1"/>
                </a:solidFill>
              </a:rPr>
              <a:t>Solution Part 3</a:t>
            </a:r>
          </a:p>
        </p:txBody>
      </p:sp>
    </p:spTree>
    <p:extLst>
      <p:ext uri="{BB962C8B-B14F-4D97-AF65-F5344CB8AC3E}">
        <p14:creationId xmlns:p14="http://schemas.microsoft.com/office/powerpoint/2010/main" val="2558038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85C7-5C5F-4B4B-C306-9099591E7DB0}"/>
              </a:ext>
            </a:extLst>
          </p:cNvPr>
          <p:cNvSpPr>
            <a:spLocks noGrp="1"/>
          </p:cNvSpPr>
          <p:nvPr>
            <p:ph type="ctrTitle"/>
          </p:nvPr>
        </p:nvSpPr>
        <p:spPr/>
        <p:txBody>
          <a:bodyPr/>
          <a:lstStyle/>
          <a:p>
            <a:r>
              <a:rPr lang="en-US" dirty="0">
                <a:latin typeface="Times New Roman"/>
                <a:cs typeface="Times New Roman"/>
              </a:rPr>
              <a:t>Demo One</a:t>
            </a:r>
            <a:endParaRPr lang="en-US" dirty="0"/>
          </a:p>
        </p:txBody>
      </p:sp>
      <p:sp>
        <p:nvSpPr>
          <p:cNvPr id="3" name="Subtitle 2">
            <a:extLst>
              <a:ext uri="{FF2B5EF4-FFF2-40B4-BE49-F238E27FC236}">
                <a16:creationId xmlns:a16="http://schemas.microsoft.com/office/drawing/2014/main" id="{343E47E9-BB9C-DA18-0D9E-CAF15D0DDD3C}"/>
              </a:ext>
            </a:extLst>
          </p:cNvPr>
          <p:cNvSpPr>
            <a:spLocks noGrp="1"/>
          </p:cNvSpPr>
          <p:nvPr>
            <p:ph type="subTitle" idx="1"/>
          </p:nvPr>
        </p:nvSpPr>
        <p:spPr>
          <a:xfrm>
            <a:off x="550733" y="3596777"/>
            <a:ext cx="4987877" cy="1064292"/>
          </a:xfrm>
        </p:spPr>
        <p:txBody>
          <a:bodyPr vert="horz" lIns="91440" tIns="45720" rIns="91440" bIns="45720" rtlCol="0" anchor="t">
            <a:normAutofit/>
          </a:bodyPr>
          <a:lstStyle/>
          <a:p>
            <a:r>
              <a:rPr lang="en-US" dirty="0">
                <a:latin typeface="Times New Roman"/>
                <a:cs typeface="Times New Roman"/>
              </a:rPr>
              <a:t>Opening, reading and writing text files</a:t>
            </a:r>
          </a:p>
        </p:txBody>
      </p:sp>
    </p:spTree>
    <p:extLst>
      <p:ext uri="{BB962C8B-B14F-4D97-AF65-F5344CB8AC3E}">
        <p14:creationId xmlns:p14="http://schemas.microsoft.com/office/powerpoint/2010/main" val="34565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C6197-0FE4-E265-0969-260C78A1A554}"/>
              </a:ext>
            </a:extLst>
          </p:cNvPr>
          <p:cNvSpPr>
            <a:spLocks noGrp="1"/>
          </p:cNvSpPr>
          <p:nvPr>
            <p:ph idx="1"/>
          </p:nvPr>
        </p:nvSpPr>
        <p:spPr/>
        <p:txBody>
          <a:bodyPr vert="horz" lIns="91440" tIns="45720" rIns="91440" bIns="45720" rtlCol="0" anchor="t">
            <a:normAutofit/>
          </a:bodyPr>
          <a:lstStyle/>
          <a:p>
            <a:pPr marL="457200" indent="-457200"/>
            <a:r>
              <a:rPr lang="en-US" dirty="0">
                <a:solidFill>
                  <a:srgbClr val="000000"/>
                </a:solidFill>
                <a:latin typeface="Times New Roman"/>
                <a:cs typeface="Times New Roman"/>
              </a:rPr>
              <a:t>UTF-8 is standard</a:t>
            </a:r>
          </a:p>
          <a:p>
            <a:pPr marL="457200" indent="-457200"/>
            <a:r>
              <a:rPr lang="en-US" dirty="0">
                <a:solidFill>
                  <a:srgbClr val="000000"/>
                </a:solidFill>
                <a:latin typeface="Times New Roman"/>
                <a:cs typeface="Times New Roman"/>
              </a:rPr>
              <a:t>Other options:</a:t>
            </a:r>
          </a:p>
          <a:p>
            <a:pPr marL="857250" lvl="1" indent="-457200">
              <a:buFont typeface="Courier New"/>
              <a:buChar char="o"/>
            </a:pPr>
            <a:r>
              <a:rPr lang="en-US" dirty="0">
                <a:solidFill>
                  <a:srgbClr val="000000"/>
                </a:solidFill>
                <a:latin typeface="Times New Roman"/>
                <a:cs typeface="Times New Roman"/>
              </a:rPr>
              <a:t>ASCII</a:t>
            </a:r>
          </a:p>
          <a:p>
            <a:pPr marL="857250" lvl="1" indent="-457200">
              <a:buFont typeface="Courier New"/>
              <a:buChar char="o"/>
            </a:pPr>
            <a:r>
              <a:rPr lang="en-US" dirty="0">
                <a:solidFill>
                  <a:srgbClr val="000000"/>
                </a:solidFill>
                <a:latin typeface="Times New Roman"/>
                <a:cs typeface="Times New Roman"/>
              </a:rPr>
              <a:t>UTF-16/UTF-32</a:t>
            </a:r>
          </a:p>
          <a:p>
            <a:pPr marL="457200" indent="-457200"/>
            <a:r>
              <a:rPr lang="en-US" dirty="0">
                <a:solidFill>
                  <a:srgbClr val="000000"/>
                </a:solidFill>
                <a:latin typeface="Times New Roman"/>
                <a:cs typeface="Times New Roman"/>
              </a:rPr>
              <a:t>You need to know the encoding to read the file correctly</a:t>
            </a:r>
          </a:p>
          <a:p>
            <a:pPr marL="457200" indent="-457200"/>
            <a:r>
              <a:rPr lang="en-US" dirty="0">
                <a:solidFill>
                  <a:srgbClr val="000000"/>
                </a:solidFill>
                <a:latin typeface="Times New Roman"/>
                <a:cs typeface="Times New Roman"/>
              </a:rPr>
              <a:t>Unicode Error:</a:t>
            </a:r>
          </a:p>
          <a:p>
            <a:pPr marL="857250" lvl="1">
              <a:buFont typeface="Courier New"/>
              <a:buChar char="o"/>
            </a:pPr>
            <a:r>
              <a:rPr lang="en-US" dirty="0">
                <a:solidFill>
                  <a:srgbClr val="000000"/>
                </a:solidFill>
                <a:latin typeface="Times New Roman"/>
                <a:cs typeface="Times New Roman"/>
              </a:rPr>
              <a:t>The file cannot be read using specified encoding</a:t>
            </a:r>
          </a:p>
          <a:p>
            <a:pPr marL="857250" lvl="1">
              <a:buFont typeface="Courier New"/>
              <a:buChar char="o"/>
            </a:pPr>
            <a:r>
              <a:rPr lang="en-US" dirty="0">
                <a:solidFill>
                  <a:srgbClr val="000000"/>
                </a:solidFill>
                <a:latin typeface="Times New Roman"/>
                <a:cs typeface="Times New Roman"/>
              </a:rPr>
              <a:t>The file is partially read, with problems</a:t>
            </a:r>
          </a:p>
          <a:p>
            <a:pPr marL="857250" lvl="1" indent="-457200">
              <a:buFont typeface="Courier New"/>
              <a:buChar char="o"/>
            </a:pPr>
            <a:endParaRPr lang="en-US" dirty="0">
              <a:solidFill>
                <a:srgbClr val="000000"/>
              </a:solidFill>
              <a:latin typeface="Times New Roman"/>
              <a:cs typeface="Times New Roman"/>
            </a:endParaRPr>
          </a:p>
        </p:txBody>
      </p:sp>
      <p:sp>
        <p:nvSpPr>
          <p:cNvPr id="3" name="Title 2">
            <a:extLst>
              <a:ext uri="{FF2B5EF4-FFF2-40B4-BE49-F238E27FC236}">
                <a16:creationId xmlns:a16="http://schemas.microsoft.com/office/drawing/2014/main" id="{78686A01-A29A-0BC1-F310-7436C8311C49}"/>
              </a:ext>
            </a:extLst>
          </p:cNvPr>
          <p:cNvSpPr>
            <a:spLocks noGrp="1"/>
          </p:cNvSpPr>
          <p:nvPr>
            <p:ph type="title"/>
          </p:nvPr>
        </p:nvSpPr>
        <p:spPr/>
        <p:txBody>
          <a:bodyPr/>
          <a:lstStyle/>
          <a:p>
            <a:pPr algn="ctr"/>
            <a:r>
              <a:rPr lang="en-US" dirty="0">
                <a:solidFill>
                  <a:srgbClr val="000000"/>
                </a:solidFill>
                <a:latin typeface="Times New Roman"/>
                <a:cs typeface="Times New Roman"/>
              </a:rPr>
              <a:t>Character Encoding</a:t>
            </a:r>
            <a:endParaRPr lang="en-US" dirty="0">
              <a:solidFill>
                <a:srgbClr val="000000"/>
              </a:solidFill>
            </a:endParaRPr>
          </a:p>
        </p:txBody>
      </p:sp>
    </p:spTree>
    <p:extLst>
      <p:ext uri="{BB962C8B-B14F-4D97-AF65-F5344CB8AC3E}">
        <p14:creationId xmlns:p14="http://schemas.microsoft.com/office/powerpoint/2010/main" val="307480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314</TotalTime>
  <Words>0</Words>
  <Application>Microsoft Office PowerPoint</Application>
  <PresentationFormat>On-screen Show (4:3)</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Session 5</vt:lpstr>
      <vt:lpstr>Example Data</vt:lpstr>
      <vt:lpstr>Today's Lesson</vt:lpstr>
      <vt:lpstr>Previous Class: Exercise 2</vt:lpstr>
      <vt:lpstr>Solution Part 1</vt:lpstr>
      <vt:lpstr>Solution Part 2</vt:lpstr>
      <vt:lpstr>Solution Part 3</vt:lpstr>
      <vt:lpstr>Demo One</vt:lpstr>
      <vt:lpstr>Character Encoding</vt:lpstr>
      <vt:lpstr>PowerPoint Presentation</vt:lpstr>
      <vt:lpstr>Text Files: Things to Remember</vt:lpstr>
      <vt:lpstr>Exercise One Part One</vt:lpstr>
      <vt:lpstr>Exercise One Part Two</vt:lpstr>
      <vt:lpstr>Installing Pandas</vt:lpstr>
      <vt:lpstr>Installing Jupyter Notebook</vt:lpstr>
      <vt:lpstr>Demo Two</vt:lpstr>
      <vt:lpstr>Exercise Two Part One</vt:lpstr>
      <vt:lpstr>Exercise Two Part Two</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default</dc:creator>
  <cp:lastModifiedBy>Microsoft Office User</cp:lastModifiedBy>
  <cp:revision>320</cp:revision>
  <dcterms:created xsi:type="dcterms:W3CDTF">2013-07-09T17:46:55Z</dcterms:created>
  <dcterms:modified xsi:type="dcterms:W3CDTF">2024-02-07T18:33:51Z</dcterms:modified>
</cp:coreProperties>
</file>