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9" r:id="rId2"/>
    <p:sldId id="260" r:id="rId3"/>
    <p:sldId id="309" r:id="rId4"/>
    <p:sldId id="314" r:id="rId5"/>
    <p:sldId id="312" r:id="rId6"/>
    <p:sldId id="316" r:id="rId7"/>
    <p:sldId id="330" r:id="rId8"/>
    <p:sldId id="317" r:id="rId9"/>
    <p:sldId id="321" r:id="rId10"/>
    <p:sldId id="322" r:id="rId11"/>
    <p:sldId id="329" r:id="rId12"/>
    <p:sldId id="326" r:id="rId13"/>
    <p:sldId id="323" r:id="rId14"/>
    <p:sldId id="327" r:id="rId15"/>
    <p:sldId id="324" r:id="rId16"/>
    <p:sldId id="325" r:id="rId17"/>
    <p:sldId id="328" r:id="rId18"/>
    <p:sldId id="313" r:id="rId19"/>
    <p:sldId id="315" r:id="rId20"/>
    <p:sldId id="319" r:id="rId21"/>
    <p:sldId id="31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417"/>
    <a:srgbClr val="6C7373"/>
    <a:srgbClr val="E1E1E1"/>
    <a:srgbClr val="566568"/>
    <a:srgbClr val="C41039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AF535-FF11-554F-E71E-D7C4160B7203}" v="138" dt="2024-02-07T01:26:44.954"/>
    <p1510:client id="{611412F4-F7F2-5B93-B577-F18BC3FCF789}" v="1" dt="2024-02-07T02:52:56.117"/>
    <p1510:client id="{723420FD-6339-8BC3-52A1-45CD25CBBBF1}" v="8" dt="2024-02-06T20:50:54.079"/>
    <p1510:client id="{7EBC742B-B3E6-5B28-33EF-F4BA06CCE3A8}" v="8" dt="2024-02-07T02:58:13.123"/>
    <p1510:client id="{A324F638-E53C-2AEF-07B3-17997697DE71}" v="20" dt="2024-02-07T01:21:18.864"/>
    <p1510:client id="{BFEA5A28-CB23-2475-D5A8-EDBDFD944934}" v="9" dt="2024-02-07T01:35:06.173"/>
    <p1510:client id="{C4F3E012-A366-FE26-0CA8-429E5092B3DF}" v="861" dt="2024-02-06T23:52:02.787"/>
    <p1510:client id="{C6D28F26-9115-CB0B-3BD4-6A4EA33C4D41}" v="204" dt="2024-02-07T02:05:44.210"/>
  </p1510:revLst>
</p1510:revInfo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ao8rMeTZ5AYQKyKX6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Session 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Times New Roman"/>
                <a:cs typeface="Arial"/>
              </a:rPr>
              <a:t>Functions and OOP</a:t>
            </a:r>
            <a:endParaRPr lang="en-US" dirty="0">
              <a:latin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660567-9C0F-22F8-11A6-B98128AC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solidFill>
                <a:schemeClr val="tx1"/>
              </a:solidFill>
              <a:latin typeface="Times New Roman"/>
              <a:cs typeface="Arial"/>
            </a:endParaRPr>
          </a:p>
          <a:p>
            <a:r>
              <a:rPr lang="en-US" sz="3200" dirty="0">
                <a:solidFill>
                  <a:schemeClr val="tx1"/>
                </a:solidFill>
                <a:latin typeface="Times New Roman"/>
                <a:cs typeface="Arial"/>
              </a:rPr>
              <a:t>Almost everything in Python is an </a:t>
            </a:r>
            <a:r>
              <a:rPr lang="en-US" sz="3200" i="1" dirty="0">
                <a:solidFill>
                  <a:schemeClr val="tx1"/>
                </a:solidFill>
                <a:latin typeface="Times New Roman"/>
                <a:cs typeface="Arial"/>
              </a:rPr>
              <a:t>object</a:t>
            </a:r>
            <a:endParaRPr lang="en-US" sz="3200" i="1">
              <a:solidFill>
                <a:schemeClr val="tx1"/>
              </a:solidFill>
              <a:latin typeface="Times New Roman"/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/>
              <a:cs typeface="Arial"/>
            </a:endParaRPr>
          </a:p>
          <a:p>
            <a:r>
              <a:rPr lang="en-US" sz="3200" dirty="0">
                <a:solidFill>
                  <a:schemeClr val="tx1"/>
                </a:solidFill>
                <a:latin typeface="Times New Roman"/>
                <a:cs typeface="Arial"/>
              </a:rPr>
              <a:t>Objects are instances of </a:t>
            </a:r>
            <a:r>
              <a:rPr lang="en-US" sz="3200" i="1" dirty="0">
                <a:solidFill>
                  <a:schemeClr val="tx1"/>
                </a:solidFill>
                <a:latin typeface="Times New Roman"/>
                <a:cs typeface="Arial"/>
              </a:rPr>
              <a:t>classes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/>
              <a:cs typeface="Arial"/>
            </a:endParaRPr>
          </a:p>
          <a:p>
            <a:r>
              <a:rPr lang="en-US" sz="3200" dirty="0">
                <a:solidFill>
                  <a:schemeClr val="tx1"/>
                </a:solidFill>
                <a:latin typeface="Times New Roman"/>
                <a:cs typeface="Arial"/>
              </a:rPr>
              <a:t>A class is a 'bundle' of </a:t>
            </a:r>
            <a:r>
              <a:rPr lang="en-US" sz="3200" i="1" dirty="0">
                <a:solidFill>
                  <a:schemeClr val="tx1"/>
                </a:solidFill>
                <a:latin typeface="Times New Roman"/>
                <a:cs typeface="Arial"/>
              </a:rPr>
              <a:t>attributes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Arial"/>
              </a:rPr>
              <a:t> and </a:t>
            </a:r>
            <a:r>
              <a:rPr lang="en-US" sz="3200" i="1" dirty="0">
                <a:solidFill>
                  <a:schemeClr val="tx1"/>
                </a:solidFill>
                <a:latin typeface="Times New Roman"/>
                <a:cs typeface="Arial"/>
              </a:rPr>
              <a:t>methods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28480A-F1BA-9A98-2ED1-ED420529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Object-Oriented Programming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2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3C27893-1293-B930-4595-9DF94FA4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62" y="1319521"/>
            <a:ext cx="6129045" cy="421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394A8EB-71A8-6ED6-51BE-7522DAB3C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598" y="1900940"/>
            <a:ext cx="6945474" cy="368668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7D7EF6-216D-9C41-57B1-B0D1678C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Classes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C44527-7EC7-2E94-666F-E5CE78EC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3200" dirty="0">
                <a:solidFill>
                  <a:schemeClr val="tx1"/>
                </a:solidFill>
                <a:latin typeface="Times New Roman"/>
                <a:cs typeface="Arial"/>
              </a:rPr>
              <a:t>Methods are </a:t>
            </a:r>
            <a:r>
              <a:rPr lang="en-US" sz="3200" i="1" dirty="0">
                <a:solidFill>
                  <a:schemeClr val="tx1"/>
                </a:solidFill>
                <a:latin typeface="Times New Roman"/>
                <a:cs typeface="Arial"/>
              </a:rPr>
              <a:t>functions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Arial"/>
              </a:rPr>
              <a:t> created within a </a:t>
            </a:r>
            <a:r>
              <a:rPr lang="en-US" sz="3200" i="1" dirty="0">
                <a:solidFill>
                  <a:schemeClr val="tx1"/>
                </a:solidFill>
                <a:latin typeface="Times New Roman"/>
                <a:cs typeface="Arial"/>
              </a:rPr>
              <a:t>class</a:t>
            </a:r>
            <a:endParaRPr lang="en-US" sz="3200" i="1">
              <a:solidFill>
                <a:schemeClr val="tx1"/>
              </a:solidFill>
              <a:latin typeface="Times New Roman"/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/>
              <a:cs typeface="Arial"/>
            </a:endParaRPr>
          </a:p>
          <a:p>
            <a:r>
              <a:rPr lang="en-US" sz="3200" dirty="0">
                <a:solidFill>
                  <a:schemeClr val="tx1"/>
                </a:solidFill>
                <a:latin typeface="Times New Roman"/>
                <a:cs typeface="Arial"/>
              </a:rPr>
              <a:t>Methods can only be used on an </a:t>
            </a:r>
            <a:r>
              <a:rPr lang="en-US" sz="3200" i="1" dirty="0">
                <a:solidFill>
                  <a:schemeClr val="tx1"/>
                </a:solidFill>
                <a:latin typeface="Times New Roman"/>
                <a:cs typeface="Arial"/>
              </a:rPr>
              <a:t>object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Arial"/>
              </a:rPr>
              <a:t> of that class</a:t>
            </a:r>
            <a:endParaRPr lang="en-US" sz="3200" dirty="0">
              <a:solidFill>
                <a:schemeClr val="tx1"/>
              </a:solidFill>
              <a:latin typeface="Times New Roman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252D4-FBF9-8A0B-2C4E-4832967A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/>
                <a:cs typeface="Times New Roman"/>
              </a:rPr>
              <a:t>Methods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9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3A2561B-79E6-D0CF-4680-C687C88E7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06" y="1561844"/>
            <a:ext cx="8578330" cy="481974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140CBB-0591-BEB8-C145-CB1F9698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Class with methods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AC2B505-E014-30A0-E255-CE68A06EF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03" y="2231876"/>
            <a:ext cx="8473362" cy="3298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69BB0D-24BD-799E-EB98-B782B548258E}"/>
              </a:ext>
            </a:extLst>
          </p:cNvPr>
          <p:cNvSpPr txBox="1"/>
          <p:nvPr/>
        </p:nvSpPr>
        <p:spPr>
          <a:xfrm>
            <a:off x="933061" y="711458"/>
            <a:ext cx="72778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Calling a Method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06103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54F0C2F-51C7-A477-7222-EB3C06563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08" y="2879201"/>
            <a:ext cx="8450036" cy="29132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C91C77-216B-3C7D-ABB6-9F7E40A20FBF}"/>
              </a:ext>
            </a:extLst>
          </p:cNvPr>
          <p:cNvSpPr txBox="1"/>
          <p:nvPr/>
        </p:nvSpPr>
        <p:spPr>
          <a:xfrm>
            <a:off x="793102" y="699795"/>
            <a:ext cx="763943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Trying to call a method on an object of the wrong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0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B060A5-73F5-7F61-8D4C-D2251274AE91}"/>
              </a:ext>
            </a:extLst>
          </p:cNvPr>
          <p:cNvSpPr txBox="1"/>
          <p:nvPr/>
        </p:nvSpPr>
        <p:spPr>
          <a:xfrm>
            <a:off x="1335443" y="3044111"/>
            <a:ext cx="647311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4097CA-9F5B-E728-7C29-6C9FFE1E1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Arial"/>
              </a:rPr>
              <a:t>In-Person Training at Wash U: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/>
              <a:cs typeface="Arial"/>
            </a:endParaRPr>
          </a:p>
          <a:p>
            <a:pPr marL="457200" indent="-457200"/>
            <a:r>
              <a:rPr lang="en-US" sz="2400" dirty="0">
                <a:solidFill>
                  <a:schemeClr val="tx1"/>
                </a:solidFill>
                <a:latin typeface="Times New Roman"/>
                <a:cs typeface="Arial"/>
              </a:rPr>
              <a:t>TRIADS Training and Workshops</a:t>
            </a:r>
          </a:p>
          <a:p>
            <a:pPr marL="457200" indent="-457200"/>
            <a:r>
              <a:rPr lang="en-US" sz="2400" dirty="0">
                <a:solidFill>
                  <a:schemeClr val="tx1"/>
                </a:solidFill>
                <a:latin typeface="Times New Roman"/>
                <a:cs typeface="Arial"/>
              </a:rPr>
              <a:t>Olin Library Workshops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Arial"/>
              </a:rPr>
              <a:t>Online Resources:</a:t>
            </a:r>
          </a:p>
          <a:p>
            <a:pPr marL="457200" indent="-457200"/>
            <a:endParaRPr lang="en-US" sz="2400" dirty="0">
              <a:solidFill>
                <a:schemeClr val="tx1"/>
              </a:solidFill>
              <a:latin typeface="Times New Roman"/>
              <a:cs typeface="Arial"/>
            </a:endParaRPr>
          </a:p>
          <a:p>
            <a:pPr marL="457200" indent="-457200"/>
            <a:r>
              <a:rPr lang="en-US" sz="2400" dirty="0">
                <a:solidFill>
                  <a:schemeClr val="tx1"/>
                </a:solidFill>
                <a:latin typeface="Times New Roman"/>
                <a:cs typeface="Arial"/>
              </a:rPr>
              <a:t>EdX (https://www.edx.org/learn/python)</a:t>
            </a:r>
            <a:endParaRPr lang="en-US" sz="2400" dirty="0">
              <a:solidFill>
                <a:schemeClr val="tx1"/>
              </a:solidFill>
              <a:latin typeface="Times New Roman"/>
            </a:endParaRPr>
          </a:p>
          <a:p>
            <a:pPr marL="457200" indent="-457200"/>
            <a:r>
              <a:rPr lang="en-US" sz="2400" dirty="0">
                <a:solidFill>
                  <a:schemeClr val="tx1"/>
                </a:solidFill>
                <a:latin typeface="Times New Roman"/>
                <a:cs typeface="Arial"/>
              </a:rPr>
              <a:t>Codecademy.com</a:t>
            </a:r>
            <a:endParaRPr lang="en-US" sz="2400" dirty="0">
              <a:solidFill>
                <a:schemeClr val="tx1"/>
              </a:solidFill>
              <a:latin typeface="Times New Roman"/>
            </a:endParaRPr>
          </a:p>
          <a:p>
            <a:pPr marL="457200" indent="-457200"/>
            <a:r>
              <a:rPr lang="en-US" sz="2400" dirty="0">
                <a:solidFill>
                  <a:schemeClr val="tx1"/>
                </a:solidFill>
                <a:latin typeface="Times New Roman"/>
                <a:cs typeface="Arial"/>
              </a:rPr>
              <a:t>https://github.com/practical-tutorials/project-based-learning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D16D0B-C85F-EDE3-687B-F99B668A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Resources for Further Learning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5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7565BB-49C8-A06C-119F-F2457FF2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/>
                <a:cs typeface="Arial"/>
              </a:rPr>
              <a:t>Sign Up: https://triads.wustl.edu/events/</a:t>
            </a:r>
            <a:endParaRPr lang="en-US" sz="1800" b="1" dirty="0">
              <a:solidFill>
                <a:srgbClr val="FF0000"/>
              </a:solidFill>
              <a:latin typeface="Times New Roman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imes New Roman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Times New Roman"/>
                <a:cs typeface="Arial"/>
              </a:rPr>
              <a:t>Introduction to Text Analysis with Python</a:t>
            </a:r>
            <a:endParaRPr lang="en-US" sz="1400" b="1">
              <a:solidFill>
                <a:schemeClr val="tx1"/>
              </a:solidFill>
              <a:latin typeface="Times New Roman"/>
            </a:endParaRPr>
          </a:p>
          <a:p>
            <a:pPr marL="914400" lvl="1" indent="-514350"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/>
                <a:cs typeface="Arial"/>
              </a:rPr>
              <a:t>4 sessions</a:t>
            </a:r>
          </a:p>
          <a:p>
            <a:pPr marL="914400" lvl="1" indent="-514350"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/>
                <a:cs typeface="Arial"/>
              </a:rPr>
              <a:t>Monday/Wednesday (Feb 12-21)</a:t>
            </a:r>
          </a:p>
          <a:p>
            <a:pPr marL="914400" lvl="1" indent="-514350"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/>
                <a:cs typeface="Arial"/>
              </a:rPr>
              <a:t>12.30-2, DUC 233</a:t>
            </a:r>
          </a:p>
          <a:p>
            <a:pPr marL="914400" lvl="1" indent="-514350">
              <a:buFont typeface="Arial"/>
              <a:buChar char="•"/>
            </a:pPr>
            <a:endParaRPr lang="en-US" sz="1400" dirty="0">
              <a:solidFill>
                <a:schemeClr val="tx1"/>
              </a:solidFill>
              <a:latin typeface="Times New Roman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Times New Roman"/>
                <a:cs typeface="Arial"/>
              </a:rPr>
              <a:t>The Unix Shell</a:t>
            </a:r>
          </a:p>
          <a:p>
            <a:pPr marL="914400" lvl="1" indent="-514350"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/>
                <a:cs typeface="Arial"/>
              </a:rPr>
              <a:t>1 session</a:t>
            </a:r>
          </a:p>
          <a:p>
            <a:pPr marL="914400" lvl="1" indent="-514350"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/>
                <a:cs typeface="Arial"/>
              </a:rPr>
              <a:t>Wednesday Feb 14</a:t>
            </a:r>
          </a:p>
          <a:p>
            <a:pPr marL="914400" lvl="1" indent="-514350"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/>
                <a:cs typeface="Arial"/>
              </a:rPr>
              <a:t>12.30-2, DUC 234</a:t>
            </a:r>
          </a:p>
          <a:p>
            <a:pPr marL="400050" lvl="1" indent="0">
              <a:buNone/>
            </a:pPr>
            <a:endParaRPr lang="en-US" sz="1400" dirty="0">
              <a:solidFill>
                <a:schemeClr val="tx1"/>
              </a:solidFill>
              <a:latin typeface="Times New Roman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Times New Roman"/>
                <a:cs typeface="Arial"/>
              </a:rPr>
              <a:t>Survey Design</a:t>
            </a:r>
          </a:p>
          <a:p>
            <a:pPr marL="914400" lvl="1" indent="-514350"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/>
                <a:cs typeface="Arial"/>
              </a:rPr>
              <a:t>4 sessions</a:t>
            </a:r>
            <a:endParaRPr lang="en-US" sz="1400" dirty="0">
              <a:solidFill>
                <a:schemeClr val="tx1"/>
              </a:solidFill>
              <a:latin typeface="Times New Roman"/>
            </a:endParaRPr>
          </a:p>
          <a:p>
            <a:pPr marL="914400" lvl="1" indent="-514350"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/>
                <a:cs typeface="Arial"/>
              </a:rPr>
              <a:t>Monday/Wednesday (Feb 12-21)</a:t>
            </a:r>
          </a:p>
          <a:p>
            <a:pPr marL="914400" lvl="1" indent="-514350"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/>
                <a:cs typeface="Arial"/>
              </a:rPr>
              <a:t>10.30-12</a:t>
            </a:r>
            <a:endParaRPr lang="en-US" sz="1400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5A2195-9AB9-8D4F-6AD3-C25C0B8C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TRIADS Training Offerings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6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Today's Lesson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226" y="2311659"/>
            <a:ext cx="8153774" cy="4066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Review Pandas exercise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Functions Demo and Exercise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Lecture: Object Oriented Programming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Closing Assessment and Survey</a:t>
            </a:r>
          </a:p>
        </p:txBody>
      </p:sp>
    </p:spTree>
    <p:extLst>
      <p:ext uri="{BB962C8B-B14F-4D97-AF65-F5344CB8AC3E}">
        <p14:creationId xmlns:p14="http://schemas.microsoft.com/office/powerpoint/2010/main" val="10355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87B3B5-0967-C1F5-5594-745B38EE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Arial"/>
              </a:rPr>
              <a:t>https://triads.wustl.edu/join-triads-mailing-list</a:t>
            </a:r>
            <a:endParaRPr lang="en-US" dirty="0">
              <a:solidFill>
                <a:srgbClr val="FF0000"/>
              </a:solidFill>
              <a:latin typeface="Times New Roman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Arial"/>
              </a:rPr>
              <a:t>Late Feb/March:</a:t>
            </a:r>
            <a:endParaRPr lang="en-US">
              <a:solidFill>
                <a:schemeClr val="tx1"/>
              </a:solidFill>
            </a:endParaRPr>
          </a:p>
          <a:p>
            <a:pPr marL="514350" indent="-514350"/>
            <a:r>
              <a:rPr lang="en-US" sz="2400" dirty="0">
                <a:solidFill>
                  <a:schemeClr val="tx1"/>
                </a:solidFill>
                <a:latin typeface="Times New Roman"/>
                <a:cs typeface="Arial"/>
              </a:rPr>
              <a:t>Introduction to Machine Learning (4 sessions)</a:t>
            </a:r>
            <a:endParaRPr lang="en-US" sz="2400" dirty="0">
              <a:solidFill>
                <a:schemeClr val="tx1"/>
              </a:solidFill>
              <a:latin typeface="Times New Roman"/>
            </a:endParaRPr>
          </a:p>
          <a:p>
            <a:pPr marL="514350" indent="-514350"/>
            <a:r>
              <a:rPr lang="en-US" sz="2400" dirty="0">
                <a:solidFill>
                  <a:schemeClr val="tx1"/>
                </a:solidFill>
                <a:latin typeface="Times New Roman"/>
                <a:cs typeface="Arial"/>
              </a:rPr>
              <a:t>Git Version Control (1 session)</a:t>
            </a: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 marL="514350" indent="-514350"/>
            <a:r>
              <a:rPr lang="en-US" sz="2400" dirty="0">
                <a:solidFill>
                  <a:schemeClr val="tx1"/>
                </a:solidFill>
                <a:latin typeface="Times New Roman"/>
                <a:cs typeface="Arial"/>
              </a:rPr>
              <a:t>Web Scraping with Python (1 session)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Arial"/>
              </a:rPr>
              <a:t>After Spring Break:</a:t>
            </a:r>
          </a:p>
          <a:p>
            <a:pPr marL="514350" indent="-514350"/>
            <a:r>
              <a:rPr lang="en-US" sz="2400" dirty="0">
                <a:solidFill>
                  <a:schemeClr val="tx1"/>
                </a:solidFill>
                <a:latin typeface="Times New Roman"/>
                <a:cs typeface="Arial"/>
              </a:rPr>
              <a:t>Python for Data Analysis and Visualization (6 sessions)</a:t>
            </a: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 marL="514350" indent="-514350"/>
            <a:r>
              <a:rPr lang="en-US" sz="2400" dirty="0">
                <a:solidFill>
                  <a:schemeClr val="tx1"/>
                </a:solidFill>
                <a:latin typeface="Times New Roman"/>
                <a:cs typeface="Arial"/>
              </a:rPr>
              <a:t>LLMs for Text Analysis (3 sessions)</a:t>
            </a: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 marL="514350" indent="-514350"/>
            <a:r>
              <a:rPr lang="en-US" sz="2400" dirty="0">
                <a:solidFill>
                  <a:schemeClr val="tx1"/>
                </a:solidFill>
                <a:latin typeface="Times New Roman"/>
                <a:cs typeface="Arial"/>
              </a:rPr>
              <a:t>Machine Learning for Sentiment Analysis (1 session)</a:t>
            </a: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 marL="514350" indent="-514350"/>
            <a:r>
              <a:rPr lang="en-US" sz="2400" dirty="0">
                <a:solidFill>
                  <a:schemeClr val="tx1"/>
                </a:solidFill>
                <a:latin typeface="Times New Roman"/>
                <a:cs typeface="Arial"/>
              </a:rPr>
              <a:t>Deep Learning (2 sessions)</a:t>
            </a:r>
            <a:endParaRPr lang="en-US" sz="2400" dirty="0">
              <a:solidFill>
                <a:schemeClr val="tx1"/>
              </a:solidFill>
              <a:latin typeface="Times New Roman"/>
            </a:endParaRPr>
          </a:p>
          <a:p>
            <a:pPr marL="514350" indent="-51435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C2CFF0-B4BB-8553-43CF-E1C0C4B4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Courses Schedule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2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237F69-647B-96A5-8906-92C225E8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Arial"/>
              </a:rPr>
              <a:t>Link to participant survey: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Arial"/>
                <a:hlinkClick r:id="rId2"/>
              </a:rPr>
              <a:t>https://forms.gle/ao8rMeTZ5AYQKyKX6</a:t>
            </a:r>
            <a:endParaRPr lang="en-US">
              <a:solidFill>
                <a:srgbClr val="000000"/>
              </a:solidFill>
              <a:latin typeface="Times New Roman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Arial"/>
              </a:rPr>
              <a:t>We appreciate your feedback!</a:t>
            </a:r>
            <a:endParaRPr lang="en-US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5B231A-7857-843C-5047-D442DCEE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Participant Survey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8CAC97-09C1-F289-5BB4-FECF74E47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Write the code to print each country in the data file gdp_africa.csv and that country’s mean 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gdp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 between 1952 and 1982.</a:t>
            </a:r>
          </a:p>
          <a:p>
            <a:pPr marL="0" indent="0">
              <a:buNone/>
            </a:pPr>
            <a:endParaRPr lang="en-US" sz="2400" dirty="0">
              <a:solidFill>
                <a:srgbClr val="808080"/>
              </a:solidFill>
              <a:latin typeface="Times New Roman"/>
              <a:cs typeface="Times New Roman"/>
            </a:endParaRPr>
          </a:p>
          <a:p>
            <a:endParaRPr lang="en-US" sz="2400" dirty="0">
              <a:solidFill>
                <a:srgbClr val="80808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/>
                <a:cs typeface="Arial"/>
              </a:rPr>
              <a:t>for x in countries: 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/>
                <a:cs typeface="Arial"/>
              </a:rPr>
              <a:t>  y = </a:t>
            </a:r>
            <a:r>
              <a:rPr lang="en-US" sz="1800" err="1">
                <a:solidFill>
                  <a:schemeClr val="tx1"/>
                </a:solidFill>
                <a:latin typeface="Consolas"/>
                <a:cs typeface="Arial"/>
              </a:rPr>
              <a:t>df.loc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Arial"/>
              </a:rPr>
              <a:t>[x, "gdpPercap_1952": "gdpPercap_1982"].mean()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/>
                <a:cs typeface="Arial"/>
              </a:rPr>
              <a:t>  print(x, y)</a:t>
            </a:r>
            <a:endParaRPr lang="en-US" sz="1800">
              <a:solidFill>
                <a:schemeClr val="tx1"/>
              </a:solidFill>
              <a:latin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86B63B-A388-4C4F-410F-9124222F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Pandas Exercise Part One</a:t>
            </a:r>
          </a:p>
        </p:txBody>
      </p:sp>
    </p:spTree>
    <p:extLst>
      <p:ext uri="{BB962C8B-B14F-4D97-AF65-F5344CB8AC3E}">
        <p14:creationId xmlns:p14="http://schemas.microsoft.com/office/powerpoint/2010/main" val="25580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1C8D3B-B54F-2396-0C8B-541E400D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Write the code to print each year (as represented by the column headings) in gdp_africa.csv and the mean GDP in Africa that year. How does your code differ from part one?</a:t>
            </a:r>
            <a:endParaRPr lang="en-US">
              <a:solidFill>
                <a:srgbClr val="80808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/>
                <a:cs typeface="Arial"/>
              </a:rPr>
              <a:t>for x in years: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/>
                <a:cs typeface="Arial"/>
              </a:rPr>
              <a:t>  y = </a:t>
            </a:r>
            <a:r>
              <a:rPr lang="en-US" dirty="0" err="1">
                <a:solidFill>
                  <a:schemeClr val="tx1"/>
                </a:solidFill>
                <a:latin typeface="Consolas"/>
                <a:cs typeface="Arial"/>
              </a:rPr>
              <a:t>df</a:t>
            </a:r>
            <a:r>
              <a:rPr lang="en-US" dirty="0">
                <a:solidFill>
                  <a:schemeClr val="tx1"/>
                </a:solidFill>
                <a:latin typeface="Consolas"/>
                <a:cs typeface="Arial"/>
              </a:rPr>
              <a:t>[x].mean()</a:t>
            </a:r>
            <a:endParaRPr lang="en-US">
              <a:solidFill>
                <a:schemeClr val="tx1"/>
              </a:solidFill>
              <a:latin typeface="Consolas"/>
              <a:cs typeface="Arial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/>
                <a:cs typeface="Arial"/>
              </a:rPr>
              <a:t>  print(x, 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52D8B-3501-D244-F0C1-03251B2F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Pandas Exercise Part Two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92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85C7-5C5F-4B4B-C306-9099591E7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Demo One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E47E9-BB9C-DA18-0D9E-CAF15D0DD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10642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4565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224297-0180-D2AA-7130-352C110F1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Given a list foods = [“eggs”, “bread”, “milk”, “cookies”], create a function to return all words in the list that are longer than 5 letters.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33D590-01E3-24A2-2378-0A2EA298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Exercise Part One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1917E-2CFD-A6D4-AF08-C052EB36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B4F26-DF32-8B37-0CA3-79040E023038}"/>
              </a:ext>
            </a:extLst>
          </p:cNvPr>
          <p:cNvSpPr txBox="1"/>
          <p:nvPr/>
        </p:nvSpPr>
        <p:spPr>
          <a:xfrm>
            <a:off x="2286000" y="2554464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Times New Roman"/>
              </a:rPr>
              <a:t>def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Times New Roman"/>
              </a:rPr>
              <a:t>long_strings</a:t>
            </a:r>
            <a:r>
              <a:rPr lang="en-US" dirty="0">
                <a:solidFill>
                  <a:srgbClr val="000000"/>
                </a:solidFill>
                <a:latin typeface="Consolas"/>
                <a:cs typeface="Times New Roman"/>
              </a:rPr>
              <a:t>(x):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Times New Roman"/>
              </a:rPr>
              <a:t> for food in foods: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Times New Roman"/>
              </a:rPr>
              <a:t>  if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Times New Roman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/>
                <a:cs typeface="Times New Roman"/>
              </a:rPr>
              <a:t>(food) &gt; 5: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Times New Roman"/>
              </a:rPr>
              <a:t>	print(food) 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  <a:cs typeface="Times New Roman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/>
                <a:cs typeface="Times New Roman"/>
              </a:rPr>
              <a:t>(food)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Times New Roman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Times New Roman"/>
              </a:rPr>
              <a:t>long_string</a:t>
            </a:r>
            <a:r>
              <a:rPr lang="en-US" dirty="0">
                <a:solidFill>
                  <a:srgbClr val="000000"/>
                </a:solidFill>
                <a:latin typeface="Consolas"/>
                <a:cs typeface="Times New Roman"/>
              </a:rPr>
              <a:t>(foods))</a:t>
            </a:r>
          </a:p>
        </p:txBody>
      </p:sp>
    </p:spTree>
    <p:extLst>
      <p:ext uri="{BB962C8B-B14F-4D97-AF65-F5344CB8AC3E}">
        <p14:creationId xmlns:p14="http://schemas.microsoft.com/office/powerpoint/2010/main" val="354433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AD5BEC-57F8-885D-7190-38A9BB006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Create a function that calculates the minimum GDP of each country in Europe based on the gdp_europe.csv file.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cs typeface="Times New Roman"/>
              </a:rPr>
              <a:t>Def </a:t>
            </a:r>
            <a:r>
              <a:rPr lang="en-US" sz="2400" err="1">
                <a:solidFill>
                  <a:srgbClr val="000000"/>
                </a:solidFill>
                <a:latin typeface="Consolas"/>
                <a:cs typeface="Times New Roman"/>
              </a:rPr>
              <a:t>min_gdp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Times New Roman"/>
              </a:rPr>
              <a:t>(data):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cs typeface="Times New Roman"/>
              </a:rPr>
              <a:t>  </a:t>
            </a:r>
            <a:r>
              <a:rPr lang="en-US" sz="2400" dirty="0" err="1">
                <a:solidFill>
                  <a:srgbClr val="000000"/>
                </a:solidFill>
                <a:latin typeface="Consolas"/>
                <a:cs typeface="Times New Roman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/>
                <a:cs typeface="Times New Roman"/>
              </a:rPr>
              <a:t>pd.read_csv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Times New Roman"/>
              </a:rPr>
              <a:t>(data, </a:t>
            </a:r>
            <a:r>
              <a:rPr lang="en-US" sz="2400" dirty="0" err="1">
                <a:solidFill>
                  <a:srgbClr val="000000"/>
                </a:solidFill>
                <a:latin typeface="Consolas"/>
                <a:cs typeface="Times New Roman"/>
              </a:rPr>
              <a:t>index_col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Times New Roman"/>
              </a:rPr>
              <a:t>=0)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cs typeface="Times New Roman"/>
              </a:rPr>
              <a:t>  countries = </a:t>
            </a:r>
            <a:r>
              <a:rPr lang="en-US" sz="2400" dirty="0" err="1">
                <a:solidFill>
                  <a:srgbClr val="000000"/>
                </a:solidFill>
                <a:latin typeface="Consolas"/>
                <a:cs typeface="Times New Roman"/>
              </a:rPr>
              <a:t>df.index.values</a:t>
            </a:r>
            <a:endParaRPr lang="en-US" sz="2400" dirty="0">
              <a:solidFill>
                <a:srgbClr val="000000"/>
              </a:solidFill>
              <a:latin typeface="Consolas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cs typeface="Times New Roman"/>
              </a:rPr>
              <a:t>  for country in countries: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cs typeface="Times New Roman"/>
              </a:rPr>
              <a:t>    print(country, </a:t>
            </a:r>
            <a:r>
              <a:rPr lang="en-US" sz="2400" dirty="0" err="1">
                <a:solidFill>
                  <a:srgbClr val="000000"/>
                </a:solidFill>
                <a:latin typeface="Consolas"/>
                <a:cs typeface="Times New Roman"/>
              </a:rPr>
              <a:t>df.loc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Times New Roman"/>
              </a:rPr>
              <a:t>[country].min())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cs typeface="Times New Roman"/>
              </a:rPr>
              <a:t>  return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9AB5F3-53A2-FF22-17B6-C9B63B5E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Exercise Part Two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4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D2AA-F75A-C35A-2EFE-ABE11BFA6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Object-Oriented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148B9-58B6-7A99-7283-F87FA740F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371970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577</Words>
  <Application>Microsoft Office PowerPoint</Application>
  <PresentationFormat>On-screen Show (4:3)</PresentationFormat>
  <Paragraphs>111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Session  5</vt:lpstr>
      <vt:lpstr>Today's Lesson</vt:lpstr>
      <vt:lpstr>Pandas Exercise Part One</vt:lpstr>
      <vt:lpstr>Pandas Exercise Part Two</vt:lpstr>
      <vt:lpstr>Demo One</vt:lpstr>
      <vt:lpstr>Exercise Part One</vt:lpstr>
      <vt:lpstr>PowerPoint Presentation</vt:lpstr>
      <vt:lpstr>Exercise Part Two</vt:lpstr>
      <vt:lpstr>Object-Oriented Programming</vt:lpstr>
      <vt:lpstr>Object-Oriented Programming</vt:lpstr>
      <vt:lpstr>PowerPoint Presentation</vt:lpstr>
      <vt:lpstr>Classes</vt:lpstr>
      <vt:lpstr>Methods</vt:lpstr>
      <vt:lpstr>Class with methods</vt:lpstr>
      <vt:lpstr>PowerPoint Presentation</vt:lpstr>
      <vt:lpstr>PowerPoint Presentation</vt:lpstr>
      <vt:lpstr>PowerPoint Presentation</vt:lpstr>
      <vt:lpstr>Resources for Further Learning</vt:lpstr>
      <vt:lpstr>TRIADS Training Offerings</vt:lpstr>
      <vt:lpstr>Courses Schedule</vt:lpstr>
      <vt:lpstr>Participant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Claudia Carroll</cp:lastModifiedBy>
  <cp:revision>637</cp:revision>
  <dcterms:created xsi:type="dcterms:W3CDTF">2013-07-09T17:46:55Z</dcterms:created>
  <dcterms:modified xsi:type="dcterms:W3CDTF">2024-02-08T00:31:58Z</dcterms:modified>
</cp:coreProperties>
</file>