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48" r:id="rId2"/>
  </p:sldMasterIdLst>
  <p:sldIdLst>
    <p:sldId id="257" r:id="rId3"/>
    <p:sldId id="268" r:id="rId4"/>
    <p:sldId id="311" r:id="rId5"/>
    <p:sldId id="312" r:id="rId6"/>
    <p:sldId id="313" r:id="rId7"/>
    <p:sldId id="280" r:id="rId8"/>
    <p:sldId id="292" r:id="rId9"/>
    <p:sldId id="304" r:id="rId10"/>
    <p:sldId id="283" r:id="rId11"/>
    <p:sldId id="269" r:id="rId12"/>
    <p:sldId id="270" r:id="rId13"/>
    <p:sldId id="297" r:id="rId14"/>
    <p:sldId id="277" r:id="rId15"/>
    <p:sldId id="282" r:id="rId16"/>
    <p:sldId id="299" r:id="rId17"/>
    <p:sldId id="298" r:id="rId18"/>
    <p:sldId id="295" r:id="rId19"/>
    <p:sldId id="302" r:id="rId20"/>
    <p:sldId id="303" r:id="rId21"/>
    <p:sldId id="305" r:id="rId22"/>
    <p:sldId id="306" r:id="rId23"/>
    <p:sldId id="307" r:id="rId24"/>
    <p:sldId id="308" r:id="rId25"/>
    <p:sldId id="309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1T00:17:19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2402 179,'-44'-28,"-1"0,-4 1,-3 3,-10 5,-4 4,-12 0,-5 4,-14 2,-3 7,29 3,-1 3,0 3,3 4,-1 3,2 4,-3 2,2 3,1 2,4 1,2 2,1 0,-26 16,3 2,7-3,4 2,7-2,2 3,-2 3,3 3,2 3,3 5,3 6,7 7,7 9,9 6,17-24,6 3,2 1,4 5,5 2,2 0,3 3,3 0,2-1,4-3,2 0,2-3,2-5,3-3,3-2,18 23,6-6,2-11,6-6,5-5,6-7,14-2,7-7,-20-16,3-4,5-2,14-1,5-3,3-2,-17-3,2-2,2-1,-1 0,3 0,0-2,0 1,0-1,-3 0,1 0,-2-1,-2 0,16 1,-2 0,-6-2,-19 0,-4-1,-4-3,17-3,-7-6,-14-5,-4-6,-1-4,-2-4,6-6,-1-3,-2-5,-3-2,-3-5,-4-3,-7-5,-7-4,-7-5,-8-2,-10 2,-7-1,-6 2,-4 1,-3 4,-4 0,-2 5,-1 0,-1 3,0 1,-18-39,-1 15,2 17,-11 7,-21-2,24 25,-3 1,-7-4,-2 2,1 1,1 1,6 4,3 0,-29-17,15 4,5 3,3 4,1 4,0 0,-2 0,1 1,9 4,10 8,14 7,9 4,3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" y="5851977"/>
            <a:ext cx="4810971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311" y="2253752"/>
            <a:ext cx="6650503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311" y="3596777"/>
            <a:ext cx="6650503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1" y="5851977"/>
            <a:ext cx="4810971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63" y="437444"/>
            <a:ext cx="1060704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6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63" y="437444"/>
            <a:ext cx="1060704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Introduction to Python</a:t>
            </a:r>
            <a:br>
              <a:rPr lang="en-US" dirty="0">
                <a:cs typeface="Calibri Light"/>
              </a:rPr>
            </a:br>
            <a:r>
              <a:rPr lang="en-US" dirty="0">
                <a:latin typeface="Times New Roman"/>
                <a:cs typeface="Calibri Light"/>
              </a:rPr>
              <a:t>Session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dirty="0">
              <a:cs typeface="Calibri"/>
            </a:endParaRPr>
          </a:p>
          <a:p>
            <a:r>
              <a:rPr lang="en-US" sz="2400" dirty="0">
                <a:latin typeface="Times New Roman"/>
                <a:cs typeface="Calibri"/>
              </a:rPr>
              <a:t>TRIADS Training Series, Spring 2023</a:t>
            </a:r>
            <a:endParaRPr lang="en-US" sz="2400" dirty="0">
              <a:latin typeface="Times New Roman"/>
            </a:endParaRPr>
          </a:p>
          <a:p>
            <a:r>
              <a:rPr lang="en-US" sz="2400" dirty="0">
                <a:latin typeface="Times New Roman"/>
                <a:cs typeface="Calibri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33491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36FC-91BC-6F18-E4B0-10EF4EB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Boolean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0F97-5BAA-06CC-A512-D46EC0C17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26" y="1642534"/>
            <a:ext cx="10856148" cy="477802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statement that is either True or False</a:t>
            </a:r>
          </a:p>
          <a:p>
            <a:endParaRPr lang="en-US" sz="1388" dirty="0">
              <a:solidFill>
                <a:schemeClr val="tx1"/>
              </a:solidFill>
              <a:latin typeface="Montserrat"/>
              <a:cs typeface="Calibri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statements are primarily used to filter data or methods based on certain conditions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statements are usually produced using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operators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age = 15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print(age &lt; 12)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 (age &gt; 12)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6392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49D-1216-701F-DDC7-3D654E6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Python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496C-2869-217F-4678-F4A2C39A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br>
              <a:rPr lang="en-US"/>
            </a:br>
            <a:endParaRPr lang="en-US">
              <a:cs typeface="Calibri" panose="020F0502020204030204"/>
            </a:endParaRPr>
          </a:p>
          <a:p>
            <a:endParaRPr lang="en-US" sz="1200">
              <a:solidFill>
                <a:srgbClr val="01374D"/>
              </a:solidFill>
              <a:cs typeface="Calibri"/>
            </a:endParaRPr>
          </a:p>
          <a:p>
            <a:endParaRPr lang="en-US" sz="1200">
              <a:solidFill>
                <a:srgbClr val="01374D"/>
              </a:solidFill>
              <a:cs typeface="Calibri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27A126-9BE9-9405-DDDD-68DD07BF5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77286"/>
              </p:ext>
            </p:extLst>
          </p:nvPr>
        </p:nvGraphicFramePr>
        <p:xfrm>
          <a:off x="1087120" y="2121746"/>
          <a:ext cx="9580880" cy="3395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560">
                  <a:extLst>
                    <a:ext uri="{9D8B030D-6E8A-4147-A177-3AD203B41FA5}">
                      <a16:colId xmlns:a16="http://schemas.microsoft.com/office/drawing/2014/main" val="3080485979"/>
                    </a:ext>
                  </a:extLst>
                </a:gridCol>
                <a:gridCol w="6751320">
                  <a:extLst>
                    <a:ext uri="{9D8B030D-6E8A-4147-A177-3AD203B41FA5}">
                      <a16:colId xmlns:a16="http://schemas.microsoft.com/office/drawing/2014/main" val="4271250548"/>
                    </a:ext>
                  </a:extLst>
                </a:gridCol>
              </a:tblGrid>
              <a:tr h="56585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68761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70365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62449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33257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16663"/>
                  </a:ext>
                </a:extLst>
              </a:tr>
              <a:tr h="565856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5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72DED-4B86-6BA3-8AAD-02CFD043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=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number &gt;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'Positive number’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 &lt;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'Negative number’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'Zero'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'This statement is always executed'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3C289-DFA4-CD3E-A120-8A24D135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7424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C2B6-042D-349A-DEAC-41DF14601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Demo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D310-EF51-88EB-4FC0-C2858B730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Calibri"/>
              </a:rPr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391872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0C0C-B43F-5580-65EA-BCF03063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1FBB-18F9-B52B-A114-C2E4BF8D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three lists: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humanities = ["English", "History", "French", "Art History", "Philosophy"]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sciences = ["Biology", "Chemistry", "Neuroscience", "Physics", "Ecology"]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social_sciences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["Political Science", "Sociology", "Anthropology", "Psychology"]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conditionals, write the code that prints “You are a philosopher” if the fifth element of humanities is philosophy (hint: remember indices from Monday!)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write a program that asks what department you are in, and based on the response, outputs one of the following messages (hint: remember the input() function from Monday!):</a:t>
            </a:r>
            <a:b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humanist!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scientist!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social scientist!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probably doing something interesting!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62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AFD2D1-B1C7-E097-0795-EADFEBED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if humanities[4] == "Philosophy":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philosopher")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7E62C-C056-E007-9EFB-2F25DECC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26163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CC468E-CB5E-1966-976C-3C73544C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= input("What department do you work in? ")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humanities: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humanist")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sciences: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scientist")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your_department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social_sciences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a social scientist")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print("You are probably doing something interesting!")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3D10EF-CFCB-9EA7-72D8-EEB1FD27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17461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3469-9AF8-746C-3B1D-FA51D849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D18-0505-AE71-8135-3FFA0B60B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Demo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12DC7-87F6-2C62-0544-655B18CE2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loops!</a:t>
            </a:r>
          </a:p>
        </p:txBody>
      </p:sp>
    </p:spTree>
    <p:extLst>
      <p:ext uri="{BB962C8B-B14F-4D97-AF65-F5344CB8AC3E}">
        <p14:creationId xmlns:p14="http://schemas.microsoft.com/office/powerpoint/2010/main" val="355051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BC9E5-5A73-BE1B-3225-ABB998C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600200"/>
            <a:ext cx="11034277" cy="4778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Question: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Write the code to list out only the food items, followed by the number of food items (do not just manually count them!)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Solution: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&gt;&gt;&gt;print(groceries[0], groceries[2], groceries[4], groceries[6], (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(groceries)/2))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  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apples milk bread wine 4.0 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4CD29-5C2A-CBE5-449C-2E9918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Solution Part 1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A0BCE1-DE54-1730-6B56-508646A4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59" y="1642534"/>
            <a:ext cx="11228681" cy="4778022"/>
          </a:xfrm>
        </p:spPr>
        <p:txBody>
          <a:bodyPr/>
          <a:lstStyle/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groceries = ["apples", "4", "milk", "5.9", "bread", "3", "wine", "15.5"]</a:t>
            </a: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for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in range(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(groceries)):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if i%2 == 0: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		print(groceries[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print(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(groceries)/2)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ADE55-6B64-684E-5D46-07D519E4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using for loop</a:t>
            </a:r>
          </a:p>
        </p:txBody>
      </p:sp>
    </p:spTree>
    <p:extLst>
      <p:ext uri="{BB962C8B-B14F-4D97-AF65-F5344CB8AC3E}">
        <p14:creationId xmlns:p14="http://schemas.microsoft.com/office/powerpoint/2010/main" val="3938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VS Code set up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Exercise Solutions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Comparisons and Conditionals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L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Arial"/>
              </a:rPr>
              <a:t>oops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ClaudiaECarroll</a:t>
            </a: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Arial"/>
              </a:rPr>
              <a:t>Intro_to_Python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F02EE-C51D-966F-6418-A334899F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For Loop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912DEE-8062-809F-09BC-A6B08CAB3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49086"/>
              </p:ext>
            </p:extLst>
          </p:nvPr>
        </p:nvGraphicFramePr>
        <p:xfrm>
          <a:off x="2032000" y="1417638"/>
          <a:ext cx="8128000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38">
                  <a:extLst>
                    <a:ext uri="{9D8B030D-6E8A-4147-A177-3AD203B41FA5}">
                      <a16:colId xmlns:a16="http://schemas.microsoft.com/office/drawing/2014/main" val="1295501226"/>
                    </a:ext>
                  </a:extLst>
                </a:gridCol>
                <a:gridCol w="5745162">
                  <a:extLst>
                    <a:ext uri="{9D8B030D-6E8A-4147-A177-3AD203B41FA5}">
                      <a16:colId xmlns:a16="http://schemas.microsoft.com/office/drawing/2014/main" val="341501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variable in collection: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#do something with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8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= [1, 3, 5, 7]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num in odds: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print(num)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6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0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2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25209-E3AA-B8D5-F5E4-49B13161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your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store_shelf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rite a for loop to print all the items in the list starting with the letter “a”</a:t>
            </a:r>
          </a:p>
          <a:p>
            <a:pPr marL="0" indent="0">
              <a:buNone/>
            </a:pPr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 a for loop to print all the items in your list that are longer than 5 letters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AEA62-6F27-4C61-92CA-3E4D41B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83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A8A99-695C-D6C3-ECCE-53B2819F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x[0] == "a":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72087-C86D-CB2F-E8E6-9B868483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6368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EF4D-B006-8AA3-4CD0-CB8AF718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2400" kern="1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 &gt; 5: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2400" kern="1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9BC282-D738-540C-2E4A-3DDAEBA5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15014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CAC97-09C1-F289-5BB4-FECF74E4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humanities = ["English", "History", "French", "Art History", "Philosophy"]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sciences = ["Biology", "Chemistry", "Neuroscience", "Physics", "Ecology"]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for x in humanities: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for y in sciences: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if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(x) ==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(y):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print(x, y, "These words have the same number of letters!")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6B63B-A388-4C4F-410F-9124222F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3</a:t>
            </a:r>
          </a:p>
        </p:txBody>
      </p:sp>
    </p:spTree>
    <p:extLst>
      <p:ext uri="{BB962C8B-B14F-4D97-AF65-F5344CB8AC3E}">
        <p14:creationId xmlns:p14="http://schemas.microsoft.com/office/powerpoint/2010/main" val="25580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BA7E6-0927-3B04-206E-FB048446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971674"/>
            <a:ext cx="10856148" cy="44065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any in-class exercises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Class 3 Homework Exercises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ClaudiaECarroll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Intro_to_Python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71E70-8E4D-DAB4-A00B-7374DAA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9889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28412-5A61-C12F-F5E6-A7C4587C1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8" y="1417638"/>
            <a:ext cx="5787322" cy="47783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B9FEF1-277B-C0B1-EF3F-0ECAE3B8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Code Set-Up</a:t>
            </a:r>
          </a:p>
        </p:txBody>
      </p:sp>
    </p:spTree>
    <p:extLst>
      <p:ext uri="{BB962C8B-B14F-4D97-AF65-F5344CB8AC3E}">
        <p14:creationId xmlns:p14="http://schemas.microsoft.com/office/powerpoint/2010/main" val="920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0817F-3D63-8875-B451-92AD8067D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1931987"/>
            <a:ext cx="6477000" cy="4114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58064F-7222-4D1B-0A32-2459ACA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Installer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66019C-4E76-7CBA-3630-91A06DDA5979}"/>
                  </a:ext>
                </a:extLst>
              </p14:cNvPr>
              <p14:cNvContentPartPr/>
              <p14:nvPr/>
            </p14:nvContentPartPr>
            <p14:xfrm>
              <a:off x="2495182" y="4556677"/>
              <a:ext cx="1307880" cy="98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66019C-4E76-7CBA-3630-91A06DDA5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1182" y="4449037"/>
                <a:ext cx="1415520" cy="11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1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5795B5-B01D-A1DA-CA14-A86B1F77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996661"/>
            <a:ext cx="9005348" cy="48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CB8-5500-C1A6-DCD2-EB48EA2F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724A-F30F-11E5-81D8-3924BE5D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Create the following list to track your groceries and prices: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Groceries = [“apples”, “4”, “milk”, “5.9”, “bread”, “3”, “wine”, “15.5”]</a:t>
            </a: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Write the code to list out only the food items, followed by the number of food items (do not just manually count them!)</a:t>
            </a:r>
          </a:p>
          <a:p>
            <a:pPr>
              <a:buAutoNum type="arabicPeriod"/>
            </a:pP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Write the code to extract the prices from the list, calculate the total, then output the following statement: </a:t>
            </a:r>
            <a:r>
              <a:rPr lang="en-US" sz="2400" i="1">
                <a:solidFill>
                  <a:schemeClr val="tx1"/>
                </a:solidFill>
                <a:latin typeface="Times New Roman"/>
                <a:cs typeface="Times New Roman"/>
              </a:rPr>
              <a:t>The total cost of the groceries is $X</a:t>
            </a:r>
            <a:endParaRPr lang="en-US" sz="2400" i="1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AutoNum type="arabicPeriod"/>
            </a:pPr>
            <a:endParaRPr lang="en-US" sz="24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i="1">
                <a:solidFill>
                  <a:schemeClr val="tx1"/>
                </a:solidFill>
                <a:latin typeface="Times New Roman"/>
                <a:cs typeface="Times New Roman"/>
              </a:rPr>
              <a:t>**Hint: Watch your parentheses!**</a:t>
            </a:r>
          </a:p>
          <a:p>
            <a:pPr indent="0">
              <a:buNone/>
            </a:pPr>
            <a:endParaRPr lang="en-US" sz="1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31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1BC9E5-5A73-BE1B-3225-ABB998C4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19" y="1600200"/>
            <a:ext cx="11034277" cy="4778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Question: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Write the code to list out only the food items, followed by the number of food items (do not just manually count them!) 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Solution: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&gt;&gt;&gt;print(groceries[0], groceries[2], groceries[4], groceries[6], (</a:t>
            </a:r>
            <a:r>
              <a:rPr lang="en-US" sz="2400" dirty="0" err="1">
                <a:solidFill>
                  <a:srgbClr val="C00000"/>
                </a:solidFill>
                <a:latin typeface="Arial"/>
                <a:cs typeface="Arial"/>
              </a:rPr>
              <a:t>len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(groceries)/2))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  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apples milk bread wine 4.0 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20"/>
              </a:spcBef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34CD29-5C2A-CBE5-449C-2E9918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BAA8D6-2A1A-D2EE-A951-9BC7A7F7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groceries = [“apples”, “4”, “milk”, “5.9”, “bread”, “3”, “wine”, “15.5”] </a:t>
            </a:r>
          </a:p>
          <a:p>
            <a:pPr marL="0" indent="0">
              <a:spcBef>
                <a:spcPts val="20"/>
              </a:spcBef>
              <a:buNone/>
            </a:pPr>
            <a:endParaRPr lang="en-US" sz="36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Question: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Write the code to extract the prices from the list, calculate the total, then output the following statement: The total cost of the groceries is $X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n-US" sz="3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latin typeface="Arial"/>
                <a:cs typeface="Arial"/>
              </a:rPr>
              <a:t>Solution: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2800" dirty="0">
                <a:solidFill>
                  <a:srgbClr val="C00000"/>
                </a:solidFill>
                <a:latin typeface="Arial"/>
                <a:cs typeface="Arial"/>
              </a:rPr>
              <a:t>print("The total cost of the groceries is $", int(groceries[1]) + float(groceries[3]) + int( groceries[5]) + float(groceries[7]))</a:t>
            </a:r>
          </a:p>
          <a:p>
            <a:pPr marL="0" indent="0">
              <a:spcBef>
                <a:spcPts val="20"/>
              </a:spcBef>
              <a:buNone/>
            </a:pP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The total cost of the groceries is $ 28.4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E05B-1C7C-F656-4539-7A8BBA1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AC11-D9A7-0643-0090-C99501155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Comparisons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224776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_python_class_2" id="{5050651F-95EF-9F4E-A301-4718EBB05DC1}" vid="{3ADD5953-BB07-2140-9777-BA8A740001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ro_python_class_2" id="{5050651F-95EF-9F4E-A301-4718EBB05DC1}" vid="{20381380-7A85-BB43-BF6B-813D3D9D6C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1178</Words>
  <Application>Microsoft Macintosh PowerPoint</Application>
  <PresentationFormat>Widescreen</PresentationFormat>
  <Paragraphs>178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Menlo</vt:lpstr>
      <vt:lpstr>Montserrat</vt:lpstr>
      <vt:lpstr>Rockwell</vt:lpstr>
      <vt:lpstr>Times New Roman</vt:lpstr>
      <vt:lpstr>Office Theme</vt:lpstr>
      <vt:lpstr>Office Theme</vt:lpstr>
      <vt:lpstr>Introduction to Python Session 3</vt:lpstr>
      <vt:lpstr>Today's Lesson</vt:lpstr>
      <vt:lpstr>VS Code Set-Up</vt:lpstr>
      <vt:lpstr>Extension Installer</vt:lpstr>
      <vt:lpstr>PowerPoint Presentation</vt:lpstr>
      <vt:lpstr>Exercise 2</vt:lpstr>
      <vt:lpstr>Solution</vt:lpstr>
      <vt:lpstr>PowerPoint Presentation</vt:lpstr>
      <vt:lpstr>Comparisons and Conditionals</vt:lpstr>
      <vt:lpstr>Boolean Statements</vt:lpstr>
      <vt:lpstr>Python Comparison Operators</vt:lpstr>
      <vt:lpstr>Conditionals</vt:lpstr>
      <vt:lpstr>Demo 1</vt:lpstr>
      <vt:lpstr>Exercise 1</vt:lpstr>
      <vt:lpstr>Solution Part 1</vt:lpstr>
      <vt:lpstr>Solution Part 2</vt:lpstr>
      <vt:lpstr>Demo 2</vt:lpstr>
      <vt:lpstr>Solution Part 1</vt:lpstr>
      <vt:lpstr>Solution using for loop</vt:lpstr>
      <vt:lpstr>Basic For Loop</vt:lpstr>
      <vt:lpstr>Exercise 2</vt:lpstr>
      <vt:lpstr>Solution Part 1</vt:lpstr>
      <vt:lpstr>Solution Part 2</vt:lpstr>
      <vt:lpstr>Solution Part 3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Session 3</dc:title>
  <dc:creator>Carroll, Claudia</dc:creator>
  <cp:lastModifiedBy>Carroll, Claudia</cp:lastModifiedBy>
  <cp:revision>6</cp:revision>
  <dcterms:created xsi:type="dcterms:W3CDTF">2024-01-30T20:01:59Z</dcterms:created>
  <dcterms:modified xsi:type="dcterms:W3CDTF">2024-01-31T00:52:24Z</dcterms:modified>
</cp:coreProperties>
</file>