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4" r:id="rId3"/>
    <p:sldId id="259" r:id="rId4"/>
    <p:sldId id="276" r:id="rId5"/>
    <p:sldId id="263" r:id="rId6"/>
    <p:sldId id="265" r:id="rId7"/>
    <p:sldId id="266" r:id="rId8"/>
    <p:sldId id="289" r:id="rId9"/>
    <p:sldId id="267" r:id="rId10"/>
    <p:sldId id="268" r:id="rId11"/>
    <p:sldId id="269" r:id="rId12"/>
    <p:sldId id="274" r:id="rId13"/>
    <p:sldId id="277" r:id="rId14"/>
    <p:sldId id="260" r:id="rId15"/>
    <p:sldId id="270" r:id="rId16"/>
    <p:sldId id="271" r:id="rId17"/>
    <p:sldId id="273" r:id="rId18"/>
    <p:sldId id="290" r:id="rId19"/>
    <p:sldId id="275" r:id="rId20"/>
    <p:sldId id="278" r:id="rId21"/>
    <p:sldId id="279" r:id="rId22"/>
    <p:sldId id="280" r:id="rId23"/>
    <p:sldId id="281" r:id="rId24"/>
    <p:sldId id="285" r:id="rId25"/>
    <p:sldId id="287" r:id="rId26"/>
    <p:sldId id="283" r:id="rId27"/>
    <p:sldId id="291" r:id="rId28"/>
    <p:sldId id="293" r:id="rId29"/>
    <p:sldId id="295" r:id="rId30"/>
    <p:sldId id="298" r:id="rId31"/>
    <p:sldId id="297" r:id="rId32"/>
    <p:sldId id="296" r:id="rId33"/>
    <p:sldId id="299" r:id="rId34"/>
    <p:sldId id="300" r:id="rId35"/>
    <p:sldId id="301" r:id="rId36"/>
  </p:sldIdLst>
  <p:sldSz cx="16256000" cy="9144000"/>
  <p:notesSz cx="16256000" cy="9144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5DD6E6-E790-0F48-7693-68AC7BBB2CC1}" v="581" dt="2024-03-01T13:24:10.987"/>
    <p1510:client id="{615CCDD0-84BE-1865-699F-A147FD9B5398}" v="7598" dt="2024-03-01T04:48:40.333"/>
    <p1510:client id="{989C9ED9-744C-DD96-7951-64D5110C3FC5}" v="2032" dt="2024-03-01T05:25:30.73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19200" y="2834640"/>
            <a:ext cx="13817600" cy="192024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438400" y="5120640"/>
            <a:ext cx="11379200" cy="22860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812800" y="2103120"/>
            <a:ext cx="7071360" cy="603504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371840" y="2103120"/>
            <a:ext cx="7071360" cy="603504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6256000" cy="9144000"/>
          </a:xfrm>
          <a:custGeom>
            <a:avLst/>
            <a:gdLst/>
            <a:ahLst/>
            <a:cxnLst/>
            <a:rect l="l" t="t" r="r" b="b"/>
            <a:pathLst>
              <a:path w="16256000" h="9144000">
                <a:moveTo>
                  <a:pt x="16256000" y="0"/>
                </a:moveTo>
                <a:lnTo>
                  <a:pt x="0" y="0"/>
                </a:lnTo>
                <a:lnTo>
                  <a:pt x="0" y="9144000"/>
                </a:lnTo>
                <a:lnTo>
                  <a:pt x="16256000" y="9144000"/>
                </a:lnTo>
                <a:lnTo>
                  <a:pt x="16256000" y="0"/>
                </a:lnTo>
                <a:close/>
              </a:path>
            </a:pathLst>
          </a:custGeom>
          <a:solidFill>
            <a:srgbClr val="E0F2F0"/>
          </a:solidFill>
        </p:spPr>
        <p:txBody>
          <a:bodyPr wrap="square" lIns="0" tIns="0" rIns="0" bIns="0" rtlCol="0"/>
          <a:lstStyle/>
          <a:p>
            <a:endParaRPr/>
          </a:p>
        </p:txBody>
      </p:sp>
      <p:sp>
        <p:nvSpPr>
          <p:cNvPr id="2" name="Holder 2"/>
          <p:cNvSpPr>
            <a:spLocks noGrp="1"/>
          </p:cNvSpPr>
          <p:nvPr>
            <p:ph type="title"/>
          </p:nvPr>
        </p:nvSpPr>
        <p:spPr>
          <a:xfrm>
            <a:off x="812800" y="365760"/>
            <a:ext cx="14630400" cy="146304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812800" y="2103120"/>
            <a:ext cx="14630400" cy="603504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527040" y="8503920"/>
            <a:ext cx="5201920" cy="4572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812800" y="8503920"/>
            <a:ext cx="3738880" cy="4572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3/1/2024</a:t>
            </a:fld>
            <a:endParaRPr lang="en-US"/>
          </a:p>
        </p:txBody>
      </p:sp>
      <p:sp>
        <p:nvSpPr>
          <p:cNvPr id="6" name="Holder 6"/>
          <p:cNvSpPr>
            <a:spLocks noGrp="1"/>
          </p:cNvSpPr>
          <p:nvPr>
            <p:ph type="sldNum" sz="quarter" idx="7"/>
          </p:nvPr>
        </p:nvSpPr>
        <p:spPr>
          <a:xfrm>
            <a:off x="11704320" y="8503920"/>
            <a:ext cx="3738880" cy="4572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hyperlink" Target="https://gpt.wustl.edu/chat" TargetMode="Externa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8" Type="http://schemas.openxmlformats.org/officeDocument/2006/relationships/hyperlink" Target="https://ctl.wustl.edu/events/" TargetMode="External"/><Relationship Id="rId3" Type="http://schemas.openxmlformats.org/officeDocument/2006/relationships/image" Target="../media/image3.png"/><Relationship Id="rId7" Type="http://schemas.openxmlformats.org/officeDocument/2006/relationships/hyperlink" Target="https://ctl.wustl.edu/wp-content/uploads/2023/08/Establishing-the-Role-of-AI-in-Your-Classes-Handout.pdf" TargetMode="Externa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hyperlink" Target="https://ctl.wustl.edu/wp-content/uploads/2023/02/Using-ChatGPT-in-Assignments.pdf" TargetMode="External"/><Relationship Id="rId5" Type="http://schemas.openxmlformats.org/officeDocument/2006/relationships/hyperlink" Target="https://ctl.wustl.edu/resources/chatgpt-and-ai-composition-tools/" TargetMode="External"/><Relationship Id="rId4" Type="http://schemas.openxmlformats.org/officeDocument/2006/relationships/image" Target="../media/image4.png"/><Relationship Id="rId9" Type="http://schemas.openxmlformats.org/officeDocument/2006/relationships/hyperlink" Target="https://ctl.wustl.edu/consultation/"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272231" y="2469232"/>
            <a:ext cx="6674715" cy="3209145"/>
          </a:xfrm>
          <a:prstGeom prst="rect">
            <a:avLst/>
          </a:prstGeom>
        </p:spPr>
      </p:pic>
      <p:grpSp>
        <p:nvGrpSpPr>
          <p:cNvPr id="3" name="object 3"/>
          <p:cNvGrpSpPr/>
          <p:nvPr/>
        </p:nvGrpSpPr>
        <p:grpSpPr>
          <a:xfrm>
            <a:off x="10702937" y="6680200"/>
            <a:ext cx="5553075" cy="2463800"/>
            <a:chOff x="10702937" y="6680200"/>
            <a:chExt cx="5553075" cy="2463800"/>
          </a:xfrm>
        </p:grpSpPr>
        <p:sp>
          <p:nvSpPr>
            <p:cNvPr id="4" name="object 4"/>
            <p:cNvSpPr/>
            <p:nvPr/>
          </p:nvSpPr>
          <p:spPr>
            <a:xfrm>
              <a:off x="10702937" y="6958820"/>
              <a:ext cx="5553075" cy="2185670"/>
            </a:xfrm>
            <a:custGeom>
              <a:avLst/>
              <a:gdLst/>
              <a:ahLst/>
              <a:cxnLst/>
              <a:rect l="l" t="t" r="r" b="b"/>
              <a:pathLst>
                <a:path w="5553075" h="2185670">
                  <a:moveTo>
                    <a:pt x="3115795" y="0"/>
                  </a:moveTo>
                  <a:lnTo>
                    <a:pt x="3073300" y="43"/>
                  </a:lnTo>
                  <a:lnTo>
                    <a:pt x="3030908" y="581"/>
                  </a:lnTo>
                  <a:lnTo>
                    <a:pt x="2988622" y="1617"/>
                  </a:lnTo>
                  <a:lnTo>
                    <a:pt x="2946444" y="3151"/>
                  </a:lnTo>
                  <a:lnTo>
                    <a:pt x="2904377" y="5187"/>
                  </a:lnTo>
                  <a:lnTo>
                    <a:pt x="2862423" y="7726"/>
                  </a:lnTo>
                  <a:lnTo>
                    <a:pt x="2820583" y="10772"/>
                  </a:lnTo>
                  <a:lnTo>
                    <a:pt x="2778861" y="14325"/>
                  </a:lnTo>
                  <a:lnTo>
                    <a:pt x="2737258" y="18388"/>
                  </a:lnTo>
                  <a:lnTo>
                    <a:pt x="2695777" y="22964"/>
                  </a:lnTo>
                  <a:lnTo>
                    <a:pt x="2654420" y="28054"/>
                  </a:lnTo>
                  <a:lnTo>
                    <a:pt x="2613189" y="33661"/>
                  </a:lnTo>
                  <a:lnTo>
                    <a:pt x="2572087" y="39787"/>
                  </a:lnTo>
                  <a:lnTo>
                    <a:pt x="2531116" y="46435"/>
                  </a:lnTo>
                  <a:lnTo>
                    <a:pt x="2490277" y="53605"/>
                  </a:lnTo>
                  <a:lnTo>
                    <a:pt x="2449575" y="61301"/>
                  </a:lnTo>
                  <a:lnTo>
                    <a:pt x="2409010" y="69525"/>
                  </a:lnTo>
                  <a:lnTo>
                    <a:pt x="2368585" y="78279"/>
                  </a:lnTo>
                  <a:lnTo>
                    <a:pt x="2328302" y="87565"/>
                  </a:lnTo>
                  <a:lnTo>
                    <a:pt x="2288163" y="97385"/>
                  </a:lnTo>
                  <a:lnTo>
                    <a:pt x="2248172" y="107742"/>
                  </a:lnTo>
                  <a:lnTo>
                    <a:pt x="2208329" y="118637"/>
                  </a:lnTo>
                  <a:lnTo>
                    <a:pt x="2168638" y="130074"/>
                  </a:lnTo>
                  <a:lnTo>
                    <a:pt x="2129100" y="142053"/>
                  </a:lnTo>
                  <a:lnTo>
                    <a:pt x="2089718" y="154578"/>
                  </a:lnTo>
                  <a:lnTo>
                    <a:pt x="2050494" y="167651"/>
                  </a:lnTo>
                  <a:lnTo>
                    <a:pt x="2011431" y="181273"/>
                  </a:lnTo>
                  <a:lnTo>
                    <a:pt x="1972530" y="195447"/>
                  </a:lnTo>
                  <a:lnTo>
                    <a:pt x="1933794" y="210175"/>
                  </a:lnTo>
                  <a:lnTo>
                    <a:pt x="1895225" y="225459"/>
                  </a:lnTo>
                  <a:lnTo>
                    <a:pt x="1856826" y="241302"/>
                  </a:lnTo>
                  <a:lnTo>
                    <a:pt x="1818598" y="257706"/>
                  </a:lnTo>
                  <a:lnTo>
                    <a:pt x="1780545" y="274672"/>
                  </a:lnTo>
                  <a:lnTo>
                    <a:pt x="1742667" y="292204"/>
                  </a:lnTo>
                  <a:lnTo>
                    <a:pt x="1704968" y="310303"/>
                  </a:lnTo>
                  <a:lnTo>
                    <a:pt x="1667450" y="328971"/>
                  </a:lnTo>
                  <a:lnTo>
                    <a:pt x="1630115" y="348211"/>
                  </a:lnTo>
                  <a:lnTo>
                    <a:pt x="1592966" y="368025"/>
                  </a:lnTo>
                  <a:lnTo>
                    <a:pt x="1556004" y="388415"/>
                  </a:lnTo>
                  <a:lnTo>
                    <a:pt x="1519231" y="409384"/>
                  </a:lnTo>
                  <a:lnTo>
                    <a:pt x="1482651" y="430932"/>
                  </a:lnTo>
                  <a:lnTo>
                    <a:pt x="1446266" y="453064"/>
                  </a:lnTo>
                  <a:lnTo>
                    <a:pt x="1410077" y="475780"/>
                  </a:lnTo>
                  <a:lnTo>
                    <a:pt x="1374087" y="499083"/>
                  </a:lnTo>
                  <a:lnTo>
                    <a:pt x="1338298" y="522976"/>
                  </a:lnTo>
                  <a:lnTo>
                    <a:pt x="1302712" y="547460"/>
                  </a:lnTo>
                  <a:lnTo>
                    <a:pt x="1267333" y="572537"/>
                  </a:lnTo>
                  <a:lnTo>
                    <a:pt x="1232161" y="598211"/>
                  </a:lnTo>
                  <a:lnTo>
                    <a:pt x="1197200" y="624482"/>
                  </a:lnTo>
                  <a:lnTo>
                    <a:pt x="1162451" y="651354"/>
                  </a:lnTo>
                  <a:lnTo>
                    <a:pt x="1127917" y="678828"/>
                  </a:lnTo>
                  <a:lnTo>
                    <a:pt x="1093601" y="706907"/>
                  </a:lnTo>
                  <a:lnTo>
                    <a:pt x="1059503" y="735593"/>
                  </a:lnTo>
                  <a:lnTo>
                    <a:pt x="1025627" y="764887"/>
                  </a:lnTo>
                  <a:lnTo>
                    <a:pt x="991976" y="794793"/>
                  </a:lnTo>
                  <a:lnTo>
                    <a:pt x="958550" y="825313"/>
                  </a:lnTo>
                  <a:lnTo>
                    <a:pt x="925353" y="856448"/>
                  </a:lnTo>
                  <a:lnTo>
                    <a:pt x="892386" y="888200"/>
                  </a:lnTo>
                  <a:lnTo>
                    <a:pt x="859653" y="920573"/>
                  </a:lnTo>
                  <a:lnTo>
                    <a:pt x="827154" y="953568"/>
                  </a:lnTo>
                  <a:lnTo>
                    <a:pt x="794894" y="987187"/>
                  </a:lnTo>
                  <a:lnTo>
                    <a:pt x="762873" y="1021433"/>
                  </a:lnTo>
                  <a:lnTo>
                    <a:pt x="731094" y="1056308"/>
                  </a:lnTo>
                  <a:lnTo>
                    <a:pt x="699559" y="1091813"/>
                  </a:lnTo>
                  <a:lnTo>
                    <a:pt x="668271" y="1127952"/>
                  </a:lnTo>
                  <a:lnTo>
                    <a:pt x="637232" y="1164727"/>
                  </a:lnTo>
                  <a:lnTo>
                    <a:pt x="606444" y="1202138"/>
                  </a:lnTo>
                  <a:lnTo>
                    <a:pt x="575909" y="1240190"/>
                  </a:lnTo>
                  <a:lnTo>
                    <a:pt x="545631" y="1278884"/>
                  </a:lnTo>
                  <a:lnTo>
                    <a:pt x="515610" y="1318221"/>
                  </a:lnTo>
                  <a:lnTo>
                    <a:pt x="485849" y="1358205"/>
                  </a:lnTo>
                  <a:lnTo>
                    <a:pt x="456351" y="1398838"/>
                  </a:lnTo>
                  <a:lnTo>
                    <a:pt x="427117" y="1440121"/>
                  </a:lnTo>
                  <a:lnTo>
                    <a:pt x="398151" y="1482058"/>
                  </a:lnTo>
                  <a:lnTo>
                    <a:pt x="369454" y="1524649"/>
                  </a:lnTo>
                  <a:lnTo>
                    <a:pt x="341028" y="1567898"/>
                  </a:lnTo>
                  <a:lnTo>
                    <a:pt x="312876" y="1611807"/>
                  </a:lnTo>
                  <a:lnTo>
                    <a:pt x="285000" y="1656377"/>
                  </a:lnTo>
                  <a:lnTo>
                    <a:pt x="257403" y="1701611"/>
                  </a:lnTo>
                  <a:lnTo>
                    <a:pt x="230087" y="1747511"/>
                  </a:lnTo>
                  <a:lnTo>
                    <a:pt x="203053" y="1794079"/>
                  </a:lnTo>
                  <a:lnTo>
                    <a:pt x="176304" y="1841319"/>
                  </a:lnTo>
                  <a:lnTo>
                    <a:pt x="149843" y="1889230"/>
                  </a:lnTo>
                  <a:lnTo>
                    <a:pt x="123672" y="1937817"/>
                  </a:lnTo>
                  <a:lnTo>
                    <a:pt x="97792" y="1987081"/>
                  </a:lnTo>
                  <a:lnTo>
                    <a:pt x="72207" y="2037024"/>
                  </a:lnTo>
                  <a:lnTo>
                    <a:pt x="46919" y="2087649"/>
                  </a:lnTo>
                  <a:lnTo>
                    <a:pt x="26443" y="2129593"/>
                  </a:lnTo>
                  <a:lnTo>
                    <a:pt x="6262" y="2171804"/>
                  </a:lnTo>
                  <a:lnTo>
                    <a:pt x="0" y="2185179"/>
                  </a:lnTo>
                  <a:lnTo>
                    <a:pt x="5553062" y="2185179"/>
                  </a:lnTo>
                  <a:lnTo>
                    <a:pt x="5553062" y="704244"/>
                  </a:lnTo>
                  <a:lnTo>
                    <a:pt x="5521327" y="685845"/>
                  </a:lnTo>
                  <a:lnTo>
                    <a:pt x="5482271" y="663835"/>
                  </a:lnTo>
                  <a:lnTo>
                    <a:pt x="5442864" y="642256"/>
                  </a:lnTo>
                  <a:lnTo>
                    <a:pt x="5403107" y="621112"/>
                  </a:lnTo>
                  <a:lnTo>
                    <a:pt x="5363002" y="600408"/>
                  </a:lnTo>
                  <a:lnTo>
                    <a:pt x="5322549" y="580146"/>
                  </a:lnTo>
                  <a:lnTo>
                    <a:pt x="5232972" y="536739"/>
                  </a:lnTo>
                  <a:lnTo>
                    <a:pt x="5143364" y="494882"/>
                  </a:lnTo>
                  <a:lnTo>
                    <a:pt x="5053745" y="454590"/>
                  </a:lnTo>
                  <a:lnTo>
                    <a:pt x="4964131" y="415882"/>
                  </a:lnTo>
                  <a:lnTo>
                    <a:pt x="4874542" y="378776"/>
                  </a:lnTo>
                  <a:lnTo>
                    <a:pt x="4784995" y="343289"/>
                  </a:lnTo>
                  <a:lnTo>
                    <a:pt x="4695508" y="309438"/>
                  </a:lnTo>
                  <a:lnTo>
                    <a:pt x="4606100" y="277241"/>
                  </a:lnTo>
                  <a:lnTo>
                    <a:pt x="4516789" y="246716"/>
                  </a:lnTo>
                  <a:lnTo>
                    <a:pt x="4427593" y="217880"/>
                  </a:lnTo>
                  <a:lnTo>
                    <a:pt x="4338530" y="190751"/>
                  </a:lnTo>
                  <a:lnTo>
                    <a:pt x="4249619" y="165346"/>
                  </a:lnTo>
                  <a:lnTo>
                    <a:pt x="4160877" y="141684"/>
                  </a:lnTo>
                  <a:lnTo>
                    <a:pt x="4072322" y="119780"/>
                  </a:lnTo>
                  <a:lnTo>
                    <a:pt x="3983973" y="99654"/>
                  </a:lnTo>
                  <a:lnTo>
                    <a:pt x="3895848" y="81323"/>
                  </a:lnTo>
                  <a:lnTo>
                    <a:pt x="3851875" y="72835"/>
                  </a:lnTo>
                  <a:lnTo>
                    <a:pt x="3807965" y="64804"/>
                  </a:lnTo>
                  <a:lnTo>
                    <a:pt x="3764120" y="57229"/>
                  </a:lnTo>
                  <a:lnTo>
                    <a:pt x="3720343" y="50114"/>
                  </a:lnTo>
                  <a:lnTo>
                    <a:pt x="3676635" y="43461"/>
                  </a:lnTo>
                  <a:lnTo>
                    <a:pt x="3632999" y="37272"/>
                  </a:lnTo>
                  <a:lnTo>
                    <a:pt x="3589436" y="31549"/>
                  </a:lnTo>
                  <a:lnTo>
                    <a:pt x="3545951" y="26295"/>
                  </a:lnTo>
                  <a:lnTo>
                    <a:pt x="3502544" y="21511"/>
                  </a:lnTo>
                  <a:lnTo>
                    <a:pt x="3459218" y="17201"/>
                  </a:lnTo>
                  <a:lnTo>
                    <a:pt x="3415975" y="13365"/>
                  </a:lnTo>
                  <a:lnTo>
                    <a:pt x="3372818" y="10006"/>
                  </a:lnTo>
                  <a:lnTo>
                    <a:pt x="3329748" y="7127"/>
                  </a:lnTo>
                  <a:lnTo>
                    <a:pt x="3286768" y="4730"/>
                  </a:lnTo>
                  <a:lnTo>
                    <a:pt x="3243881" y="2816"/>
                  </a:lnTo>
                  <a:lnTo>
                    <a:pt x="3201088" y="1388"/>
                  </a:lnTo>
                  <a:lnTo>
                    <a:pt x="3158392" y="449"/>
                  </a:lnTo>
                  <a:lnTo>
                    <a:pt x="3115795" y="0"/>
                  </a:lnTo>
                  <a:close/>
                </a:path>
              </a:pathLst>
            </a:custGeom>
            <a:solidFill>
              <a:srgbClr val="FFCD02"/>
            </a:solidFill>
          </p:spPr>
          <p:txBody>
            <a:bodyPr wrap="square" lIns="0" tIns="0" rIns="0" bIns="0" rtlCol="0"/>
            <a:lstStyle/>
            <a:p>
              <a:endParaRPr/>
            </a:p>
          </p:txBody>
        </p:sp>
        <p:sp>
          <p:nvSpPr>
            <p:cNvPr id="5" name="object 5"/>
            <p:cNvSpPr/>
            <p:nvPr/>
          </p:nvSpPr>
          <p:spPr>
            <a:xfrm>
              <a:off x="11914463" y="6994484"/>
              <a:ext cx="4342130" cy="2150110"/>
            </a:xfrm>
            <a:custGeom>
              <a:avLst/>
              <a:gdLst/>
              <a:ahLst/>
              <a:cxnLst/>
              <a:rect l="l" t="t" r="r" b="b"/>
              <a:pathLst>
                <a:path w="4342130" h="2150109">
                  <a:moveTo>
                    <a:pt x="2645887" y="0"/>
                  </a:moveTo>
                  <a:lnTo>
                    <a:pt x="2600137" y="369"/>
                  </a:lnTo>
                  <a:lnTo>
                    <a:pt x="2554455" y="1437"/>
                  </a:lnTo>
                  <a:lnTo>
                    <a:pt x="2508852" y="3206"/>
                  </a:lnTo>
                  <a:lnTo>
                    <a:pt x="2463339" y="5679"/>
                  </a:lnTo>
                  <a:lnTo>
                    <a:pt x="2417928" y="8859"/>
                  </a:lnTo>
                  <a:lnTo>
                    <a:pt x="2372628" y="12750"/>
                  </a:lnTo>
                  <a:lnTo>
                    <a:pt x="2327451" y="17354"/>
                  </a:lnTo>
                  <a:lnTo>
                    <a:pt x="2282408" y="22675"/>
                  </a:lnTo>
                  <a:lnTo>
                    <a:pt x="2237509" y="28714"/>
                  </a:lnTo>
                  <a:lnTo>
                    <a:pt x="2192766" y="35476"/>
                  </a:lnTo>
                  <a:lnTo>
                    <a:pt x="2148189" y="42963"/>
                  </a:lnTo>
                  <a:lnTo>
                    <a:pt x="2103789" y="51178"/>
                  </a:lnTo>
                  <a:lnTo>
                    <a:pt x="2059577" y="60125"/>
                  </a:lnTo>
                  <a:lnTo>
                    <a:pt x="2015564" y="69806"/>
                  </a:lnTo>
                  <a:lnTo>
                    <a:pt x="1971761" y="80224"/>
                  </a:lnTo>
                  <a:lnTo>
                    <a:pt x="1928179" y="91382"/>
                  </a:lnTo>
                  <a:lnTo>
                    <a:pt x="1884829" y="103284"/>
                  </a:lnTo>
                  <a:lnTo>
                    <a:pt x="1841721" y="115931"/>
                  </a:lnTo>
                  <a:lnTo>
                    <a:pt x="1798866" y="129328"/>
                  </a:lnTo>
                  <a:lnTo>
                    <a:pt x="1756276" y="143477"/>
                  </a:lnTo>
                  <a:lnTo>
                    <a:pt x="1713961" y="158382"/>
                  </a:lnTo>
                  <a:lnTo>
                    <a:pt x="1671931" y="174044"/>
                  </a:lnTo>
                  <a:lnTo>
                    <a:pt x="1630199" y="190468"/>
                  </a:lnTo>
                  <a:lnTo>
                    <a:pt x="1588775" y="207656"/>
                  </a:lnTo>
                  <a:lnTo>
                    <a:pt x="1547669" y="225611"/>
                  </a:lnTo>
                  <a:lnTo>
                    <a:pt x="1506893" y="244337"/>
                  </a:lnTo>
                  <a:lnTo>
                    <a:pt x="1466458" y="263835"/>
                  </a:lnTo>
                  <a:lnTo>
                    <a:pt x="1426374" y="284110"/>
                  </a:lnTo>
                  <a:lnTo>
                    <a:pt x="1386652" y="305164"/>
                  </a:lnTo>
                  <a:lnTo>
                    <a:pt x="1347304" y="327000"/>
                  </a:lnTo>
                  <a:lnTo>
                    <a:pt x="1308339" y="349622"/>
                  </a:lnTo>
                  <a:lnTo>
                    <a:pt x="1269769" y="373031"/>
                  </a:lnTo>
                  <a:lnTo>
                    <a:pt x="1231605" y="397232"/>
                  </a:lnTo>
                  <a:lnTo>
                    <a:pt x="1193858" y="422227"/>
                  </a:lnTo>
                  <a:lnTo>
                    <a:pt x="1156539" y="448019"/>
                  </a:lnTo>
                  <a:lnTo>
                    <a:pt x="1119658" y="474611"/>
                  </a:lnTo>
                  <a:lnTo>
                    <a:pt x="1083226" y="502006"/>
                  </a:lnTo>
                  <a:lnTo>
                    <a:pt x="1047255" y="530208"/>
                  </a:lnTo>
                  <a:lnTo>
                    <a:pt x="1011754" y="559219"/>
                  </a:lnTo>
                  <a:lnTo>
                    <a:pt x="976736" y="589042"/>
                  </a:lnTo>
                  <a:lnTo>
                    <a:pt x="942211" y="619680"/>
                  </a:lnTo>
                  <a:lnTo>
                    <a:pt x="908189" y="651136"/>
                  </a:lnTo>
                  <a:lnTo>
                    <a:pt x="874683" y="683413"/>
                  </a:lnTo>
                  <a:lnTo>
                    <a:pt x="841701" y="716514"/>
                  </a:lnTo>
                  <a:lnTo>
                    <a:pt x="799556" y="760254"/>
                  </a:lnTo>
                  <a:lnTo>
                    <a:pt x="758525" y="803975"/>
                  </a:lnTo>
                  <a:lnTo>
                    <a:pt x="718600" y="847675"/>
                  </a:lnTo>
                  <a:lnTo>
                    <a:pt x="679776" y="891352"/>
                  </a:lnTo>
                  <a:lnTo>
                    <a:pt x="642045" y="935003"/>
                  </a:lnTo>
                  <a:lnTo>
                    <a:pt x="605402" y="978626"/>
                  </a:lnTo>
                  <a:lnTo>
                    <a:pt x="569838" y="1022219"/>
                  </a:lnTo>
                  <a:lnTo>
                    <a:pt x="535348" y="1065780"/>
                  </a:lnTo>
                  <a:lnTo>
                    <a:pt x="501925" y="1109307"/>
                  </a:lnTo>
                  <a:lnTo>
                    <a:pt x="469562" y="1152798"/>
                  </a:lnTo>
                  <a:lnTo>
                    <a:pt x="438253" y="1196250"/>
                  </a:lnTo>
                  <a:lnTo>
                    <a:pt x="407990" y="1239661"/>
                  </a:lnTo>
                  <a:lnTo>
                    <a:pt x="378767" y="1283029"/>
                  </a:lnTo>
                  <a:lnTo>
                    <a:pt x="350578" y="1326352"/>
                  </a:lnTo>
                  <a:lnTo>
                    <a:pt x="323416" y="1369628"/>
                  </a:lnTo>
                  <a:lnTo>
                    <a:pt x="297273" y="1412854"/>
                  </a:lnTo>
                  <a:lnTo>
                    <a:pt x="272144" y="1456028"/>
                  </a:lnTo>
                  <a:lnTo>
                    <a:pt x="248022" y="1499149"/>
                  </a:lnTo>
                  <a:lnTo>
                    <a:pt x="224900" y="1542213"/>
                  </a:lnTo>
                  <a:lnTo>
                    <a:pt x="202771" y="1585220"/>
                  </a:lnTo>
                  <a:lnTo>
                    <a:pt x="181629" y="1628165"/>
                  </a:lnTo>
                  <a:lnTo>
                    <a:pt x="161466" y="1671048"/>
                  </a:lnTo>
                  <a:lnTo>
                    <a:pt x="142277" y="1713867"/>
                  </a:lnTo>
                  <a:lnTo>
                    <a:pt x="124055" y="1756618"/>
                  </a:lnTo>
                  <a:lnTo>
                    <a:pt x="106792" y="1799300"/>
                  </a:lnTo>
                  <a:lnTo>
                    <a:pt x="90483" y="1841911"/>
                  </a:lnTo>
                  <a:lnTo>
                    <a:pt x="75120" y="1884448"/>
                  </a:lnTo>
                  <a:lnTo>
                    <a:pt x="60698" y="1926910"/>
                  </a:lnTo>
                  <a:lnTo>
                    <a:pt x="47208" y="1969294"/>
                  </a:lnTo>
                  <a:lnTo>
                    <a:pt x="34645" y="2011597"/>
                  </a:lnTo>
                  <a:lnTo>
                    <a:pt x="23001" y="2053819"/>
                  </a:lnTo>
                  <a:lnTo>
                    <a:pt x="12271" y="2095956"/>
                  </a:lnTo>
                  <a:lnTo>
                    <a:pt x="2447" y="2138006"/>
                  </a:lnTo>
                  <a:lnTo>
                    <a:pt x="0" y="2149515"/>
                  </a:lnTo>
                  <a:lnTo>
                    <a:pt x="4341536" y="2149515"/>
                  </a:lnTo>
                  <a:lnTo>
                    <a:pt x="4341536" y="482425"/>
                  </a:lnTo>
                  <a:lnTo>
                    <a:pt x="4327460" y="473778"/>
                  </a:lnTo>
                  <a:lnTo>
                    <a:pt x="4287181" y="449833"/>
                  </a:lnTo>
                  <a:lnTo>
                    <a:pt x="4246556" y="426473"/>
                  </a:lnTo>
                  <a:lnTo>
                    <a:pt x="4205597" y="403700"/>
                  </a:lnTo>
                  <a:lnTo>
                    <a:pt x="4164314" y="381518"/>
                  </a:lnTo>
                  <a:lnTo>
                    <a:pt x="4122719" y="359929"/>
                  </a:lnTo>
                  <a:lnTo>
                    <a:pt x="4080821" y="338936"/>
                  </a:lnTo>
                  <a:lnTo>
                    <a:pt x="4038633" y="318543"/>
                  </a:lnTo>
                  <a:lnTo>
                    <a:pt x="3996165" y="298752"/>
                  </a:lnTo>
                  <a:lnTo>
                    <a:pt x="3953427" y="279567"/>
                  </a:lnTo>
                  <a:lnTo>
                    <a:pt x="3910431" y="260990"/>
                  </a:lnTo>
                  <a:lnTo>
                    <a:pt x="3867188" y="243024"/>
                  </a:lnTo>
                  <a:lnTo>
                    <a:pt x="3823709" y="225673"/>
                  </a:lnTo>
                  <a:lnTo>
                    <a:pt x="3780003" y="208939"/>
                  </a:lnTo>
                  <a:lnTo>
                    <a:pt x="3736083" y="192825"/>
                  </a:lnTo>
                  <a:lnTo>
                    <a:pt x="3691959" y="177335"/>
                  </a:lnTo>
                  <a:lnTo>
                    <a:pt x="3647642" y="162471"/>
                  </a:lnTo>
                  <a:lnTo>
                    <a:pt x="3603143" y="148236"/>
                  </a:lnTo>
                  <a:lnTo>
                    <a:pt x="3558473" y="134634"/>
                  </a:lnTo>
                  <a:lnTo>
                    <a:pt x="3513643" y="121667"/>
                  </a:lnTo>
                  <a:lnTo>
                    <a:pt x="3468663" y="109339"/>
                  </a:lnTo>
                  <a:lnTo>
                    <a:pt x="3423545" y="97652"/>
                  </a:lnTo>
                  <a:lnTo>
                    <a:pt x="3378298" y="86609"/>
                  </a:lnTo>
                  <a:lnTo>
                    <a:pt x="3332936" y="76214"/>
                  </a:lnTo>
                  <a:lnTo>
                    <a:pt x="3287467" y="66468"/>
                  </a:lnTo>
                  <a:lnTo>
                    <a:pt x="3241903" y="57377"/>
                  </a:lnTo>
                  <a:lnTo>
                    <a:pt x="3196256" y="48941"/>
                  </a:lnTo>
                  <a:lnTo>
                    <a:pt x="3150535" y="41165"/>
                  </a:lnTo>
                  <a:lnTo>
                    <a:pt x="3104752" y="34051"/>
                  </a:lnTo>
                  <a:lnTo>
                    <a:pt x="3058917" y="27603"/>
                  </a:lnTo>
                  <a:lnTo>
                    <a:pt x="3013042" y="21822"/>
                  </a:lnTo>
                  <a:lnTo>
                    <a:pt x="2967137" y="16714"/>
                  </a:lnTo>
                  <a:lnTo>
                    <a:pt x="2921213" y="12279"/>
                  </a:lnTo>
                  <a:lnTo>
                    <a:pt x="2875282" y="8522"/>
                  </a:lnTo>
                  <a:lnTo>
                    <a:pt x="2829353" y="5445"/>
                  </a:lnTo>
                  <a:lnTo>
                    <a:pt x="2783438" y="3051"/>
                  </a:lnTo>
                  <a:lnTo>
                    <a:pt x="2737549" y="1343"/>
                  </a:lnTo>
                  <a:lnTo>
                    <a:pt x="2691694" y="325"/>
                  </a:lnTo>
                  <a:lnTo>
                    <a:pt x="2645887" y="0"/>
                  </a:lnTo>
                  <a:close/>
                </a:path>
              </a:pathLst>
            </a:custGeom>
            <a:solidFill>
              <a:srgbClr val="67C8C7"/>
            </a:solidFill>
          </p:spPr>
          <p:txBody>
            <a:bodyPr wrap="square" lIns="0" tIns="0" rIns="0" bIns="0" rtlCol="0"/>
            <a:lstStyle/>
            <a:p>
              <a:endParaRPr/>
            </a:p>
          </p:txBody>
        </p:sp>
        <p:sp>
          <p:nvSpPr>
            <p:cNvPr id="6" name="object 6"/>
            <p:cNvSpPr/>
            <p:nvPr/>
          </p:nvSpPr>
          <p:spPr>
            <a:xfrm>
              <a:off x="14100929" y="6680200"/>
              <a:ext cx="2155190" cy="796925"/>
            </a:xfrm>
            <a:custGeom>
              <a:avLst/>
              <a:gdLst/>
              <a:ahLst/>
              <a:cxnLst/>
              <a:rect l="l" t="t" r="r" b="b"/>
              <a:pathLst>
                <a:path w="2155190" h="796925">
                  <a:moveTo>
                    <a:pt x="2155070" y="314286"/>
                  </a:moveTo>
                  <a:lnTo>
                    <a:pt x="460819" y="314286"/>
                  </a:lnTo>
                  <a:lnTo>
                    <a:pt x="509404" y="314677"/>
                  </a:lnTo>
                  <a:lnTo>
                    <a:pt x="558040" y="315846"/>
                  </a:lnTo>
                  <a:lnTo>
                    <a:pt x="606827" y="317796"/>
                  </a:lnTo>
                  <a:lnTo>
                    <a:pt x="655416" y="320505"/>
                  </a:lnTo>
                  <a:lnTo>
                    <a:pt x="704129" y="323988"/>
                  </a:lnTo>
                  <a:lnTo>
                    <a:pt x="752841" y="328235"/>
                  </a:lnTo>
                  <a:lnTo>
                    <a:pt x="801540" y="333242"/>
                  </a:lnTo>
                  <a:lnTo>
                    <a:pt x="850212" y="339007"/>
                  </a:lnTo>
                  <a:lnTo>
                    <a:pt x="898845" y="345525"/>
                  </a:lnTo>
                  <a:lnTo>
                    <a:pt x="947425" y="352793"/>
                  </a:lnTo>
                  <a:lnTo>
                    <a:pt x="995940" y="360807"/>
                  </a:lnTo>
                  <a:lnTo>
                    <a:pt x="1044376" y="369564"/>
                  </a:lnTo>
                  <a:lnTo>
                    <a:pt x="1092721" y="379060"/>
                  </a:lnTo>
                  <a:lnTo>
                    <a:pt x="1140961" y="389291"/>
                  </a:lnTo>
                  <a:lnTo>
                    <a:pt x="1189084" y="400255"/>
                  </a:lnTo>
                  <a:lnTo>
                    <a:pt x="1237076" y="411946"/>
                  </a:lnTo>
                  <a:lnTo>
                    <a:pt x="1284925" y="424363"/>
                  </a:lnTo>
                  <a:lnTo>
                    <a:pt x="1332617" y="437501"/>
                  </a:lnTo>
                  <a:lnTo>
                    <a:pt x="1380140" y="451356"/>
                  </a:lnTo>
                  <a:lnTo>
                    <a:pt x="1427480" y="465926"/>
                  </a:lnTo>
                  <a:lnTo>
                    <a:pt x="1474625" y="481206"/>
                  </a:lnTo>
                  <a:lnTo>
                    <a:pt x="1521561" y="497193"/>
                  </a:lnTo>
                  <a:lnTo>
                    <a:pt x="1568276" y="513883"/>
                  </a:lnTo>
                  <a:lnTo>
                    <a:pt x="1614756" y="531273"/>
                  </a:lnTo>
                  <a:lnTo>
                    <a:pt x="1660989" y="549359"/>
                  </a:lnTo>
                  <a:lnTo>
                    <a:pt x="1706961" y="568137"/>
                  </a:lnTo>
                  <a:lnTo>
                    <a:pt x="1752660" y="587605"/>
                  </a:lnTo>
                  <a:lnTo>
                    <a:pt x="1798073" y="607758"/>
                  </a:lnTo>
                  <a:lnTo>
                    <a:pt x="1843186" y="628593"/>
                  </a:lnTo>
                  <a:lnTo>
                    <a:pt x="1887986" y="650106"/>
                  </a:lnTo>
                  <a:lnTo>
                    <a:pt x="1932461" y="672294"/>
                  </a:lnTo>
                  <a:lnTo>
                    <a:pt x="1976598" y="695153"/>
                  </a:lnTo>
                  <a:lnTo>
                    <a:pt x="2020383" y="718680"/>
                  </a:lnTo>
                  <a:lnTo>
                    <a:pt x="2063804" y="742870"/>
                  </a:lnTo>
                  <a:lnTo>
                    <a:pt x="2106847" y="767721"/>
                  </a:lnTo>
                  <a:lnTo>
                    <a:pt x="2149500" y="793228"/>
                  </a:lnTo>
                  <a:lnTo>
                    <a:pt x="2155070" y="796678"/>
                  </a:lnTo>
                  <a:lnTo>
                    <a:pt x="2155070" y="314286"/>
                  </a:lnTo>
                  <a:close/>
                </a:path>
                <a:path w="2155190" h="796925">
                  <a:moveTo>
                    <a:pt x="1289138" y="0"/>
                  </a:moveTo>
                  <a:lnTo>
                    <a:pt x="1235853" y="380"/>
                  </a:lnTo>
                  <a:lnTo>
                    <a:pt x="1182899" y="1522"/>
                  </a:lnTo>
                  <a:lnTo>
                    <a:pt x="1130287" y="3429"/>
                  </a:lnTo>
                  <a:lnTo>
                    <a:pt x="1078029" y="6107"/>
                  </a:lnTo>
                  <a:lnTo>
                    <a:pt x="1026136" y="9559"/>
                  </a:lnTo>
                  <a:lnTo>
                    <a:pt x="974621" y="13791"/>
                  </a:lnTo>
                  <a:lnTo>
                    <a:pt x="923493" y="18806"/>
                  </a:lnTo>
                  <a:lnTo>
                    <a:pt x="872765" y="24609"/>
                  </a:lnTo>
                  <a:lnTo>
                    <a:pt x="822448" y="31204"/>
                  </a:lnTo>
                  <a:lnTo>
                    <a:pt x="772553" y="38597"/>
                  </a:lnTo>
                  <a:lnTo>
                    <a:pt x="723092" y="46791"/>
                  </a:lnTo>
                  <a:lnTo>
                    <a:pt x="674076" y="55791"/>
                  </a:lnTo>
                  <a:lnTo>
                    <a:pt x="625516" y="65601"/>
                  </a:lnTo>
                  <a:lnTo>
                    <a:pt x="577425" y="76226"/>
                  </a:lnTo>
                  <a:lnTo>
                    <a:pt x="529812" y="87671"/>
                  </a:lnTo>
                  <a:lnTo>
                    <a:pt x="482691" y="99939"/>
                  </a:lnTo>
                  <a:lnTo>
                    <a:pt x="436071" y="113035"/>
                  </a:lnTo>
                  <a:lnTo>
                    <a:pt x="389965" y="126965"/>
                  </a:lnTo>
                  <a:lnTo>
                    <a:pt x="344384" y="141731"/>
                  </a:lnTo>
                  <a:lnTo>
                    <a:pt x="299339" y="157339"/>
                  </a:lnTo>
                  <a:lnTo>
                    <a:pt x="254842" y="173793"/>
                  </a:lnTo>
                  <a:lnTo>
                    <a:pt x="210904" y="191098"/>
                  </a:lnTo>
                  <a:lnTo>
                    <a:pt x="167537" y="209258"/>
                  </a:lnTo>
                  <a:lnTo>
                    <a:pt x="124751" y="228277"/>
                  </a:lnTo>
                  <a:lnTo>
                    <a:pt x="82559" y="248161"/>
                  </a:lnTo>
                  <a:lnTo>
                    <a:pt x="40971" y="268913"/>
                  </a:lnTo>
                  <a:lnTo>
                    <a:pt x="0" y="290537"/>
                  </a:lnTo>
                  <a:lnTo>
                    <a:pt x="53343" y="295097"/>
                  </a:lnTo>
                  <a:lnTo>
                    <a:pt x="106814" y="300378"/>
                  </a:lnTo>
                  <a:lnTo>
                    <a:pt x="160407" y="306378"/>
                  </a:lnTo>
                  <a:lnTo>
                    <a:pt x="214119" y="313098"/>
                  </a:lnTo>
                  <a:lnTo>
                    <a:pt x="267944" y="320535"/>
                  </a:lnTo>
                  <a:lnTo>
                    <a:pt x="316013" y="317796"/>
                  </a:lnTo>
                  <a:lnTo>
                    <a:pt x="364205" y="315844"/>
                  </a:lnTo>
                  <a:lnTo>
                    <a:pt x="412485" y="314675"/>
                  </a:lnTo>
                  <a:lnTo>
                    <a:pt x="2155070" y="314286"/>
                  </a:lnTo>
                  <a:lnTo>
                    <a:pt x="2155070" y="142507"/>
                  </a:lnTo>
                  <a:lnTo>
                    <a:pt x="2092192" y="119551"/>
                  </a:lnTo>
                  <a:lnTo>
                    <a:pt x="2050505" y="105633"/>
                  </a:lnTo>
                  <a:lnTo>
                    <a:pt x="2008461" y="92559"/>
                  </a:lnTo>
                  <a:lnTo>
                    <a:pt x="1966067" y="80341"/>
                  </a:lnTo>
                  <a:lnTo>
                    <a:pt x="1923331" y="68985"/>
                  </a:lnTo>
                  <a:lnTo>
                    <a:pt x="1880258" y="58501"/>
                  </a:lnTo>
                  <a:lnTo>
                    <a:pt x="1836856" y="48899"/>
                  </a:lnTo>
                  <a:lnTo>
                    <a:pt x="1793132" y="40186"/>
                  </a:lnTo>
                  <a:lnTo>
                    <a:pt x="1749092" y="32372"/>
                  </a:lnTo>
                  <a:lnTo>
                    <a:pt x="1704743" y="25466"/>
                  </a:lnTo>
                  <a:lnTo>
                    <a:pt x="1660092" y="19477"/>
                  </a:lnTo>
                  <a:lnTo>
                    <a:pt x="1615145" y="14414"/>
                  </a:lnTo>
                  <a:lnTo>
                    <a:pt x="1569910" y="10284"/>
                  </a:lnTo>
                  <a:lnTo>
                    <a:pt x="1524393" y="7099"/>
                  </a:lnTo>
                  <a:lnTo>
                    <a:pt x="1476896" y="4551"/>
                  </a:lnTo>
                  <a:lnTo>
                    <a:pt x="1429623" y="2564"/>
                  </a:lnTo>
                  <a:lnTo>
                    <a:pt x="1382573" y="1141"/>
                  </a:lnTo>
                  <a:lnTo>
                    <a:pt x="1335746" y="286"/>
                  </a:lnTo>
                  <a:lnTo>
                    <a:pt x="1289138" y="0"/>
                  </a:lnTo>
                  <a:close/>
                </a:path>
              </a:pathLst>
            </a:custGeom>
            <a:solidFill>
              <a:srgbClr val="E5E2DA"/>
            </a:solidFill>
          </p:spPr>
          <p:txBody>
            <a:bodyPr wrap="square" lIns="0" tIns="0" rIns="0" bIns="0" rtlCol="0"/>
            <a:lstStyle/>
            <a:p>
              <a:endParaRPr/>
            </a:p>
          </p:txBody>
        </p:sp>
        <p:sp>
          <p:nvSpPr>
            <p:cNvPr id="7" name="object 7"/>
            <p:cNvSpPr/>
            <p:nvPr/>
          </p:nvSpPr>
          <p:spPr>
            <a:xfrm>
              <a:off x="13954151" y="6970727"/>
              <a:ext cx="415290" cy="88265"/>
            </a:xfrm>
            <a:custGeom>
              <a:avLst/>
              <a:gdLst/>
              <a:ahLst/>
              <a:cxnLst/>
              <a:rect l="l" t="t" r="r" b="b"/>
              <a:pathLst>
                <a:path w="415290" h="88265">
                  <a:moveTo>
                    <a:pt x="146786" y="0"/>
                  </a:moveTo>
                  <a:lnTo>
                    <a:pt x="109249" y="20894"/>
                  </a:lnTo>
                  <a:lnTo>
                    <a:pt x="72269" y="42546"/>
                  </a:lnTo>
                  <a:lnTo>
                    <a:pt x="35851" y="64963"/>
                  </a:lnTo>
                  <a:lnTo>
                    <a:pt x="0" y="88150"/>
                  </a:lnTo>
                  <a:lnTo>
                    <a:pt x="51072" y="77483"/>
                  </a:lnTo>
                  <a:lnTo>
                    <a:pt x="102391" y="67796"/>
                  </a:lnTo>
                  <a:lnTo>
                    <a:pt x="153944" y="59085"/>
                  </a:lnTo>
                  <a:lnTo>
                    <a:pt x="205716" y="51346"/>
                  </a:lnTo>
                  <a:lnTo>
                    <a:pt x="257693" y="44573"/>
                  </a:lnTo>
                  <a:lnTo>
                    <a:pt x="309861" y="38762"/>
                  </a:lnTo>
                  <a:lnTo>
                    <a:pt x="362208" y="33909"/>
                  </a:lnTo>
                  <a:lnTo>
                    <a:pt x="414718" y="30010"/>
                  </a:lnTo>
                  <a:lnTo>
                    <a:pt x="360898" y="22573"/>
                  </a:lnTo>
                  <a:lnTo>
                    <a:pt x="307187" y="15852"/>
                  </a:lnTo>
                  <a:lnTo>
                    <a:pt x="253594" y="9850"/>
                  </a:lnTo>
                  <a:lnTo>
                    <a:pt x="200125" y="4565"/>
                  </a:lnTo>
                  <a:lnTo>
                    <a:pt x="146786" y="0"/>
                  </a:lnTo>
                  <a:close/>
                </a:path>
              </a:pathLst>
            </a:custGeom>
            <a:solidFill>
              <a:srgbClr val="EABB1F"/>
            </a:solidFill>
          </p:spPr>
          <p:txBody>
            <a:bodyPr wrap="square" lIns="0" tIns="0" rIns="0" bIns="0" rtlCol="0"/>
            <a:lstStyle/>
            <a:p>
              <a:endParaRPr/>
            </a:p>
          </p:txBody>
        </p:sp>
        <p:sp>
          <p:nvSpPr>
            <p:cNvPr id="8" name="object 8"/>
            <p:cNvSpPr/>
            <p:nvPr/>
          </p:nvSpPr>
          <p:spPr>
            <a:xfrm>
              <a:off x="13079603" y="6994484"/>
              <a:ext cx="3176905" cy="2150110"/>
            </a:xfrm>
            <a:custGeom>
              <a:avLst/>
              <a:gdLst/>
              <a:ahLst/>
              <a:cxnLst/>
              <a:rect l="l" t="t" r="r" b="b"/>
              <a:pathLst>
                <a:path w="3176905" h="2150109">
                  <a:moveTo>
                    <a:pt x="1482150" y="0"/>
                  </a:moveTo>
                  <a:lnTo>
                    <a:pt x="1433746" y="390"/>
                  </a:lnTo>
                  <a:lnTo>
                    <a:pt x="1385487" y="1559"/>
                  </a:lnTo>
                  <a:lnTo>
                    <a:pt x="1337344" y="3509"/>
                  </a:lnTo>
                  <a:lnTo>
                    <a:pt x="1289275" y="6248"/>
                  </a:lnTo>
                  <a:lnTo>
                    <a:pt x="1236761" y="10151"/>
                  </a:lnTo>
                  <a:lnTo>
                    <a:pt x="1184411" y="15006"/>
                  </a:lnTo>
                  <a:lnTo>
                    <a:pt x="1132240" y="20817"/>
                  </a:lnTo>
                  <a:lnTo>
                    <a:pt x="1080262" y="27590"/>
                  </a:lnTo>
                  <a:lnTo>
                    <a:pt x="1028489" y="35330"/>
                  </a:lnTo>
                  <a:lnTo>
                    <a:pt x="976936" y="44042"/>
                  </a:lnTo>
                  <a:lnTo>
                    <a:pt x="925616" y="53731"/>
                  </a:lnTo>
                  <a:lnTo>
                    <a:pt x="874544" y="64401"/>
                  </a:lnTo>
                  <a:lnTo>
                    <a:pt x="837933" y="89297"/>
                  </a:lnTo>
                  <a:lnTo>
                    <a:pt x="801956" y="115030"/>
                  </a:lnTo>
                  <a:lnTo>
                    <a:pt x="766624" y="141604"/>
                  </a:lnTo>
                  <a:lnTo>
                    <a:pt x="731947" y="169024"/>
                  </a:lnTo>
                  <a:lnTo>
                    <a:pt x="697935" y="197292"/>
                  </a:lnTo>
                  <a:lnTo>
                    <a:pt x="664598" y="226413"/>
                  </a:lnTo>
                  <a:lnTo>
                    <a:pt x="631947" y="256391"/>
                  </a:lnTo>
                  <a:lnTo>
                    <a:pt x="599992" y="287231"/>
                  </a:lnTo>
                  <a:lnTo>
                    <a:pt x="568743" y="318935"/>
                  </a:lnTo>
                  <a:lnTo>
                    <a:pt x="538211" y="351508"/>
                  </a:lnTo>
                  <a:lnTo>
                    <a:pt x="508405" y="384955"/>
                  </a:lnTo>
                  <a:lnTo>
                    <a:pt x="479337" y="419278"/>
                  </a:lnTo>
                  <a:lnTo>
                    <a:pt x="451016" y="454482"/>
                  </a:lnTo>
                  <a:lnTo>
                    <a:pt x="423452" y="490571"/>
                  </a:lnTo>
                  <a:lnTo>
                    <a:pt x="396657" y="527550"/>
                  </a:lnTo>
                  <a:lnTo>
                    <a:pt x="370640" y="565421"/>
                  </a:lnTo>
                  <a:lnTo>
                    <a:pt x="345411" y="604189"/>
                  </a:lnTo>
                  <a:lnTo>
                    <a:pt x="320981" y="643858"/>
                  </a:lnTo>
                  <a:lnTo>
                    <a:pt x="297360" y="684432"/>
                  </a:lnTo>
                  <a:lnTo>
                    <a:pt x="274558" y="725914"/>
                  </a:lnTo>
                  <a:lnTo>
                    <a:pt x="252586" y="768310"/>
                  </a:lnTo>
                  <a:lnTo>
                    <a:pt x="231454" y="811622"/>
                  </a:lnTo>
                  <a:lnTo>
                    <a:pt x="211172" y="855856"/>
                  </a:lnTo>
                  <a:lnTo>
                    <a:pt x="191750" y="901014"/>
                  </a:lnTo>
                  <a:lnTo>
                    <a:pt x="173199" y="947101"/>
                  </a:lnTo>
                  <a:lnTo>
                    <a:pt x="155529" y="994121"/>
                  </a:lnTo>
                  <a:lnTo>
                    <a:pt x="138750" y="1042078"/>
                  </a:lnTo>
                  <a:lnTo>
                    <a:pt x="122873" y="1090976"/>
                  </a:lnTo>
                  <a:lnTo>
                    <a:pt x="107908" y="1140818"/>
                  </a:lnTo>
                  <a:lnTo>
                    <a:pt x="93864" y="1191609"/>
                  </a:lnTo>
                  <a:lnTo>
                    <a:pt x="80753" y="1243353"/>
                  </a:lnTo>
                  <a:lnTo>
                    <a:pt x="68585" y="1296054"/>
                  </a:lnTo>
                  <a:lnTo>
                    <a:pt x="57370" y="1349715"/>
                  </a:lnTo>
                  <a:lnTo>
                    <a:pt x="47118" y="1404342"/>
                  </a:lnTo>
                  <a:lnTo>
                    <a:pt x="37839" y="1459937"/>
                  </a:lnTo>
                  <a:lnTo>
                    <a:pt x="29544" y="1516504"/>
                  </a:lnTo>
                  <a:lnTo>
                    <a:pt x="22243" y="1574049"/>
                  </a:lnTo>
                  <a:lnTo>
                    <a:pt x="15946" y="1632574"/>
                  </a:lnTo>
                  <a:lnTo>
                    <a:pt x="10664" y="1692084"/>
                  </a:lnTo>
                  <a:lnTo>
                    <a:pt x="7184" y="1740330"/>
                  </a:lnTo>
                  <a:lnTo>
                    <a:pt x="4391" y="1788807"/>
                  </a:lnTo>
                  <a:lnTo>
                    <a:pt x="2280" y="1837499"/>
                  </a:lnTo>
                  <a:lnTo>
                    <a:pt x="847" y="1886392"/>
                  </a:lnTo>
                  <a:lnTo>
                    <a:pt x="88" y="1935469"/>
                  </a:lnTo>
                  <a:lnTo>
                    <a:pt x="0" y="1984714"/>
                  </a:lnTo>
                  <a:lnTo>
                    <a:pt x="576" y="2034113"/>
                  </a:lnTo>
                  <a:lnTo>
                    <a:pt x="1814" y="2083650"/>
                  </a:lnTo>
                  <a:lnTo>
                    <a:pt x="3708" y="2133309"/>
                  </a:lnTo>
                  <a:lnTo>
                    <a:pt x="4538" y="2149515"/>
                  </a:lnTo>
                  <a:lnTo>
                    <a:pt x="3176395" y="2149515"/>
                  </a:lnTo>
                  <a:lnTo>
                    <a:pt x="3176395" y="482392"/>
                  </a:lnTo>
                  <a:lnTo>
                    <a:pt x="3170823" y="478942"/>
                  </a:lnTo>
                  <a:lnTo>
                    <a:pt x="3128171" y="453434"/>
                  </a:lnTo>
                  <a:lnTo>
                    <a:pt x="3085128" y="428583"/>
                  </a:lnTo>
                  <a:lnTo>
                    <a:pt x="3041707" y="404393"/>
                  </a:lnTo>
                  <a:lnTo>
                    <a:pt x="2997922" y="380866"/>
                  </a:lnTo>
                  <a:lnTo>
                    <a:pt x="2953786" y="358007"/>
                  </a:lnTo>
                  <a:lnTo>
                    <a:pt x="2909311" y="335819"/>
                  </a:lnTo>
                  <a:lnTo>
                    <a:pt x="2864510" y="314306"/>
                  </a:lnTo>
                  <a:lnTo>
                    <a:pt x="2819397" y="293471"/>
                  </a:lnTo>
                  <a:lnTo>
                    <a:pt x="2773985" y="273318"/>
                  </a:lnTo>
                  <a:lnTo>
                    <a:pt x="2728286" y="253851"/>
                  </a:lnTo>
                  <a:lnTo>
                    <a:pt x="2682313" y="235072"/>
                  </a:lnTo>
                  <a:lnTo>
                    <a:pt x="2636081" y="216986"/>
                  </a:lnTo>
                  <a:lnTo>
                    <a:pt x="2589600" y="199596"/>
                  </a:lnTo>
                  <a:lnTo>
                    <a:pt x="2542886" y="182906"/>
                  </a:lnTo>
                  <a:lnTo>
                    <a:pt x="2495949" y="166919"/>
                  </a:lnTo>
                  <a:lnTo>
                    <a:pt x="2448805" y="151639"/>
                  </a:lnTo>
                  <a:lnTo>
                    <a:pt x="2401464" y="137069"/>
                  </a:lnTo>
                  <a:lnTo>
                    <a:pt x="2353942" y="123214"/>
                  </a:lnTo>
                  <a:lnTo>
                    <a:pt x="2306250" y="110076"/>
                  </a:lnTo>
                  <a:lnTo>
                    <a:pt x="2258401" y="97660"/>
                  </a:lnTo>
                  <a:lnTo>
                    <a:pt x="2210409" y="85968"/>
                  </a:lnTo>
                  <a:lnTo>
                    <a:pt x="2162286" y="75004"/>
                  </a:lnTo>
                  <a:lnTo>
                    <a:pt x="2114046" y="64773"/>
                  </a:lnTo>
                  <a:lnTo>
                    <a:pt x="2065702" y="55277"/>
                  </a:lnTo>
                  <a:lnTo>
                    <a:pt x="2017266" y="46520"/>
                  </a:lnTo>
                  <a:lnTo>
                    <a:pt x="1968751" y="38506"/>
                  </a:lnTo>
                  <a:lnTo>
                    <a:pt x="1920171" y="31238"/>
                  </a:lnTo>
                  <a:lnTo>
                    <a:pt x="1871539" y="24720"/>
                  </a:lnTo>
                  <a:lnTo>
                    <a:pt x="1822867" y="18955"/>
                  </a:lnTo>
                  <a:lnTo>
                    <a:pt x="1774168" y="13948"/>
                  </a:lnTo>
                  <a:lnTo>
                    <a:pt x="1725456" y="9701"/>
                  </a:lnTo>
                  <a:lnTo>
                    <a:pt x="1676744" y="6218"/>
                  </a:lnTo>
                  <a:lnTo>
                    <a:pt x="1628044" y="3503"/>
                  </a:lnTo>
                  <a:lnTo>
                    <a:pt x="1579287" y="1557"/>
                  </a:lnTo>
                  <a:lnTo>
                    <a:pt x="1530734" y="390"/>
                  </a:lnTo>
                  <a:lnTo>
                    <a:pt x="1482150" y="0"/>
                  </a:lnTo>
                  <a:close/>
                </a:path>
              </a:pathLst>
            </a:custGeom>
            <a:solidFill>
              <a:srgbClr val="64B7B1"/>
            </a:solidFill>
          </p:spPr>
          <p:txBody>
            <a:bodyPr wrap="square" lIns="0" tIns="0" rIns="0" bIns="0" rtlCol="0"/>
            <a:lstStyle/>
            <a:p>
              <a:endParaRPr/>
            </a:p>
          </p:txBody>
        </p:sp>
      </p:grpSp>
      <p:sp>
        <p:nvSpPr>
          <p:cNvPr id="10" name="TextBox 9">
            <a:extLst>
              <a:ext uri="{FF2B5EF4-FFF2-40B4-BE49-F238E27FC236}">
                <a16:creationId xmlns:a16="http://schemas.microsoft.com/office/drawing/2014/main" id="{EA636FD1-D6C1-8A07-0D92-698B08EE51CD}"/>
              </a:ext>
            </a:extLst>
          </p:cNvPr>
          <p:cNvSpPr txBox="1"/>
          <p:nvPr/>
        </p:nvSpPr>
        <p:spPr>
          <a:xfrm>
            <a:off x="1166886" y="2547141"/>
            <a:ext cx="641787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dirty="0">
                <a:latin typeface="Times New Roman"/>
                <a:cs typeface="Times New Roman"/>
              </a:rPr>
              <a:t>TRIADS Workshop: ChatGPT in the Classroom</a:t>
            </a:r>
            <a:endParaRPr lang="en-US" sz="3600" dirty="0">
              <a:solidFill>
                <a:srgbClr val="000000"/>
              </a:solidFill>
              <a:latin typeface="Times New Roman"/>
              <a:cs typeface="Times New Roman"/>
            </a:endParaRPr>
          </a:p>
          <a:p>
            <a:pPr algn="ctr"/>
            <a:endParaRPr lang="en-US" sz="3600" dirty="0">
              <a:solidFill>
                <a:srgbClr val="000000"/>
              </a:solidFill>
              <a:latin typeface="Times New Roman"/>
              <a:cs typeface="Times New Roman"/>
            </a:endParaRPr>
          </a:p>
          <a:p>
            <a:pPr algn="ctr"/>
            <a:r>
              <a:rPr lang="en-US" sz="3600" dirty="0">
                <a:solidFill>
                  <a:srgbClr val="000000"/>
                </a:solidFill>
                <a:latin typeface="Times New Roman"/>
                <a:cs typeface="Times New Roman"/>
              </a:rPr>
              <a:t>Friday March 1st, 2024</a:t>
            </a:r>
          </a:p>
          <a:p>
            <a:pPr algn="ctr"/>
            <a:endParaRPr lang="en-US" sz="3600" dirty="0">
              <a:solidFill>
                <a:srgbClr val="000000"/>
              </a:solidFill>
              <a:latin typeface="Times New Roman"/>
              <a:cs typeface="Times New Roman"/>
            </a:endParaRPr>
          </a:p>
          <a:p>
            <a:pPr algn="ctr"/>
            <a:r>
              <a:rPr lang="en-US" sz="3600" dirty="0">
                <a:solidFill>
                  <a:srgbClr val="000000"/>
                </a:solidFill>
                <a:latin typeface="Times New Roman"/>
                <a:cs typeface="Times New Roman"/>
              </a:rPr>
              <a:t>Dr. Claudia Carroll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586634"/>
            <a:ext cx="13885222"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lnSpc>
                <a:spcPct val="150000"/>
              </a:lnSpc>
              <a:buFont typeface="Arial"/>
              <a:buChar char="•"/>
            </a:pPr>
            <a:r>
              <a:rPr lang="en-US" sz="3200" dirty="0">
                <a:solidFill>
                  <a:srgbClr val="000000"/>
                </a:solidFill>
                <a:latin typeface="Times New Roman"/>
                <a:cs typeface="Times New Roman"/>
              </a:rPr>
              <a:t>Can effectively produce modular code</a:t>
            </a:r>
            <a:endParaRPr lang="en-US"/>
          </a:p>
          <a:p>
            <a:pPr marL="457200" indent="-457200" algn="l">
              <a:lnSpc>
                <a:spcPct val="150000"/>
              </a:lnSpc>
              <a:buFont typeface="Arial"/>
              <a:buChar char="•"/>
            </a:pPr>
            <a:r>
              <a:rPr lang="en-US" sz="3200" dirty="0">
                <a:solidFill>
                  <a:srgbClr val="000000"/>
                </a:solidFill>
                <a:latin typeface="Times New Roman"/>
                <a:cs typeface="Times New Roman"/>
              </a:rPr>
              <a:t>Can effectively offer debugging guidance</a:t>
            </a:r>
          </a:p>
          <a:p>
            <a:pPr algn="l">
              <a:lnSpc>
                <a:spcPct val="150000"/>
              </a:lnSpc>
            </a:pPr>
            <a:r>
              <a:rPr lang="en-US" sz="3200" b="1" dirty="0">
                <a:solidFill>
                  <a:srgbClr val="000000"/>
                </a:solidFill>
                <a:latin typeface="Times New Roman"/>
                <a:cs typeface="Times New Roman"/>
              </a:rPr>
              <a:t>BUT:</a:t>
            </a:r>
          </a:p>
          <a:p>
            <a:pPr marL="457200" indent="-457200" algn="l">
              <a:lnSpc>
                <a:spcPct val="150000"/>
              </a:lnSpc>
              <a:buFont typeface="Arial"/>
              <a:buChar char="•"/>
            </a:pPr>
            <a:r>
              <a:rPr lang="en-US" sz="3200" dirty="0">
                <a:solidFill>
                  <a:srgbClr val="000000"/>
                </a:solidFill>
                <a:latin typeface="Times New Roman"/>
                <a:cs typeface="Times New Roman"/>
              </a:rPr>
              <a:t>Requires effective prompt engineering</a:t>
            </a:r>
            <a:endParaRPr lang="en-US" dirty="0">
              <a:solidFill>
                <a:srgbClr val="000000"/>
              </a:solidFill>
            </a:endParaRPr>
          </a:p>
          <a:p>
            <a:pPr marL="457200" indent="-457200" algn="l">
              <a:lnSpc>
                <a:spcPct val="150000"/>
              </a:lnSpc>
              <a:buFont typeface="Arial"/>
              <a:buChar char="•"/>
            </a:pPr>
            <a:r>
              <a:rPr lang="en-US" sz="3200" dirty="0">
                <a:solidFill>
                  <a:srgbClr val="000000"/>
                </a:solidFill>
                <a:latin typeface="Times New Roman"/>
                <a:cs typeface="Times New Roman"/>
              </a:rPr>
              <a:t>Longer programs will require iterative prompting</a:t>
            </a:r>
            <a:endParaRPr lang="en-US"/>
          </a:p>
          <a:p>
            <a:pPr marL="457200" indent="-457200" algn="l">
              <a:lnSpc>
                <a:spcPct val="150000"/>
              </a:lnSpc>
              <a:buFont typeface="Arial"/>
              <a:buChar char="•"/>
            </a:pPr>
            <a:r>
              <a:rPr lang="en-US" sz="3200" dirty="0">
                <a:solidFill>
                  <a:srgbClr val="000000"/>
                </a:solidFill>
                <a:latin typeface="Times New Roman"/>
                <a:cs typeface="Times New Roman"/>
              </a:rPr>
              <a:t>Often leaves out important details, such as input validation</a:t>
            </a:r>
          </a:p>
          <a:p>
            <a:pPr marL="457200" indent="-457200" algn="l">
              <a:lnSpc>
                <a:spcPct val="150000"/>
              </a:lnSpc>
              <a:buFont typeface="Arial"/>
              <a:buChar char="•"/>
            </a:pPr>
            <a:r>
              <a:rPr lang="en-US" sz="3200" dirty="0">
                <a:solidFill>
                  <a:srgbClr val="000000"/>
                </a:solidFill>
                <a:latin typeface="Times New Roman"/>
                <a:cs typeface="Times New Roman"/>
              </a:rPr>
              <a:t>Can include errors</a:t>
            </a:r>
          </a:p>
          <a:p>
            <a:pPr marL="457200" indent="-457200" algn="l">
              <a:buFont typeface="Arial"/>
              <a:buChar char="•"/>
            </a:pPr>
            <a:endParaRPr lang="en-US" sz="3200" dirty="0">
              <a:solidFill>
                <a:srgbClr val="000000"/>
              </a:solidFill>
              <a:latin typeface="Times New Roman"/>
              <a:cs typeface="Times New Roman"/>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ChatGPT and Coding Assignments</a:t>
            </a:r>
          </a:p>
        </p:txBody>
      </p:sp>
    </p:spTree>
    <p:extLst>
      <p:ext uri="{BB962C8B-B14F-4D97-AF65-F5344CB8AC3E}">
        <p14:creationId xmlns:p14="http://schemas.microsoft.com/office/powerpoint/2010/main" val="711762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586634"/>
            <a:ext cx="13885222"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latin typeface="Times New Roman"/>
                <a:cs typeface="Times New Roman"/>
              </a:rPr>
              <a:t>GPT-3.5 can:</a:t>
            </a:r>
            <a:endParaRPr lang="en-US" sz="2800" dirty="0">
              <a:solidFill>
                <a:srgbClr val="000000"/>
              </a:solidFill>
              <a:latin typeface="Times New Roman"/>
              <a:cs typeface="Times New Roman"/>
            </a:endParaRPr>
          </a:p>
          <a:p>
            <a:pPr marL="457200" indent="-457200" algn="l">
              <a:buFont typeface="Arial"/>
              <a:buChar char="•"/>
            </a:pPr>
            <a:r>
              <a:rPr lang="en-US" sz="2800" dirty="0">
                <a:latin typeface="Times New Roman"/>
                <a:cs typeface="Times New Roman"/>
              </a:rPr>
              <a:t>Effectively define and explain mathematical and statistical concepts</a:t>
            </a:r>
          </a:p>
          <a:p>
            <a:pPr marL="457200" indent="-457200" algn="l">
              <a:buFont typeface="Arial"/>
              <a:buChar char="•"/>
            </a:pPr>
            <a:r>
              <a:rPr lang="en-US" sz="2800" dirty="0">
                <a:solidFill>
                  <a:srgbClr val="000000"/>
                </a:solidFill>
                <a:latin typeface="Times New Roman"/>
                <a:cs typeface="Times New Roman"/>
              </a:rPr>
              <a:t>Suggest tests and forms of analysis</a:t>
            </a:r>
          </a:p>
          <a:p>
            <a:pPr marL="457200" indent="-457200" algn="l">
              <a:buFont typeface="Arial"/>
              <a:buChar char="•"/>
            </a:pPr>
            <a:endParaRPr lang="en-US" sz="2800" dirty="0">
              <a:solidFill>
                <a:srgbClr val="000000"/>
              </a:solidFill>
              <a:latin typeface="Times New Roman"/>
              <a:cs typeface="Times New Roman"/>
            </a:endParaRPr>
          </a:p>
          <a:p>
            <a:pPr algn="l"/>
            <a:r>
              <a:rPr lang="en-US" sz="2800" dirty="0">
                <a:solidFill>
                  <a:srgbClr val="000000"/>
                </a:solidFill>
                <a:latin typeface="Times New Roman"/>
                <a:cs typeface="Times New Roman"/>
              </a:rPr>
              <a:t>GPT-4 (Advanced Data Analysis feature) can:</a:t>
            </a:r>
          </a:p>
          <a:p>
            <a:pPr marL="457200" indent="-457200" algn="l">
              <a:buFont typeface="Arial"/>
              <a:buChar char="•"/>
            </a:pPr>
            <a:r>
              <a:rPr lang="en-US" sz="2800" dirty="0">
                <a:solidFill>
                  <a:srgbClr val="000000"/>
                </a:solidFill>
                <a:latin typeface="Times New Roman"/>
                <a:cs typeface="Times New Roman"/>
              </a:rPr>
              <a:t>Clean and prepare datasets</a:t>
            </a:r>
          </a:p>
          <a:p>
            <a:pPr marL="457200" indent="-457200" algn="l">
              <a:buFont typeface="Arial"/>
              <a:buChar char="•"/>
            </a:pPr>
            <a:r>
              <a:rPr lang="en-US" sz="2800" dirty="0">
                <a:solidFill>
                  <a:srgbClr val="000000"/>
                </a:solidFill>
                <a:latin typeface="Times New Roman"/>
                <a:cs typeface="Times New Roman"/>
              </a:rPr>
              <a:t>Automatically perform basic statistical analysis and querying</a:t>
            </a:r>
          </a:p>
          <a:p>
            <a:pPr marL="457200" indent="-457200" algn="l">
              <a:buFont typeface="Arial"/>
              <a:buChar char="•"/>
            </a:pPr>
            <a:r>
              <a:rPr lang="en-US" sz="2800" dirty="0">
                <a:solidFill>
                  <a:srgbClr val="000000"/>
                </a:solidFill>
                <a:latin typeface="Times New Roman"/>
                <a:cs typeface="Times New Roman"/>
              </a:rPr>
              <a:t>Provide data visualizations</a:t>
            </a:r>
          </a:p>
          <a:p>
            <a:pPr algn="l"/>
            <a:endParaRPr lang="en-US" sz="2800" dirty="0">
              <a:solidFill>
                <a:srgbClr val="000000"/>
              </a:solidFill>
              <a:latin typeface="Times New Roman"/>
              <a:cs typeface="Times New Roman"/>
            </a:endParaRPr>
          </a:p>
          <a:p>
            <a:pPr algn="l">
              <a:buFont typeface="Arial"/>
            </a:pPr>
            <a:r>
              <a:rPr lang="en-US" sz="2800" dirty="0">
                <a:solidFill>
                  <a:srgbClr val="000000"/>
                </a:solidFill>
                <a:latin typeface="Times New Roman"/>
                <a:cs typeface="Times New Roman"/>
              </a:rPr>
              <a:t>BUT:</a:t>
            </a:r>
          </a:p>
          <a:p>
            <a:pPr marL="457200" indent="-457200" algn="l">
              <a:buFont typeface="Arial"/>
              <a:buChar char="•"/>
            </a:pPr>
            <a:r>
              <a:rPr lang="en-US" sz="2800" dirty="0">
                <a:solidFill>
                  <a:srgbClr val="000000"/>
                </a:solidFill>
                <a:latin typeface="Times New Roman"/>
                <a:cs typeface="Times New Roman"/>
              </a:rPr>
              <a:t>GPT is a text model, and is therefore of limited reliability for </a:t>
            </a:r>
          </a:p>
          <a:p>
            <a:pPr algn="l"/>
            <a:r>
              <a:rPr lang="en-US" sz="2800" dirty="0">
                <a:solidFill>
                  <a:srgbClr val="000000"/>
                </a:solidFill>
                <a:latin typeface="Times New Roman"/>
                <a:cs typeface="Times New Roman"/>
              </a:rPr>
              <a:t>  numerical dataset analysis</a:t>
            </a:r>
          </a:p>
          <a:p>
            <a:pPr algn="l"/>
            <a:endParaRPr lang="en-US" sz="3200" dirty="0">
              <a:solidFill>
                <a:srgbClr val="000000"/>
              </a:solidFill>
              <a:latin typeface="Times New Roman"/>
              <a:cs typeface="Times New Roman"/>
            </a:endParaRPr>
          </a:p>
          <a:p>
            <a:pPr algn="l"/>
            <a:endParaRPr lang="en-US" sz="3200" dirty="0">
              <a:solidFill>
                <a:srgbClr val="000000"/>
              </a:solidFill>
              <a:latin typeface="Times New Roman"/>
              <a:cs typeface="Times New Roman"/>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ChatGPT and Quantitative Assignments</a:t>
            </a:r>
          </a:p>
        </p:txBody>
      </p:sp>
    </p:spTree>
    <p:extLst>
      <p:ext uri="{BB962C8B-B14F-4D97-AF65-F5344CB8AC3E}">
        <p14:creationId xmlns:p14="http://schemas.microsoft.com/office/powerpoint/2010/main" val="519868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586634"/>
            <a:ext cx="13885222"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solidFill>
                  <a:srgbClr val="000000"/>
                </a:solidFill>
                <a:latin typeface="Times New Roman"/>
                <a:cs typeface="Times New Roman"/>
              </a:rPr>
              <a:t>Take 10 minutes to assess how ChatGPT would handle on of your class assignments. You may ask it to answer a question or solve a problem from an exam or homework assignment from your own class, or you may use one of the suggested assignment prompts on the exercise sheet.</a:t>
            </a:r>
            <a:endParaRPr lang="en-US"/>
          </a:p>
          <a:p>
            <a:pPr algn="l"/>
            <a:endParaRPr lang="en-US" sz="3200" dirty="0">
              <a:solidFill>
                <a:srgbClr val="000000"/>
              </a:solidFill>
              <a:latin typeface="Times New Roman"/>
              <a:cs typeface="Times New Roman"/>
            </a:endParaRPr>
          </a:p>
          <a:p>
            <a:pPr algn="l"/>
            <a:r>
              <a:rPr lang="en-US" sz="3200" dirty="0">
                <a:solidFill>
                  <a:srgbClr val="000000"/>
                </a:solidFill>
                <a:latin typeface="Times New Roman"/>
                <a:cs typeface="Times New Roman"/>
              </a:rPr>
              <a:t>Wash U ChatGPT instance: </a:t>
            </a:r>
            <a:r>
              <a:rPr lang="en-US" sz="3200" dirty="0">
                <a:solidFill>
                  <a:srgbClr val="000000"/>
                </a:solidFill>
                <a:latin typeface="Times New Roman"/>
                <a:cs typeface="Times New Roman"/>
                <a:hlinkClick r:id="rId5"/>
              </a:rPr>
              <a:t>https://gpt.wustl.edu/chat</a:t>
            </a:r>
            <a:endParaRPr lang="en-US" sz="3200" dirty="0">
              <a:solidFill>
                <a:srgbClr val="000000"/>
              </a:solidFill>
              <a:latin typeface="Times New Roman"/>
              <a:cs typeface="Times New Roman"/>
            </a:endParaRPr>
          </a:p>
          <a:p>
            <a:pPr algn="l"/>
            <a:endParaRPr lang="en-US" sz="3200" dirty="0">
              <a:solidFill>
                <a:srgbClr val="000000"/>
              </a:solidFill>
              <a:latin typeface="Times New Roman"/>
              <a:cs typeface="Times New Roman"/>
            </a:endParaRPr>
          </a:p>
          <a:p>
            <a:pPr algn="l"/>
            <a:r>
              <a:rPr lang="en-US" sz="3200" dirty="0">
                <a:solidFill>
                  <a:srgbClr val="000000"/>
                </a:solidFill>
                <a:latin typeface="Times New Roman"/>
                <a:cs typeface="Times New Roman"/>
              </a:rPr>
              <a:t>Public site: https://chat.openai.com/auth/login</a:t>
            </a:r>
          </a:p>
          <a:p>
            <a:pPr algn="l"/>
            <a:endParaRPr lang="en-US" sz="3200" dirty="0">
              <a:solidFill>
                <a:srgbClr val="000000"/>
              </a:solidFill>
              <a:latin typeface="Times New Roman"/>
              <a:cs typeface="Times New Roman"/>
            </a:endParaRPr>
          </a:p>
          <a:p>
            <a:pPr algn="l"/>
            <a:r>
              <a:rPr lang="en-US" sz="3200" dirty="0">
                <a:solidFill>
                  <a:srgbClr val="000000"/>
                </a:solidFill>
                <a:latin typeface="Times New Roman"/>
                <a:cs typeface="Times New Roman"/>
              </a:rPr>
              <a:t>Remember, you can upload files to Wash U's ChatGPT instance</a:t>
            </a:r>
          </a:p>
          <a:p>
            <a:pPr algn="l"/>
            <a:r>
              <a:rPr lang="en-US" sz="3200" dirty="0">
                <a:solidFill>
                  <a:srgbClr val="000000"/>
                </a:solidFill>
                <a:latin typeface="Times New Roman"/>
                <a:cs typeface="Times New Roman"/>
              </a:rPr>
              <a:t> </a:t>
            </a:r>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Exercise: Using ChatGPT</a:t>
            </a:r>
          </a:p>
        </p:txBody>
      </p:sp>
    </p:spTree>
    <p:extLst>
      <p:ext uri="{BB962C8B-B14F-4D97-AF65-F5344CB8AC3E}">
        <p14:creationId xmlns:p14="http://schemas.microsoft.com/office/powerpoint/2010/main" val="3321942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586634"/>
            <a:ext cx="13885222"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Discussion </a:t>
            </a:r>
            <a:endParaRPr lang="en-US" sz="4000" dirty="0"/>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4000" dirty="0">
              <a:solidFill>
                <a:srgbClr val="000000"/>
              </a:solidFill>
              <a:latin typeface="Times New Roman"/>
              <a:cs typeface="Times New Roman"/>
            </a:endParaRPr>
          </a:p>
        </p:txBody>
      </p:sp>
    </p:spTree>
    <p:extLst>
      <p:ext uri="{BB962C8B-B14F-4D97-AF65-F5344CB8AC3E}">
        <p14:creationId xmlns:p14="http://schemas.microsoft.com/office/powerpoint/2010/main" val="3912670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70400" y="1270000"/>
            <a:ext cx="11785600" cy="6350"/>
          </a:xfrm>
          <a:custGeom>
            <a:avLst/>
            <a:gdLst/>
            <a:ahLst/>
            <a:cxnLst/>
            <a:rect l="l" t="t" r="r" b="b"/>
            <a:pathLst>
              <a:path w="11785600" h="6350">
                <a:moveTo>
                  <a:pt x="0" y="6350"/>
                </a:moveTo>
                <a:lnTo>
                  <a:pt x="11785600" y="6350"/>
                </a:lnTo>
                <a:lnTo>
                  <a:pt x="11785600" y="0"/>
                </a:lnTo>
                <a:lnTo>
                  <a:pt x="0" y="0"/>
                </a:lnTo>
                <a:lnTo>
                  <a:pt x="0" y="6350"/>
                </a:lnTo>
                <a:close/>
              </a:path>
            </a:pathLst>
          </a:custGeom>
          <a:solidFill>
            <a:srgbClr val="BC0940"/>
          </a:solidFill>
        </p:spPr>
        <p:txBody>
          <a:bodyPr wrap="square" lIns="0" tIns="0" rIns="0" bIns="0" rtlCol="0"/>
          <a:lstStyle/>
          <a:p>
            <a:endParaRPr/>
          </a:p>
        </p:txBody>
      </p:sp>
      <p:pic>
        <p:nvPicPr>
          <p:cNvPr id="3" name="object 3"/>
          <p:cNvPicPr/>
          <p:nvPr/>
        </p:nvPicPr>
        <p:blipFill>
          <a:blip r:embed="rId2" cstate="print"/>
          <a:stretch>
            <a:fillRect/>
          </a:stretch>
        </p:blipFill>
        <p:spPr>
          <a:xfrm>
            <a:off x="317500" y="304800"/>
            <a:ext cx="3835399" cy="1148736"/>
          </a:xfrm>
          <a:prstGeom prst="rect">
            <a:avLst/>
          </a:prstGeom>
        </p:spPr>
      </p:pic>
      <p:grpSp>
        <p:nvGrpSpPr>
          <p:cNvPr id="4" name="object 4"/>
          <p:cNvGrpSpPr/>
          <p:nvPr/>
        </p:nvGrpSpPr>
        <p:grpSpPr>
          <a:xfrm>
            <a:off x="10702937" y="6680200"/>
            <a:ext cx="5553075" cy="2463800"/>
            <a:chOff x="10702937" y="6680200"/>
            <a:chExt cx="5553075" cy="2463800"/>
          </a:xfrm>
        </p:grpSpPr>
        <p:sp>
          <p:nvSpPr>
            <p:cNvPr id="5" name="object 5"/>
            <p:cNvSpPr/>
            <p:nvPr/>
          </p:nvSpPr>
          <p:spPr>
            <a:xfrm>
              <a:off x="10702937" y="6958820"/>
              <a:ext cx="5553075" cy="2185670"/>
            </a:xfrm>
            <a:custGeom>
              <a:avLst/>
              <a:gdLst/>
              <a:ahLst/>
              <a:cxnLst/>
              <a:rect l="l" t="t" r="r" b="b"/>
              <a:pathLst>
                <a:path w="5553075" h="2185670">
                  <a:moveTo>
                    <a:pt x="3115795" y="0"/>
                  </a:moveTo>
                  <a:lnTo>
                    <a:pt x="3073300" y="43"/>
                  </a:lnTo>
                  <a:lnTo>
                    <a:pt x="3030908" y="581"/>
                  </a:lnTo>
                  <a:lnTo>
                    <a:pt x="2988622" y="1617"/>
                  </a:lnTo>
                  <a:lnTo>
                    <a:pt x="2946444" y="3151"/>
                  </a:lnTo>
                  <a:lnTo>
                    <a:pt x="2904377" y="5187"/>
                  </a:lnTo>
                  <a:lnTo>
                    <a:pt x="2862423" y="7726"/>
                  </a:lnTo>
                  <a:lnTo>
                    <a:pt x="2820583" y="10772"/>
                  </a:lnTo>
                  <a:lnTo>
                    <a:pt x="2778861" y="14325"/>
                  </a:lnTo>
                  <a:lnTo>
                    <a:pt x="2737258" y="18388"/>
                  </a:lnTo>
                  <a:lnTo>
                    <a:pt x="2695777" y="22964"/>
                  </a:lnTo>
                  <a:lnTo>
                    <a:pt x="2654420" y="28054"/>
                  </a:lnTo>
                  <a:lnTo>
                    <a:pt x="2613189" y="33661"/>
                  </a:lnTo>
                  <a:lnTo>
                    <a:pt x="2572087" y="39787"/>
                  </a:lnTo>
                  <a:lnTo>
                    <a:pt x="2531116" y="46435"/>
                  </a:lnTo>
                  <a:lnTo>
                    <a:pt x="2490277" y="53605"/>
                  </a:lnTo>
                  <a:lnTo>
                    <a:pt x="2449575" y="61301"/>
                  </a:lnTo>
                  <a:lnTo>
                    <a:pt x="2409010" y="69525"/>
                  </a:lnTo>
                  <a:lnTo>
                    <a:pt x="2368585" y="78279"/>
                  </a:lnTo>
                  <a:lnTo>
                    <a:pt x="2328302" y="87565"/>
                  </a:lnTo>
                  <a:lnTo>
                    <a:pt x="2288163" y="97385"/>
                  </a:lnTo>
                  <a:lnTo>
                    <a:pt x="2248172" y="107742"/>
                  </a:lnTo>
                  <a:lnTo>
                    <a:pt x="2208329" y="118637"/>
                  </a:lnTo>
                  <a:lnTo>
                    <a:pt x="2168638" y="130074"/>
                  </a:lnTo>
                  <a:lnTo>
                    <a:pt x="2129100" y="142053"/>
                  </a:lnTo>
                  <a:lnTo>
                    <a:pt x="2089718" y="154578"/>
                  </a:lnTo>
                  <a:lnTo>
                    <a:pt x="2050494" y="167651"/>
                  </a:lnTo>
                  <a:lnTo>
                    <a:pt x="2011431" y="181273"/>
                  </a:lnTo>
                  <a:lnTo>
                    <a:pt x="1972530" y="195447"/>
                  </a:lnTo>
                  <a:lnTo>
                    <a:pt x="1933794" y="210175"/>
                  </a:lnTo>
                  <a:lnTo>
                    <a:pt x="1895225" y="225459"/>
                  </a:lnTo>
                  <a:lnTo>
                    <a:pt x="1856826" y="241302"/>
                  </a:lnTo>
                  <a:lnTo>
                    <a:pt x="1818598" y="257706"/>
                  </a:lnTo>
                  <a:lnTo>
                    <a:pt x="1780545" y="274672"/>
                  </a:lnTo>
                  <a:lnTo>
                    <a:pt x="1742667" y="292204"/>
                  </a:lnTo>
                  <a:lnTo>
                    <a:pt x="1704968" y="310303"/>
                  </a:lnTo>
                  <a:lnTo>
                    <a:pt x="1667450" y="328971"/>
                  </a:lnTo>
                  <a:lnTo>
                    <a:pt x="1630115" y="348211"/>
                  </a:lnTo>
                  <a:lnTo>
                    <a:pt x="1592966" y="368025"/>
                  </a:lnTo>
                  <a:lnTo>
                    <a:pt x="1556004" y="388415"/>
                  </a:lnTo>
                  <a:lnTo>
                    <a:pt x="1519231" y="409384"/>
                  </a:lnTo>
                  <a:lnTo>
                    <a:pt x="1482651" y="430932"/>
                  </a:lnTo>
                  <a:lnTo>
                    <a:pt x="1446266" y="453064"/>
                  </a:lnTo>
                  <a:lnTo>
                    <a:pt x="1410077" y="475780"/>
                  </a:lnTo>
                  <a:lnTo>
                    <a:pt x="1374087" y="499083"/>
                  </a:lnTo>
                  <a:lnTo>
                    <a:pt x="1338298" y="522976"/>
                  </a:lnTo>
                  <a:lnTo>
                    <a:pt x="1302712" y="547460"/>
                  </a:lnTo>
                  <a:lnTo>
                    <a:pt x="1267333" y="572537"/>
                  </a:lnTo>
                  <a:lnTo>
                    <a:pt x="1232161" y="598211"/>
                  </a:lnTo>
                  <a:lnTo>
                    <a:pt x="1197200" y="624482"/>
                  </a:lnTo>
                  <a:lnTo>
                    <a:pt x="1162451" y="651354"/>
                  </a:lnTo>
                  <a:lnTo>
                    <a:pt x="1127917" y="678828"/>
                  </a:lnTo>
                  <a:lnTo>
                    <a:pt x="1093601" y="706907"/>
                  </a:lnTo>
                  <a:lnTo>
                    <a:pt x="1059503" y="735593"/>
                  </a:lnTo>
                  <a:lnTo>
                    <a:pt x="1025627" y="764887"/>
                  </a:lnTo>
                  <a:lnTo>
                    <a:pt x="991976" y="794793"/>
                  </a:lnTo>
                  <a:lnTo>
                    <a:pt x="958550" y="825313"/>
                  </a:lnTo>
                  <a:lnTo>
                    <a:pt x="925353" y="856448"/>
                  </a:lnTo>
                  <a:lnTo>
                    <a:pt x="892386" y="888200"/>
                  </a:lnTo>
                  <a:lnTo>
                    <a:pt x="859653" y="920573"/>
                  </a:lnTo>
                  <a:lnTo>
                    <a:pt x="827154" y="953568"/>
                  </a:lnTo>
                  <a:lnTo>
                    <a:pt x="794894" y="987187"/>
                  </a:lnTo>
                  <a:lnTo>
                    <a:pt x="762873" y="1021433"/>
                  </a:lnTo>
                  <a:lnTo>
                    <a:pt x="731094" y="1056308"/>
                  </a:lnTo>
                  <a:lnTo>
                    <a:pt x="699559" y="1091813"/>
                  </a:lnTo>
                  <a:lnTo>
                    <a:pt x="668271" y="1127952"/>
                  </a:lnTo>
                  <a:lnTo>
                    <a:pt x="637232" y="1164727"/>
                  </a:lnTo>
                  <a:lnTo>
                    <a:pt x="606444" y="1202138"/>
                  </a:lnTo>
                  <a:lnTo>
                    <a:pt x="575909" y="1240190"/>
                  </a:lnTo>
                  <a:lnTo>
                    <a:pt x="545631" y="1278884"/>
                  </a:lnTo>
                  <a:lnTo>
                    <a:pt x="515610" y="1318221"/>
                  </a:lnTo>
                  <a:lnTo>
                    <a:pt x="485849" y="1358205"/>
                  </a:lnTo>
                  <a:lnTo>
                    <a:pt x="456351" y="1398838"/>
                  </a:lnTo>
                  <a:lnTo>
                    <a:pt x="427117" y="1440121"/>
                  </a:lnTo>
                  <a:lnTo>
                    <a:pt x="398151" y="1482058"/>
                  </a:lnTo>
                  <a:lnTo>
                    <a:pt x="369454" y="1524649"/>
                  </a:lnTo>
                  <a:lnTo>
                    <a:pt x="341028" y="1567898"/>
                  </a:lnTo>
                  <a:lnTo>
                    <a:pt x="312876" y="1611807"/>
                  </a:lnTo>
                  <a:lnTo>
                    <a:pt x="285000" y="1656377"/>
                  </a:lnTo>
                  <a:lnTo>
                    <a:pt x="257403" y="1701611"/>
                  </a:lnTo>
                  <a:lnTo>
                    <a:pt x="230087" y="1747511"/>
                  </a:lnTo>
                  <a:lnTo>
                    <a:pt x="203053" y="1794079"/>
                  </a:lnTo>
                  <a:lnTo>
                    <a:pt x="176304" y="1841319"/>
                  </a:lnTo>
                  <a:lnTo>
                    <a:pt x="149843" y="1889230"/>
                  </a:lnTo>
                  <a:lnTo>
                    <a:pt x="123672" y="1937817"/>
                  </a:lnTo>
                  <a:lnTo>
                    <a:pt x="97792" y="1987081"/>
                  </a:lnTo>
                  <a:lnTo>
                    <a:pt x="72207" y="2037024"/>
                  </a:lnTo>
                  <a:lnTo>
                    <a:pt x="46919" y="2087649"/>
                  </a:lnTo>
                  <a:lnTo>
                    <a:pt x="26443" y="2129593"/>
                  </a:lnTo>
                  <a:lnTo>
                    <a:pt x="6262" y="2171804"/>
                  </a:lnTo>
                  <a:lnTo>
                    <a:pt x="0" y="2185179"/>
                  </a:lnTo>
                  <a:lnTo>
                    <a:pt x="5553062" y="2185179"/>
                  </a:lnTo>
                  <a:lnTo>
                    <a:pt x="5553062" y="704244"/>
                  </a:lnTo>
                  <a:lnTo>
                    <a:pt x="5521327" y="685845"/>
                  </a:lnTo>
                  <a:lnTo>
                    <a:pt x="5482271" y="663835"/>
                  </a:lnTo>
                  <a:lnTo>
                    <a:pt x="5442864" y="642256"/>
                  </a:lnTo>
                  <a:lnTo>
                    <a:pt x="5403107" y="621112"/>
                  </a:lnTo>
                  <a:lnTo>
                    <a:pt x="5363002" y="600408"/>
                  </a:lnTo>
                  <a:lnTo>
                    <a:pt x="5322549" y="580146"/>
                  </a:lnTo>
                  <a:lnTo>
                    <a:pt x="5232972" y="536739"/>
                  </a:lnTo>
                  <a:lnTo>
                    <a:pt x="5143364" y="494882"/>
                  </a:lnTo>
                  <a:lnTo>
                    <a:pt x="5053745" y="454590"/>
                  </a:lnTo>
                  <a:lnTo>
                    <a:pt x="4964131" y="415882"/>
                  </a:lnTo>
                  <a:lnTo>
                    <a:pt x="4874542" y="378776"/>
                  </a:lnTo>
                  <a:lnTo>
                    <a:pt x="4784995" y="343289"/>
                  </a:lnTo>
                  <a:lnTo>
                    <a:pt x="4695508" y="309438"/>
                  </a:lnTo>
                  <a:lnTo>
                    <a:pt x="4606100" y="277241"/>
                  </a:lnTo>
                  <a:lnTo>
                    <a:pt x="4516789" y="246716"/>
                  </a:lnTo>
                  <a:lnTo>
                    <a:pt x="4427593" y="217880"/>
                  </a:lnTo>
                  <a:lnTo>
                    <a:pt x="4338530" y="190751"/>
                  </a:lnTo>
                  <a:lnTo>
                    <a:pt x="4249619" y="165346"/>
                  </a:lnTo>
                  <a:lnTo>
                    <a:pt x="4160877" y="141684"/>
                  </a:lnTo>
                  <a:lnTo>
                    <a:pt x="4072322" y="119780"/>
                  </a:lnTo>
                  <a:lnTo>
                    <a:pt x="3983973" y="99654"/>
                  </a:lnTo>
                  <a:lnTo>
                    <a:pt x="3895848" y="81323"/>
                  </a:lnTo>
                  <a:lnTo>
                    <a:pt x="3851875" y="72835"/>
                  </a:lnTo>
                  <a:lnTo>
                    <a:pt x="3807965" y="64804"/>
                  </a:lnTo>
                  <a:lnTo>
                    <a:pt x="3764120" y="57229"/>
                  </a:lnTo>
                  <a:lnTo>
                    <a:pt x="3720343" y="50114"/>
                  </a:lnTo>
                  <a:lnTo>
                    <a:pt x="3676635" y="43461"/>
                  </a:lnTo>
                  <a:lnTo>
                    <a:pt x="3632999" y="37272"/>
                  </a:lnTo>
                  <a:lnTo>
                    <a:pt x="3589436" y="31549"/>
                  </a:lnTo>
                  <a:lnTo>
                    <a:pt x="3545951" y="26295"/>
                  </a:lnTo>
                  <a:lnTo>
                    <a:pt x="3502544" y="21511"/>
                  </a:lnTo>
                  <a:lnTo>
                    <a:pt x="3459218" y="17201"/>
                  </a:lnTo>
                  <a:lnTo>
                    <a:pt x="3415975" y="13365"/>
                  </a:lnTo>
                  <a:lnTo>
                    <a:pt x="3372818" y="10006"/>
                  </a:lnTo>
                  <a:lnTo>
                    <a:pt x="3329748" y="7127"/>
                  </a:lnTo>
                  <a:lnTo>
                    <a:pt x="3286768" y="4730"/>
                  </a:lnTo>
                  <a:lnTo>
                    <a:pt x="3243881" y="2816"/>
                  </a:lnTo>
                  <a:lnTo>
                    <a:pt x="3201088" y="1388"/>
                  </a:lnTo>
                  <a:lnTo>
                    <a:pt x="3158392" y="449"/>
                  </a:lnTo>
                  <a:lnTo>
                    <a:pt x="3115795" y="0"/>
                  </a:lnTo>
                  <a:close/>
                </a:path>
              </a:pathLst>
            </a:custGeom>
            <a:solidFill>
              <a:srgbClr val="FFCD02"/>
            </a:solidFill>
          </p:spPr>
          <p:txBody>
            <a:bodyPr wrap="square" lIns="0" tIns="0" rIns="0" bIns="0" rtlCol="0"/>
            <a:lstStyle/>
            <a:p>
              <a:endParaRPr/>
            </a:p>
          </p:txBody>
        </p:sp>
        <p:sp>
          <p:nvSpPr>
            <p:cNvPr id="6" name="object 6"/>
            <p:cNvSpPr/>
            <p:nvPr/>
          </p:nvSpPr>
          <p:spPr>
            <a:xfrm>
              <a:off x="11914463" y="6994484"/>
              <a:ext cx="4342130" cy="2150110"/>
            </a:xfrm>
            <a:custGeom>
              <a:avLst/>
              <a:gdLst/>
              <a:ahLst/>
              <a:cxnLst/>
              <a:rect l="l" t="t" r="r" b="b"/>
              <a:pathLst>
                <a:path w="4342130" h="2150109">
                  <a:moveTo>
                    <a:pt x="2645887" y="0"/>
                  </a:moveTo>
                  <a:lnTo>
                    <a:pt x="2600137" y="369"/>
                  </a:lnTo>
                  <a:lnTo>
                    <a:pt x="2554455" y="1437"/>
                  </a:lnTo>
                  <a:lnTo>
                    <a:pt x="2508852" y="3206"/>
                  </a:lnTo>
                  <a:lnTo>
                    <a:pt x="2463339" y="5679"/>
                  </a:lnTo>
                  <a:lnTo>
                    <a:pt x="2417928" y="8859"/>
                  </a:lnTo>
                  <a:lnTo>
                    <a:pt x="2372628" y="12750"/>
                  </a:lnTo>
                  <a:lnTo>
                    <a:pt x="2327451" y="17354"/>
                  </a:lnTo>
                  <a:lnTo>
                    <a:pt x="2282408" y="22675"/>
                  </a:lnTo>
                  <a:lnTo>
                    <a:pt x="2237509" y="28714"/>
                  </a:lnTo>
                  <a:lnTo>
                    <a:pt x="2192766" y="35476"/>
                  </a:lnTo>
                  <a:lnTo>
                    <a:pt x="2148189" y="42963"/>
                  </a:lnTo>
                  <a:lnTo>
                    <a:pt x="2103789" y="51178"/>
                  </a:lnTo>
                  <a:lnTo>
                    <a:pt x="2059577" y="60125"/>
                  </a:lnTo>
                  <a:lnTo>
                    <a:pt x="2015564" y="69806"/>
                  </a:lnTo>
                  <a:lnTo>
                    <a:pt x="1971761" y="80224"/>
                  </a:lnTo>
                  <a:lnTo>
                    <a:pt x="1928179" y="91382"/>
                  </a:lnTo>
                  <a:lnTo>
                    <a:pt x="1884829" y="103284"/>
                  </a:lnTo>
                  <a:lnTo>
                    <a:pt x="1841721" y="115931"/>
                  </a:lnTo>
                  <a:lnTo>
                    <a:pt x="1798866" y="129328"/>
                  </a:lnTo>
                  <a:lnTo>
                    <a:pt x="1756276" y="143477"/>
                  </a:lnTo>
                  <a:lnTo>
                    <a:pt x="1713961" y="158382"/>
                  </a:lnTo>
                  <a:lnTo>
                    <a:pt x="1671931" y="174044"/>
                  </a:lnTo>
                  <a:lnTo>
                    <a:pt x="1630199" y="190468"/>
                  </a:lnTo>
                  <a:lnTo>
                    <a:pt x="1588775" y="207656"/>
                  </a:lnTo>
                  <a:lnTo>
                    <a:pt x="1547669" y="225611"/>
                  </a:lnTo>
                  <a:lnTo>
                    <a:pt x="1506893" y="244337"/>
                  </a:lnTo>
                  <a:lnTo>
                    <a:pt x="1466458" y="263835"/>
                  </a:lnTo>
                  <a:lnTo>
                    <a:pt x="1426374" y="284110"/>
                  </a:lnTo>
                  <a:lnTo>
                    <a:pt x="1386652" y="305164"/>
                  </a:lnTo>
                  <a:lnTo>
                    <a:pt x="1347304" y="327000"/>
                  </a:lnTo>
                  <a:lnTo>
                    <a:pt x="1308339" y="349622"/>
                  </a:lnTo>
                  <a:lnTo>
                    <a:pt x="1269769" y="373031"/>
                  </a:lnTo>
                  <a:lnTo>
                    <a:pt x="1231605" y="397232"/>
                  </a:lnTo>
                  <a:lnTo>
                    <a:pt x="1193858" y="422227"/>
                  </a:lnTo>
                  <a:lnTo>
                    <a:pt x="1156539" y="448019"/>
                  </a:lnTo>
                  <a:lnTo>
                    <a:pt x="1119658" y="474611"/>
                  </a:lnTo>
                  <a:lnTo>
                    <a:pt x="1083226" y="502006"/>
                  </a:lnTo>
                  <a:lnTo>
                    <a:pt x="1047255" y="530208"/>
                  </a:lnTo>
                  <a:lnTo>
                    <a:pt x="1011754" y="559219"/>
                  </a:lnTo>
                  <a:lnTo>
                    <a:pt x="976736" y="589042"/>
                  </a:lnTo>
                  <a:lnTo>
                    <a:pt x="942211" y="619680"/>
                  </a:lnTo>
                  <a:lnTo>
                    <a:pt x="908189" y="651136"/>
                  </a:lnTo>
                  <a:lnTo>
                    <a:pt x="874683" y="683413"/>
                  </a:lnTo>
                  <a:lnTo>
                    <a:pt x="841701" y="716514"/>
                  </a:lnTo>
                  <a:lnTo>
                    <a:pt x="799556" y="760254"/>
                  </a:lnTo>
                  <a:lnTo>
                    <a:pt x="758525" y="803975"/>
                  </a:lnTo>
                  <a:lnTo>
                    <a:pt x="718600" y="847675"/>
                  </a:lnTo>
                  <a:lnTo>
                    <a:pt x="679776" y="891352"/>
                  </a:lnTo>
                  <a:lnTo>
                    <a:pt x="642045" y="935003"/>
                  </a:lnTo>
                  <a:lnTo>
                    <a:pt x="605402" y="978626"/>
                  </a:lnTo>
                  <a:lnTo>
                    <a:pt x="569838" y="1022219"/>
                  </a:lnTo>
                  <a:lnTo>
                    <a:pt x="535348" y="1065780"/>
                  </a:lnTo>
                  <a:lnTo>
                    <a:pt x="501925" y="1109307"/>
                  </a:lnTo>
                  <a:lnTo>
                    <a:pt x="469562" y="1152798"/>
                  </a:lnTo>
                  <a:lnTo>
                    <a:pt x="438253" y="1196250"/>
                  </a:lnTo>
                  <a:lnTo>
                    <a:pt x="407990" y="1239661"/>
                  </a:lnTo>
                  <a:lnTo>
                    <a:pt x="378767" y="1283029"/>
                  </a:lnTo>
                  <a:lnTo>
                    <a:pt x="350578" y="1326352"/>
                  </a:lnTo>
                  <a:lnTo>
                    <a:pt x="323416" y="1369628"/>
                  </a:lnTo>
                  <a:lnTo>
                    <a:pt x="297273" y="1412854"/>
                  </a:lnTo>
                  <a:lnTo>
                    <a:pt x="272144" y="1456028"/>
                  </a:lnTo>
                  <a:lnTo>
                    <a:pt x="248022" y="1499149"/>
                  </a:lnTo>
                  <a:lnTo>
                    <a:pt x="224900" y="1542213"/>
                  </a:lnTo>
                  <a:lnTo>
                    <a:pt x="202771" y="1585220"/>
                  </a:lnTo>
                  <a:lnTo>
                    <a:pt x="181629" y="1628165"/>
                  </a:lnTo>
                  <a:lnTo>
                    <a:pt x="161466" y="1671048"/>
                  </a:lnTo>
                  <a:lnTo>
                    <a:pt x="142277" y="1713867"/>
                  </a:lnTo>
                  <a:lnTo>
                    <a:pt x="124055" y="1756618"/>
                  </a:lnTo>
                  <a:lnTo>
                    <a:pt x="106792" y="1799300"/>
                  </a:lnTo>
                  <a:lnTo>
                    <a:pt x="90483" y="1841911"/>
                  </a:lnTo>
                  <a:lnTo>
                    <a:pt x="75120" y="1884448"/>
                  </a:lnTo>
                  <a:lnTo>
                    <a:pt x="60698" y="1926910"/>
                  </a:lnTo>
                  <a:lnTo>
                    <a:pt x="47208" y="1969294"/>
                  </a:lnTo>
                  <a:lnTo>
                    <a:pt x="34645" y="2011597"/>
                  </a:lnTo>
                  <a:lnTo>
                    <a:pt x="23001" y="2053819"/>
                  </a:lnTo>
                  <a:lnTo>
                    <a:pt x="12271" y="2095956"/>
                  </a:lnTo>
                  <a:lnTo>
                    <a:pt x="2447" y="2138006"/>
                  </a:lnTo>
                  <a:lnTo>
                    <a:pt x="0" y="2149515"/>
                  </a:lnTo>
                  <a:lnTo>
                    <a:pt x="4341536" y="2149515"/>
                  </a:lnTo>
                  <a:lnTo>
                    <a:pt x="4341536" y="482425"/>
                  </a:lnTo>
                  <a:lnTo>
                    <a:pt x="4327460" y="473778"/>
                  </a:lnTo>
                  <a:lnTo>
                    <a:pt x="4287181" y="449833"/>
                  </a:lnTo>
                  <a:lnTo>
                    <a:pt x="4246556" y="426473"/>
                  </a:lnTo>
                  <a:lnTo>
                    <a:pt x="4205597" y="403700"/>
                  </a:lnTo>
                  <a:lnTo>
                    <a:pt x="4164314" y="381518"/>
                  </a:lnTo>
                  <a:lnTo>
                    <a:pt x="4122719" y="359929"/>
                  </a:lnTo>
                  <a:lnTo>
                    <a:pt x="4080821" y="338936"/>
                  </a:lnTo>
                  <a:lnTo>
                    <a:pt x="4038633" y="318543"/>
                  </a:lnTo>
                  <a:lnTo>
                    <a:pt x="3996165" y="298752"/>
                  </a:lnTo>
                  <a:lnTo>
                    <a:pt x="3953427" y="279567"/>
                  </a:lnTo>
                  <a:lnTo>
                    <a:pt x="3910431" y="260990"/>
                  </a:lnTo>
                  <a:lnTo>
                    <a:pt x="3867188" y="243024"/>
                  </a:lnTo>
                  <a:lnTo>
                    <a:pt x="3823709" y="225673"/>
                  </a:lnTo>
                  <a:lnTo>
                    <a:pt x="3780003" y="208939"/>
                  </a:lnTo>
                  <a:lnTo>
                    <a:pt x="3736083" y="192825"/>
                  </a:lnTo>
                  <a:lnTo>
                    <a:pt x="3691959" y="177335"/>
                  </a:lnTo>
                  <a:lnTo>
                    <a:pt x="3647642" y="162471"/>
                  </a:lnTo>
                  <a:lnTo>
                    <a:pt x="3603143" y="148236"/>
                  </a:lnTo>
                  <a:lnTo>
                    <a:pt x="3558473" y="134634"/>
                  </a:lnTo>
                  <a:lnTo>
                    <a:pt x="3513643" y="121667"/>
                  </a:lnTo>
                  <a:lnTo>
                    <a:pt x="3468663" y="109339"/>
                  </a:lnTo>
                  <a:lnTo>
                    <a:pt x="3423545" y="97652"/>
                  </a:lnTo>
                  <a:lnTo>
                    <a:pt x="3378298" y="86609"/>
                  </a:lnTo>
                  <a:lnTo>
                    <a:pt x="3332936" y="76214"/>
                  </a:lnTo>
                  <a:lnTo>
                    <a:pt x="3287467" y="66468"/>
                  </a:lnTo>
                  <a:lnTo>
                    <a:pt x="3241903" y="57377"/>
                  </a:lnTo>
                  <a:lnTo>
                    <a:pt x="3196256" y="48941"/>
                  </a:lnTo>
                  <a:lnTo>
                    <a:pt x="3150535" y="41165"/>
                  </a:lnTo>
                  <a:lnTo>
                    <a:pt x="3104752" y="34051"/>
                  </a:lnTo>
                  <a:lnTo>
                    <a:pt x="3058917" y="27603"/>
                  </a:lnTo>
                  <a:lnTo>
                    <a:pt x="3013042" y="21822"/>
                  </a:lnTo>
                  <a:lnTo>
                    <a:pt x="2967137" y="16714"/>
                  </a:lnTo>
                  <a:lnTo>
                    <a:pt x="2921213" y="12279"/>
                  </a:lnTo>
                  <a:lnTo>
                    <a:pt x="2875282" y="8522"/>
                  </a:lnTo>
                  <a:lnTo>
                    <a:pt x="2829353" y="5445"/>
                  </a:lnTo>
                  <a:lnTo>
                    <a:pt x="2783438" y="3051"/>
                  </a:lnTo>
                  <a:lnTo>
                    <a:pt x="2737549" y="1343"/>
                  </a:lnTo>
                  <a:lnTo>
                    <a:pt x="2691694" y="325"/>
                  </a:lnTo>
                  <a:lnTo>
                    <a:pt x="2645887" y="0"/>
                  </a:lnTo>
                  <a:close/>
                </a:path>
              </a:pathLst>
            </a:custGeom>
            <a:solidFill>
              <a:srgbClr val="67C8C7"/>
            </a:solidFill>
          </p:spPr>
          <p:txBody>
            <a:bodyPr wrap="square" lIns="0" tIns="0" rIns="0" bIns="0" rtlCol="0"/>
            <a:lstStyle/>
            <a:p>
              <a:endParaRPr/>
            </a:p>
          </p:txBody>
        </p:sp>
        <p:sp>
          <p:nvSpPr>
            <p:cNvPr id="7" name="object 7"/>
            <p:cNvSpPr/>
            <p:nvPr/>
          </p:nvSpPr>
          <p:spPr>
            <a:xfrm>
              <a:off x="14100929" y="6680200"/>
              <a:ext cx="2155190" cy="796925"/>
            </a:xfrm>
            <a:custGeom>
              <a:avLst/>
              <a:gdLst/>
              <a:ahLst/>
              <a:cxnLst/>
              <a:rect l="l" t="t" r="r" b="b"/>
              <a:pathLst>
                <a:path w="2155190" h="796925">
                  <a:moveTo>
                    <a:pt x="2155070" y="314286"/>
                  </a:moveTo>
                  <a:lnTo>
                    <a:pt x="460819" y="314286"/>
                  </a:lnTo>
                  <a:lnTo>
                    <a:pt x="509404" y="314677"/>
                  </a:lnTo>
                  <a:lnTo>
                    <a:pt x="558040" y="315846"/>
                  </a:lnTo>
                  <a:lnTo>
                    <a:pt x="606827" y="317796"/>
                  </a:lnTo>
                  <a:lnTo>
                    <a:pt x="655416" y="320505"/>
                  </a:lnTo>
                  <a:lnTo>
                    <a:pt x="704129" y="323988"/>
                  </a:lnTo>
                  <a:lnTo>
                    <a:pt x="752841" y="328235"/>
                  </a:lnTo>
                  <a:lnTo>
                    <a:pt x="801540" y="333242"/>
                  </a:lnTo>
                  <a:lnTo>
                    <a:pt x="850212" y="339007"/>
                  </a:lnTo>
                  <a:lnTo>
                    <a:pt x="898845" y="345525"/>
                  </a:lnTo>
                  <a:lnTo>
                    <a:pt x="947425" y="352793"/>
                  </a:lnTo>
                  <a:lnTo>
                    <a:pt x="995940" y="360807"/>
                  </a:lnTo>
                  <a:lnTo>
                    <a:pt x="1044376" y="369564"/>
                  </a:lnTo>
                  <a:lnTo>
                    <a:pt x="1092721" y="379060"/>
                  </a:lnTo>
                  <a:lnTo>
                    <a:pt x="1140961" y="389291"/>
                  </a:lnTo>
                  <a:lnTo>
                    <a:pt x="1189084" y="400255"/>
                  </a:lnTo>
                  <a:lnTo>
                    <a:pt x="1237076" y="411946"/>
                  </a:lnTo>
                  <a:lnTo>
                    <a:pt x="1284925" y="424363"/>
                  </a:lnTo>
                  <a:lnTo>
                    <a:pt x="1332617" y="437501"/>
                  </a:lnTo>
                  <a:lnTo>
                    <a:pt x="1380140" y="451356"/>
                  </a:lnTo>
                  <a:lnTo>
                    <a:pt x="1427480" y="465926"/>
                  </a:lnTo>
                  <a:lnTo>
                    <a:pt x="1474625" y="481206"/>
                  </a:lnTo>
                  <a:lnTo>
                    <a:pt x="1521561" y="497193"/>
                  </a:lnTo>
                  <a:lnTo>
                    <a:pt x="1568276" y="513883"/>
                  </a:lnTo>
                  <a:lnTo>
                    <a:pt x="1614756" y="531273"/>
                  </a:lnTo>
                  <a:lnTo>
                    <a:pt x="1660989" y="549359"/>
                  </a:lnTo>
                  <a:lnTo>
                    <a:pt x="1706961" y="568137"/>
                  </a:lnTo>
                  <a:lnTo>
                    <a:pt x="1752660" y="587605"/>
                  </a:lnTo>
                  <a:lnTo>
                    <a:pt x="1798073" y="607758"/>
                  </a:lnTo>
                  <a:lnTo>
                    <a:pt x="1843186" y="628593"/>
                  </a:lnTo>
                  <a:lnTo>
                    <a:pt x="1887986" y="650106"/>
                  </a:lnTo>
                  <a:lnTo>
                    <a:pt x="1932461" y="672294"/>
                  </a:lnTo>
                  <a:lnTo>
                    <a:pt x="1976598" y="695153"/>
                  </a:lnTo>
                  <a:lnTo>
                    <a:pt x="2020383" y="718680"/>
                  </a:lnTo>
                  <a:lnTo>
                    <a:pt x="2063804" y="742870"/>
                  </a:lnTo>
                  <a:lnTo>
                    <a:pt x="2106847" y="767721"/>
                  </a:lnTo>
                  <a:lnTo>
                    <a:pt x="2149500" y="793228"/>
                  </a:lnTo>
                  <a:lnTo>
                    <a:pt x="2155070" y="796678"/>
                  </a:lnTo>
                  <a:lnTo>
                    <a:pt x="2155070" y="314286"/>
                  </a:lnTo>
                  <a:close/>
                </a:path>
                <a:path w="2155190" h="796925">
                  <a:moveTo>
                    <a:pt x="1289138" y="0"/>
                  </a:moveTo>
                  <a:lnTo>
                    <a:pt x="1235853" y="380"/>
                  </a:lnTo>
                  <a:lnTo>
                    <a:pt x="1182899" y="1522"/>
                  </a:lnTo>
                  <a:lnTo>
                    <a:pt x="1130287" y="3429"/>
                  </a:lnTo>
                  <a:lnTo>
                    <a:pt x="1078029" y="6107"/>
                  </a:lnTo>
                  <a:lnTo>
                    <a:pt x="1026136" y="9559"/>
                  </a:lnTo>
                  <a:lnTo>
                    <a:pt x="974621" y="13791"/>
                  </a:lnTo>
                  <a:lnTo>
                    <a:pt x="923493" y="18806"/>
                  </a:lnTo>
                  <a:lnTo>
                    <a:pt x="872765" y="24609"/>
                  </a:lnTo>
                  <a:lnTo>
                    <a:pt x="822448" y="31204"/>
                  </a:lnTo>
                  <a:lnTo>
                    <a:pt x="772553" y="38597"/>
                  </a:lnTo>
                  <a:lnTo>
                    <a:pt x="723092" y="46791"/>
                  </a:lnTo>
                  <a:lnTo>
                    <a:pt x="674076" y="55791"/>
                  </a:lnTo>
                  <a:lnTo>
                    <a:pt x="625516" y="65601"/>
                  </a:lnTo>
                  <a:lnTo>
                    <a:pt x="577425" y="76226"/>
                  </a:lnTo>
                  <a:lnTo>
                    <a:pt x="529812" y="87671"/>
                  </a:lnTo>
                  <a:lnTo>
                    <a:pt x="482691" y="99939"/>
                  </a:lnTo>
                  <a:lnTo>
                    <a:pt x="436071" y="113035"/>
                  </a:lnTo>
                  <a:lnTo>
                    <a:pt x="389965" y="126965"/>
                  </a:lnTo>
                  <a:lnTo>
                    <a:pt x="344384" y="141731"/>
                  </a:lnTo>
                  <a:lnTo>
                    <a:pt x="299339" y="157339"/>
                  </a:lnTo>
                  <a:lnTo>
                    <a:pt x="254842" y="173793"/>
                  </a:lnTo>
                  <a:lnTo>
                    <a:pt x="210904" y="191098"/>
                  </a:lnTo>
                  <a:lnTo>
                    <a:pt x="167537" y="209258"/>
                  </a:lnTo>
                  <a:lnTo>
                    <a:pt x="124751" y="228277"/>
                  </a:lnTo>
                  <a:lnTo>
                    <a:pt x="82559" y="248161"/>
                  </a:lnTo>
                  <a:lnTo>
                    <a:pt x="40971" y="268913"/>
                  </a:lnTo>
                  <a:lnTo>
                    <a:pt x="0" y="290537"/>
                  </a:lnTo>
                  <a:lnTo>
                    <a:pt x="53343" y="295097"/>
                  </a:lnTo>
                  <a:lnTo>
                    <a:pt x="106814" y="300378"/>
                  </a:lnTo>
                  <a:lnTo>
                    <a:pt x="160407" y="306378"/>
                  </a:lnTo>
                  <a:lnTo>
                    <a:pt x="214119" y="313098"/>
                  </a:lnTo>
                  <a:lnTo>
                    <a:pt x="267944" y="320535"/>
                  </a:lnTo>
                  <a:lnTo>
                    <a:pt x="316013" y="317796"/>
                  </a:lnTo>
                  <a:lnTo>
                    <a:pt x="364205" y="315844"/>
                  </a:lnTo>
                  <a:lnTo>
                    <a:pt x="412485" y="314675"/>
                  </a:lnTo>
                  <a:lnTo>
                    <a:pt x="2155070" y="314286"/>
                  </a:lnTo>
                  <a:lnTo>
                    <a:pt x="2155070" y="142507"/>
                  </a:lnTo>
                  <a:lnTo>
                    <a:pt x="2092192" y="119551"/>
                  </a:lnTo>
                  <a:lnTo>
                    <a:pt x="2050505" y="105633"/>
                  </a:lnTo>
                  <a:lnTo>
                    <a:pt x="2008461" y="92559"/>
                  </a:lnTo>
                  <a:lnTo>
                    <a:pt x="1966067" y="80341"/>
                  </a:lnTo>
                  <a:lnTo>
                    <a:pt x="1923331" y="68985"/>
                  </a:lnTo>
                  <a:lnTo>
                    <a:pt x="1880258" y="58501"/>
                  </a:lnTo>
                  <a:lnTo>
                    <a:pt x="1836856" y="48899"/>
                  </a:lnTo>
                  <a:lnTo>
                    <a:pt x="1793132" y="40186"/>
                  </a:lnTo>
                  <a:lnTo>
                    <a:pt x="1749092" y="32372"/>
                  </a:lnTo>
                  <a:lnTo>
                    <a:pt x="1704743" y="25466"/>
                  </a:lnTo>
                  <a:lnTo>
                    <a:pt x="1660092" y="19477"/>
                  </a:lnTo>
                  <a:lnTo>
                    <a:pt x="1615145" y="14414"/>
                  </a:lnTo>
                  <a:lnTo>
                    <a:pt x="1569910" y="10284"/>
                  </a:lnTo>
                  <a:lnTo>
                    <a:pt x="1524393" y="7099"/>
                  </a:lnTo>
                  <a:lnTo>
                    <a:pt x="1476896" y="4551"/>
                  </a:lnTo>
                  <a:lnTo>
                    <a:pt x="1429623" y="2564"/>
                  </a:lnTo>
                  <a:lnTo>
                    <a:pt x="1382573" y="1141"/>
                  </a:lnTo>
                  <a:lnTo>
                    <a:pt x="1335746" y="286"/>
                  </a:lnTo>
                  <a:lnTo>
                    <a:pt x="1289138" y="0"/>
                  </a:lnTo>
                  <a:close/>
                </a:path>
              </a:pathLst>
            </a:custGeom>
            <a:solidFill>
              <a:srgbClr val="E5E2DA"/>
            </a:solidFill>
          </p:spPr>
          <p:txBody>
            <a:bodyPr wrap="square" lIns="0" tIns="0" rIns="0" bIns="0" rtlCol="0"/>
            <a:lstStyle/>
            <a:p>
              <a:endParaRPr/>
            </a:p>
          </p:txBody>
        </p:sp>
        <p:sp>
          <p:nvSpPr>
            <p:cNvPr id="8" name="object 8"/>
            <p:cNvSpPr/>
            <p:nvPr/>
          </p:nvSpPr>
          <p:spPr>
            <a:xfrm>
              <a:off x="13954151" y="6970727"/>
              <a:ext cx="415290" cy="88265"/>
            </a:xfrm>
            <a:custGeom>
              <a:avLst/>
              <a:gdLst/>
              <a:ahLst/>
              <a:cxnLst/>
              <a:rect l="l" t="t" r="r" b="b"/>
              <a:pathLst>
                <a:path w="415290" h="88265">
                  <a:moveTo>
                    <a:pt x="146786" y="0"/>
                  </a:moveTo>
                  <a:lnTo>
                    <a:pt x="109249" y="20894"/>
                  </a:lnTo>
                  <a:lnTo>
                    <a:pt x="72269" y="42546"/>
                  </a:lnTo>
                  <a:lnTo>
                    <a:pt x="35851" y="64963"/>
                  </a:lnTo>
                  <a:lnTo>
                    <a:pt x="0" y="88150"/>
                  </a:lnTo>
                  <a:lnTo>
                    <a:pt x="51072" y="77483"/>
                  </a:lnTo>
                  <a:lnTo>
                    <a:pt x="102391" y="67796"/>
                  </a:lnTo>
                  <a:lnTo>
                    <a:pt x="153944" y="59085"/>
                  </a:lnTo>
                  <a:lnTo>
                    <a:pt x="205716" y="51346"/>
                  </a:lnTo>
                  <a:lnTo>
                    <a:pt x="257693" y="44573"/>
                  </a:lnTo>
                  <a:lnTo>
                    <a:pt x="309861" y="38762"/>
                  </a:lnTo>
                  <a:lnTo>
                    <a:pt x="362208" y="33909"/>
                  </a:lnTo>
                  <a:lnTo>
                    <a:pt x="414718" y="30010"/>
                  </a:lnTo>
                  <a:lnTo>
                    <a:pt x="360898" y="22573"/>
                  </a:lnTo>
                  <a:lnTo>
                    <a:pt x="307187" y="15852"/>
                  </a:lnTo>
                  <a:lnTo>
                    <a:pt x="253594" y="9850"/>
                  </a:lnTo>
                  <a:lnTo>
                    <a:pt x="200125" y="4565"/>
                  </a:lnTo>
                  <a:lnTo>
                    <a:pt x="146786" y="0"/>
                  </a:lnTo>
                  <a:close/>
                </a:path>
              </a:pathLst>
            </a:custGeom>
            <a:solidFill>
              <a:srgbClr val="EABB1F"/>
            </a:solidFill>
          </p:spPr>
          <p:txBody>
            <a:bodyPr wrap="square" lIns="0" tIns="0" rIns="0" bIns="0" rtlCol="0"/>
            <a:lstStyle/>
            <a:p>
              <a:endParaRPr/>
            </a:p>
          </p:txBody>
        </p:sp>
        <p:sp>
          <p:nvSpPr>
            <p:cNvPr id="9" name="object 9"/>
            <p:cNvSpPr/>
            <p:nvPr/>
          </p:nvSpPr>
          <p:spPr>
            <a:xfrm>
              <a:off x="13079603" y="6994484"/>
              <a:ext cx="3176905" cy="2150110"/>
            </a:xfrm>
            <a:custGeom>
              <a:avLst/>
              <a:gdLst/>
              <a:ahLst/>
              <a:cxnLst/>
              <a:rect l="l" t="t" r="r" b="b"/>
              <a:pathLst>
                <a:path w="3176905" h="2150109">
                  <a:moveTo>
                    <a:pt x="1482150" y="0"/>
                  </a:moveTo>
                  <a:lnTo>
                    <a:pt x="1433746" y="390"/>
                  </a:lnTo>
                  <a:lnTo>
                    <a:pt x="1385487" y="1559"/>
                  </a:lnTo>
                  <a:lnTo>
                    <a:pt x="1337344" y="3509"/>
                  </a:lnTo>
                  <a:lnTo>
                    <a:pt x="1289275" y="6248"/>
                  </a:lnTo>
                  <a:lnTo>
                    <a:pt x="1236761" y="10151"/>
                  </a:lnTo>
                  <a:lnTo>
                    <a:pt x="1184411" y="15006"/>
                  </a:lnTo>
                  <a:lnTo>
                    <a:pt x="1132240" y="20817"/>
                  </a:lnTo>
                  <a:lnTo>
                    <a:pt x="1080262" y="27590"/>
                  </a:lnTo>
                  <a:lnTo>
                    <a:pt x="1028489" y="35330"/>
                  </a:lnTo>
                  <a:lnTo>
                    <a:pt x="976936" y="44042"/>
                  </a:lnTo>
                  <a:lnTo>
                    <a:pt x="925616" y="53731"/>
                  </a:lnTo>
                  <a:lnTo>
                    <a:pt x="874544" y="64401"/>
                  </a:lnTo>
                  <a:lnTo>
                    <a:pt x="837933" y="89297"/>
                  </a:lnTo>
                  <a:lnTo>
                    <a:pt x="801956" y="115030"/>
                  </a:lnTo>
                  <a:lnTo>
                    <a:pt x="766624" y="141604"/>
                  </a:lnTo>
                  <a:lnTo>
                    <a:pt x="731947" y="169024"/>
                  </a:lnTo>
                  <a:lnTo>
                    <a:pt x="697935" y="197292"/>
                  </a:lnTo>
                  <a:lnTo>
                    <a:pt x="664598" y="226413"/>
                  </a:lnTo>
                  <a:lnTo>
                    <a:pt x="631947" y="256391"/>
                  </a:lnTo>
                  <a:lnTo>
                    <a:pt x="599992" y="287231"/>
                  </a:lnTo>
                  <a:lnTo>
                    <a:pt x="568743" y="318935"/>
                  </a:lnTo>
                  <a:lnTo>
                    <a:pt x="538211" y="351508"/>
                  </a:lnTo>
                  <a:lnTo>
                    <a:pt x="508405" y="384955"/>
                  </a:lnTo>
                  <a:lnTo>
                    <a:pt x="479337" y="419278"/>
                  </a:lnTo>
                  <a:lnTo>
                    <a:pt x="451016" y="454482"/>
                  </a:lnTo>
                  <a:lnTo>
                    <a:pt x="423452" y="490571"/>
                  </a:lnTo>
                  <a:lnTo>
                    <a:pt x="396657" y="527550"/>
                  </a:lnTo>
                  <a:lnTo>
                    <a:pt x="370640" y="565421"/>
                  </a:lnTo>
                  <a:lnTo>
                    <a:pt x="345411" y="604189"/>
                  </a:lnTo>
                  <a:lnTo>
                    <a:pt x="320981" y="643858"/>
                  </a:lnTo>
                  <a:lnTo>
                    <a:pt x="297360" y="684432"/>
                  </a:lnTo>
                  <a:lnTo>
                    <a:pt x="274558" y="725914"/>
                  </a:lnTo>
                  <a:lnTo>
                    <a:pt x="252586" y="768310"/>
                  </a:lnTo>
                  <a:lnTo>
                    <a:pt x="231454" y="811622"/>
                  </a:lnTo>
                  <a:lnTo>
                    <a:pt x="211172" y="855856"/>
                  </a:lnTo>
                  <a:lnTo>
                    <a:pt x="191750" y="901014"/>
                  </a:lnTo>
                  <a:lnTo>
                    <a:pt x="173199" y="947101"/>
                  </a:lnTo>
                  <a:lnTo>
                    <a:pt x="155529" y="994121"/>
                  </a:lnTo>
                  <a:lnTo>
                    <a:pt x="138750" y="1042078"/>
                  </a:lnTo>
                  <a:lnTo>
                    <a:pt x="122873" y="1090976"/>
                  </a:lnTo>
                  <a:lnTo>
                    <a:pt x="107908" y="1140818"/>
                  </a:lnTo>
                  <a:lnTo>
                    <a:pt x="93864" y="1191609"/>
                  </a:lnTo>
                  <a:lnTo>
                    <a:pt x="80753" y="1243353"/>
                  </a:lnTo>
                  <a:lnTo>
                    <a:pt x="68585" y="1296054"/>
                  </a:lnTo>
                  <a:lnTo>
                    <a:pt x="57370" y="1349715"/>
                  </a:lnTo>
                  <a:lnTo>
                    <a:pt x="47118" y="1404342"/>
                  </a:lnTo>
                  <a:lnTo>
                    <a:pt x="37839" y="1459937"/>
                  </a:lnTo>
                  <a:lnTo>
                    <a:pt x="29544" y="1516504"/>
                  </a:lnTo>
                  <a:lnTo>
                    <a:pt x="22243" y="1574049"/>
                  </a:lnTo>
                  <a:lnTo>
                    <a:pt x="15946" y="1632574"/>
                  </a:lnTo>
                  <a:lnTo>
                    <a:pt x="10664" y="1692084"/>
                  </a:lnTo>
                  <a:lnTo>
                    <a:pt x="7184" y="1740330"/>
                  </a:lnTo>
                  <a:lnTo>
                    <a:pt x="4391" y="1788807"/>
                  </a:lnTo>
                  <a:lnTo>
                    <a:pt x="2280" y="1837499"/>
                  </a:lnTo>
                  <a:lnTo>
                    <a:pt x="847" y="1886392"/>
                  </a:lnTo>
                  <a:lnTo>
                    <a:pt x="88" y="1935469"/>
                  </a:lnTo>
                  <a:lnTo>
                    <a:pt x="0" y="1984714"/>
                  </a:lnTo>
                  <a:lnTo>
                    <a:pt x="576" y="2034113"/>
                  </a:lnTo>
                  <a:lnTo>
                    <a:pt x="1814" y="2083650"/>
                  </a:lnTo>
                  <a:lnTo>
                    <a:pt x="3708" y="2133309"/>
                  </a:lnTo>
                  <a:lnTo>
                    <a:pt x="4538" y="2149515"/>
                  </a:lnTo>
                  <a:lnTo>
                    <a:pt x="3176395" y="2149515"/>
                  </a:lnTo>
                  <a:lnTo>
                    <a:pt x="3176395" y="482392"/>
                  </a:lnTo>
                  <a:lnTo>
                    <a:pt x="3170823" y="478942"/>
                  </a:lnTo>
                  <a:lnTo>
                    <a:pt x="3128171" y="453434"/>
                  </a:lnTo>
                  <a:lnTo>
                    <a:pt x="3085128" y="428583"/>
                  </a:lnTo>
                  <a:lnTo>
                    <a:pt x="3041707" y="404393"/>
                  </a:lnTo>
                  <a:lnTo>
                    <a:pt x="2997922" y="380866"/>
                  </a:lnTo>
                  <a:lnTo>
                    <a:pt x="2953786" y="358007"/>
                  </a:lnTo>
                  <a:lnTo>
                    <a:pt x="2909311" y="335819"/>
                  </a:lnTo>
                  <a:lnTo>
                    <a:pt x="2864510" y="314306"/>
                  </a:lnTo>
                  <a:lnTo>
                    <a:pt x="2819397" y="293471"/>
                  </a:lnTo>
                  <a:lnTo>
                    <a:pt x="2773985" y="273318"/>
                  </a:lnTo>
                  <a:lnTo>
                    <a:pt x="2728286" y="253851"/>
                  </a:lnTo>
                  <a:lnTo>
                    <a:pt x="2682313" y="235072"/>
                  </a:lnTo>
                  <a:lnTo>
                    <a:pt x="2636081" y="216986"/>
                  </a:lnTo>
                  <a:lnTo>
                    <a:pt x="2589600" y="199596"/>
                  </a:lnTo>
                  <a:lnTo>
                    <a:pt x="2542886" y="182906"/>
                  </a:lnTo>
                  <a:lnTo>
                    <a:pt x="2495949" y="166919"/>
                  </a:lnTo>
                  <a:lnTo>
                    <a:pt x="2448805" y="151639"/>
                  </a:lnTo>
                  <a:lnTo>
                    <a:pt x="2401464" y="137069"/>
                  </a:lnTo>
                  <a:lnTo>
                    <a:pt x="2353942" y="123214"/>
                  </a:lnTo>
                  <a:lnTo>
                    <a:pt x="2306250" y="110076"/>
                  </a:lnTo>
                  <a:lnTo>
                    <a:pt x="2258401" y="97660"/>
                  </a:lnTo>
                  <a:lnTo>
                    <a:pt x="2210409" y="85968"/>
                  </a:lnTo>
                  <a:lnTo>
                    <a:pt x="2162286" y="75004"/>
                  </a:lnTo>
                  <a:lnTo>
                    <a:pt x="2114046" y="64773"/>
                  </a:lnTo>
                  <a:lnTo>
                    <a:pt x="2065702" y="55277"/>
                  </a:lnTo>
                  <a:lnTo>
                    <a:pt x="2017266" y="46520"/>
                  </a:lnTo>
                  <a:lnTo>
                    <a:pt x="1968751" y="38506"/>
                  </a:lnTo>
                  <a:lnTo>
                    <a:pt x="1920171" y="31238"/>
                  </a:lnTo>
                  <a:lnTo>
                    <a:pt x="1871539" y="24720"/>
                  </a:lnTo>
                  <a:lnTo>
                    <a:pt x="1822867" y="18955"/>
                  </a:lnTo>
                  <a:lnTo>
                    <a:pt x="1774168" y="13948"/>
                  </a:lnTo>
                  <a:lnTo>
                    <a:pt x="1725456" y="9701"/>
                  </a:lnTo>
                  <a:lnTo>
                    <a:pt x="1676744" y="6218"/>
                  </a:lnTo>
                  <a:lnTo>
                    <a:pt x="1628044" y="3503"/>
                  </a:lnTo>
                  <a:lnTo>
                    <a:pt x="1579287" y="1557"/>
                  </a:lnTo>
                  <a:lnTo>
                    <a:pt x="1530734" y="390"/>
                  </a:lnTo>
                  <a:lnTo>
                    <a:pt x="1482150" y="0"/>
                  </a:lnTo>
                  <a:close/>
                </a:path>
              </a:pathLst>
            </a:custGeom>
            <a:solidFill>
              <a:srgbClr val="64B7B1"/>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44C4FC2E-125B-3390-5707-8F3AE440F0C9}"/>
              </a:ext>
            </a:extLst>
          </p:cNvPr>
          <p:cNvSpPr txBox="1"/>
          <p:nvPr/>
        </p:nvSpPr>
        <p:spPr>
          <a:xfrm>
            <a:off x="1341918" y="4184343"/>
            <a:ext cx="1357477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Developing Course Policies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Levels of Engagement</a:t>
            </a:r>
          </a:p>
        </p:txBody>
      </p:sp>
      <p:graphicFrame>
        <p:nvGraphicFramePr>
          <p:cNvPr id="9" name="Table 8">
            <a:extLst>
              <a:ext uri="{FF2B5EF4-FFF2-40B4-BE49-F238E27FC236}">
                <a16:creationId xmlns:a16="http://schemas.microsoft.com/office/drawing/2014/main" id="{2A14769F-0F77-65A7-0338-0B960A4DF94C}"/>
              </a:ext>
            </a:extLst>
          </p:cNvPr>
          <p:cNvGraphicFramePr>
            <a:graphicFrameLocks noGrp="1"/>
          </p:cNvGraphicFramePr>
          <p:nvPr>
            <p:extLst>
              <p:ext uri="{D42A27DB-BD31-4B8C-83A1-F6EECF244321}">
                <p14:modId xmlns:p14="http://schemas.microsoft.com/office/powerpoint/2010/main" val="1606991453"/>
              </p:ext>
            </p:extLst>
          </p:nvPr>
        </p:nvGraphicFramePr>
        <p:xfrm>
          <a:off x="1161063" y="2633784"/>
          <a:ext cx="14195019" cy="5138556"/>
        </p:xfrm>
        <a:graphic>
          <a:graphicData uri="http://schemas.openxmlformats.org/drawingml/2006/table">
            <a:tbl>
              <a:tblPr firstRow="1" bandRow="1">
                <a:tableStyleId>{5C22544A-7EE6-4342-B048-85BDC9FD1C3A}</a:tableStyleId>
              </a:tblPr>
              <a:tblGrid>
                <a:gridCol w="2371530">
                  <a:extLst>
                    <a:ext uri="{9D8B030D-6E8A-4147-A177-3AD203B41FA5}">
                      <a16:colId xmlns:a16="http://schemas.microsoft.com/office/drawing/2014/main" val="57695239"/>
                    </a:ext>
                  </a:extLst>
                </a:gridCol>
                <a:gridCol w="11823489">
                  <a:extLst>
                    <a:ext uri="{9D8B030D-6E8A-4147-A177-3AD203B41FA5}">
                      <a16:colId xmlns:a16="http://schemas.microsoft.com/office/drawing/2014/main" val="2703096490"/>
                    </a:ext>
                  </a:extLst>
                </a:gridCol>
              </a:tblGrid>
              <a:tr h="1213090">
                <a:tc>
                  <a:txBody>
                    <a:bodyPr/>
                    <a:lstStyle/>
                    <a:p>
                      <a:r>
                        <a:rPr lang="en-US" sz="2800" b="1" dirty="0">
                          <a:solidFill>
                            <a:srgbClr val="C00000"/>
                          </a:solidFill>
                          <a:latin typeface="Times New Roman"/>
                        </a:rPr>
                        <a:t>Prohibition</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r>
                        <a:rPr lang="en-US" sz="2800" b="0" dirty="0">
                          <a:solidFill>
                            <a:srgbClr val="C00000"/>
                          </a:solidFill>
                          <a:latin typeface="Times New Roman"/>
                        </a:rPr>
                        <a:t>ChatGPT and other AI-generation tools are banned from use by students for graded assignments, exams and homework assignments</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013992385"/>
                  </a:ext>
                </a:extLst>
              </a:tr>
              <a:tr h="1213090">
                <a:tc>
                  <a:txBody>
                    <a:bodyPr/>
                    <a:lstStyle/>
                    <a:p>
                      <a:r>
                        <a:rPr lang="en-US" sz="2800" b="1" dirty="0">
                          <a:solidFill>
                            <a:schemeClr val="accent6"/>
                          </a:solidFill>
                          <a:latin typeface="Times New Roman"/>
                        </a:rPr>
                        <a:t>Acceptance</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2800" b="0" dirty="0">
                          <a:solidFill>
                            <a:schemeClr val="accent6"/>
                          </a:solidFill>
                          <a:latin typeface="Times New Roman"/>
                        </a:rPr>
                        <a:t>ChatGPT and other AI-generation tools are permitted for student use for assignments and homework, where specified, and according to certain conditions (such as citation, or discussion with the instructor)</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964952864"/>
                  </a:ext>
                </a:extLst>
              </a:tr>
              <a:tr h="2553866">
                <a:tc>
                  <a:txBody>
                    <a:bodyPr/>
                    <a:lstStyle/>
                    <a:p>
                      <a:r>
                        <a:rPr lang="en-US" sz="2800" b="1" dirty="0">
                          <a:solidFill>
                            <a:srgbClr val="00B050"/>
                          </a:solidFill>
                          <a:latin typeface="Times New Roman"/>
                        </a:rPr>
                        <a:t>Engagement</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2800" b="0" dirty="0">
                          <a:solidFill>
                            <a:srgbClr val="00B050"/>
                          </a:solidFill>
                          <a:latin typeface="Times New Roman"/>
                        </a:rPr>
                        <a:t>ChatGPT and other AI-generation tools are actively used by the instructor during in-class exercises, and guidance for their use is built into assignments guidelines and scaffolding</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4119106662"/>
                  </a:ext>
                </a:extLst>
              </a:tr>
            </a:tbl>
          </a:graphicData>
        </a:graphic>
      </p:graphicFrame>
    </p:spTree>
    <p:extLst>
      <p:ext uri="{BB962C8B-B14F-4D97-AF65-F5344CB8AC3E}">
        <p14:creationId xmlns:p14="http://schemas.microsoft.com/office/powerpoint/2010/main" val="1803074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586634"/>
            <a:ext cx="13885222"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lgn="l">
              <a:lnSpc>
                <a:spcPct val="150000"/>
              </a:lnSpc>
              <a:buAutoNum type="arabicPeriod"/>
            </a:pPr>
            <a:r>
              <a:rPr lang="en-US" sz="3200" dirty="0">
                <a:solidFill>
                  <a:srgbClr val="000000"/>
                </a:solidFill>
                <a:latin typeface="Times New Roman"/>
                <a:cs typeface="Times New Roman"/>
              </a:rPr>
              <a:t>Plagiarism concerns</a:t>
            </a:r>
            <a:endParaRPr lang="en-US"/>
          </a:p>
          <a:p>
            <a:pPr marL="514350" indent="-514350" algn="l">
              <a:lnSpc>
                <a:spcPct val="150000"/>
              </a:lnSpc>
              <a:buAutoNum type="arabicPeriod"/>
            </a:pPr>
            <a:r>
              <a:rPr lang="en-US" sz="3200" dirty="0">
                <a:solidFill>
                  <a:srgbClr val="000000"/>
                </a:solidFill>
                <a:latin typeface="Times New Roman"/>
                <a:cs typeface="Times New Roman"/>
              </a:rPr>
              <a:t>Reduced material mastery</a:t>
            </a:r>
          </a:p>
          <a:p>
            <a:pPr marL="514350" indent="-514350" algn="l">
              <a:lnSpc>
                <a:spcPct val="150000"/>
              </a:lnSpc>
              <a:buAutoNum type="arabicPeriod"/>
            </a:pPr>
            <a:r>
              <a:rPr lang="en-US" sz="3200" dirty="0">
                <a:solidFill>
                  <a:srgbClr val="000000"/>
                </a:solidFill>
                <a:latin typeface="Times New Roman"/>
                <a:cs typeface="Times New Roman"/>
              </a:rPr>
              <a:t>Reinforcement of training data bias</a:t>
            </a:r>
          </a:p>
          <a:p>
            <a:pPr marL="514350" indent="-514350" algn="l">
              <a:lnSpc>
                <a:spcPct val="150000"/>
              </a:lnSpc>
              <a:buAutoNum type="arabicPeriod"/>
            </a:pPr>
            <a:r>
              <a:rPr lang="en-US" sz="3200" dirty="0">
                <a:solidFill>
                  <a:srgbClr val="000000"/>
                </a:solidFill>
                <a:latin typeface="Times New Roman"/>
                <a:cs typeface="Times New Roman"/>
              </a:rPr>
              <a:t>Others?</a:t>
            </a:r>
          </a:p>
          <a:p>
            <a:pPr marL="514350" indent="-514350" algn="l">
              <a:buAutoNum type="arabicPeriod"/>
            </a:pPr>
            <a:endParaRPr lang="en-US" sz="3200" dirty="0">
              <a:solidFill>
                <a:srgbClr val="000000"/>
              </a:solidFill>
              <a:latin typeface="Times New Roman"/>
              <a:cs typeface="Times New Roman"/>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Reasons for Prohibiting Use of ChatGPT</a:t>
            </a:r>
          </a:p>
        </p:txBody>
      </p:sp>
    </p:spTree>
    <p:extLst>
      <p:ext uri="{BB962C8B-B14F-4D97-AF65-F5344CB8AC3E}">
        <p14:creationId xmlns:p14="http://schemas.microsoft.com/office/powerpoint/2010/main" val="1433119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586634"/>
            <a:ext cx="13885222"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dirty="0">
                <a:solidFill>
                  <a:srgbClr val="000000"/>
                </a:solidFill>
                <a:latin typeface="Times New Roman"/>
                <a:cs typeface="Times New Roman"/>
              </a:rPr>
              <a:t>Assignment Design Options:</a:t>
            </a:r>
          </a:p>
          <a:p>
            <a:pPr marL="514350" indent="-514350" algn="l">
              <a:buAutoNum type="arabicPeriod"/>
            </a:pPr>
            <a:r>
              <a:rPr lang="en-US" sz="3200" dirty="0">
                <a:solidFill>
                  <a:srgbClr val="000000"/>
                </a:solidFill>
                <a:latin typeface="Times New Roman"/>
                <a:cs typeface="Times New Roman"/>
              </a:rPr>
              <a:t>Tailored assignments</a:t>
            </a:r>
            <a:endParaRPr lang="en-US" dirty="0"/>
          </a:p>
          <a:p>
            <a:pPr marL="514350" indent="-514350" algn="l">
              <a:buAutoNum type="arabicPeriod"/>
            </a:pPr>
            <a:r>
              <a:rPr lang="en-US" sz="3200" dirty="0">
                <a:solidFill>
                  <a:srgbClr val="000000"/>
                </a:solidFill>
                <a:latin typeface="Times New Roman"/>
                <a:cs typeface="Times New Roman"/>
              </a:rPr>
              <a:t>In-class assessment (e.g. exams)</a:t>
            </a:r>
          </a:p>
          <a:p>
            <a:pPr marL="514350" indent="-514350" algn="l">
              <a:buAutoNum type="arabicPeriod"/>
            </a:pPr>
            <a:r>
              <a:rPr lang="en-US" sz="3200" dirty="0">
                <a:solidFill>
                  <a:srgbClr val="000000"/>
                </a:solidFill>
                <a:latin typeface="Times New Roman"/>
                <a:cs typeface="Times New Roman"/>
              </a:rPr>
              <a:t>Group assignments</a:t>
            </a:r>
          </a:p>
          <a:p>
            <a:pPr marL="514350" indent="-514350" algn="l">
              <a:buAutoNum type="arabicPeriod"/>
            </a:pPr>
            <a:r>
              <a:rPr lang="en-US" sz="3200" dirty="0">
                <a:solidFill>
                  <a:srgbClr val="000000"/>
                </a:solidFill>
                <a:latin typeface="Times New Roman"/>
                <a:cs typeface="Times New Roman"/>
              </a:rPr>
              <a:t>Non-traditional assignments (podcasts, oral exams)</a:t>
            </a:r>
          </a:p>
          <a:p>
            <a:pPr algn="l"/>
            <a:endParaRPr lang="en-US" sz="3200" dirty="0">
              <a:solidFill>
                <a:srgbClr val="000000"/>
              </a:solidFill>
              <a:latin typeface="Times New Roman"/>
              <a:cs typeface="Times New Roman"/>
            </a:endParaRPr>
          </a:p>
          <a:p>
            <a:pPr algn="l"/>
            <a:r>
              <a:rPr lang="en-US" sz="3200" b="1" dirty="0">
                <a:solidFill>
                  <a:srgbClr val="000000"/>
                </a:solidFill>
                <a:latin typeface="Times New Roman"/>
                <a:cs typeface="Times New Roman"/>
              </a:rPr>
              <a:t>Deterrent Options:</a:t>
            </a:r>
          </a:p>
          <a:p>
            <a:pPr marL="514350" indent="-514350" algn="l">
              <a:buAutoNum type="arabicPeriod"/>
            </a:pPr>
            <a:r>
              <a:rPr lang="en-US" sz="3200" dirty="0">
                <a:solidFill>
                  <a:srgbClr val="000000"/>
                </a:solidFill>
                <a:latin typeface="Times New Roman"/>
                <a:cs typeface="Times New Roman"/>
              </a:rPr>
              <a:t>AI detection software</a:t>
            </a:r>
            <a:endParaRPr lang="en-US" dirty="0"/>
          </a:p>
          <a:p>
            <a:pPr marL="514350" indent="-514350" algn="l">
              <a:buAutoNum type="arabicPeriod"/>
            </a:pPr>
            <a:r>
              <a:rPr lang="en-US" sz="3200" dirty="0">
                <a:solidFill>
                  <a:srgbClr val="000000"/>
                </a:solidFill>
                <a:latin typeface="Times New Roman"/>
                <a:cs typeface="Times New Roman"/>
              </a:rPr>
              <a:t>Version history submission</a:t>
            </a:r>
          </a:p>
          <a:p>
            <a:pPr marL="514350" indent="-514350" algn="l">
              <a:buAutoNum type="arabicPeriod"/>
            </a:pPr>
            <a:endParaRPr lang="en-US" sz="3200" dirty="0">
              <a:solidFill>
                <a:srgbClr val="000000"/>
              </a:solidFill>
              <a:latin typeface="Times New Roman"/>
              <a:cs typeface="Times New Roman"/>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Options for ChatGPT 'proofing' your assignments</a:t>
            </a:r>
          </a:p>
        </p:txBody>
      </p:sp>
    </p:spTree>
    <p:extLst>
      <p:ext uri="{BB962C8B-B14F-4D97-AF65-F5344CB8AC3E}">
        <p14:creationId xmlns:p14="http://schemas.microsoft.com/office/powerpoint/2010/main" val="767087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Reason for Permitting Use of ChatGPT</a:t>
            </a:r>
          </a:p>
        </p:txBody>
      </p:sp>
      <p:sp>
        <p:nvSpPr>
          <p:cNvPr id="9" name="TextBox 8">
            <a:extLst>
              <a:ext uri="{FF2B5EF4-FFF2-40B4-BE49-F238E27FC236}">
                <a16:creationId xmlns:a16="http://schemas.microsoft.com/office/drawing/2014/main" id="{DD894AF3-F848-3DF0-F507-88E3AC98A88F}"/>
              </a:ext>
            </a:extLst>
          </p:cNvPr>
          <p:cNvSpPr txBox="1"/>
          <p:nvPr/>
        </p:nvSpPr>
        <p:spPr>
          <a:xfrm>
            <a:off x="1244678" y="2606045"/>
            <a:ext cx="13438638" cy="16547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lgn="l">
              <a:lnSpc>
                <a:spcPct val="150000"/>
              </a:lnSpc>
              <a:buAutoNum type="arabicPeriod"/>
            </a:pPr>
            <a:r>
              <a:rPr lang="en-US" sz="3600" dirty="0">
                <a:latin typeface="Times New Roman"/>
                <a:cs typeface="Times New Roman"/>
              </a:rPr>
              <a:t>Students are already using it!</a:t>
            </a:r>
          </a:p>
          <a:p>
            <a:pPr marL="514350" indent="-514350" algn="l">
              <a:lnSpc>
                <a:spcPct val="150000"/>
              </a:lnSpc>
              <a:buAutoNum type="arabicPeriod"/>
            </a:pPr>
            <a:r>
              <a:rPr lang="en-US" sz="3600" dirty="0">
                <a:solidFill>
                  <a:srgbClr val="000000"/>
                </a:solidFill>
                <a:latin typeface="Times New Roman"/>
                <a:cs typeface="Times New Roman"/>
              </a:rPr>
              <a:t>AI-literacy</a:t>
            </a:r>
          </a:p>
        </p:txBody>
      </p:sp>
    </p:spTree>
    <p:extLst>
      <p:ext uri="{BB962C8B-B14F-4D97-AF65-F5344CB8AC3E}">
        <p14:creationId xmlns:p14="http://schemas.microsoft.com/office/powerpoint/2010/main" val="24884888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586634"/>
            <a:ext cx="1388522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lgn="l">
              <a:buAutoNum type="arabicPeriod"/>
            </a:pPr>
            <a:r>
              <a:rPr lang="en-US" sz="3200" dirty="0">
                <a:latin typeface="Times New Roman"/>
                <a:cs typeface="Times New Roman"/>
              </a:rPr>
              <a:t>Ask students to cite AI tools as a source</a:t>
            </a:r>
          </a:p>
          <a:p>
            <a:pPr marL="514350" indent="-514350" algn="l">
              <a:buAutoNum type="arabicPeriod"/>
            </a:pPr>
            <a:r>
              <a:rPr lang="en-US" sz="3200" dirty="0">
                <a:solidFill>
                  <a:srgbClr val="000000"/>
                </a:solidFill>
                <a:latin typeface="Times New Roman"/>
                <a:cs typeface="Times New Roman"/>
              </a:rPr>
              <a:t>Ask students to include a brief gloss on their use of AI tools in their assignment</a:t>
            </a:r>
          </a:p>
          <a:p>
            <a:pPr marL="514350" indent="-514350" algn="l">
              <a:buAutoNum type="arabicPeriod"/>
            </a:pPr>
            <a:r>
              <a:rPr lang="en-US" sz="3200" dirty="0">
                <a:solidFill>
                  <a:srgbClr val="000000"/>
                </a:solidFill>
                <a:latin typeface="Times New Roman"/>
                <a:cs typeface="Times New Roman"/>
              </a:rPr>
              <a:t>Hold an in-class discussion on student use of ChatGPT to encourage openness</a:t>
            </a:r>
          </a:p>
          <a:p>
            <a:pPr marL="514350" indent="-514350" algn="l">
              <a:buAutoNum type="arabicPeriod"/>
            </a:pPr>
            <a:r>
              <a:rPr lang="en-US" sz="3200" dirty="0">
                <a:solidFill>
                  <a:srgbClr val="000000"/>
                </a:solidFill>
                <a:latin typeface="Times New Roman"/>
                <a:cs typeface="Times New Roman"/>
              </a:rPr>
              <a:t>Offer student's guidelines on how you recommend use of ChatGPT for your class, and how you would prefer they did not use it</a:t>
            </a:r>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Options for Minimal ChatGPT Engagement</a:t>
            </a:r>
          </a:p>
        </p:txBody>
      </p:sp>
    </p:spTree>
    <p:extLst>
      <p:ext uri="{BB962C8B-B14F-4D97-AF65-F5344CB8AC3E}">
        <p14:creationId xmlns:p14="http://schemas.microsoft.com/office/powerpoint/2010/main" val="22826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9" name="TextBox 8">
            <a:extLst>
              <a:ext uri="{FF2B5EF4-FFF2-40B4-BE49-F238E27FC236}">
                <a16:creationId xmlns:a16="http://schemas.microsoft.com/office/drawing/2014/main" id="{77534FB5-7A41-D7F5-08BA-1822DD0FCFE7}"/>
              </a:ext>
            </a:extLst>
          </p:cNvPr>
          <p:cNvSpPr txBox="1"/>
          <p:nvPr/>
        </p:nvSpPr>
        <p:spPr>
          <a:xfrm>
            <a:off x="1322471" y="1361366"/>
            <a:ext cx="1349698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Workshop Goals</a:t>
            </a: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586634"/>
            <a:ext cx="13885222"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lgn="l">
              <a:buAutoNum type="arabicPeriod"/>
            </a:pPr>
            <a:r>
              <a:rPr lang="en-US" sz="3200" dirty="0">
                <a:solidFill>
                  <a:srgbClr val="000000"/>
                </a:solidFill>
                <a:latin typeface="Times New Roman"/>
                <a:cs typeface="Times New Roman"/>
              </a:rPr>
              <a:t>Understand generally how ChatGPT works, and its strengths and weaknesses for student assignments</a:t>
            </a:r>
          </a:p>
          <a:p>
            <a:pPr marL="514350" indent="-514350" algn="l">
              <a:buAutoNum type="arabicPeriod"/>
            </a:pPr>
            <a:r>
              <a:rPr lang="en-US" sz="3200" dirty="0">
                <a:solidFill>
                  <a:srgbClr val="000000"/>
                </a:solidFill>
                <a:latin typeface="Times New Roman"/>
                <a:cs typeface="Times New Roman"/>
              </a:rPr>
              <a:t>Gain experience using ChatGPT for a variety of student assignments</a:t>
            </a:r>
            <a:endParaRPr lang="en-US" dirty="0"/>
          </a:p>
          <a:p>
            <a:pPr marL="514350" indent="-514350" algn="l">
              <a:buAutoNum type="arabicPeriod"/>
            </a:pPr>
            <a:r>
              <a:rPr lang="en-US" sz="3200" dirty="0">
                <a:solidFill>
                  <a:srgbClr val="000000"/>
                </a:solidFill>
                <a:latin typeface="Times New Roman"/>
                <a:cs typeface="Times New Roman"/>
              </a:rPr>
              <a:t>Consider the extent to which you wish to encourage ChatGPT use by your students</a:t>
            </a:r>
          </a:p>
          <a:p>
            <a:pPr marL="514350" indent="-514350" algn="l">
              <a:buAutoNum type="arabicPeriod"/>
            </a:pPr>
            <a:r>
              <a:rPr lang="en-US" sz="3200" dirty="0">
                <a:solidFill>
                  <a:srgbClr val="000000"/>
                </a:solidFill>
                <a:latin typeface="Times New Roman"/>
                <a:cs typeface="Times New Roman"/>
              </a:rPr>
              <a:t>Consider options for active engagement with ChatGPT in your class</a:t>
            </a:r>
          </a:p>
          <a:p>
            <a:pPr marL="514350" indent="-514350" algn="l">
              <a:buAutoNum type="arabicPeriod"/>
            </a:pPr>
            <a:endParaRPr lang="en-US" sz="3200" dirty="0">
              <a:solidFill>
                <a:srgbClr val="000000"/>
              </a:solidFill>
              <a:latin typeface="Times New Roman"/>
              <a:cs typeface="Times New Roman"/>
            </a:endParaRPr>
          </a:p>
        </p:txBody>
      </p:sp>
    </p:spTree>
    <p:extLst>
      <p:ext uri="{BB962C8B-B14F-4D97-AF65-F5344CB8AC3E}">
        <p14:creationId xmlns:p14="http://schemas.microsoft.com/office/powerpoint/2010/main" val="3559762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586634"/>
            <a:ext cx="13885222"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solidFill>
                  <a:srgbClr val="000000"/>
                </a:solidFill>
                <a:latin typeface="Times New Roman"/>
                <a:cs typeface="Times New Roman"/>
              </a:rPr>
              <a:t>Review some of the suggested course policy language provided on the exercise sheet, and begin drafting a paragraph to include in your syllabus on your own ChatGPT policies</a:t>
            </a:r>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Exercise: ChatGPT Course Policies</a:t>
            </a:r>
          </a:p>
        </p:txBody>
      </p:sp>
    </p:spTree>
    <p:extLst>
      <p:ext uri="{BB962C8B-B14F-4D97-AF65-F5344CB8AC3E}">
        <p14:creationId xmlns:p14="http://schemas.microsoft.com/office/powerpoint/2010/main" val="115693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586634"/>
            <a:ext cx="13885222"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Discussion </a:t>
            </a:r>
            <a:endParaRPr lang="en-US" sz="4000" dirty="0"/>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4000" dirty="0">
              <a:solidFill>
                <a:srgbClr val="000000"/>
              </a:solidFill>
              <a:latin typeface="Times New Roman"/>
              <a:cs typeface="Times New Roman"/>
            </a:endParaRPr>
          </a:p>
        </p:txBody>
      </p:sp>
    </p:spTree>
    <p:extLst>
      <p:ext uri="{BB962C8B-B14F-4D97-AF65-F5344CB8AC3E}">
        <p14:creationId xmlns:p14="http://schemas.microsoft.com/office/powerpoint/2010/main" val="425351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586634"/>
            <a:ext cx="13885222"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Break! </a:t>
            </a:r>
            <a:endParaRPr lang="en-US" sz="4000" dirty="0"/>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4000" dirty="0">
              <a:solidFill>
                <a:srgbClr val="000000"/>
              </a:solidFill>
              <a:latin typeface="Times New Roman"/>
              <a:cs typeface="Times New Roman"/>
            </a:endParaRPr>
          </a:p>
        </p:txBody>
      </p:sp>
    </p:spTree>
    <p:extLst>
      <p:ext uri="{BB962C8B-B14F-4D97-AF65-F5344CB8AC3E}">
        <p14:creationId xmlns:p14="http://schemas.microsoft.com/office/powerpoint/2010/main" val="3150284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70400" y="1270000"/>
            <a:ext cx="11785600" cy="6350"/>
          </a:xfrm>
          <a:custGeom>
            <a:avLst/>
            <a:gdLst/>
            <a:ahLst/>
            <a:cxnLst/>
            <a:rect l="l" t="t" r="r" b="b"/>
            <a:pathLst>
              <a:path w="11785600" h="6350">
                <a:moveTo>
                  <a:pt x="0" y="6350"/>
                </a:moveTo>
                <a:lnTo>
                  <a:pt x="11785600" y="6350"/>
                </a:lnTo>
                <a:lnTo>
                  <a:pt x="11785600" y="0"/>
                </a:lnTo>
                <a:lnTo>
                  <a:pt x="0" y="0"/>
                </a:lnTo>
                <a:lnTo>
                  <a:pt x="0" y="6350"/>
                </a:lnTo>
                <a:close/>
              </a:path>
            </a:pathLst>
          </a:custGeom>
          <a:solidFill>
            <a:srgbClr val="BC0940"/>
          </a:solidFill>
        </p:spPr>
        <p:txBody>
          <a:bodyPr wrap="square" lIns="0" tIns="0" rIns="0" bIns="0" rtlCol="0"/>
          <a:lstStyle/>
          <a:p>
            <a:endParaRPr/>
          </a:p>
        </p:txBody>
      </p:sp>
      <p:pic>
        <p:nvPicPr>
          <p:cNvPr id="3" name="object 3"/>
          <p:cNvPicPr/>
          <p:nvPr/>
        </p:nvPicPr>
        <p:blipFill>
          <a:blip r:embed="rId2" cstate="print"/>
          <a:stretch>
            <a:fillRect/>
          </a:stretch>
        </p:blipFill>
        <p:spPr>
          <a:xfrm>
            <a:off x="317500" y="304800"/>
            <a:ext cx="3835399" cy="1148736"/>
          </a:xfrm>
          <a:prstGeom prst="rect">
            <a:avLst/>
          </a:prstGeom>
        </p:spPr>
      </p:pic>
      <p:grpSp>
        <p:nvGrpSpPr>
          <p:cNvPr id="4" name="object 4"/>
          <p:cNvGrpSpPr/>
          <p:nvPr/>
        </p:nvGrpSpPr>
        <p:grpSpPr>
          <a:xfrm>
            <a:off x="10702937" y="6680200"/>
            <a:ext cx="5553075" cy="2463800"/>
            <a:chOff x="10702937" y="6680200"/>
            <a:chExt cx="5553075" cy="2463800"/>
          </a:xfrm>
        </p:grpSpPr>
        <p:sp>
          <p:nvSpPr>
            <p:cNvPr id="5" name="object 5"/>
            <p:cNvSpPr/>
            <p:nvPr/>
          </p:nvSpPr>
          <p:spPr>
            <a:xfrm>
              <a:off x="10702937" y="6958820"/>
              <a:ext cx="5553075" cy="2185670"/>
            </a:xfrm>
            <a:custGeom>
              <a:avLst/>
              <a:gdLst/>
              <a:ahLst/>
              <a:cxnLst/>
              <a:rect l="l" t="t" r="r" b="b"/>
              <a:pathLst>
                <a:path w="5553075" h="2185670">
                  <a:moveTo>
                    <a:pt x="3115795" y="0"/>
                  </a:moveTo>
                  <a:lnTo>
                    <a:pt x="3073300" y="43"/>
                  </a:lnTo>
                  <a:lnTo>
                    <a:pt x="3030908" y="581"/>
                  </a:lnTo>
                  <a:lnTo>
                    <a:pt x="2988622" y="1617"/>
                  </a:lnTo>
                  <a:lnTo>
                    <a:pt x="2946444" y="3151"/>
                  </a:lnTo>
                  <a:lnTo>
                    <a:pt x="2904377" y="5187"/>
                  </a:lnTo>
                  <a:lnTo>
                    <a:pt x="2862423" y="7726"/>
                  </a:lnTo>
                  <a:lnTo>
                    <a:pt x="2820583" y="10772"/>
                  </a:lnTo>
                  <a:lnTo>
                    <a:pt x="2778861" y="14325"/>
                  </a:lnTo>
                  <a:lnTo>
                    <a:pt x="2737258" y="18388"/>
                  </a:lnTo>
                  <a:lnTo>
                    <a:pt x="2695777" y="22964"/>
                  </a:lnTo>
                  <a:lnTo>
                    <a:pt x="2654420" y="28054"/>
                  </a:lnTo>
                  <a:lnTo>
                    <a:pt x="2613189" y="33661"/>
                  </a:lnTo>
                  <a:lnTo>
                    <a:pt x="2572087" y="39787"/>
                  </a:lnTo>
                  <a:lnTo>
                    <a:pt x="2531116" y="46435"/>
                  </a:lnTo>
                  <a:lnTo>
                    <a:pt x="2490277" y="53605"/>
                  </a:lnTo>
                  <a:lnTo>
                    <a:pt x="2449575" y="61301"/>
                  </a:lnTo>
                  <a:lnTo>
                    <a:pt x="2409010" y="69525"/>
                  </a:lnTo>
                  <a:lnTo>
                    <a:pt x="2368585" y="78279"/>
                  </a:lnTo>
                  <a:lnTo>
                    <a:pt x="2328302" y="87565"/>
                  </a:lnTo>
                  <a:lnTo>
                    <a:pt x="2288163" y="97385"/>
                  </a:lnTo>
                  <a:lnTo>
                    <a:pt x="2248172" y="107742"/>
                  </a:lnTo>
                  <a:lnTo>
                    <a:pt x="2208329" y="118637"/>
                  </a:lnTo>
                  <a:lnTo>
                    <a:pt x="2168638" y="130074"/>
                  </a:lnTo>
                  <a:lnTo>
                    <a:pt x="2129100" y="142053"/>
                  </a:lnTo>
                  <a:lnTo>
                    <a:pt x="2089718" y="154578"/>
                  </a:lnTo>
                  <a:lnTo>
                    <a:pt x="2050494" y="167651"/>
                  </a:lnTo>
                  <a:lnTo>
                    <a:pt x="2011431" y="181273"/>
                  </a:lnTo>
                  <a:lnTo>
                    <a:pt x="1972530" y="195447"/>
                  </a:lnTo>
                  <a:lnTo>
                    <a:pt x="1933794" y="210175"/>
                  </a:lnTo>
                  <a:lnTo>
                    <a:pt x="1895225" y="225459"/>
                  </a:lnTo>
                  <a:lnTo>
                    <a:pt x="1856826" y="241302"/>
                  </a:lnTo>
                  <a:lnTo>
                    <a:pt x="1818598" y="257706"/>
                  </a:lnTo>
                  <a:lnTo>
                    <a:pt x="1780545" y="274672"/>
                  </a:lnTo>
                  <a:lnTo>
                    <a:pt x="1742667" y="292204"/>
                  </a:lnTo>
                  <a:lnTo>
                    <a:pt x="1704968" y="310303"/>
                  </a:lnTo>
                  <a:lnTo>
                    <a:pt x="1667450" y="328971"/>
                  </a:lnTo>
                  <a:lnTo>
                    <a:pt x="1630115" y="348211"/>
                  </a:lnTo>
                  <a:lnTo>
                    <a:pt x="1592966" y="368025"/>
                  </a:lnTo>
                  <a:lnTo>
                    <a:pt x="1556004" y="388415"/>
                  </a:lnTo>
                  <a:lnTo>
                    <a:pt x="1519231" y="409384"/>
                  </a:lnTo>
                  <a:lnTo>
                    <a:pt x="1482651" y="430932"/>
                  </a:lnTo>
                  <a:lnTo>
                    <a:pt x="1446266" y="453064"/>
                  </a:lnTo>
                  <a:lnTo>
                    <a:pt x="1410077" y="475780"/>
                  </a:lnTo>
                  <a:lnTo>
                    <a:pt x="1374087" y="499083"/>
                  </a:lnTo>
                  <a:lnTo>
                    <a:pt x="1338298" y="522976"/>
                  </a:lnTo>
                  <a:lnTo>
                    <a:pt x="1302712" y="547460"/>
                  </a:lnTo>
                  <a:lnTo>
                    <a:pt x="1267333" y="572537"/>
                  </a:lnTo>
                  <a:lnTo>
                    <a:pt x="1232161" y="598211"/>
                  </a:lnTo>
                  <a:lnTo>
                    <a:pt x="1197200" y="624482"/>
                  </a:lnTo>
                  <a:lnTo>
                    <a:pt x="1162451" y="651354"/>
                  </a:lnTo>
                  <a:lnTo>
                    <a:pt x="1127917" y="678828"/>
                  </a:lnTo>
                  <a:lnTo>
                    <a:pt x="1093601" y="706907"/>
                  </a:lnTo>
                  <a:lnTo>
                    <a:pt x="1059503" y="735593"/>
                  </a:lnTo>
                  <a:lnTo>
                    <a:pt x="1025627" y="764887"/>
                  </a:lnTo>
                  <a:lnTo>
                    <a:pt x="991976" y="794793"/>
                  </a:lnTo>
                  <a:lnTo>
                    <a:pt x="958550" y="825313"/>
                  </a:lnTo>
                  <a:lnTo>
                    <a:pt x="925353" y="856448"/>
                  </a:lnTo>
                  <a:lnTo>
                    <a:pt x="892386" y="888200"/>
                  </a:lnTo>
                  <a:lnTo>
                    <a:pt x="859653" y="920573"/>
                  </a:lnTo>
                  <a:lnTo>
                    <a:pt x="827154" y="953568"/>
                  </a:lnTo>
                  <a:lnTo>
                    <a:pt x="794894" y="987187"/>
                  </a:lnTo>
                  <a:lnTo>
                    <a:pt x="762873" y="1021433"/>
                  </a:lnTo>
                  <a:lnTo>
                    <a:pt x="731094" y="1056308"/>
                  </a:lnTo>
                  <a:lnTo>
                    <a:pt x="699559" y="1091813"/>
                  </a:lnTo>
                  <a:lnTo>
                    <a:pt x="668271" y="1127952"/>
                  </a:lnTo>
                  <a:lnTo>
                    <a:pt x="637232" y="1164727"/>
                  </a:lnTo>
                  <a:lnTo>
                    <a:pt x="606444" y="1202138"/>
                  </a:lnTo>
                  <a:lnTo>
                    <a:pt x="575909" y="1240190"/>
                  </a:lnTo>
                  <a:lnTo>
                    <a:pt x="545631" y="1278884"/>
                  </a:lnTo>
                  <a:lnTo>
                    <a:pt x="515610" y="1318221"/>
                  </a:lnTo>
                  <a:lnTo>
                    <a:pt x="485849" y="1358205"/>
                  </a:lnTo>
                  <a:lnTo>
                    <a:pt x="456351" y="1398838"/>
                  </a:lnTo>
                  <a:lnTo>
                    <a:pt x="427117" y="1440121"/>
                  </a:lnTo>
                  <a:lnTo>
                    <a:pt x="398151" y="1482058"/>
                  </a:lnTo>
                  <a:lnTo>
                    <a:pt x="369454" y="1524649"/>
                  </a:lnTo>
                  <a:lnTo>
                    <a:pt x="341028" y="1567898"/>
                  </a:lnTo>
                  <a:lnTo>
                    <a:pt x="312876" y="1611807"/>
                  </a:lnTo>
                  <a:lnTo>
                    <a:pt x="285000" y="1656377"/>
                  </a:lnTo>
                  <a:lnTo>
                    <a:pt x="257403" y="1701611"/>
                  </a:lnTo>
                  <a:lnTo>
                    <a:pt x="230087" y="1747511"/>
                  </a:lnTo>
                  <a:lnTo>
                    <a:pt x="203053" y="1794079"/>
                  </a:lnTo>
                  <a:lnTo>
                    <a:pt x="176304" y="1841319"/>
                  </a:lnTo>
                  <a:lnTo>
                    <a:pt x="149843" y="1889230"/>
                  </a:lnTo>
                  <a:lnTo>
                    <a:pt x="123672" y="1937817"/>
                  </a:lnTo>
                  <a:lnTo>
                    <a:pt x="97792" y="1987081"/>
                  </a:lnTo>
                  <a:lnTo>
                    <a:pt x="72207" y="2037024"/>
                  </a:lnTo>
                  <a:lnTo>
                    <a:pt x="46919" y="2087649"/>
                  </a:lnTo>
                  <a:lnTo>
                    <a:pt x="26443" y="2129593"/>
                  </a:lnTo>
                  <a:lnTo>
                    <a:pt x="6262" y="2171804"/>
                  </a:lnTo>
                  <a:lnTo>
                    <a:pt x="0" y="2185179"/>
                  </a:lnTo>
                  <a:lnTo>
                    <a:pt x="5553062" y="2185179"/>
                  </a:lnTo>
                  <a:lnTo>
                    <a:pt x="5553062" y="704244"/>
                  </a:lnTo>
                  <a:lnTo>
                    <a:pt x="5521327" y="685845"/>
                  </a:lnTo>
                  <a:lnTo>
                    <a:pt x="5482271" y="663835"/>
                  </a:lnTo>
                  <a:lnTo>
                    <a:pt x="5442864" y="642256"/>
                  </a:lnTo>
                  <a:lnTo>
                    <a:pt x="5403107" y="621112"/>
                  </a:lnTo>
                  <a:lnTo>
                    <a:pt x="5363002" y="600408"/>
                  </a:lnTo>
                  <a:lnTo>
                    <a:pt x="5322549" y="580146"/>
                  </a:lnTo>
                  <a:lnTo>
                    <a:pt x="5232972" y="536739"/>
                  </a:lnTo>
                  <a:lnTo>
                    <a:pt x="5143364" y="494882"/>
                  </a:lnTo>
                  <a:lnTo>
                    <a:pt x="5053745" y="454590"/>
                  </a:lnTo>
                  <a:lnTo>
                    <a:pt x="4964131" y="415882"/>
                  </a:lnTo>
                  <a:lnTo>
                    <a:pt x="4874542" y="378776"/>
                  </a:lnTo>
                  <a:lnTo>
                    <a:pt x="4784995" y="343289"/>
                  </a:lnTo>
                  <a:lnTo>
                    <a:pt x="4695508" y="309438"/>
                  </a:lnTo>
                  <a:lnTo>
                    <a:pt x="4606100" y="277241"/>
                  </a:lnTo>
                  <a:lnTo>
                    <a:pt x="4516789" y="246716"/>
                  </a:lnTo>
                  <a:lnTo>
                    <a:pt x="4427593" y="217880"/>
                  </a:lnTo>
                  <a:lnTo>
                    <a:pt x="4338530" y="190751"/>
                  </a:lnTo>
                  <a:lnTo>
                    <a:pt x="4249619" y="165346"/>
                  </a:lnTo>
                  <a:lnTo>
                    <a:pt x="4160877" y="141684"/>
                  </a:lnTo>
                  <a:lnTo>
                    <a:pt x="4072322" y="119780"/>
                  </a:lnTo>
                  <a:lnTo>
                    <a:pt x="3983973" y="99654"/>
                  </a:lnTo>
                  <a:lnTo>
                    <a:pt x="3895848" y="81323"/>
                  </a:lnTo>
                  <a:lnTo>
                    <a:pt x="3851875" y="72835"/>
                  </a:lnTo>
                  <a:lnTo>
                    <a:pt x="3807965" y="64804"/>
                  </a:lnTo>
                  <a:lnTo>
                    <a:pt x="3764120" y="57229"/>
                  </a:lnTo>
                  <a:lnTo>
                    <a:pt x="3720343" y="50114"/>
                  </a:lnTo>
                  <a:lnTo>
                    <a:pt x="3676635" y="43461"/>
                  </a:lnTo>
                  <a:lnTo>
                    <a:pt x="3632999" y="37272"/>
                  </a:lnTo>
                  <a:lnTo>
                    <a:pt x="3589436" y="31549"/>
                  </a:lnTo>
                  <a:lnTo>
                    <a:pt x="3545951" y="26295"/>
                  </a:lnTo>
                  <a:lnTo>
                    <a:pt x="3502544" y="21511"/>
                  </a:lnTo>
                  <a:lnTo>
                    <a:pt x="3459218" y="17201"/>
                  </a:lnTo>
                  <a:lnTo>
                    <a:pt x="3415975" y="13365"/>
                  </a:lnTo>
                  <a:lnTo>
                    <a:pt x="3372818" y="10006"/>
                  </a:lnTo>
                  <a:lnTo>
                    <a:pt x="3329748" y="7127"/>
                  </a:lnTo>
                  <a:lnTo>
                    <a:pt x="3286768" y="4730"/>
                  </a:lnTo>
                  <a:lnTo>
                    <a:pt x="3243881" y="2816"/>
                  </a:lnTo>
                  <a:lnTo>
                    <a:pt x="3201088" y="1388"/>
                  </a:lnTo>
                  <a:lnTo>
                    <a:pt x="3158392" y="449"/>
                  </a:lnTo>
                  <a:lnTo>
                    <a:pt x="3115795" y="0"/>
                  </a:lnTo>
                  <a:close/>
                </a:path>
              </a:pathLst>
            </a:custGeom>
            <a:solidFill>
              <a:srgbClr val="FFCD02"/>
            </a:solidFill>
          </p:spPr>
          <p:txBody>
            <a:bodyPr wrap="square" lIns="0" tIns="0" rIns="0" bIns="0" rtlCol="0"/>
            <a:lstStyle/>
            <a:p>
              <a:endParaRPr/>
            </a:p>
          </p:txBody>
        </p:sp>
        <p:sp>
          <p:nvSpPr>
            <p:cNvPr id="6" name="object 6"/>
            <p:cNvSpPr/>
            <p:nvPr/>
          </p:nvSpPr>
          <p:spPr>
            <a:xfrm>
              <a:off x="11914463" y="6994484"/>
              <a:ext cx="4342130" cy="2150110"/>
            </a:xfrm>
            <a:custGeom>
              <a:avLst/>
              <a:gdLst/>
              <a:ahLst/>
              <a:cxnLst/>
              <a:rect l="l" t="t" r="r" b="b"/>
              <a:pathLst>
                <a:path w="4342130" h="2150109">
                  <a:moveTo>
                    <a:pt x="2645887" y="0"/>
                  </a:moveTo>
                  <a:lnTo>
                    <a:pt x="2600137" y="369"/>
                  </a:lnTo>
                  <a:lnTo>
                    <a:pt x="2554455" y="1437"/>
                  </a:lnTo>
                  <a:lnTo>
                    <a:pt x="2508852" y="3206"/>
                  </a:lnTo>
                  <a:lnTo>
                    <a:pt x="2463339" y="5679"/>
                  </a:lnTo>
                  <a:lnTo>
                    <a:pt x="2417928" y="8859"/>
                  </a:lnTo>
                  <a:lnTo>
                    <a:pt x="2372628" y="12750"/>
                  </a:lnTo>
                  <a:lnTo>
                    <a:pt x="2327451" y="17354"/>
                  </a:lnTo>
                  <a:lnTo>
                    <a:pt x="2282408" y="22675"/>
                  </a:lnTo>
                  <a:lnTo>
                    <a:pt x="2237509" y="28714"/>
                  </a:lnTo>
                  <a:lnTo>
                    <a:pt x="2192766" y="35476"/>
                  </a:lnTo>
                  <a:lnTo>
                    <a:pt x="2148189" y="42963"/>
                  </a:lnTo>
                  <a:lnTo>
                    <a:pt x="2103789" y="51178"/>
                  </a:lnTo>
                  <a:lnTo>
                    <a:pt x="2059577" y="60125"/>
                  </a:lnTo>
                  <a:lnTo>
                    <a:pt x="2015564" y="69806"/>
                  </a:lnTo>
                  <a:lnTo>
                    <a:pt x="1971761" y="80224"/>
                  </a:lnTo>
                  <a:lnTo>
                    <a:pt x="1928179" y="91382"/>
                  </a:lnTo>
                  <a:lnTo>
                    <a:pt x="1884829" y="103284"/>
                  </a:lnTo>
                  <a:lnTo>
                    <a:pt x="1841721" y="115931"/>
                  </a:lnTo>
                  <a:lnTo>
                    <a:pt x="1798866" y="129328"/>
                  </a:lnTo>
                  <a:lnTo>
                    <a:pt x="1756276" y="143477"/>
                  </a:lnTo>
                  <a:lnTo>
                    <a:pt x="1713961" y="158382"/>
                  </a:lnTo>
                  <a:lnTo>
                    <a:pt x="1671931" y="174044"/>
                  </a:lnTo>
                  <a:lnTo>
                    <a:pt x="1630199" y="190468"/>
                  </a:lnTo>
                  <a:lnTo>
                    <a:pt x="1588775" y="207656"/>
                  </a:lnTo>
                  <a:lnTo>
                    <a:pt x="1547669" y="225611"/>
                  </a:lnTo>
                  <a:lnTo>
                    <a:pt x="1506893" y="244337"/>
                  </a:lnTo>
                  <a:lnTo>
                    <a:pt x="1466458" y="263835"/>
                  </a:lnTo>
                  <a:lnTo>
                    <a:pt x="1426374" y="284110"/>
                  </a:lnTo>
                  <a:lnTo>
                    <a:pt x="1386652" y="305164"/>
                  </a:lnTo>
                  <a:lnTo>
                    <a:pt x="1347304" y="327000"/>
                  </a:lnTo>
                  <a:lnTo>
                    <a:pt x="1308339" y="349622"/>
                  </a:lnTo>
                  <a:lnTo>
                    <a:pt x="1269769" y="373031"/>
                  </a:lnTo>
                  <a:lnTo>
                    <a:pt x="1231605" y="397232"/>
                  </a:lnTo>
                  <a:lnTo>
                    <a:pt x="1193858" y="422227"/>
                  </a:lnTo>
                  <a:lnTo>
                    <a:pt x="1156539" y="448019"/>
                  </a:lnTo>
                  <a:lnTo>
                    <a:pt x="1119658" y="474611"/>
                  </a:lnTo>
                  <a:lnTo>
                    <a:pt x="1083226" y="502006"/>
                  </a:lnTo>
                  <a:lnTo>
                    <a:pt x="1047255" y="530208"/>
                  </a:lnTo>
                  <a:lnTo>
                    <a:pt x="1011754" y="559219"/>
                  </a:lnTo>
                  <a:lnTo>
                    <a:pt x="976736" y="589042"/>
                  </a:lnTo>
                  <a:lnTo>
                    <a:pt x="942211" y="619680"/>
                  </a:lnTo>
                  <a:lnTo>
                    <a:pt x="908189" y="651136"/>
                  </a:lnTo>
                  <a:lnTo>
                    <a:pt x="874683" y="683413"/>
                  </a:lnTo>
                  <a:lnTo>
                    <a:pt x="841701" y="716514"/>
                  </a:lnTo>
                  <a:lnTo>
                    <a:pt x="799556" y="760254"/>
                  </a:lnTo>
                  <a:lnTo>
                    <a:pt x="758525" y="803975"/>
                  </a:lnTo>
                  <a:lnTo>
                    <a:pt x="718600" y="847675"/>
                  </a:lnTo>
                  <a:lnTo>
                    <a:pt x="679776" y="891352"/>
                  </a:lnTo>
                  <a:lnTo>
                    <a:pt x="642045" y="935003"/>
                  </a:lnTo>
                  <a:lnTo>
                    <a:pt x="605402" y="978626"/>
                  </a:lnTo>
                  <a:lnTo>
                    <a:pt x="569838" y="1022219"/>
                  </a:lnTo>
                  <a:lnTo>
                    <a:pt x="535348" y="1065780"/>
                  </a:lnTo>
                  <a:lnTo>
                    <a:pt x="501925" y="1109307"/>
                  </a:lnTo>
                  <a:lnTo>
                    <a:pt x="469562" y="1152798"/>
                  </a:lnTo>
                  <a:lnTo>
                    <a:pt x="438253" y="1196250"/>
                  </a:lnTo>
                  <a:lnTo>
                    <a:pt x="407990" y="1239661"/>
                  </a:lnTo>
                  <a:lnTo>
                    <a:pt x="378767" y="1283029"/>
                  </a:lnTo>
                  <a:lnTo>
                    <a:pt x="350578" y="1326352"/>
                  </a:lnTo>
                  <a:lnTo>
                    <a:pt x="323416" y="1369628"/>
                  </a:lnTo>
                  <a:lnTo>
                    <a:pt x="297273" y="1412854"/>
                  </a:lnTo>
                  <a:lnTo>
                    <a:pt x="272144" y="1456028"/>
                  </a:lnTo>
                  <a:lnTo>
                    <a:pt x="248022" y="1499149"/>
                  </a:lnTo>
                  <a:lnTo>
                    <a:pt x="224900" y="1542213"/>
                  </a:lnTo>
                  <a:lnTo>
                    <a:pt x="202771" y="1585220"/>
                  </a:lnTo>
                  <a:lnTo>
                    <a:pt x="181629" y="1628165"/>
                  </a:lnTo>
                  <a:lnTo>
                    <a:pt x="161466" y="1671048"/>
                  </a:lnTo>
                  <a:lnTo>
                    <a:pt x="142277" y="1713867"/>
                  </a:lnTo>
                  <a:lnTo>
                    <a:pt x="124055" y="1756618"/>
                  </a:lnTo>
                  <a:lnTo>
                    <a:pt x="106792" y="1799300"/>
                  </a:lnTo>
                  <a:lnTo>
                    <a:pt x="90483" y="1841911"/>
                  </a:lnTo>
                  <a:lnTo>
                    <a:pt x="75120" y="1884448"/>
                  </a:lnTo>
                  <a:lnTo>
                    <a:pt x="60698" y="1926910"/>
                  </a:lnTo>
                  <a:lnTo>
                    <a:pt x="47208" y="1969294"/>
                  </a:lnTo>
                  <a:lnTo>
                    <a:pt x="34645" y="2011597"/>
                  </a:lnTo>
                  <a:lnTo>
                    <a:pt x="23001" y="2053819"/>
                  </a:lnTo>
                  <a:lnTo>
                    <a:pt x="12271" y="2095956"/>
                  </a:lnTo>
                  <a:lnTo>
                    <a:pt x="2447" y="2138006"/>
                  </a:lnTo>
                  <a:lnTo>
                    <a:pt x="0" y="2149515"/>
                  </a:lnTo>
                  <a:lnTo>
                    <a:pt x="4341536" y="2149515"/>
                  </a:lnTo>
                  <a:lnTo>
                    <a:pt x="4341536" y="482425"/>
                  </a:lnTo>
                  <a:lnTo>
                    <a:pt x="4327460" y="473778"/>
                  </a:lnTo>
                  <a:lnTo>
                    <a:pt x="4287181" y="449833"/>
                  </a:lnTo>
                  <a:lnTo>
                    <a:pt x="4246556" y="426473"/>
                  </a:lnTo>
                  <a:lnTo>
                    <a:pt x="4205597" y="403700"/>
                  </a:lnTo>
                  <a:lnTo>
                    <a:pt x="4164314" y="381518"/>
                  </a:lnTo>
                  <a:lnTo>
                    <a:pt x="4122719" y="359929"/>
                  </a:lnTo>
                  <a:lnTo>
                    <a:pt x="4080821" y="338936"/>
                  </a:lnTo>
                  <a:lnTo>
                    <a:pt x="4038633" y="318543"/>
                  </a:lnTo>
                  <a:lnTo>
                    <a:pt x="3996165" y="298752"/>
                  </a:lnTo>
                  <a:lnTo>
                    <a:pt x="3953427" y="279567"/>
                  </a:lnTo>
                  <a:lnTo>
                    <a:pt x="3910431" y="260990"/>
                  </a:lnTo>
                  <a:lnTo>
                    <a:pt x="3867188" y="243024"/>
                  </a:lnTo>
                  <a:lnTo>
                    <a:pt x="3823709" y="225673"/>
                  </a:lnTo>
                  <a:lnTo>
                    <a:pt x="3780003" y="208939"/>
                  </a:lnTo>
                  <a:lnTo>
                    <a:pt x="3736083" y="192825"/>
                  </a:lnTo>
                  <a:lnTo>
                    <a:pt x="3691959" y="177335"/>
                  </a:lnTo>
                  <a:lnTo>
                    <a:pt x="3647642" y="162471"/>
                  </a:lnTo>
                  <a:lnTo>
                    <a:pt x="3603143" y="148236"/>
                  </a:lnTo>
                  <a:lnTo>
                    <a:pt x="3558473" y="134634"/>
                  </a:lnTo>
                  <a:lnTo>
                    <a:pt x="3513643" y="121667"/>
                  </a:lnTo>
                  <a:lnTo>
                    <a:pt x="3468663" y="109339"/>
                  </a:lnTo>
                  <a:lnTo>
                    <a:pt x="3423545" y="97652"/>
                  </a:lnTo>
                  <a:lnTo>
                    <a:pt x="3378298" y="86609"/>
                  </a:lnTo>
                  <a:lnTo>
                    <a:pt x="3332936" y="76214"/>
                  </a:lnTo>
                  <a:lnTo>
                    <a:pt x="3287467" y="66468"/>
                  </a:lnTo>
                  <a:lnTo>
                    <a:pt x="3241903" y="57377"/>
                  </a:lnTo>
                  <a:lnTo>
                    <a:pt x="3196256" y="48941"/>
                  </a:lnTo>
                  <a:lnTo>
                    <a:pt x="3150535" y="41165"/>
                  </a:lnTo>
                  <a:lnTo>
                    <a:pt x="3104752" y="34051"/>
                  </a:lnTo>
                  <a:lnTo>
                    <a:pt x="3058917" y="27603"/>
                  </a:lnTo>
                  <a:lnTo>
                    <a:pt x="3013042" y="21822"/>
                  </a:lnTo>
                  <a:lnTo>
                    <a:pt x="2967137" y="16714"/>
                  </a:lnTo>
                  <a:lnTo>
                    <a:pt x="2921213" y="12279"/>
                  </a:lnTo>
                  <a:lnTo>
                    <a:pt x="2875282" y="8522"/>
                  </a:lnTo>
                  <a:lnTo>
                    <a:pt x="2829353" y="5445"/>
                  </a:lnTo>
                  <a:lnTo>
                    <a:pt x="2783438" y="3051"/>
                  </a:lnTo>
                  <a:lnTo>
                    <a:pt x="2737549" y="1343"/>
                  </a:lnTo>
                  <a:lnTo>
                    <a:pt x="2691694" y="325"/>
                  </a:lnTo>
                  <a:lnTo>
                    <a:pt x="2645887" y="0"/>
                  </a:lnTo>
                  <a:close/>
                </a:path>
              </a:pathLst>
            </a:custGeom>
            <a:solidFill>
              <a:srgbClr val="67C8C7"/>
            </a:solidFill>
          </p:spPr>
          <p:txBody>
            <a:bodyPr wrap="square" lIns="0" tIns="0" rIns="0" bIns="0" rtlCol="0"/>
            <a:lstStyle/>
            <a:p>
              <a:endParaRPr/>
            </a:p>
          </p:txBody>
        </p:sp>
        <p:sp>
          <p:nvSpPr>
            <p:cNvPr id="7" name="object 7"/>
            <p:cNvSpPr/>
            <p:nvPr/>
          </p:nvSpPr>
          <p:spPr>
            <a:xfrm>
              <a:off x="14100929" y="6680200"/>
              <a:ext cx="2155190" cy="796925"/>
            </a:xfrm>
            <a:custGeom>
              <a:avLst/>
              <a:gdLst/>
              <a:ahLst/>
              <a:cxnLst/>
              <a:rect l="l" t="t" r="r" b="b"/>
              <a:pathLst>
                <a:path w="2155190" h="796925">
                  <a:moveTo>
                    <a:pt x="2155070" y="314286"/>
                  </a:moveTo>
                  <a:lnTo>
                    <a:pt x="460819" y="314286"/>
                  </a:lnTo>
                  <a:lnTo>
                    <a:pt x="509404" y="314677"/>
                  </a:lnTo>
                  <a:lnTo>
                    <a:pt x="558040" y="315846"/>
                  </a:lnTo>
                  <a:lnTo>
                    <a:pt x="606827" y="317796"/>
                  </a:lnTo>
                  <a:lnTo>
                    <a:pt x="655416" y="320505"/>
                  </a:lnTo>
                  <a:lnTo>
                    <a:pt x="704129" y="323988"/>
                  </a:lnTo>
                  <a:lnTo>
                    <a:pt x="752841" y="328235"/>
                  </a:lnTo>
                  <a:lnTo>
                    <a:pt x="801540" y="333242"/>
                  </a:lnTo>
                  <a:lnTo>
                    <a:pt x="850212" y="339007"/>
                  </a:lnTo>
                  <a:lnTo>
                    <a:pt x="898845" y="345525"/>
                  </a:lnTo>
                  <a:lnTo>
                    <a:pt x="947425" y="352793"/>
                  </a:lnTo>
                  <a:lnTo>
                    <a:pt x="995940" y="360807"/>
                  </a:lnTo>
                  <a:lnTo>
                    <a:pt x="1044376" y="369564"/>
                  </a:lnTo>
                  <a:lnTo>
                    <a:pt x="1092721" y="379060"/>
                  </a:lnTo>
                  <a:lnTo>
                    <a:pt x="1140961" y="389291"/>
                  </a:lnTo>
                  <a:lnTo>
                    <a:pt x="1189084" y="400255"/>
                  </a:lnTo>
                  <a:lnTo>
                    <a:pt x="1237076" y="411946"/>
                  </a:lnTo>
                  <a:lnTo>
                    <a:pt x="1284925" y="424363"/>
                  </a:lnTo>
                  <a:lnTo>
                    <a:pt x="1332617" y="437501"/>
                  </a:lnTo>
                  <a:lnTo>
                    <a:pt x="1380140" y="451356"/>
                  </a:lnTo>
                  <a:lnTo>
                    <a:pt x="1427480" y="465926"/>
                  </a:lnTo>
                  <a:lnTo>
                    <a:pt x="1474625" y="481206"/>
                  </a:lnTo>
                  <a:lnTo>
                    <a:pt x="1521561" y="497193"/>
                  </a:lnTo>
                  <a:lnTo>
                    <a:pt x="1568276" y="513883"/>
                  </a:lnTo>
                  <a:lnTo>
                    <a:pt x="1614756" y="531273"/>
                  </a:lnTo>
                  <a:lnTo>
                    <a:pt x="1660989" y="549359"/>
                  </a:lnTo>
                  <a:lnTo>
                    <a:pt x="1706961" y="568137"/>
                  </a:lnTo>
                  <a:lnTo>
                    <a:pt x="1752660" y="587605"/>
                  </a:lnTo>
                  <a:lnTo>
                    <a:pt x="1798073" y="607758"/>
                  </a:lnTo>
                  <a:lnTo>
                    <a:pt x="1843186" y="628593"/>
                  </a:lnTo>
                  <a:lnTo>
                    <a:pt x="1887986" y="650106"/>
                  </a:lnTo>
                  <a:lnTo>
                    <a:pt x="1932461" y="672294"/>
                  </a:lnTo>
                  <a:lnTo>
                    <a:pt x="1976598" y="695153"/>
                  </a:lnTo>
                  <a:lnTo>
                    <a:pt x="2020383" y="718680"/>
                  </a:lnTo>
                  <a:lnTo>
                    <a:pt x="2063804" y="742870"/>
                  </a:lnTo>
                  <a:lnTo>
                    <a:pt x="2106847" y="767721"/>
                  </a:lnTo>
                  <a:lnTo>
                    <a:pt x="2149500" y="793228"/>
                  </a:lnTo>
                  <a:lnTo>
                    <a:pt x="2155070" y="796678"/>
                  </a:lnTo>
                  <a:lnTo>
                    <a:pt x="2155070" y="314286"/>
                  </a:lnTo>
                  <a:close/>
                </a:path>
                <a:path w="2155190" h="796925">
                  <a:moveTo>
                    <a:pt x="1289138" y="0"/>
                  </a:moveTo>
                  <a:lnTo>
                    <a:pt x="1235853" y="380"/>
                  </a:lnTo>
                  <a:lnTo>
                    <a:pt x="1182899" y="1522"/>
                  </a:lnTo>
                  <a:lnTo>
                    <a:pt x="1130287" y="3429"/>
                  </a:lnTo>
                  <a:lnTo>
                    <a:pt x="1078029" y="6107"/>
                  </a:lnTo>
                  <a:lnTo>
                    <a:pt x="1026136" y="9559"/>
                  </a:lnTo>
                  <a:lnTo>
                    <a:pt x="974621" y="13791"/>
                  </a:lnTo>
                  <a:lnTo>
                    <a:pt x="923493" y="18806"/>
                  </a:lnTo>
                  <a:lnTo>
                    <a:pt x="872765" y="24609"/>
                  </a:lnTo>
                  <a:lnTo>
                    <a:pt x="822448" y="31204"/>
                  </a:lnTo>
                  <a:lnTo>
                    <a:pt x="772553" y="38597"/>
                  </a:lnTo>
                  <a:lnTo>
                    <a:pt x="723092" y="46791"/>
                  </a:lnTo>
                  <a:lnTo>
                    <a:pt x="674076" y="55791"/>
                  </a:lnTo>
                  <a:lnTo>
                    <a:pt x="625516" y="65601"/>
                  </a:lnTo>
                  <a:lnTo>
                    <a:pt x="577425" y="76226"/>
                  </a:lnTo>
                  <a:lnTo>
                    <a:pt x="529812" y="87671"/>
                  </a:lnTo>
                  <a:lnTo>
                    <a:pt x="482691" y="99939"/>
                  </a:lnTo>
                  <a:lnTo>
                    <a:pt x="436071" y="113035"/>
                  </a:lnTo>
                  <a:lnTo>
                    <a:pt x="389965" y="126965"/>
                  </a:lnTo>
                  <a:lnTo>
                    <a:pt x="344384" y="141731"/>
                  </a:lnTo>
                  <a:lnTo>
                    <a:pt x="299339" y="157339"/>
                  </a:lnTo>
                  <a:lnTo>
                    <a:pt x="254842" y="173793"/>
                  </a:lnTo>
                  <a:lnTo>
                    <a:pt x="210904" y="191098"/>
                  </a:lnTo>
                  <a:lnTo>
                    <a:pt x="167537" y="209258"/>
                  </a:lnTo>
                  <a:lnTo>
                    <a:pt x="124751" y="228277"/>
                  </a:lnTo>
                  <a:lnTo>
                    <a:pt x="82559" y="248161"/>
                  </a:lnTo>
                  <a:lnTo>
                    <a:pt x="40971" y="268913"/>
                  </a:lnTo>
                  <a:lnTo>
                    <a:pt x="0" y="290537"/>
                  </a:lnTo>
                  <a:lnTo>
                    <a:pt x="53343" y="295097"/>
                  </a:lnTo>
                  <a:lnTo>
                    <a:pt x="106814" y="300378"/>
                  </a:lnTo>
                  <a:lnTo>
                    <a:pt x="160407" y="306378"/>
                  </a:lnTo>
                  <a:lnTo>
                    <a:pt x="214119" y="313098"/>
                  </a:lnTo>
                  <a:lnTo>
                    <a:pt x="267944" y="320535"/>
                  </a:lnTo>
                  <a:lnTo>
                    <a:pt x="316013" y="317796"/>
                  </a:lnTo>
                  <a:lnTo>
                    <a:pt x="364205" y="315844"/>
                  </a:lnTo>
                  <a:lnTo>
                    <a:pt x="412485" y="314675"/>
                  </a:lnTo>
                  <a:lnTo>
                    <a:pt x="2155070" y="314286"/>
                  </a:lnTo>
                  <a:lnTo>
                    <a:pt x="2155070" y="142507"/>
                  </a:lnTo>
                  <a:lnTo>
                    <a:pt x="2092192" y="119551"/>
                  </a:lnTo>
                  <a:lnTo>
                    <a:pt x="2050505" y="105633"/>
                  </a:lnTo>
                  <a:lnTo>
                    <a:pt x="2008461" y="92559"/>
                  </a:lnTo>
                  <a:lnTo>
                    <a:pt x="1966067" y="80341"/>
                  </a:lnTo>
                  <a:lnTo>
                    <a:pt x="1923331" y="68985"/>
                  </a:lnTo>
                  <a:lnTo>
                    <a:pt x="1880258" y="58501"/>
                  </a:lnTo>
                  <a:lnTo>
                    <a:pt x="1836856" y="48899"/>
                  </a:lnTo>
                  <a:lnTo>
                    <a:pt x="1793132" y="40186"/>
                  </a:lnTo>
                  <a:lnTo>
                    <a:pt x="1749092" y="32372"/>
                  </a:lnTo>
                  <a:lnTo>
                    <a:pt x="1704743" y="25466"/>
                  </a:lnTo>
                  <a:lnTo>
                    <a:pt x="1660092" y="19477"/>
                  </a:lnTo>
                  <a:lnTo>
                    <a:pt x="1615145" y="14414"/>
                  </a:lnTo>
                  <a:lnTo>
                    <a:pt x="1569910" y="10284"/>
                  </a:lnTo>
                  <a:lnTo>
                    <a:pt x="1524393" y="7099"/>
                  </a:lnTo>
                  <a:lnTo>
                    <a:pt x="1476896" y="4551"/>
                  </a:lnTo>
                  <a:lnTo>
                    <a:pt x="1429623" y="2564"/>
                  </a:lnTo>
                  <a:lnTo>
                    <a:pt x="1382573" y="1141"/>
                  </a:lnTo>
                  <a:lnTo>
                    <a:pt x="1335746" y="286"/>
                  </a:lnTo>
                  <a:lnTo>
                    <a:pt x="1289138" y="0"/>
                  </a:lnTo>
                  <a:close/>
                </a:path>
              </a:pathLst>
            </a:custGeom>
            <a:solidFill>
              <a:srgbClr val="E5E2DA"/>
            </a:solidFill>
          </p:spPr>
          <p:txBody>
            <a:bodyPr wrap="square" lIns="0" tIns="0" rIns="0" bIns="0" rtlCol="0"/>
            <a:lstStyle/>
            <a:p>
              <a:endParaRPr/>
            </a:p>
          </p:txBody>
        </p:sp>
        <p:sp>
          <p:nvSpPr>
            <p:cNvPr id="8" name="object 8"/>
            <p:cNvSpPr/>
            <p:nvPr/>
          </p:nvSpPr>
          <p:spPr>
            <a:xfrm>
              <a:off x="13954151" y="6970727"/>
              <a:ext cx="415290" cy="88265"/>
            </a:xfrm>
            <a:custGeom>
              <a:avLst/>
              <a:gdLst/>
              <a:ahLst/>
              <a:cxnLst/>
              <a:rect l="l" t="t" r="r" b="b"/>
              <a:pathLst>
                <a:path w="415290" h="88265">
                  <a:moveTo>
                    <a:pt x="146786" y="0"/>
                  </a:moveTo>
                  <a:lnTo>
                    <a:pt x="109249" y="20894"/>
                  </a:lnTo>
                  <a:lnTo>
                    <a:pt x="72269" y="42546"/>
                  </a:lnTo>
                  <a:lnTo>
                    <a:pt x="35851" y="64963"/>
                  </a:lnTo>
                  <a:lnTo>
                    <a:pt x="0" y="88150"/>
                  </a:lnTo>
                  <a:lnTo>
                    <a:pt x="51072" y="77483"/>
                  </a:lnTo>
                  <a:lnTo>
                    <a:pt x="102391" y="67796"/>
                  </a:lnTo>
                  <a:lnTo>
                    <a:pt x="153944" y="59085"/>
                  </a:lnTo>
                  <a:lnTo>
                    <a:pt x="205716" y="51346"/>
                  </a:lnTo>
                  <a:lnTo>
                    <a:pt x="257693" y="44573"/>
                  </a:lnTo>
                  <a:lnTo>
                    <a:pt x="309861" y="38762"/>
                  </a:lnTo>
                  <a:lnTo>
                    <a:pt x="362208" y="33909"/>
                  </a:lnTo>
                  <a:lnTo>
                    <a:pt x="414718" y="30010"/>
                  </a:lnTo>
                  <a:lnTo>
                    <a:pt x="360898" y="22573"/>
                  </a:lnTo>
                  <a:lnTo>
                    <a:pt x="307187" y="15852"/>
                  </a:lnTo>
                  <a:lnTo>
                    <a:pt x="253594" y="9850"/>
                  </a:lnTo>
                  <a:lnTo>
                    <a:pt x="200125" y="4565"/>
                  </a:lnTo>
                  <a:lnTo>
                    <a:pt x="146786" y="0"/>
                  </a:lnTo>
                  <a:close/>
                </a:path>
              </a:pathLst>
            </a:custGeom>
            <a:solidFill>
              <a:srgbClr val="EABB1F"/>
            </a:solidFill>
          </p:spPr>
          <p:txBody>
            <a:bodyPr wrap="square" lIns="0" tIns="0" rIns="0" bIns="0" rtlCol="0"/>
            <a:lstStyle/>
            <a:p>
              <a:endParaRPr/>
            </a:p>
          </p:txBody>
        </p:sp>
        <p:sp>
          <p:nvSpPr>
            <p:cNvPr id="9" name="object 9"/>
            <p:cNvSpPr/>
            <p:nvPr/>
          </p:nvSpPr>
          <p:spPr>
            <a:xfrm>
              <a:off x="13079603" y="6994484"/>
              <a:ext cx="3176905" cy="2150110"/>
            </a:xfrm>
            <a:custGeom>
              <a:avLst/>
              <a:gdLst/>
              <a:ahLst/>
              <a:cxnLst/>
              <a:rect l="l" t="t" r="r" b="b"/>
              <a:pathLst>
                <a:path w="3176905" h="2150109">
                  <a:moveTo>
                    <a:pt x="1482150" y="0"/>
                  </a:moveTo>
                  <a:lnTo>
                    <a:pt x="1433746" y="390"/>
                  </a:lnTo>
                  <a:lnTo>
                    <a:pt x="1385487" y="1559"/>
                  </a:lnTo>
                  <a:lnTo>
                    <a:pt x="1337344" y="3509"/>
                  </a:lnTo>
                  <a:lnTo>
                    <a:pt x="1289275" y="6248"/>
                  </a:lnTo>
                  <a:lnTo>
                    <a:pt x="1236761" y="10151"/>
                  </a:lnTo>
                  <a:lnTo>
                    <a:pt x="1184411" y="15006"/>
                  </a:lnTo>
                  <a:lnTo>
                    <a:pt x="1132240" y="20817"/>
                  </a:lnTo>
                  <a:lnTo>
                    <a:pt x="1080262" y="27590"/>
                  </a:lnTo>
                  <a:lnTo>
                    <a:pt x="1028489" y="35330"/>
                  </a:lnTo>
                  <a:lnTo>
                    <a:pt x="976936" y="44042"/>
                  </a:lnTo>
                  <a:lnTo>
                    <a:pt x="925616" y="53731"/>
                  </a:lnTo>
                  <a:lnTo>
                    <a:pt x="874544" y="64401"/>
                  </a:lnTo>
                  <a:lnTo>
                    <a:pt x="837933" y="89297"/>
                  </a:lnTo>
                  <a:lnTo>
                    <a:pt x="801956" y="115030"/>
                  </a:lnTo>
                  <a:lnTo>
                    <a:pt x="766624" y="141604"/>
                  </a:lnTo>
                  <a:lnTo>
                    <a:pt x="731947" y="169024"/>
                  </a:lnTo>
                  <a:lnTo>
                    <a:pt x="697935" y="197292"/>
                  </a:lnTo>
                  <a:lnTo>
                    <a:pt x="664598" y="226413"/>
                  </a:lnTo>
                  <a:lnTo>
                    <a:pt x="631947" y="256391"/>
                  </a:lnTo>
                  <a:lnTo>
                    <a:pt x="599992" y="287231"/>
                  </a:lnTo>
                  <a:lnTo>
                    <a:pt x="568743" y="318935"/>
                  </a:lnTo>
                  <a:lnTo>
                    <a:pt x="538211" y="351508"/>
                  </a:lnTo>
                  <a:lnTo>
                    <a:pt x="508405" y="384955"/>
                  </a:lnTo>
                  <a:lnTo>
                    <a:pt x="479337" y="419278"/>
                  </a:lnTo>
                  <a:lnTo>
                    <a:pt x="451016" y="454482"/>
                  </a:lnTo>
                  <a:lnTo>
                    <a:pt x="423452" y="490571"/>
                  </a:lnTo>
                  <a:lnTo>
                    <a:pt x="396657" y="527550"/>
                  </a:lnTo>
                  <a:lnTo>
                    <a:pt x="370640" y="565421"/>
                  </a:lnTo>
                  <a:lnTo>
                    <a:pt x="345411" y="604189"/>
                  </a:lnTo>
                  <a:lnTo>
                    <a:pt x="320981" y="643858"/>
                  </a:lnTo>
                  <a:lnTo>
                    <a:pt x="297360" y="684432"/>
                  </a:lnTo>
                  <a:lnTo>
                    <a:pt x="274558" y="725914"/>
                  </a:lnTo>
                  <a:lnTo>
                    <a:pt x="252586" y="768310"/>
                  </a:lnTo>
                  <a:lnTo>
                    <a:pt x="231454" y="811622"/>
                  </a:lnTo>
                  <a:lnTo>
                    <a:pt x="211172" y="855856"/>
                  </a:lnTo>
                  <a:lnTo>
                    <a:pt x="191750" y="901014"/>
                  </a:lnTo>
                  <a:lnTo>
                    <a:pt x="173199" y="947101"/>
                  </a:lnTo>
                  <a:lnTo>
                    <a:pt x="155529" y="994121"/>
                  </a:lnTo>
                  <a:lnTo>
                    <a:pt x="138750" y="1042078"/>
                  </a:lnTo>
                  <a:lnTo>
                    <a:pt x="122873" y="1090976"/>
                  </a:lnTo>
                  <a:lnTo>
                    <a:pt x="107908" y="1140818"/>
                  </a:lnTo>
                  <a:lnTo>
                    <a:pt x="93864" y="1191609"/>
                  </a:lnTo>
                  <a:lnTo>
                    <a:pt x="80753" y="1243353"/>
                  </a:lnTo>
                  <a:lnTo>
                    <a:pt x="68585" y="1296054"/>
                  </a:lnTo>
                  <a:lnTo>
                    <a:pt x="57370" y="1349715"/>
                  </a:lnTo>
                  <a:lnTo>
                    <a:pt x="47118" y="1404342"/>
                  </a:lnTo>
                  <a:lnTo>
                    <a:pt x="37839" y="1459937"/>
                  </a:lnTo>
                  <a:lnTo>
                    <a:pt x="29544" y="1516504"/>
                  </a:lnTo>
                  <a:lnTo>
                    <a:pt x="22243" y="1574049"/>
                  </a:lnTo>
                  <a:lnTo>
                    <a:pt x="15946" y="1632574"/>
                  </a:lnTo>
                  <a:lnTo>
                    <a:pt x="10664" y="1692084"/>
                  </a:lnTo>
                  <a:lnTo>
                    <a:pt x="7184" y="1740330"/>
                  </a:lnTo>
                  <a:lnTo>
                    <a:pt x="4391" y="1788807"/>
                  </a:lnTo>
                  <a:lnTo>
                    <a:pt x="2280" y="1837499"/>
                  </a:lnTo>
                  <a:lnTo>
                    <a:pt x="847" y="1886392"/>
                  </a:lnTo>
                  <a:lnTo>
                    <a:pt x="88" y="1935469"/>
                  </a:lnTo>
                  <a:lnTo>
                    <a:pt x="0" y="1984714"/>
                  </a:lnTo>
                  <a:lnTo>
                    <a:pt x="576" y="2034113"/>
                  </a:lnTo>
                  <a:lnTo>
                    <a:pt x="1814" y="2083650"/>
                  </a:lnTo>
                  <a:lnTo>
                    <a:pt x="3708" y="2133309"/>
                  </a:lnTo>
                  <a:lnTo>
                    <a:pt x="4538" y="2149515"/>
                  </a:lnTo>
                  <a:lnTo>
                    <a:pt x="3176395" y="2149515"/>
                  </a:lnTo>
                  <a:lnTo>
                    <a:pt x="3176395" y="482392"/>
                  </a:lnTo>
                  <a:lnTo>
                    <a:pt x="3170823" y="478942"/>
                  </a:lnTo>
                  <a:lnTo>
                    <a:pt x="3128171" y="453434"/>
                  </a:lnTo>
                  <a:lnTo>
                    <a:pt x="3085128" y="428583"/>
                  </a:lnTo>
                  <a:lnTo>
                    <a:pt x="3041707" y="404393"/>
                  </a:lnTo>
                  <a:lnTo>
                    <a:pt x="2997922" y="380866"/>
                  </a:lnTo>
                  <a:lnTo>
                    <a:pt x="2953786" y="358007"/>
                  </a:lnTo>
                  <a:lnTo>
                    <a:pt x="2909311" y="335819"/>
                  </a:lnTo>
                  <a:lnTo>
                    <a:pt x="2864510" y="314306"/>
                  </a:lnTo>
                  <a:lnTo>
                    <a:pt x="2819397" y="293471"/>
                  </a:lnTo>
                  <a:lnTo>
                    <a:pt x="2773985" y="273318"/>
                  </a:lnTo>
                  <a:lnTo>
                    <a:pt x="2728286" y="253851"/>
                  </a:lnTo>
                  <a:lnTo>
                    <a:pt x="2682313" y="235072"/>
                  </a:lnTo>
                  <a:lnTo>
                    <a:pt x="2636081" y="216986"/>
                  </a:lnTo>
                  <a:lnTo>
                    <a:pt x="2589600" y="199596"/>
                  </a:lnTo>
                  <a:lnTo>
                    <a:pt x="2542886" y="182906"/>
                  </a:lnTo>
                  <a:lnTo>
                    <a:pt x="2495949" y="166919"/>
                  </a:lnTo>
                  <a:lnTo>
                    <a:pt x="2448805" y="151639"/>
                  </a:lnTo>
                  <a:lnTo>
                    <a:pt x="2401464" y="137069"/>
                  </a:lnTo>
                  <a:lnTo>
                    <a:pt x="2353942" y="123214"/>
                  </a:lnTo>
                  <a:lnTo>
                    <a:pt x="2306250" y="110076"/>
                  </a:lnTo>
                  <a:lnTo>
                    <a:pt x="2258401" y="97660"/>
                  </a:lnTo>
                  <a:lnTo>
                    <a:pt x="2210409" y="85968"/>
                  </a:lnTo>
                  <a:lnTo>
                    <a:pt x="2162286" y="75004"/>
                  </a:lnTo>
                  <a:lnTo>
                    <a:pt x="2114046" y="64773"/>
                  </a:lnTo>
                  <a:lnTo>
                    <a:pt x="2065702" y="55277"/>
                  </a:lnTo>
                  <a:lnTo>
                    <a:pt x="2017266" y="46520"/>
                  </a:lnTo>
                  <a:lnTo>
                    <a:pt x="1968751" y="38506"/>
                  </a:lnTo>
                  <a:lnTo>
                    <a:pt x="1920171" y="31238"/>
                  </a:lnTo>
                  <a:lnTo>
                    <a:pt x="1871539" y="24720"/>
                  </a:lnTo>
                  <a:lnTo>
                    <a:pt x="1822867" y="18955"/>
                  </a:lnTo>
                  <a:lnTo>
                    <a:pt x="1774168" y="13948"/>
                  </a:lnTo>
                  <a:lnTo>
                    <a:pt x="1725456" y="9701"/>
                  </a:lnTo>
                  <a:lnTo>
                    <a:pt x="1676744" y="6218"/>
                  </a:lnTo>
                  <a:lnTo>
                    <a:pt x="1628044" y="3503"/>
                  </a:lnTo>
                  <a:lnTo>
                    <a:pt x="1579287" y="1557"/>
                  </a:lnTo>
                  <a:lnTo>
                    <a:pt x="1530734" y="390"/>
                  </a:lnTo>
                  <a:lnTo>
                    <a:pt x="1482150" y="0"/>
                  </a:lnTo>
                  <a:close/>
                </a:path>
              </a:pathLst>
            </a:custGeom>
            <a:solidFill>
              <a:srgbClr val="64B7B1"/>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44C4FC2E-125B-3390-5707-8F3AE440F0C9}"/>
              </a:ext>
            </a:extLst>
          </p:cNvPr>
          <p:cNvSpPr txBox="1"/>
          <p:nvPr/>
        </p:nvSpPr>
        <p:spPr>
          <a:xfrm>
            <a:off x="1341918" y="4184343"/>
            <a:ext cx="1357477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Times New Roman"/>
                <a:cs typeface="Times New Roman"/>
              </a:rPr>
              <a:t>Part 2: Incorporating ChatGPT</a:t>
            </a:r>
          </a:p>
        </p:txBody>
      </p:sp>
    </p:spTree>
    <p:extLst>
      <p:ext uri="{BB962C8B-B14F-4D97-AF65-F5344CB8AC3E}">
        <p14:creationId xmlns:p14="http://schemas.microsoft.com/office/powerpoint/2010/main" val="1569657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Example Writing Assignment 1: Revision</a:t>
            </a:r>
          </a:p>
        </p:txBody>
      </p:sp>
      <p:sp>
        <p:nvSpPr>
          <p:cNvPr id="9" name="TextBox 8">
            <a:extLst>
              <a:ext uri="{FF2B5EF4-FFF2-40B4-BE49-F238E27FC236}">
                <a16:creationId xmlns:a16="http://schemas.microsoft.com/office/drawing/2014/main" id="{F8522806-32FB-532D-7D90-011AD25F1536}"/>
              </a:ext>
            </a:extLst>
          </p:cNvPr>
          <p:cNvSpPr txBox="1"/>
          <p:nvPr/>
        </p:nvSpPr>
        <p:spPr>
          <a:xfrm>
            <a:off x="1127989" y="2606046"/>
            <a:ext cx="1396373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AutoNum type="arabicPeriod"/>
            </a:pPr>
            <a:r>
              <a:rPr lang="en-US" sz="2800" dirty="0">
                <a:solidFill>
                  <a:srgbClr val="000000"/>
                </a:solidFill>
                <a:latin typeface="Times New Roman"/>
                <a:cs typeface="Times New Roman"/>
              </a:rPr>
              <a:t>Enter the prompt from your class writing assignment into ChatGPT and ask it to generate a submission</a:t>
            </a:r>
            <a:endParaRPr lang="en-US" sz="2800" dirty="0">
              <a:latin typeface="Times New Roman"/>
              <a:cs typeface="Times New Roman"/>
            </a:endParaRPr>
          </a:p>
          <a:p>
            <a:pPr marL="342900" indent="-342900" algn="l">
              <a:buAutoNum type="arabicPeriod"/>
            </a:pPr>
            <a:r>
              <a:rPr lang="en-US" sz="2800" dirty="0">
                <a:solidFill>
                  <a:srgbClr val="000000"/>
                </a:solidFill>
                <a:latin typeface="Times New Roman"/>
                <a:cs typeface="Times New Roman"/>
              </a:rPr>
              <a:t>Review the rubric for the assignment</a:t>
            </a:r>
          </a:p>
          <a:p>
            <a:pPr marL="342900" indent="-342900" algn="l">
              <a:buAutoNum type="arabicPeriod"/>
            </a:pPr>
            <a:r>
              <a:rPr lang="en-US" sz="2800" dirty="0">
                <a:solidFill>
                  <a:srgbClr val="000000"/>
                </a:solidFill>
                <a:latin typeface="Times New Roman"/>
                <a:cs typeface="Times New Roman"/>
              </a:rPr>
              <a:t>Annotated the output noting the strengths and weaknesses of ChatGPT's submission based on the assignment rubric</a:t>
            </a:r>
          </a:p>
          <a:p>
            <a:pPr marL="342900" indent="-342900" algn="l">
              <a:buAutoNum type="arabicPeriod"/>
            </a:pPr>
            <a:r>
              <a:rPr lang="en-US" sz="2800" dirty="0">
                <a:solidFill>
                  <a:srgbClr val="000000"/>
                </a:solidFill>
                <a:latin typeface="Times New Roman"/>
                <a:cs typeface="Times New Roman"/>
              </a:rPr>
              <a:t>Revise the submission yourself based on your observation of the weaknesses of the paper</a:t>
            </a:r>
          </a:p>
          <a:p>
            <a:pPr algn="l"/>
            <a:endParaRPr lang="en-US" sz="2800" dirty="0">
              <a:solidFill>
                <a:srgbClr val="000000"/>
              </a:solidFill>
              <a:latin typeface="Times New Roman"/>
              <a:cs typeface="Times New Roman"/>
            </a:endParaRPr>
          </a:p>
        </p:txBody>
      </p:sp>
    </p:spTree>
    <p:extLst>
      <p:ext uri="{BB962C8B-B14F-4D97-AF65-F5344CB8AC3E}">
        <p14:creationId xmlns:p14="http://schemas.microsoft.com/office/powerpoint/2010/main" val="488373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Example Writing Assignment 2: Prompt Engineering</a:t>
            </a:r>
          </a:p>
        </p:txBody>
      </p:sp>
      <p:sp>
        <p:nvSpPr>
          <p:cNvPr id="9" name="TextBox 8">
            <a:extLst>
              <a:ext uri="{FF2B5EF4-FFF2-40B4-BE49-F238E27FC236}">
                <a16:creationId xmlns:a16="http://schemas.microsoft.com/office/drawing/2014/main" id="{F8522806-32FB-532D-7D90-011AD25F1536}"/>
              </a:ext>
            </a:extLst>
          </p:cNvPr>
          <p:cNvSpPr txBox="1"/>
          <p:nvPr/>
        </p:nvSpPr>
        <p:spPr>
          <a:xfrm>
            <a:off x="1127989" y="2606046"/>
            <a:ext cx="13963737" cy="66171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dirty="0">
                <a:latin typeface="Times New Roman"/>
                <a:cs typeface="Times New Roman"/>
              </a:rPr>
              <a:t>Based on the guidelines for your class writing assignment, write a ChatGPT prompt designed to best meet the assignment goals. You may consider specifying the following to the tool:</a:t>
            </a:r>
            <a:endParaRPr lang="en-US" sz="2400" dirty="0">
              <a:solidFill>
                <a:srgbClr val="000000"/>
              </a:solidFill>
              <a:latin typeface="Times New Roman"/>
              <a:cs typeface="Times New Roman"/>
            </a:endParaRPr>
          </a:p>
          <a:p>
            <a:pPr marL="457200" indent="-457200" algn="l">
              <a:buFont typeface="Arial"/>
              <a:buChar char="•"/>
            </a:pPr>
            <a:r>
              <a:rPr lang="en-US" sz="2400" dirty="0">
                <a:solidFill>
                  <a:srgbClr val="000000"/>
                </a:solidFill>
                <a:latin typeface="Times New Roman"/>
                <a:cs typeface="Times New Roman"/>
              </a:rPr>
              <a:t>Role</a:t>
            </a:r>
          </a:p>
          <a:p>
            <a:pPr marL="457200" indent="-457200" algn="l">
              <a:buFont typeface="Arial"/>
              <a:buChar char="•"/>
            </a:pPr>
            <a:r>
              <a:rPr lang="en-US" sz="2400" dirty="0">
                <a:solidFill>
                  <a:srgbClr val="000000"/>
                </a:solidFill>
                <a:latin typeface="Times New Roman"/>
                <a:cs typeface="Times New Roman"/>
              </a:rPr>
              <a:t>Task</a:t>
            </a:r>
          </a:p>
          <a:p>
            <a:pPr marL="457200" indent="-457200" algn="l">
              <a:buFont typeface="Arial"/>
              <a:buChar char="•"/>
            </a:pPr>
            <a:r>
              <a:rPr lang="en-US" sz="2400" dirty="0">
                <a:solidFill>
                  <a:srgbClr val="000000"/>
                </a:solidFill>
                <a:latin typeface="Times New Roman"/>
                <a:cs typeface="Times New Roman"/>
              </a:rPr>
              <a:t>Requirements (e.g., include at least three examples)</a:t>
            </a:r>
          </a:p>
          <a:p>
            <a:pPr marL="457200" indent="-457200" algn="l">
              <a:buFont typeface="Arial"/>
              <a:buChar char="•"/>
            </a:pPr>
            <a:r>
              <a:rPr lang="en-US" sz="2400" dirty="0">
                <a:solidFill>
                  <a:srgbClr val="000000"/>
                </a:solidFill>
                <a:latin typeface="Times New Roman"/>
                <a:cs typeface="Times New Roman"/>
              </a:rPr>
              <a:t>Context</a:t>
            </a:r>
          </a:p>
          <a:p>
            <a:pPr marL="457200" indent="-457200" algn="l">
              <a:buFont typeface="Arial"/>
              <a:buChar char="•"/>
            </a:pPr>
            <a:r>
              <a:rPr lang="en-US" sz="2400" dirty="0">
                <a:solidFill>
                  <a:srgbClr val="000000"/>
                </a:solidFill>
                <a:latin typeface="Times New Roman"/>
                <a:cs typeface="Times New Roman"/>
              </a:rPr>
              <a:t>Output format</a:t>
            </a:r>
          </a:p>
          <a:p>
            <a:pPr marL="457200" indent="-457200" algn="l">
              <a:buFont typeface="Arial"/>
              <a:buChar char="•"/>
            </a:pPr>
            <a:endParaRPr lang="en-US" sz="2400" dirty="0">
              <a:solidFill>
                <a:srgbClr val="000000"/>
              </a:solidFill>
              <a:latin typeface="Times New Roman"/>
              <a:cs typeface="Times New Roman"/>
            </a:endParaRPr>
          </a:p>
          <a:p>
            <a:pPr algn="l"/>
            <a:r>
              <a:rPr lang="en-US" sz="2400" dirty="0">
                <a:solidFill>
                  <a:srgbClr val="000000"/>
                </a:solidFill>
                <a:latin typeface="Times New Roman"/>
                <a:cs typeface="Times New Roman"/>
              </a:rPr>
              <a:t>Revise the output using additional prompts. In your final assignment submission, you should include all prompts and draft outputs generating during the process.</a:t>
            </a:r>
          </a:p>
          <a:p>
            <a:pPr marL="457200" indent="-457200" algn="l">
              <a:buFont typeface="Arial"/>
              <a:buChar char="•"/>
            </a:pPr>
            <a:endParaRPr lang="en-US" sz="2400" dirty="0">
              <a:solidFill>
                <a:srgbClr val="000000"/>
              </a:solidFill>
              <a:latin typeface="Times New Roman"/>
              <a:cs typeface="Times New Roman"/>
            </a:endParaRPr>
          </a:p>
          <a:p>
            <a:pPr algn="l"/>
            <a:r>
              <a:rPr lang="en-US" sz="2400" i="1" dirty="0">
                <a:solidFill>
                  <a:srgbClr val="000000"/>
                </a:solidFill>
                <a:latin typeface="Times New Roman"/>
                <a:cs typeface="Times New Roman"/>
              </a:rPr>
              <a:t>Source: Pamela </a:t>
            </a:r>
            <a:r>
              <a:rPr lang="en-US" sz="2400" i="1" err="1">
                <a:solidFill>
                  <a:srgbClr val="000000"/>
                </a:solidFill>
                <a:latin typeface="Times New Roman"/>
                <a:cs typeface="Times New Roman"/>
              </a:rPr>
              <a:t>Bourjaily</a:t>
            </a:r>
            <a:r>
              <a:rPr lang="en-US" sz="2400" i="1" dirty="0">
                <a:solidFill>
                  <a:srgbClr val="000000"/>
                </a:solidFill>
                <a:latin typeface="Times New Roman"/>
                <a:cs typeface="Times New Roman"/>
              </a:rPr>
              <a:t>, https://www.insidehighered.com/news/student-success/academic-life/2023/07/26/teaching-college-students-write-using-chatgpt</a:t>
            </a:r>
          </a:p>
          <a:p>
            <a:pPr marL="457200" indent="-457200" algn="l">
              <a:buFont typeface="Arial"/>
              <a:buChar char="•"/>
            </a:pPr>
            <a:endParaRPr lang="en-US" sz="2800" dirty="0">
              <a:solidFill>
                <a:srgbClr val="000000"/>
              </a:solidFill>
              <a:latin typeface="Times New Roman"/>
              <a:cs typeface="Times New Roman"/>
            </a:endParaRPr>
          </a:p>
          <a:p>
            <a:pPr marL="342900" indent="-342900" algn="l">
              <a:buFont typeface="Arial"/>
              <a:buChar char="•"/>
            </a:pPr>
            <a:endParaRPr lang="en-US" sz="2800" dirty="0">
              <a:solidFill>
                <a:srgbClr val="000000"/>
              </a:solidFill>
              <a:latin typeface="Times New Roman"/>
              <a:cs typeface="Times New Roman"/>
            </a:endParaRPr>
          </a:p>
          <a:p>
            <a:pPr marL="342900" indent="-342900" algn="l">
              <a:buFont typeface="Arial"/>
              <a:buChar char="•"/>
            </a:pPr>
            <a:endParaRPr lang="en-US" sz="2800" dirty="0">
              <a:solidFill>
                <a:srgbClr val="000000"/>
              </a:solidFill>
              <a:latin typeface="Times New Roman"/>
              <a:cs typeface="Times New Roman"/>
            </a:endParaRPr>
          </a:p>
          <a:p>
            <a:pPr algn="l"/>
            <a:endParaRPr lang="en-US" sz="2800" dirty="0">
              <a:solidFill>
                <a:srgbClr val="000000"/>
              </a:solidFill>
              <a:latin typeface="Times New Roman"/>
              <a:cs typeface="Times New Roman"/>
            </a:endParaRPr>
          </a:p>
        </p:txBody>
      </p:sp>
    </p:spTree>
    <p:extLst>
      <p:ext uri="{BB962C8B-B14F-4D97-AF65-F5344CB8AC3E}">
        <p14:creationId xmlns:p14="http://schemas.microsoft.com/office/powerpoint/2010/main" val="590540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586634"/>
            <a:ext cx="13885222"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solidFill>
                  <a:srgbClr val="000000"/>
                </a:solidFill>
                <a:latin typeface="Times New Roman"/>
                <a:cs typeface="Times New Roman"/>
              </a:rPr>
              <a:t>Ask ChatGPT to produce an initial version of a program based on an assignment prompt. Then ask students to analyze the code for potential errors or missing elements (for example input constraints or validation conditionals). Students submit a revised version of the code marking their changes/additions and explaining the reasoning behind them.</a:t>
            </a:r>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Critical Coding Assignment 1</a:t>
            </a:r>
          </a:p>
        </p:txBody>
      </p:sp>
    </p:spTree>
    <p:extLst>
      <p:ext uri="{BB962C8B-B14F-4D97-AF65-F5344CB8AC3E}">
        <p14:creationId xmlns:p14="http://schemas.microsoft.com/office/powerpoint/2010/main" val="2182496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586634"/>
            <a:ext cx="13885222" cy="5509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solidFill>
                  <a:srgbClr val="000000"/>
                </a:solidFill>
                <a:latin typeface="Times New Roman"/>
                <a:cs typeface="Times New Roman"/>
              </a:rPr>
              <a:t>Train two instances of ChatGPT to answer a short essay question on the history of computer science. You should create two separate sets of training data to use to train each model. Keep records of the sources of you training data, and brief summaries of each text in each training set. Analyze the output of each instance of ChatGPT for how they differ based on what you know about their training set.</a:t>
            </a:r>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Critical Coding Assignment 2</a:t>
            </a:r>
          </a:p>
        </p:txBody>
      </p:sp>
    </p:spTree>
    <p:extLst>
      <p:ext uri="{BB962C8B-B14F-4D97-AF65-F5344CB8AC3E}">
        <p14:creationId xmlns:p14="http://schemas.microsoft.com/office/powerpoint/2010/main" val="517163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278994"/>
            <a:ext cx="13885222" cy="84638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50000"/>
              </a:lnSpc>
            </a:pPr>
            <a:r>
              <a:rPr lang="en-US" sz="3200" b="1" dirty="0">
                <a:solidFill>
                  <a:srgbClr val="000000"/>
                </a:solidFill>
                <a:latin typeface="Times New Roman"/>
                <a:cs typeface="Times New Roman"/>
              </a:rPr>
              <a:t>Advantages of ChatGPT engagement:</a:t>
            </a:r>
            <a:endParaRPr lang="en-US"/>
          </a:p>
          <a:p>
            <a:pPr marL="457200" indent="-457200" algn="l">
              <a:lnSpc>
                <a:spcPct val="150000"/>
              </a:lnSpc>
              <a:buFont typeface="Arial"/>
              <a:buChar char="•"/>
            </a:pPr>
            <a:r>
              <a:rPr lang="en-US" sz="3200" dirty="0">
                <a:solidFill>
                  <a:srgbClr val="000000"/>
                </a:solidFill>
                <a:latin typeface="Times New Roman"/>
                <a:cs typeface="Times New Roman"/>
              </a:rPr>
              <a:t>Foregrounds critical thinking</a:t>
            </a:r>
          </a:p>
          <a:p>
            <a:pPr marL="457200" indent="-457200" algn="l">
              <a:lnSpc>
                <a:spcPct val="150000"/>
              </a:lnSpc>
              <a:buFont typeface="Arial"/>
              <a:buChar char="•"/>
            </a:pPr>
            <a:r>
              <a:rPr lang="en-US" sz="3200" dirty="0">
                <a:solidFill>
                  <a:srgbClr val="000000"/>
                </a:solidFill>
                <a:latin typeface="Times New Roman"/>
                <a:cs typeface="Times New Roman"/>
              </a:rPr>
              <a:t>Prepares students for real-world scenarios</a:t>
            </a:r>
          </a:p>
          <a:p>
            <a:pPr marL="457200" indent="-457200" algn="l">
              <a:lnSpc>
                <a:spcPct val="150000"/>
              </a:lnSpc>
              <a:buFont typeface="Arial"/>
              <a:buChar char="•"/>
            </a:pPr>
            <a:r>
              <a:rPr lang="en-US" sz="3200" dirty="0">
                <a:solidFill>
                  <a:srgbClr val="000000"/>
                </a:solidFill>
                <a:latin typeface="Times New Roman"/>
                <a:cs typeface="Times New Roman"/>
              </a:rPr>
              <a:t>Emphasizes review and revision of work</a:t>
            </a:r>
          </a:p>
          <a:p>
            <a:pPr algn="l">
              <a:lnSpc>
                <a:spcPct val="150000"/>
              </a:lnSpc>
            </a:pPr>
            <a:r>
              <a:rPr lang="en-US" sz="3200" b="1">
                <a:solidFill>
                  <a:srgbClr val="000000"/>
                </a:solidFill>
                <a:latin typeface="Times New Roman"/>
                <a:cs typeface="Times New Roman"/>
              </a:rPr>
              <a:t>Disadvantages of ChatGPT engagement:</a:t>
            </a:r>
            <a:endParaRPr lang="en-US" sz="3200" b="1" dirty="0">
              <a:solidFill>
                <a:srgbClr val="000000"/>
              </a:solidFill>
              <a:latin typeface="Times New Roman"/>
              <a:cs typeface="Times New Roman"/>
            </a:endParaRPr>
          </a:p>
          <a:p>
            <a:pPr marL="457200" indent="-457200" algn="l">
              <a:lnSpc>
                <a:spcPct val="150000"/>
              </a:lnSpc>
              <a:buFont typeface="Arial"/>
              <a:buChar char="•"/>
            </a:pPr>
            <a:r>
              <a:rPr lang="en-US" sz="3200">
                <a:latin typeface="Times New Roman"/>
                <a:cs typeface="Times New Roman"/>
              </a:rPr>
              <a:t>Hinders basic skills mastery</a:t>
            </a:r>
          </a:p>
          <a:p>
            <a:pPr marL="457200" indent="-457200" algn="l">
              <a:lnSpc>
                <a:spcPct val="150000"/>
              </a:lnSpc>
              <a:buFont typeface="Arial"/>
              <a:buChar char="•"/>
            </a:pPr>
            <a:r>
              <a:rPr lang="en-US" sz="3200" dirty="0">
                <a:latin typeface="Times New Roman"/>
                <a:cs typeface="Times New Roman"/>
              </a:rPr>
              <a:t>May prevent deeper conceptual understanding</a:t>
            </a:r>
            <a:br>
              <a:rPr lang="en-US" sz="3200" dirty="0">
                <a:solidFill>
                  <a:srgbClr val="000000"/>
                </a:solidFill>
                <a:latin typeface="Times New Roman"/>
                <a:cs typeface="Times New Roman"/>
              </a:rPr>
            </a:br>
            <a:endParaRPr lang="en-US" sz="3200">
              <a:solidFill>
                <a:srgbClr val="000000"/>
              </a:solidFill>
              <a:latin typeface="Times New Roman"/>
              <a:cs typeface="Times New Roman"/>
            </a:endParaRPr>
          </a:p>
          <a:p>
            <a:pPr marL="514350" indent="-514350" algn="l">
              <a:buFont typeface="Arial"/>
              <a:buChar char="•"/>
            </a:pPr>
            <a:endParaRPr lang="en-US" sz="3200" dirty="0">
              <a:solidFill>
                <a:srgbClr val="000000"/>
              </a:solidFill>
              <a:latin typeface="Times New Roman"/>
              <a:cs typeface="Times New Roman"/>
            </a:endParaRPr>
          </a:p>
          <a:p>
            <a:pPr marL="514350" indent="-514350" algn="l">
              <a:buFont typeface="Arial"/>
              <a:buChar char="•"/>
            </a:pPr>
            <a:endParaRPr lang="en-US" sz="3200" dirty="0">
              <a:solidFill>
                <a:srgbClr val="000000"/>
              </a:solidFill>
              <a:latin typeface="Times New Roman"/>
              <a:cs typeface="Times New Roman"/>
            </a:endParaRPr>
          </a:p>
          <a:p>
            <a:pPr marL="514350" indent="-514350" algn="l">
              <a:buFont typeface="Arial"/>
              <a:buChar char="•"/>
            </a:pPr>
            <a:endParaRPr lang="en-US" sz="3200" dirty="0">
              <a:solidFill>
                <a:srgbClr val="000000"/>
              </a:solidFill>
              <a:latin typeface="Times New Roman"/>
              <a:cs typeface="Times New Roman"/>
            </a:endParaRPr>
          </a:p>
          <a:p>
            <a:pPr marL="514350" indent="-514350" algn="l">
              <a:buFont typeface="Arial"/>
              <a:buChar char="•"/>
            </a:pPr>
            <a:endParaRPr lang="en-US" sz="3200" dirty="0">
              <a:solidFill>
                <a:srgbClr val="000000"/>
              </a:solidFill>
              <a:latin typeface="Times New Roman"/>
              <a:cs typeface="Times New Roman"/>
            </a:endParaRPr>
          </a:p>
          <a:p>
            <a:pPr marL="514350" indent="-514350" algn="l">
              <a:buFont typeface="Arial"/>
              <a:buChar char="•"/>
            </a:pPr>
            <a:endParaRPr lang="en-US" sz="3200" dirty="0">
              <a:solidFill>
                <a:srgbClr val="000000"/>
              </a:solidFill>
              <a:latin typeface="Times New Roman"/>
              <a:cs typeface="Times New Roman"/>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Summary</a:t>
            </a:r>
          </a:p>
        </p:txBody>
      </p:sp>
    </p:spTree>
    <p:extLst>
      <p:ext uri="{BB962C8B-B14F-4D97-AF65-F5344CB8AC3E}">
        <p14:creationId xmlns:p14="http://schemas.microsoft.com/office/powerpoint/2010/main" val="31657788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586634"/>
            <a:ext cx="13885222" cy="84638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latin typeface="Times New Roman"/>
                <a:cs typeface="Times New Roman"/>
              </a:rPr>
              <a:t>Take 15 minutes to brainstorm and begin drafting an </a:t>
            </a:r>
            <a:r>
              <a:rPr lang="en-US" sz="3200" b="1" dirty="0">
                <a:latin typeface="Times New Roman"/>
                <a:cs typeface="Times New Roman"/>
              </a:rPr>
              <a:t>in-class exercise</a:t>
            </a:r>
            <a:r>
              <a:rPr lang="en-US" sz="3200" dirty="0">
                <a:latin typeface="Times New Roman"/>
                <a:cs typeface="Times New Roman"/>
              </a:rPr>
              <a:t> in which you and your students use ChatGPT live in the classroom. </a:t>
            </a:r>
          </a:p>
          <a:p>
            <a:pPr algn="l"/>
            <a:endParaRPr lang="en-US" sz="3200" dirty="0">
              <a:latin typeface="Times New Roman"/>
              <a:cs typeface="Times New Roman"/>
            </a:endParaRPr>
          </a:p>
          <a:p>
            <a:pPr algn="l"/>
            <a:r>
              <a:rPr lang="en-US" sz="3200" dirty="0">
                <a:latin typeface="Times New Roman"/>
                <a:cs typeface="Times New Roman"/>
              </a:rPr>
              <a:t>Things to consider:</a:t>
            </a:r>
            <a:endParaRPr lang="en-US" dirty="0"/>
          </a:p>
          <a:p>
            <a:pPr algn="l"/>
            <a:endParaRPr lang="en-US" sz="3200" dirty="0">
              <a:latin typeface="Times New Roman"/>
              <a:cs typeface="Times New Roman"/>
            </a:endParaRPr>
          </a:p>
          <a:p>
            <a:pPr marL="457200" indent="-457200" algn="l">
              <a:buFont typeface="Arial"/>
              <a:buChar char="•"/>
            </a:pPr>
            <a:r>
              <a:rPr lang="en-US" sz="3200" dirty="0">
                <a:latin typeface="Times New Roman"/>
                <a:cs typeface="Times New Roman"/>
              </a:rPr>
              <a:t>ChatGPT can be used for brainstorming, drafting, or research</a:t>
            </a:r>
          </a:p>
          <a:p>
            <a:pPr marL="457200" indent="-457200" algn="l">
              <a:buFont typeface="Arial"/>
              <a:buChar char="•"/>
            </a:pPr>
            <a:r>
              <a:rPr lang="en-US" sz="3200" dirty="0">
                <a:latin typeface="Times New Roman"/>
                <a:cs typeface="Times New Roman"/>
              </a:rPr>
              <a:t>The same prompt will result in different outputs each time!</a:t>
            </a:r>
          </a:p>
          <a:p>
            <a:pPr marL="457200" indent="-457200" algn="l">
              <a:buFont typeface="Arial"/>
              <a:buChar char="•"/>
            </a:pPr>
            <a:r>
              <a:rPr lang="en-US" sz="3200" dirty="0">
                <a:latin typeface="Times New Roman"/>
                <a:cs typeface="Times New Roman"/>
              </a:rPr>
              <a:t>Specify which lesson goal you will use the exercise to meet</a:t>
            </a:r>
            <a:endParaRPr lang="en-US"/>
          </a:p>
          <a:p>
            <a:pPr marL="457200" indent="-457200" algn="l">
              <a:buFont typeface="Arial"/>
              <a:buChar char="•"/>
            </a:pPr>
            <a:r>
              <a:rPr lang="en-US" sz="3200" dirty="0">
                <a:latin typeface="Times New Roman"/>
                <a:cs typeface="Times New Roman"/>
              </a:rPr>
              <a:t>Draft brief guidance on what you want the students to do</a:t>
            </a:r>
          </a:p>
          <a:p>
            <a:pPr marL="457200" indent="-457200" algn="l">
              <a:buFont typeface="Arial"/>
              <a:buChar char="•"/>
            </a:pPr>
            <a:r>
              <a:rPr lang="en-US" sz="3200" dirty="0">
                <a:latin typeface="Times New Roman"/>
                <a:cs typeface="Times New Roman"/>
              </a:rPr>
              <a:t>Consider guidance on how you intend students to use ChatGPT for similar class work outside of class time</a:t>
            </a:r>
            <a:br>
              <a:rPr lang="en-US" sz="3200" dirty="0">
                <a:solidFill>
                  <a:srgbClr val="000000"/>
                </a:solidFill>
                <a:latin typeface="Times New Roman"/>
                <a:cs typeface="Times New Roman"/>
              </a:rPr>
            </a:br>
            <a:endParaRPr lang="en-US" sz="3200">
              <a:solidFill>
                <a:srgbClr val="000000"/>
              </a:solidFill>
              <a:latin typeface="Times New Roman"/>
              <a:cs typeface="Times New Roman"/>
            </a:endParaRPr>
          </a:p>
          <a:p>
            <a:pPr marL="514350" indent="-514350" algn="l">
              <a:buFont typeface="Arial"/>
              <a:buChar char="•"/>
            </a:pPr>
            <a:endParaRPr lang="en-US" sz="3200" dirty="0">
              <a:solidFill>
                <a:srgbClr val="000000"/>
              </a:solidFill>
              <a:latin typeface="Times New Roman"/>
              <a:cs typeface="Times New Roman"/>
            </a:endParaRPr>
          </a:p>
          <a:p>
            <a:pPr marL="514350" indent="-514350" algn="l">
              <a:buFont typeface="Arial"/>
              <a:buChar char="•"/>
            </a:pPr>
            <a:endParaRPr lang="en-US" sz="3200" dirty="0">
              <a:solidFill>
                <a:srgbClr val="000000"/>
              </a:solidFill>
              <a:latin typeface="Times New Roman"/>
              <a:cs typeface="Times New Roman"/>
            </a:endParaRPr>
          </a:p>
          <a:p>
            <a:pPr marL="514350" indent="-514350" algn="l">
              <a:buFont typeface="Arial"/>
              <a:buChar char="•"/>
            </a:pPr>
            <a:endParaRPr lang="en-US" sz="3200" dirty="0">
              <a:solidFill>
                <a:srgbClr val="000000"/>
              </a:solidFill>
              <a:latin typeface="Times New Roman"/>
              <a:cs typeface="Times New Roman"/>
            </a:endParaRPr>
          </a:p>
          <a:p>
            <a:pPr marL="514350" indent="-514350" algn="l">
              <a:buFont typeface="Arial"/>
              <a:buChar char="•"/>
            </a:pPr>
            <a:endParaRPr lang="en-US" sz="3200" dirty="0">
              <a:solidFill>
                <a:srgbClr val="000000"/>
              </a:solidFill>
              <a:latin typeface="Times New Roman"/>
              <a:cs typeface="Times New Roman"/>
            </a:endParaRPr>
          </a:p>
          <a:p>
            <a:pPr marL="514350" indent="-514350" algn="l">
              <a:buFont typeface="Arial"/>
              <a:buChar char="•"/>
            </a:pPr>
            <a:endParaRPr lang="en-US" sz="3200" dirty="0">
              <a:solidFill>
                <a:srgbClr val="000000"/>
              </a:solidFill>
              <a:latin typeface="Times New Roman"/>
              <a:cs typeface="Times New Roman"/>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Exercise 3: In-class exercise with ChatGPT</a:t>
            </a:r>
          </a:p>
        </p:txBody>
      </p:sp>
    </p:spTree>
    <p:extLst>
      <p:ext uri="{BB962C8B-B14F-4D97-AF65-F5344CB8AC3E}">
        <p14:creationId xmlns:p14="http://schemas.microsoft.com/office/powerpoint/2010/main" val="2563986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9" name="TextBox 8">
            <a:extLst>
              <a:ext uri="{FF2B5EF4-FFF2-40B4-BE49-F238E27FC236}">
                <a16:creationId xmlns:a16="http://schemas.microsoft.com/office/drawing/2014/main" id="{77534FB5-7A41-D7F5-08BA-1822DD0FCFE7}"/>
              </a:ext>
            </a:extLst>
          </p:cNvPr>
          <p:cNvSpPr txBox="1"/>
          <p:nvPr/>
        </p:nvSpPr>
        <p:spPr>
          <a:xfrm>
            <a:off x="1322471" y="1361366"/>
            <a:ext cx="1349698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How ChatGPT Works</a:t>
            </a: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586634"/>
            <a:ext cx="13885222"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lgn="l">
              <a:buAutoNum type="arabicPeriod"/>
            </a:pPr>
            <a:r>
              <a:rPr lang="en-US" sz="3200" dirty="0">
                <a:solidFill>
                  <a:srgbClr val="000000"/>
                </a:solidFill>
                <a:latin typeface="Times New Roman"/>
                <a:cs typeface="Times New Roman"/>
              </a:rPr>
              <a:t>ChatGPT is based on </a:t>
            </a:r>
            <a:r>
              <a:rPr lang="en-US" sz="3200" i="1" dirty="0">
                <a:solidFill>
                  <a:srgbClr val="000000"/>
                </a:solidFill>
                <a:latin typeface="Times New Roman"/>
                <a:cs typeface="Times New Roman"/>
              </a:rPr>
              <a:t>statistical patterns of words</a:t>
            </a:r>
          </a:p>
          <a:p>
            <a:pPr marL="514350" indent="-514350" algn="l">
              <a:buAutoNum type="arabicPeriod"/>
            </a:pPr>
            <a:r>
              <a:rPr lang="en-US" sz="3200" dirty="0">
                <a:solidFill>
                  <a:srgbClr val="000000"/>
                </a:solidFill>
                <a:latin typeface="Times New Roman"/>
                <a:cs typeface="Times New Roman"/>
              </a:rPr>
              <a:t>It generates passages of text by generating the next </a:t>
            </a:r>
            <a:r>
              <a:rPr lang="en-US" sz="3200" i="1" dirty="0">
                <a:solidFill>
                  <a:srgbClr val="000000"/>
                </a:solidFill>
                <a:latin typeface="Times New Roman"/>
                <a:cs typeface="Times New Roman"/>
              </a:rPr>
              <a:t>most likely word</a:t>
            </a:r>
          </a:p>
          <a:p>
            <a:pPr marL="514350" indent="-514350" algn="l">
              <a:buAutoNum type="arabicPeriod"/>
            </a:pPr>
            <a:r>
              <a:rPr lang="en-US" sz="3200" dirty="0">
                <a:solidFill>
                  <a:srgbClr val="000000"/>
                </a:solidFill>
                <a:latin typeface="Times New Roman"/>
                <a:cs typeface="Times New Roman"/>
              </a:rPr>
              <a:t>It makes this determination based on the statistical </a:t>
            </a:r>
            <a:r>
              <a:rPr lang="en-US" sz="3200" dirty="0" err="1">
                <a:solidFill>
                  <a:srgbClr val="000000"/>
                </a:solidFill>
                <a:latin typeface="Times New Roman"/>
                <a:cs typeface="Times New Roman"/>
              </a:rPr>
              <a:t>liklihood</a:t>
            </a:r>
            <a:r>
              <a:rPr lang="en-US" sz="3200" dirty="0">
                <a:solidFill>
                  <a:srgbClr val="000000"/>
                </a:solidFill>
                <a:latin typeface="Times New Roman"/>
                <a:cs typeface="Times New Roman"/>
              </a:rPr>
              <a:t> of a certain word coming next in the </a:t>
            </a:r>
            <a:r>
              <a:rPr lang="en-US" sz="3200" i="1" dirty="0">
                <a:solidFill>
                  <a:srgbClr val="000000"/>
                </a:solidFill>
                <a:latin typeface="Times New Roman"/>
                <a:cs typeface="Times New Roman"/>
              </a:rPr>
              <a:t>training data</a:t>
            </a:r>
          </a:p>
          <a:p>
            <a:pPr marL="514350" indent="-514350" algn="l">
              <a:buAutoNum type="arabicPeriod"/>
            </a:pPr>
            <a:r>
              <a:rPr lang="en-US" sz="3200" dirty="0">
                <a:solidFill>
                  <a:srgbClr val="000000"/>
                </a:solidFill>
                <a:latin typeface="Times New Roman"/>
                <a:cs typeface="Times New Roman"/>
              </a:rPr>
              <a:t>ChatGPT's development is a form of </a:t>
            </a:r>
            <a:r>
              <a:rPr lang="en-US" sz="3200" i="1" dirty="0">
                <a:solidFill>
                  <a:srgbClr val="000000"/>
                </a:solidFill>
                <a:latin typeface="Times New Roman"/>
                <a:cs typeface="Times New Roman"/>
              </a:rPr>
              <a:t>supervised machine learning</a:t>
            </a:r>
          </a:p>
          <a:p>
            <a:pPr marL="514350" indent="-514350" algn="l">
              <a:buAutoNum type="arabicPeriod"/>
            </a:pPr>
            <a:endParaRPr lang="en-US" sz="3200" b="1" dirty="0">
              <a:solidFill>
                <a:srgbClr val="000000"/>
              </a:solidFill>
              <a:latin typeface="Times New Roman"/>
              <a:cs typeface="Times New Roman"/>
            </a:endParaRPr>
          </a:p>
          <a:p>
            <a:pPr algn="l"/>
            <a:r>
              <a:rPr lang="en-US" sz="3200" b="1" dirty="0">
                <a:solidFill>
                  <a:srgbClr val="000000"/>
                </a:solidFill>
                <a:latin typeface="Times New Roman"/>
                <a:cs typeface="Times New Roman"/>
              </a:rPr>
              <a:t>ChatGPT does not 'know' the answer to questions or prompts. It generates an output by using the words in the prompt to generate a response that is a string of statistically likely words in sequence.</a:t>
            </a:r>
          </a:p>
          <a:p>
            <a:pPr marL="514350" indent="-514350" algn="l">
              <a:buAutoNum type="arabicPeriod"/>
            </a:pPr>
            <a:endParaRPr lang="en-US" sz="3200" dirty="0">
              <a:solidFill>
                <a:srgbClr val="000000"/>
              </a:solidFill>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586634"/>
            <a:ext cx="13885222"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Discussion </a:t>
            </a:r>
            <a:endParaRPr lang="en-US" sz="4000" dirty="0"/>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4000" dirty="0">
              <a:solidFill>
                <a:srgbClr val="000000"/>
              </a:solidFill>
              <a:latin typeface="Times New Roman"/>
              <a:cs typeface="Times New Roman"/>
            </a:endParaRPr>
          </a:p>
        </p:txBody>
      </p:sp>
    </p:spTree>
    <p:extLst>
      <p:ext uri="{BB962C8B-B14F-4D97-AF65-F5344CB8AC3E}">
        <p14:creationId xmlns:p14="http://schemas.microsoft.com/office/powerpoint/2010/main" val="92090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586634"/>
            <a:ext cx="13885222" cy="79714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dirty="0">
                <a:latin typeface="Times New Roman"/>
                <a:cs typeface="Times New Roman"/>
              </a:rPr>
              <a:t>Take 15 minutes to brainstorm and begin drafting a </a:t>
            </a:r>
            <a:r>
              <a:rPr lang="en-US" sz="3200" b="1" dirty="0">
                <a:latin typeface="Times New Roman"/>
                <a:cs typeface="Times New Roman"/>
              </a:rPr>
              <a:t>graded assignment</a:t>
            </a:r>
            <a:r>
              <a:rPr lang="en-US" sz="3200" dirty="0">
                <a:latin typeface="Times New Roman"/>
                <a:cs typeface="Times New Roman"/>
              </a:rPr>
              <a:t> in which you direct your students to use ChatGPT.  </a:t>
            </a:r>
          </a:p>
          <a:p>
            <a:pPr algn="l"/>
            <a:endParaRPr lang="en-US" sz="3200" dirty="0">
              <a:latin typeface="Times New Roman"/>
              <a:cs typeface="Times New Roman"/>
            </a:endParaRPr>
          </a:p>
          <a:p>
            <a:pPr algn="l"/>
            <a:r>
              <a:rPr lang="en-US" sz="3200" dirty="0">
                <a:latin typeface="Times New Roman"/>
                <a:cs typeface="Times New Roman"/>
              </a:rPr>
              <a:t>Things to consider:</a:t>
            </a:r>
          </a:p>
          <a:p>
            <a:pPr algn="l"/>
            <a:endParaRPr lang="en-US" sz="3200" dirty="0">
              <a:latin typeface="Times New Roman"/>
              <a:cs typeface="Times New Roman"/>
            </a:endParaRPr>
          </a:p>
          <a:p>
            <a:pPr marL="457200" indent="-457200" algn="l">
              <a:buFont typeface="Arial"/>
              <a:buChar char="•"/>
            </a:pPr>
            <a:r>
              <a:rPr lang="en-US" sz="3200" dirty="0">
                <a:latin typeface="Times New Roman"/>
                <a:cs typeface="Times New Roman"/>
              </a:rPr>
              <a:t>How will this assignment contribute to the class learning goals?</a:t>
            </a:r>
          </a:p>
          <a:p>
            <a:pPr marL="457200" indent="-457200" algn="l">
              <a:buFont typeface="Arial"/>
              <a:buChar char="•"/>
            </a:pPr>
            <a:r>
              <a:rPr lang="en-US" sz="3200" dirty="0">
                <a:latin typeface="Times New Roman"/>
                <a:cs typeface="Times New Roman"/>
              </a:rPr>
              <a:t>How do you envision your students documenting their use of ChatGPT, and differentiating their 'manual' work from the work generated by the tool?</a:t>
            </a:r>
          </a:p>
          <a:p>
            <a:pPr marL="457200" indent="-457200" algn="l">
              <a:buFont typeface="Arial"/>
              <a:buChar char="•"/>
            </a:pPr>
            <a:r>
              <a:rPr lang="en-US" sz="3200" dirty="0">
                <a:latin typeface="Times New Roman"/>
                <a:cs typeface="Times New Roman"/>
              </a:rPr>
              <a:t>How will you evaluate the assignment when grading? Will effective use of the tool be evaluated? Or just the final product?</a:t>
            </a:r>
            <a:br>
              <a:rPr lang="en-US" sz="3200" dirty="0">
                <a:solidFill>
                  <a:srgbClr val="000000"/>
                </a:solidFill>
                <a:latin typeface="Times New Roman"/>
                <a:cs typeface="Times New Roman"/>
              </a:rPr>
            </a:br>
            <a:endParaRPr lang="en-US" sz="3200">
              <a:solidFill>
                <a:srgbClr val="000000"/>
              </a:solidFill>
              <a:latin typeface="Times New Roman"/>
              <a:cs typeface="Times New Roman"/>
            </a:endParaRPr>
          </a:p>
          <a:p>
            <a:pPr marL="514350" indent="-514350" algn="l">
              <a:buFont typeface="Arial"/>
              <a:buChar char="•"/>
            </a:pPr>
            <a:endParaRPr lang="en-US" sz="3200" dirty="0">
              <a:solidFill>
                <a:srgbClr val="000000"/>
              </a:solidFill>
              <a:latin typeface="Times New Roman"/>
              <a:cs typeface="Times New Roman"/>
            </a:endParaRPr>
          </a:p>
          <a:p>
            <a:pPr marL="514350" indent="-514350" algn="l">
              <a:buFont typeface="Arial"/>
              <a:buChar char="•"/>
            </a:pPr>
            <a:endParaRPr lang="en-US" sz="3200" dirty="0">
              <a:solidFill>
                <a:srgbClr val="000000"/>
              </a:solidFill>
              <a:latin typeface="Times New Roman"/>
              <a:cs typeface="Times New Roman"/>
            </a:endParaRPr>
          </a:p>
          <a:p>
            <a:pPr marL="514350" indent="-514350" algn="l">
              <a:buFont typeface="Arial"/>
              <a:buChar char="•"/>
            </a:pPr>
            <a:endParaRPr lang="en-US" sz="3200" dirty="0">
              <a:solidFill>
                <a:srgbClr val="000000"/>
              </a:solidFill>
              <a:latin typeface="Times New Roman"/>
              <a:cs typeface="Times New Roman"/>
            </a:endParaRPr>
          </a:p>
          <a:p>
            <a:pPr marL="514350" indent="-514350" algn="l">
              <a:buFont typeface="Arial"/>
              <a:buChar char="•"/>
            </a:pPr>
            <a:endParaRPr lang="en-US" sz="3200" dirty="0">
              <a:solidFill>
                <a:srgbClr val="000000"/>
              </a:solidFill>
              <a:latin typeface="Times New Roman"/>
              <a:cs typeface="Times New Roman"/>
            </a:endParaRPr>
          </a:p>
          <a:p>
            <a:pPr marL="514350" indent="-514350" algn="l">
              <a:buFont typeface="Arial"/>
              <a:buChar char="•"/>
            </a:pPr>
            <a:endParaRPr lang="en-US" sz="3200" dirty="0">
              <a:solidFill>
                <a:srgbClr val="000000"/>
              </a:solidFill>
              <a:latin typeface="Times New Roman"/>
              <a:cs typeface="Times New Roman"/>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Exercise 2: Graded Assignment with ChatGPT</a:t>
            </a:r>
          </a:p>
        </p:txBody>
      </p:sp>
    </p:spTree>
    <p:extLst>
      <p:ext uri="{BB962C8B-B14F-4D97-AF65-F5344CB8AC3E}">
        <p14:creationId xmlns:p14="http://schemas.microsoft.com/office/powerpoint/2010/main" val="1591900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586634"/>
            <a:ext cx="13885222"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Discussion </a:t>
            </a:r>
            <a:endParaRPr lang="en-US" sz="4000" dirty="0"/>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endParaRPr lang="en-US" sz="4000" dirty="0">
              <a:solidFill>
                <a:srgbClr val="000000"/>
              </a:solidFill>
              <a:latin typeface="Times New Roman"/>
              <a:cs typeface="Times New Roman"/>
            </a:endParaRPr>
          </a:p>
        </p:txBody>
      </p:sp>
    </p:spTree>
    <p:extLst>
      <p:ext uri="{BB962C8B-B14F-4D97-AF65-F5344CB8AC3E}">
        <p14:creationId xmlns:p14="http://schemas.microsoft.com/office/powerpoint/2010/main" val="1973206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586634"/>
            <a:ext cx="13885222" cy="82791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solidFill>
                  <a:srgbClr val="000000"/>
                </a:solidFill>
                <a:latin typeface="Times New Roman"/>
                <a:cs typeface="Times New Roman"/>
              </a:rPr>
              <a:t>The Center for Teaching and Learning</a:t>
            </a:r>
            <a:endParaRPr lang="en-US" sz="2800" b="1" dirty="0">
              <a:latin typeface="Times New Roman"/>
              <a:cs typeface="Times New Roman"/>
            </a:endParaRPr>
          </a:p>
          <a:p>
            <a:pPr algn="ctr"/>
            <a:endParaRPr lang="en-US" sz="2800" b="1" dirty="0">
              <a:solidFill>
                <a:srgbClr val="000000"/>
              </a:solidFill>
              <a:latin typeface="Times New Roman"/>
              <a:cs typeface="Times New Roman"/>
            </a:endParaRPr>
          </a:p>
          <a:p>
            <a:pPr marL="457200" indent="-457200" algn="l">
              <a:buFont typeface="Arial"/>
              <a:buChar char="•"/>
            </a:pPr>
            <a:r>
              <a:rPr lang="en-US" sz="2800" dirty="0">
                <a:solidFill>
                  <a:srgbClr val="000000"/>
                </a:solidFill>
                <a:latin typeface="Times New Roman"/>
                <a:cs typeface="Times New Roman"/>
              </a:rPr>
              <a:t>Recommendations for use of AI composition tools: </a:t>
            </a:r>
            <a:r>
              <a:rPr lang="en-US" sz="2800" dirty="0">
                <a:solidFill>
                  <a:srgbClr val="000000"/>
                </a:solidFill>
                <a:latin typeface="Times New Roman"/>
                <a:cs typeface="Times New Roman"/>
                <a:hlinkClick r:id="rId5"/>
              </a:rPr>
              <a:t>https://ctl.wustl.edu/resources/chatgpt-and-ai-composition-tools/</a:t>
            </a:r>
            <a:endParaRPr lang="en-US" sz="2800" dirty="0">
              <a:solidFill>
                <a:srgbClr val="000000"/>
              </a:solidFill>
              <a:latin typeface="Times New Roman"/>
              <a:cs typeface="Times New Roman"/>
            </a:endParaRPr>
          </a:p>
          <a:p>
            <a:pPr marL="457200" indent="-457200" algn="l">
              <a:buFont typeface="Arial"/>
              <a:buChar char="•"/>
            </a:pPr>
            <a:r>
              <a:rPr lang="en-US" sz="2800" dirty="0">
                <a:solidFill>
                  <a:srgbClr val="000000"/>
                </a:solidFill>
                <a:latin typeface="Times New Roman"/>
                <a:cs typeface="Times New Roman"/>
              </a:rPr>
              <a:t>Resources for ChatGPT assignment ideas: </a:t>
            </a:r>
            <a:r>
              <a:rPr lang="en-US" sz="2800" dirty="0">
                <a:solidFill>
                  <a:srgbClr val="000000"/>
                </a:solidFill>
                <a:latin typeface="Times New Roman"/>
                <a:cs typeface="Times New Roman"/>
                <a:hlinkClick r:id="rId6"/>
              </a:rPr>
              <a:t>https://ctl.wustl.edu/wp-content/uploads/2023/02/Using-ChatGPT-in-Assignments.pdf</a:t>
            </a:r>
            <a:endParaRPr lang="en-US" sz="2800">
              <a:solidFill>
                <a:srgbClr val="000000"/>
              </a:solidFill>
              <a:latin typeface="Times New Roman"/>
              <a:cs typeface="Times New Roman"/>
            </a:endParaRPr>
          </a:p>
          <a:p>
            <a:pPr marL="457200" indent="-457200" algn="l">
              <a:buFont typeface="Arial"/>
              <a:buChar char="•"/>
            </a:pPr>
            <a:r>
              <a:rPr lang="en-US" sz="2800" dirty="0">
                <a:solidFill>
                  <a:srgbClr val="000000"/>
                </a:solidFill>
                <a:latin typeface="Times New Roman"/>
                <a:cs typeface="Times New Roman"/>
              </a:rPr>
              <a:t>Adapting your class design: </a:t>
            </a:r>
            <a:r>
              <a:rPr lang="en-US" sz="2800" dirty="0">
                <a:solidFill>
                  <a:srgbClr val="000000"/>
                </a:solidFill>
                <a:latin typeface="Times New Roman"/>
                <a:cs typeface="Times New Roman"/>
                <a:hlinkClick r:id="rId7"/>
              </a:rPr>
              <a:t>https://ctl.wustl.edu/wp-content/uploads/2023/08/Establishing-the-Role-of-AI-in-Your-Classes-Handout.pdf</a:t>
            </a:r>
            <a:endParaRPr lang="en-US" sz="2800" dirty="0">
              <a:solidFill>
                <a:srgbClr val="000000"/>
              </a:solidFill>
              <a:latin typeface="Times New Roman"/>
              <a:cs typeface="Times New Roman"/>
            </a:endParaRPr>
          </a:p>
          <a:p>
            <a:pPr marL="457200" indent="-457200" algn="l">
              <a:buFont typeface="Arial"/>
              <a:buChar char="•"/>
            </a:pPr>
            <a:r>
              <a:rPr lang="en-US" sz="2800" dirty="0">
                <a:solidFill>
                  <a:srgbClr val="000000"/>
                </a:solidFill>
                <a:latin typeface="Times New Roman"/>
                <a:cs typeface="Times New Roman"/>
              </a:rPr>
              <a:t>Workshop schedule: </a:t>
            </a:r>
            <a:r>
              <a:rPr lang="en-US" sz="2800" dirty="0">
                <a:solidFill>
                  <a:srgbClr val="000000"/>
                </a:solidFill>
                <a:latin typeface="Times New Roman"/>
                <a:cs typeface="Times New Roman"/>
                <a:hlinkClick r:id="rId8"/>
              </a:rPr>
              <a:t>https://ctl.wustl.edu/events/</a:t>
            </a:r>
            <a:endParaRPr lang="en-US" sz="2800" dirty="0">
              <a:solidFill>
                <a:srgbClr val="000000"/>
              </a:solidFill>
              <a:latin typeface="Times New Roman"/>
              <a:cs typeface="Times New Roman"/>
            </a:endParaRPr>
          </a:p>
          <a:p>
            <a:pPr marL="457200" indent="-457200" algn="l">
              <a:buFont typeface="Arial"/>
              <a:buChar char="•"/>
            </a:pPr>
            <a:r>
              <a:rPr lang="en-US" sz="2800" dirty="0">
                <a:solidFill>
                  <a:srgbClr val="000000"/>
                </a:solidFill>
                <a:latin typeface="Times New Roman"/>
                <a:cs typeface="Times New Roman"/>
              </a:rPr>
              <a:t>Consultations: </a:t>
            </a:r>
            <a:r>
              <a:rPr lang="en-US" sz="2800" dirty="0">
                <a:solidFill>
                  <a:srgbClr val="000000"/>
                </a:solidFill>
                <a:latin typeface="Times New Roman"/>
                <a:cs typeface="Times New Roman"/>
                <a:hlinkClick r:id="rId9"/>
              </a:rPr>
              <a:t>https://ctl.wustl.edu/consultation/</a:t>
            </a:r>
          </a:p>
          <a:p>
            <a:pPr marL="457200" indent="-457200" algn="l">
              <a:buFont typeface="Arial"/>
              <a:buChar char="•"/>
            </a:pPr>
            <a:endParaRPr lang="en-US" sz="2800" dirty="0">
              <a:solidFill>
                <a:srgbClr val="000000"/>
              </a:solidFill>
              <a:latin typeface="Times New Roman"/>
              <a:cs typeface="Times New Roman"/>
            </a:endParaRPr>
          </a:p>
          <a:p>
            <a:pPr algn="l"/>
            <a:endParaRPr lang="en-US" sz="3200" dirty="0">
              <a:solidFill>
                <a:srgbClr val="000000"/>
              </a:solidFill>
              <a:latin typeface="Times New Roman"/>
              <a:cs typeface="Times New Roman"/>
            </a:endParaRPr>
          </a:p>
          <a:p>
            <a:pPr marL="457200" indent="-457200" algn="l">
              <a:buFont typeface="Arial"/>
              <a:buChar char="•"/>
            </a:pPr>
            <a:endParaRPr lang="en-US" sz="3200" dirty="0">
              <a:solidFill>
                <a:srgbClr val="000000"/>
              </a:solidFill>
              <a:latin typeface="Times New Roman"/>
              <a:cs typeface="Times New Roman"/>
            </a:endParaRPr>
          </a:p>
          <a:p>
            <a:pPr marL="514350" indent="-514350" algn="l">
              <a:buFont typeface="Arial"/>
              <a:buChar char="•"/>
            </a:pPr>
            <a:endParaRPr lang="en-US" sz="3200" dirty="0">
              <a:solidFill>
                <a:srgbClr val="000000"/>
              </a:solidFill>
              <a:latin typeface="Times New Roman"/>
              <a:cs typeface="Times New Roman"/>
            </a:endParaRPr>
          </a:p>
          <a:p>
            <a:pPr marL="514350" indent="-514350" algn="l">
              <a:buFont typeface="Arial"/>
              <a:buChar char="•"/>
            </a:pPr>
            <a:endParaRPr lang="en-US" sz="3200" dirty="0">
              <a:solidFill>
                <a:srgbClr val="000000"/>
              </a:solidFill>
              <a:latin typeface="Times New Roman"/>
              <a:cs typeface="Times New Roman"/>
            </a:endParaRPr>
          </a:p>
          <a:p>
            <a:pPr marL="514350" indent="-514350" algn="l">
              <a:buFont typeface="Arial"/>
              <a:buChar char="•"/>
            </a:pPr>
            <a:endParaRPr lang="en-US" sz="3200" dirty="0">
              <a:solidFill>
                <a:srgbClr val="000000"/>
              </a:solidFill>
              <a:latin typeface="Times New Roman"/>
              <a:cs typeface="Times New Roman"/>
            </a:endParaRPr>
          </a:p>
          <a:p>
            <a:pPr marL="514350" indent="-514350" algn="l">
              <a:buFont typeface="Arial"/>
              <a:buChar char="•"/>
            </a:pPr>
            <a:endParaRPr lang="en-US" sz="3200" dirty="0">
              <a:solidFill>
                <a:srgbClr val="000000"/>
              </a:solidFill>
              <a:latin typeface="Times New Roman"/>
              <a:cs typeface="Times New Roman"/>
            </a:endParaRPr>
          </a:p>
          <a:p>
            <a:pPr marL="514350" indent="-514350" algn="l">
              <a:buFont typeface="Arial"/>
              <a:buChar char="•"/>
            </a:pPr>
            <a:endParaRPr lang="en-US" sz="3200" dirty="0">
              <a:solidFill>
                <a:srgbClr val="000000"/>
              </a:solidFill>
              <a:latin typeface="Times New Roman"/>
              <a:cs typeface="Times New Roman"/>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Further Resources</a:t>
            </a:r>
          </a:p>
        </p:txBody>
      </p:sp>
    </p:spTree>
    <p:extLst>
      <p:ext uri="{BB962C8B-B14F-4D97-AF65-F5344CB8AC3E}">
        <p14:creationId xmlns:p14="http://schemas.microsoft.com/office/powerpoint/2010/main" val="10695731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solidFill>
                  <a:srgbClr val="000000"/>
                </a:solidFill>
                <a:latin typeface="Times New Roman"/>
                <a:cs typeface="Times New Roman"/>
              </a:rPr>
              <a:t>TRIADS Guest Lecture</a:t>
            </a:r>
          </a:p>
        </p:txBody>
      </p:sp>
      <p:sp>
        <p:nvSpPr>
          <p:cNvPr id="9" name="TextBox 8">
            <a:extLst>
              <a:ext uri="{FF2B5EF4-FFF2-40B4-BE49-F238E27FC236}">
                <a16:creationId xmlns:a16="http://schemas.microsoft.com/office/drawing/2014/main" id="{E32E8DA7-8D6C-0B98-E44F-8E961451894B}"/>
              </a:ext>
            </a:extLst>
          </p:cNvPr>
          <p:cNvSpPr txBox="1"/>
          <p:nvPr/>
        </p:nvSpPr>
        <p:spPr>
          <a:xfrm>
            <a:off x="1244678" y="2742182"/>
            <a:ext cx="794413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dirty="0">
                <a:solidFill>
                  <a:schemeClr val="tx1"/>
                </a:solidFill>
                <a:latin typeface="Times New Roman"/>
                <a:cs typeface="Times New Roman"/>
              </a:rPr>
              <a:t>Title:</a:t>
            </a:r>
            <a:r>
              <a:rPr lang="en-US" sz="3600" dirty="0">
                <a:solidFill>
                  <a:schemeClr val="tx1"/>
                </a:solidFill>
                <a:latin typeface="Times New Roman"/>
                <a:cs typeface="Times New Roman"/>
              </a:rPr>
              <a:t> Teaching Responsible AI</a:t>
            </a:r>
            <a:endParaRPr lang="en-US">
              <a:solidFill>
                <a:schemeClr val="tx1"/>
              </a:solidFill>
              <a:latin typeface="Times New Roman"/>
              <a:cs typeface="Times New Roman"/>
            </a:endParaRPr>
          </a:p>
          <a:p>
            <a:pPr algn="l"/>
            <a:r>
              <a:rPr lang="en-US" sz="3600" b="1" dirty="0">
                <a:solidFill>
                  <a:schemeClr val="tx1"/>
                </a:solidFill>
                <a:latin typeface="Times New Roman"/>
                <a:cs typeface="Times New Roman"/>
              </a:rPr>
              <a:t>Speaker: </a:t>
            </a:r>
            <a:r>
              <a:rPr lang="en-US" sz="3600" dirty="0">
                <a:solidFill>
                  <a:schemeClr val="tx1"/>
                </a:solidFill>
                <a:latin typeface="Times New Roman"/>
                <a:cs typeface="Times New Roman"/>
              </a:rPr>
              <a:t>Julia </a:t>
            </a:r>
            <a:r>
              <a:rPr lang="en-US" sz="3600" dirty="0" err="1">
                <a:solidFill>
                  <a:schemeClr val="tx1"/>
                </a:solidFill>
                <a:latin typeface="Times New Roman"/>
                <a:cs typeface="Times New Roman"/>
              </a:rPr>
              <a:t>Stoyanovich</a:t>
            </a:r>
            <a:r>
              <a:rPr lang="en-US" sz="3600" dirty="0">
                <a:solidFill>
                  <a:schemeClr val="tx1"/>
                </a:solidFill>
                <a:latin typeface="Times New Roman"/>
                <a:cs typeface="Times New Roman"/>
              </a:rPr>
              <a:t> (NYU)</a:t>
            </a:r>
          </a:p>
          <a:p>
            <a:pPr algn="l"/>
            <a:r>
              <a:rPr lang="en-US" sz="3600" b="1" dirty="0">
                <a:solidFill>
                  <a:schemeClr val="tx1"/>
                </a:solidFill>
                <a:latin typeface="Times New Roman"/>
                <a:cs typeface="Times New Roman"/>
              </a:rPr>
              <a:t>Date/Time:</a:t>
            </a:r>
            <a:r>
              <a:rPr lang="en-US" sz="3600" dirty="0">
                <a:solidFill>
                  <a:schemeClr val="tx1"/>
                </a:solidFill>
                <a:latin typeface="Times New Roman"/>
                <a:cs typeface="Times New Roman"/>
              </a:rPr>
              <a:t> Thursday March 7th, 12PM</a:t>
            </a:r>
          </a:p>
          <a:p>
            <a:pPr algn="l"/>
            <a:r>
              <a:rPr lang="en-US" sz="3600" b="1" dirty="0">
                <a:solidFill>
                  <a:schemeClr val="tx1"/>
                </a:solidFill>
                <a:latin typeface="Times New Roman"/>
                <a:cs typeface="Times New Roman"/>
              </a:rPr>
              <a:t>Location:</a:t>
            </a:r>
            <a:r>
              <a:rPr lang="en-US" sz="3600" dirty="0">
                <a:solidFill>
                  <a:schemeClr val="tx1"/>
                </a:solidFill>
                <a:latin typeface="Times New Roman"/>
                <a:cs typeface="Times New Roman"/>
              </a:rPr>
              <a:t> DUC 276</a:t>
            </a:r>
          </a:p>
          <a:p>
            <a:pPr algn="l"/>
            <a:endParaRPr lang="en-US" sz="3600" dirty="0">
              <a:solidFill>
                <a:schemeClr val="tx1"/>
              </a:solidFill>
              <a:latin typeface="Times New Roman"/>
              <a:cs typeface="Times New Roman"/>
            </a:endParaRPr>
          </a:p>
          <a:p>
            <a:pPr algn="l"/>
            <a:r>
              <a:rPr lang="en-US" sz="3600" b="1" dirty="0">
                <a:solidFill>
                  <a:schemeClr val="tx1"/>
                </a:solidFill>
                <a:latin typeface="Times New Roman"/>
                <a:cs typeface="Times New Roman"/>
              </a:rPr>
              <a:t>RSVP:</a:t>
            </a:r>
            <a:r>
              <a:rPr lang="en-US" sz="3600" dirty="0">
                <a:solidFill>
                  <a:schemeClr val="tx1"/>
                </a:solidFill>
                <a:latin typeface="Times New Roman"/>
                <a:cs typeface="Times New Roman"/>
              </a:rPr>
              <a:t> https://triads.wustl.edu/events/triads-speaker-series-teaching-responsible-ai?d=2024-03-07</a:t>
            </a:r>
          </a:p>
          <a:p>
            <a:pPr algn="l"/>
            <a:endParaRPr lang="en-US" dirty="0">
              <a:solidFill>
                <a:srgbClr val="000000"/>
              </a:solidFill>
            </a:endParaRPr>
          </a:p>
        </p:txBody>
      </p:sp>
      <p:pic>
        <p:nvPicPr>
          <p:cNvPr id="11" name="Picture 10" descr="A person with glasses and a green shirt&#10;&#10;Description automatically generated">
            <a:extLst>
              <a:ext uri="{FF2B5EF4-FFF2-40B4-BE49-F238E27FC236}">
                <a16:creationId xmlns:a16="http://schemas.microsoft.com/office/drawing/2014/main" id="{CC66330B-9F70-29BC-A578-F6015E068CCE}"/>
              </a:ext>
            </a:extLst>
          </p:cNvPr>
          <p:cNvPicPr>
            <a:picLocks noChangeAspect="1"/>
          </p:cNvPicPr>
          <p:nvPr/>
        </p:nvPicPr>
        <p:blipFill>
          <a:blip r:embed="rId5"/>
          <a:stretch>
            <a:fillRect/>
          </a:stretch>
        </p:blipFill>
        <p:spPr>
          <a:xfrm>
            <a:off x="10450276" y="2479452"/>
            <a:ext cx="3552825" cy="4038600"/>
          </a:xfrm>
          <a:prstGeom prst="rect">
            <a:avLst/>
          </a:prstGeom>
        </p:spPr>
      </p:pic>
    </p:spTree>
    <p:extLst>
      <p:ext uri="{BB962C8B-B14F-4D97-AF65-F5344CB8AC3E}">
        <p14:creationId xmlns:p14="http://schemas.microsoft.com/office/powerpoint/2010/main" val="3776189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470400" y="1270000"/>
            <a:ext cx="11785600" cy="6350"/>
          </a:xfrm>
          <a:custGeom>
            <a:avLst/>
            <a:gdLst/>
            <a:ahLst/>
            <a:cxnLst/>
            <a:rect l="l" t="t" r="r" b="b"/>
            <a:pathLst>
              <a:path w="11785600" h="6350">
                <a:moveTo>
                  <a:pt x="0" y="6350"/>
                </a:moveTo>
                <a:lnTo>
                  <a:pt x="11785600" y="6350"/>
                </a:lnTo>
                <a:lnTo>
                  <a:pt x="11785600" y="0"/>
                </a:lnTo>
                <a:lnTo>
                  <a:pt x="0" y="0"/>
                </a:lnTo>
                <a:lnTo>
                  <a:pt x="0" y="6350"/>
                </a:lnTo>
                <a:close/>
              </a:path>
            </a:pathLst>
          </a:custGeom>
          <a:solidFill>
            <a:srgbClr val="BC0940"/>
          </a:solidFill>
        </p:spPr>
        <p:txBody>
          <a:bodyPr wrap="square" lIns="0" tIns="0" rIns="0" bIns="0" rtlCol="0"/>
          <a:lstStyle/>
          <a:p>
            <a:endParaRPr/>
          </a:p>
        </p:txBody>
      </p:sp>
      <p:pic>
        <p:nvPicPr>
          <p:cNvPr id="3" name="object 3"/>
          <p:cNvPicPr/>
          <p:nvPr/>
        </p:nvPicPr>
        <p:blipFill>
          <a:blip r:embed="rId2" cstate="print"/>
          <a:stretch>
            <a:fillRect/>
          </a:stretch>
        </p:blipFill>
        <p:spPr>
          <a:xfrm>
            <a:off x="317500" y="304800"/>
            <a:ext cx="3835399" cy="1148736"/>
          </a:xfrm>
          <a:prstGeom prst="rect">
            <a:avLst/>
          </a:prstGeom>
        </p:spPr>
      </p:pic>
      <p:grpSp>
        <p:nvGrpSpPr>
          <p:cNvPr id="4" name="object 4"/>
          <p:cNvGrpSpPr/>
          <p:nvPr/>
        </p:nvGrpSpPr>
        <p:grpSpPr>
          <a:xfrm>
            <a:off x="10702937" y="6680200"/>
            <a:ext cx="5553075" cy="2463800"/>
            <a:chOff x="10702937" y="6680200"/>
            <a:chExt cx="5553075" cy="2463800"/>
          </a:xfrm>
        </p:grpSpPr>
        <p:sp>
          <p:nvSpPr>
            <p:cNvPr id="5" name="object 5"/>
            <p:cNvSpPr/>
            <p:nvPr/>
          </p:nvSpPr>
          <p:spPr>
            <a:xfrm>
              <a:off x="10702937" y="6958820"/>
              <a:ext cx="5553075" cy="2185670"/>
            </a:xfrm>
            <a:custGeom>
              <a:avLst/>
              <a:gdLst/>
              <a:ahLst/>
              <a:cxnLst/>
              <a:rect l="l" t="t" r="r" b="b"/>
              <a:pathLst>
                <a:path w="5553075" h="2185670">
                  <a:moveTo>
                    <a:pt x="3115795" y="0"/>
                  </a:moveTo>
                  <a:lnTo>
                    <a:pt x="3073300" y="43"/>
                  </a:lnTo>
                  <a:lnTo>
                    <a:pt x="3030908" y="581"/>
                  </a:lnTo>
                  <a:lnTo>
                    <a:pt x="2988622" y="1617"/>
                  </a:lnTo>
                  <a:lnTo>
                    <a:pt x="2946444" y="3151"/>
                  </a:lnTo>
                  <a:lnTo>
                    <a:pt x="2904377" y="5187"/>
                  </a:lnTo>
                  <a:lnTo>
                    <a:pt x="2862423" y="7726"/>
                  </a:lnTo>
                  <a:lnTo>
                    <a:pt x="2820583" y="10772"/>
                  </a:lnTo>
                  <a:lnTo>
                    <a:pt x="2778861" y="14325"/>
                  </a:lnTo>
                  <a:lnTo>
                    <a:pt x="2737258" y="18388"/>
                  </a:lnTo>
                  <a:lnTo>
                    <a:pt x="2695777" y="22964"/>
                  </a:lnTo>
                  <a:lnTo>
                    <a:pt x="2654420" y="28054"/>
                  </a:lnTo>
                  <a:lnTo>
                    <a:pt x="2613189" y="33661"/>
                  </a:lnTo>
                  <a:lnTo>
                    <a:pt x="2572087" y="39787"/>
                  </a:lnTo>
                  <a:lnTo>
                    <a:pt x="2531116" y="46435"/>
                  </a:lnTo>
                  <a:lnTo>
                    <a:pt x="2490277" y="53605"/>
                  </a:lnTo>
                  <a:lnTo>
                    <a:pt x="2449575" y="61301"/>
                  </a:lnTo>
                  <a:lnTo>
                    <a:pt x="2409010" y="69525"/>
                  </a:lnTo>
                  <a:lnTo>
                    <a:pt x="2368585" y="78279"/>
                  </a:lnTo>
                  <a:lnTo>
                    <a:pt x="2328302" y="87565"/>
                  </a:lnTo>
                  <a:lnTo>
                    <a:pt x="2288163" y="97385"/>
                  </a:lnTo>
                  <a:lnTo>
                    <a:pt x="2248172" y="107742"/>
                  </a:lnTo>
                  <a:lnTo>
                    <a:pt x="2208329" y="118637"/>
                  </a:lnTo>
                  <a:lnTo>
                    <a:pt x="2168638" y="130074"/>
                  </a:lnTo>
                  <a:lnTo>
                    <a:pt x="2129100" y="142053"/>
                  </a:lnTo>
                  <a:lnTo>
                    <a:pt x="2089718" y="154578"/>
                  </a:lnTo>
                  <a:lnTo>
                    <a:pt x="2050494" y="167651"/>
                  </a:lnTo>
                  <a:lnTo>
                    <a:pt x="2011431" y="181273"/>
                  </a:lnTo>
                  <a:lnTo>
                    <a:pt x="1972530" y="195447"/>
                  </a:lnTo>
                  <a:lnTo>
                    <a:pt x="1933794" y="210175"/>
                  </a:lnTo>
                  <a:lnTo>
                    <a:pt x="1895225" y="225459"/>
                  </a:lnTo>
                  <a:lnTo>
                    <a:pt x="1856826" y="241302"/>
                  </a:lnTo>
                  <a:lnTo>
                    <a:pt x="1818598" y="257706"/>
                  </a:lnTo>
                  <a:lnTo>
                    <a:pt x="1780545" y="274672"/>
                  </a:lnTo>
                  <a:lnTo>
                    <a:pt x="1742667" y="292204"/>
                  </a:lnTo>
                  <a:lnTo>
                    <a:pt x="1704968" y="310303"/>
                  </a:lnTo>
                  <a:lnTo>
                    <a:pt x="1667450" y="328971"/>
                  </a:lnTo>
                  <a:lnTo>
                    <a:pt x="1630115" y="348211"/>
                  </a:lnTo>
                  <a:lnTo>
                    <a:pt x="1592966" y="368025"/>
                  </a:lnTo>
                  <a:lnTo>
                    <a:pt x="1556004" y="388415"/>
                  </a:lnTo>
                  <a:lnTo>
                    <a:pt x="1519231" y="409384"/>
                  </a:lnTo>
                  <a:lnTo>
                    <a:pt x="1482651" y="430932"/>
                  </a:lnTo>
                  <a:lnTo>
                    <a:pt x="1446266" y="453064"/>
                  </a:lnTo>
                  <a:lnTo>
                    <a:pt x="1410077" y="475780"/>
                  </a:lnTo>
                  <a:lnTo>
                    <a:pt x="1374087" y="499083"/>
                  </a:lnTo>
                  <a:lnTo>
                    <a:pt x="1338298" y="522976"/>
                  </a:lnTo>
                  <a:lnTo>
                    <a:pt x="1302712" y="547460"/>
                  </a:lnTo>
                  <a:lnTo>
                    <a:pt x="1267333" y="572537"/>
                  </a:lnTo>
                  <a:lnTo>
                    <a:pt x="1232161" y="598211"/>
                  </a:lnTo>
                  <a:lnTo>
                    <a:pt x="1197200" y="624482"/>
                  </a:lnTo>
                  <a:lnTo>
                    <a:pt x="1162451" y="651354"/>
                  </a:lnTo>
                  <a:lnTo>
                    <a:pt x="1127917" y="678828"/>
                  </a:lnTo>
                  <a:lnTo>
                    <a:pt x="1093601" y="706907"/>
                  </a:lnTo>
                  <a:lnTo>
                    <a:pt x="1059503" y="735593"/>
                  </a:lnTo>
                  <a:lnTo>
                    <a:pt x="1025627" y="764887"/>
                  </a:lnTo>
                  <a:lnTo>
                    <a:pt x="991976" y="794793"/>
                  </a:lnTo>
                  <a:lnTo>
                    <a:pt x="958550" y="825313"/>
                  </a:lnTo>
                  <a:lnTo>
                    <a:pt x="925353" y="856448"/>
                  </a:lnTo>
                  <a:lnTo>
                    <a:pt x="892386" y="888200"/>
                  </a:lnTo>
                  <a:lnTo>
                    <a:pt x="859653" y="920573"/>
                  </a:lnTo>
                  <a:lnTo>
                    <a:pt x="827154" y="953568"/>
                  </a:lnTo>
                  <a:lnTo>
                    <a:pt x="794894" y="987187"/>
                  </a:lnTo>
                  <a:lnTo>
                    <a:pt x="762873" y="1021433"/>
                  </a:lnTo>
                  <a:lnTo>
                    <a:pt x="731094" y="1056308"/>
                  </a:lnTo>
                  <a:lnTo>
                    <a:pt x="699559" y="1091813"/>
                  </a:lnTo>
                  <a:lnTo>
                    <a:pt x="668271" y="1127952"/>
                  </a:lnTo>
                  <a:lnTo>
                    <a:pt x="637232" y="1164727"/>
                  </a:lnTo>
                  <a:lnTo>
                    <a:pt x="606444" y="1202138"/>
                  </a:lnTo>
                  <a:lnTo>
                    <a:pt x="575909" y="1240190"/>
                  </a:lnTo>
                  <a:lnTo>
                    <a:pt x="545631" y="1278884"/>
                  </a:lnTo>
                  <a:lnTo>
                    <a:pt x="515610" y="1318221"/>
                  </a:lnTo>
                  <a:lnTo>
                    <a:pt x="485849" y="1358205"/>
                  </a:lnTo>
                  <a:lnTo>
                    <a:pt x="456351" y="1398838"/>
                  </a:lnTo>
                  <a:lnTo>
                    <a:pt x="427117" y="1440121"/>
                  </a:lnTo>
                  <a:lnTo>
                    <a:pt x="398151" y="1482058"/>
                  </a:lnTo>
                  <a:lnTo>
                    <a:pt x="369454" y="1524649"/>
                  </a:lnTo>
                  <a:lnTo>
                    <a:pt x="341028" y="1567898"/>
                  </a:lnTo>
                  <a:lnTo>
                    <a:pt x="312876" y="1611807"/>
                  </a:lnTo>
                  <a:lnTo>
                    <a:pt x="285000" y="1656377"/>
                  </a:lnTo>
                  <a:lnTo>
                    <a:pt x="257403" y="1701611"/>
                  </a:lnTo>
                  <a:lnTo>
                    <a:pt x="230087" y="1747511"/>
                  </a:lnTo>
                  <a:lnTo>
                    <a:pt x="203053" y="1794079"/>
                  </a:lnTo>
                  <a:lnTo>
                    <a:pt x="176304" y="1841319"/>
                  </a:lnTo>
                  <a:lnTo>
                    <a:pt x="149843" y="1889230"/>
                  </a:lnTo>
                  <a:lnTo>
                    <a:pt x="123672" y="1937817"/>
                  </a:lnTo>
                  <a:lnTo>
                    <a:pt x="97792" y="1987081"/>
                  </a:lnTo>
                  <a:lnTo>
                    <a:pt x="72207" y="2037024"/>
                  </a:lnTo>
                  <a:lnTo>
                    <a:pt x="46919" y="2087649"/>
                  </a:lnTo>
                  <a:lnTo>
                    <a:pt x="26443" y="2129593"/>
                  </a:lnTo>
                  <a:lnTo>
                    <a:pt x="6262" y="2171804"/>
                  </a:lnTo>
                  <a:lnTo>
                    <a:pt x="0" y="2185179"/>
                  </a:lnTo>
                  <a:lnTo>
                    <a:pt x="5553062" y="2185179"/>
                  </a:lnTo>
                  <a:lnTo>
                    <a:pt x="5553062" y="704244"/>
                  </a:lnTo>
                  <a:lnTo>
                    <a:pt x="5521327" y="685845"/>
                  </a:lnTo>
                  <a:lnTo>
                    <a:pt x="5482271" y="663835"/>
                  </a:lnTo>
                  <a:lnTo>
                    <a:pt x="5442864" y="642256"/>
                  </a:lnTo>
                  <a:lnTo>
                    <a:pt x="5403107" y="621112"/>
                  </a:lnTo>
                  <a:lnTo>
                    <a:pt x="5363002" y="600408"/>
                  </a:lnTo>
                  <a:lnTo>
                    <a:pt x="5322549" y="580146"/>
                  </a:lnTo>
                  <a:lnTo>
                    <a:pt x="5232972" y="536739"/>
                  </a:lnTo>
                  <a:lnTo>
                    <a:pt x="5143364" y="494882"/>
                  </a:lnTo>
                  <a:lnTo>
                    <a:pt x="5053745" y="454590"/>
                  </a:lnTo>
                  <a:lnTo>
                    <a:pt x="4964131" y="415882"/>
                  </a:lnTo>
                  <a:lnTo>
                    <a:pt x="4874542" y="378776"/>
                  </a:lnTo>
                  <a:lnTo>
                    <a:pt x="4784995" y="343289"/>
                  </a:lnTo>
                  <a:lnTo>
                    <a:pt x="4695508" y="309438"/>
                  </a:lnTo>
                  <a:lnTo>
                    <a:pt x="4606100" y="277241"/>
                  </a:lnTo>
                  <a:lnTo>
                    <a:pt x="4516789" y="246716"/>
                  </a:lnTo>
                  <a:lnTo>
                    <a:pt x="4427593" y="217880"/>
                  </a:lnTo>
                  <a:lnTo>
                    <a:pt x="4338530" y="190751"/>
                  </a:lnTo>
                  <a:lnTo>
                    <a:pt x="4249619" y="165346"/>
                  </a:lnTo>
                  <a:lnTo>
                    <a:pt x="4160877" y="141684"/>
                  </a:lnTo>
                  <a:lnTo>
                    <a:pt x="4072322" y="119780"/>
                  </a:lnTo>
                  <a:lnTo>
                    <a:pt x="3983973" y="99654"/>
                  </a:lnTo>
                  <a:lnTo>
                    <a:pt x="3895848" y="81323"/>
                  </a:lnTo>
                  <a:lnTo>
                    <a:pt x="3851875" y="72835"/>
                  </a:lnTo>
                  <a:lnTo>
                    <a:pt x="3807965" y="64804"/>
                  </a:lnTo>
                  <a:lnTo>
                    <a:pt x="3764120" y="57229"/>
                  </a:lnTo>
                  <a:lnTo>
                    <a:pt x="3720343" y="50114"/>
                  </a:lnTo>
                  <a:lnTo>
                    <a:pt x="3676635" y="43461"/>
                  </a:lnTo>
                  <a:lnTo>
                    <a:pt x="3632999" y="37272"/>
                  </a:lnTo>
                  <a:lnTo>
                    <a:pt x="3589436" y="31549"/>
                  </a:lnTo>
                  <a:lnTo>
                    <a:pt x="3545951" y="26295"/>
                  </a:lnTo>
                  <a:lnTo>
                    <a:pt x="3502544" y="21511"/>
                  </a:lnTo>
                  <a:lnTo>
                    <a:pt x="3459218" y="17201"/>
                  </a:lnTo>
                  <a:lnTo>
                    <a:pt x="3415975" y="13365"/>
                  </a:lnTo>
                  <a:lnTo>
                    <a:pt x="3372818" y="10006"/>
                  </a:lnTo>
                  <a:lnTo>
                    <a:pt x="3329748" y="7127"/>
                  </a:lnTo>
                  <a:lnTo>
                    <a:pt x="3286768" y="4730"/>
                  </a:lnTo>
                  <a:lnTo>
                    <a:pt x="3243881" y="2816"/>
                  </a:lnTo>
                  <a:lnTo>
                    <a:pt x="3201088" y="1388"/>
                  </a:lnTo>
                  <a:lnTo>
                    <a:pt x="3158392" y="449"/>
                  </a:lnTo>
                  <a:lnTo>
                    <a:pt x="3115795" y="0"/>
                  </a:lnTo>
                  <a:close/>
                </a:path>
              </a:pathLst>
            </a:custGeom>
            <a:solidFill>
              <a:srgbClr val="FFCD02"/>
            </a:solidFill>
          </p:spPr>
          <p:txBody>
            <a:bodyPr wrap="square" lIns="0" tIns="0" rIns="0" bIns="0" rtlCol="0"/>
            <a:lstStyle/>
            <a:p>
              <a:endParaRPr/>
            </a:p>
          </p:txBody>
        </p:sp>
        <p:sp>
          <p:nvSpPr>
            <p:cNvPr id="6" name="object 6"/>
            <p:cNvSpPr/>
            <p:nvPr/>
          </p:nvSpPr>
          <p:spPr>
            <a:xfrm>
              <a:off x="11914463" y="6994484"/>
              <a:ext cx="4342130" cy="2150110"/>
            </a:xfrm>
            <a:custGeom>
              <a:avLst/>
              <a:gdLst/>
              <a:ahLst/>
              <a:cxnLst/>
              <a:rect l="l" t="t" r="r" b="b"/>
              <a:pathLst>
                <a:path w="4342130" h="2150109">
                  <a:moveTo>
                    <a:pt x="2645887" y="0"/>
                  </a:moveTo>
                  <a:lnTo>
                    <a:pt x="2600137" y="369"/>
                  </a:lnTo>
                  <a:lnTo>
                    <a:pt x="2554455" y="1437"/>
                  </a:lnTo>
                  <a:lnTo>
                    <a:pt x="2508852" y="3206"/>
                  </a:lnTo>
                  <a:lnTo>
                    <a:pt x="2463339" y="5679"/>
                  </a:lnTo>
                  <a:lnTo>
                    <a:pt x="2417928" y="8859"/>
                  </a:lnTo>
                  <a:lnTo>
                    <a:pt x="2372628" y="12750"/>
                  </a:lnTo>
                  <a:lnTo>
                    <a:pt x="2327451" y="17354"/>
                  </a:lnTo>
                  <a:lnTo>
                    <a:pt x="2282408" y="22675"/>
                  </a:lnTo>
                  <a:lnTo>
                    <a:pt x="2237509" y="28714"/>
                  </a:lnTo>
                  <a:lnTo>
                    <a:pt x="2192766" y="35476"/>
                  </a:lnTo>
                  <a:lnTo>
                    <a:pt x="2148189" y="42963"/>
                  </a:lnTo>
                  <a:lnTo>
                    <a:pt x="2103789" y="51178"/>
                  </a:lnTo>
                  <a:lnTo>
                    <a:pt x="2059577" y="60125"/>
                  </a:lnTo>
                  <a:lnTo>
                    <a:pt x="2015564" y="69806"/>
                  </a:lnTo>
                  <a:lnTo>
                    <a:pt x="1971761" y="80224"/>
                  </a:lnTo>
                  <a:lnTo>
                    <a:pt x="1928179" y="91382"/>
                  </a:lnTo>
                  <a:lnTo>
                    <a:pt x="1884829" y="103284"/>
                  </a:lnTo>
                  <a:lnTo>
                    <a:pt x="1841721" y="115931"/>
                  </a:lnTo>
                  <a:lnTo>
                    <a:pt x="1798866" y="129328"/>
                  </a:lnTo>
                  <a:lnTo>
                    <a:pt x="1756276" y="143477"/>
                  </a:lnTo>
                  <a:lnTo>
                    <a:pt x="1713961" y="158382"/>
                  </a:lnTo>
                  <a:lnTo>
                    <a:pt x="1671931" y="174044"/>
                  </a:lnTo>
                  <a:lnTo>
                    <a:pt x="1630199" y="190468"/>
                  </a:lnTo>
                  <a:lnTo>
                    <a:pt x="1588775" y="207656"/>
                  </a:lnTo>
                  <a:lnTo>
                    <a:pt x="1547669" y="225611"/>
                  </a:lnTo>
                  <a:lnTo>
                    <a:pt x="1506893" y="244337"/>
                  </a:lnTo>
                  <a:lnTo>
                    <a:pt x="1466458" y="263835"/>
                  </a:lnTo>
                  <a:lnTo>
                    <a:pt x="1426374" y="284110"/>
                  </a:lnTo>
                  <a:lnTo>
                    <a:pt x="1386652" y="305164"/>
                  </a:lnTo>
                  <a:lnTo>
                    <a:pt x="1347304" y="327000"/>
                  </a:lnTo>
                  <a:lnTo>
                    <a:pt x="1308339" y="349622"/>
                  </a:lnTo>
                  <a:lnTo>
                    <a:pt x="1269769" y="373031"/>
                  </a:lnTo>
                  <a:lnTo>
                    <a:pt x="1231605" y="397232"/>
                  </a:lnTo>
                  <a:lnTo>
                    <a:pt x="1193858" y="422227"/>
                  </a:lnTo>
                  <a:lnTo>
                    <a:pt x="1156539" y="448019"/>
                  </a:lnTo>
                  <a:lnTo>
                    <a:pt x="1119658" y="474611"/>
                  </a:lnTo>
                  <a:lnTo>
                    <a:pt x="1083226" y="502006"/>
                  </a:lnTo>
                  <a:lnTo>
                    <a:pt x="1047255" y="530208"/>
                  </a:lnTo>
                  <a:lnTo>
                    <a:pt x="1011754" y="559219"/>
                  </a:lnTo>
                  <a:lnTo>
                    <a:pt x="976736" y="589042"/>
                  </a:lnTo>
                  <a:lnTo>
                    <a:pt x="942211" y="619680"/>
                  </a:lnTo>
                  <a:lnTo>
                    <a:pt x="908189" y="651136"/>
                  </a:lnTo>
                  <a:lnTo>
                    <a:pt x="874683" y="683413"/>
                  </a:lnTo>
                  <a:lnTo>
                    <a:pt x="841701" y="716514"/>
                  </a:lnTo>
                  <a:lnTo>
                    <a:pt x="799556" y="760254"/>
                  </a:lnTo>
                  <a:lnTo>
                    <a:pt x="758525" y="803975"/>
                  </a:lnTo>
                  <a:lnTo>
                    <a:pt x="718600" y="847675"/>
                  </a:lnTo>
                  <a:lnTo>
                    <a:pt x="679776" y="891352"/>
                  </a:lnTo>
                  <a:lnTo>
                    <a:pt x="642045" y="935003"/>
                  </a:lnTo>
                  <a:lnTo>
                    <a:pt x="605402" y="978626"/>
                  </a:lnTo>
                  <a:lnTo>
                    <a:pt x="569838" y="1022219"/>
                  </a:lnTo>
                  <a:lnTo>
                    <a:pt x="535348" y="1065780"/>
                  </a:lnTo>
                  <a:lnTo>
                    <a:pt x="501925" y="1109307"/>
                  </a:lnTo>
                  <a:lnTo>
                    <a:pt x="469562" y="1152798"/>
                  </a:lnTo>
                  <a:lnTo>
                    <a:pt x="438253" y="1196250"/>
                  </a:lnTo>
                  <a:lnTo>
                    <a:pt x="407990" y="1239661"/>
                  </a:lnTo>
                  <a:lnTo>
                    <a:pt x="378767" y="1283029"/>
                  </a:lnTo>
                  <a:lnTo>
                    <a:pt x="350578" y="1326352"/>
                  </a:lnTo>
                  <a:lnTo>
                    <a:pt x="323416" y="1369628"/>
                  </a:lnTo>
                  <a:lnTo>
                    <a:pt x="297273" y="1412854"/>
                  </a:lnTo>
                  <a:lnTo>
                    <a:pt x="272144" y="1456028"/>
                  </a:lnTo>
                  <a:lnTo>
                    <a:pt x="248022" y="1499149"/>
                  </a:lnTo>
                  <a:lnTo>
                    <a:pt x="224900" y="1542213"/>
                  </a:lnTo>
                  <a:lnTo>
                    <a:pt x="202771" y="1585220"/>
                  </a:lnTo>
                  <a:lnTo>
                    <a:pt x="181629" y="1628165"/>
                  </a:lnTo>
                  <a:lnTo>
                    <a:pt x="161466" y="1671048"/>
                  </a:lnTo>
                  <a:lnTo>
                    <a:pt x="142277" y="1713867"/>
                  </a:lnTo>
                  <a:lnTo>
                    <a:pt x="124055" y="1756618"/>
                  </a:lnTo>
                  <a:lnTo>
                    <a:pt x="106792" y="1799300"/>
                  </a:lnTo>
                  <a:lnTo>
                    <a:pt x="90483" y="1841911"/>
                  </a:lnTo>
                  <a:lnTo>
                    <a:pt x="75120" y="1884448"/>
                  </a:lnTo>
                  <a:lnTo>
                    <a:pt x="60698" y="1926910"/>
                  </a:lnTo>
                  <a:lnTo>
                    <a:pt x="47208" y="1969294"/>
                  </a:lnTo>
                  <a:lnTo>
                    <a:pt x="34645" y="2011597"/>
                  </a:lnTo>
                  <a:lnTo>
                    <a:pt x="23001" y="2053819"/>
                  </a:lnTo>
                  <a:lnTo>
                    <a:pt x="12271" y="2095956"/>
                  </a:lnTo>
                  <a:lnTo>
                    <a:pt x="2447" y="2138006"/>
                  </a:lnTo>
                  <a:lnTo>
                    <a:pt x="0" y="2149515"/>
                  </a:lnTo>
                  <a:lnTo>
                    <a:pt x="4341536" y="2149515"/>
                  </a:lnTo>
                  <a:lnTo>
                    <a:pt x="4341536" y="482425"/>
                  </a:lnTo>
                  <a:lnTo>
                    <a:pt x="4327460" y="473778"/>
                  </a:lnTo>
                  <a:lnTo>
                    <a:pt x="4287181" y="449833"/>
                  </a:lnTo>
                  <a:lnTo>
                    <a:pt x="4246556" y="426473"/>
                  </a:lnTo>
                  <a:lnTo>
                    <a:pt x="4205597" y="403700"/>
                  </a:lnTo>
                  <a:lnTo>
                    <a:pt x="4164314" y="381518"/>
                  </a:lnTo>
                  <a:lnTo>
                    <a:pt x="4122719" y="359929"/>
                  </a:lnTo>
                  <a:lnTo>
                    <a:pt x="4080821" y="338936"/>
                  </a:lnTo>
                  <a:lnTo>
                    <a:pt x="4038633" y="318543"/>
                  </a:lnTo>
                  <a:lnTo>
                    <a:pt x="3996165" y="298752"/>
                  </a:lnTo>
                  <a:lnTo>
                    <a:pt x="3953427" y="279567"/>
                  </a:lnTo>
                  <a:lnTo>
                    <a:pt x="3910431" y="260990"/>
                  </a:lnTo>
                  <a:lnTo>
                    <a:pt x="3867188" y="243024"/>
                  </a:lnTo>
                  <a:lnTo>
                    <a:pt x="3823709" y="225673"/>
                  </a:lnTo>
                  <a:lnTo>
                    <a:pt x="3780003" y="208939"/>
                  </a:lnTo>
                  <a:lnTo>
                    <a:pt x="3736083" y="192825"/>
                  </a:lnTo>
                  <a:lnTo>
                    <a:pt x="3691959" y="177335"/>
                  </a:lnTo>
                  <a:lnTo>
                    <a:pt x="3647642" y="162471"/>
                  </a:lnTo>
                  <a:lnTo>
                    <a:pt x="3603143" y="148236"/>
                  </a:lnTo>
                  <a:lnTo>
                    <a:pt x="3558473" y="134634"/>
                  </a:lnTo>
                  <a:lnTo>
                    <a:pt x="3513643" y="121667"/>
                  </a:lnTo>
                  <a:lnTo>
                    <a:pt x="3468663" y="109339"/>
                  </a:lnTo>
                  <a:lnTo>
                    <a:pt x="3423545" y="97652"/>
                  </a:lnTo>
                  <a:lnTo>
                    <a:pt x="3378298" y="86609"/>
                  </a:lnTo>
                  <a:lnTo>
                    <a:pt x="3332936" y="76214"/>
                  </a:lnTo>
                  <a:lnTo>
                    <a:pt x="3287467" y="66468"/>
                  </a:lnTo>
                  <a:lnTo>
                    <a:pt x="3241903" y="57377"/>
                  </a:lnTo>
                  <a:lnTo>
                    <a:pt x="3196256" y="48941"/>
                  </a:lnTo>
                  <a:lnTo>
                    <a:pt x="3150535" y="41165"/>
                  </a:lnTo>
                  <a:lnTo>
                    <a:pt x="3104752" y="34051"/>
                  </a:lnTo>
                  <a:lnTo>
                    <a:pt x="3058917" y="27603"/>
                  </a:lnTo>
                  <a:lnTo>
                    <a:pt x="3013042" y="21822"/>
                  </a:lnTo>
                  <a:lnTo>
                    <a:pt x="2967137" y="16714"/>
                  </a:lnTo>
                  <a:lnTo>
                    <a:pt x="2921213" y="12279"/>
                  </a:lnTo>
                  <a:lnTo>
                    <a:pt x="2875282" y="8522"/>
                  </a:lnTo>
                  <a:lnTo>
                    <a:pt x="2829353" y="5445"/>
                  </a:lnTo>
                  <a:lnTo>
                    <a:pt x="2783438" y="3051"/>
                  </a:lnTo>
                  <a:lnTo>
                    <a:pt x="2737549" y="1343"/>
                  </a:lnTo>
                  <a:lnTo>
                    <a:pt x="2691694" y="325"/>
                  </a:lnTo>
                  <a:lnTo>
                    <a:pt x="2645887" y="0"/>
                  </a:lnTo>
                  <a:close/>
                </a:path>
              </a:pathLst>
            </a:custGeom>
            <a:solidFill>
              <a:srgbClr val="67C8C7"/>
            </a:solidFill>
          </p:spPr>
          <p:txBody>
            <a:bodyPr wrap="square" lIns="0" tIns="0" rIns="0" bIns="0" rtlCol="0"/>
            <a:lstStyle/>
            <a:p>
              <a:endParaRPr/>
            </a:p>
          </p:txBody>
        </p:sp>
        <p:sp>
          <p:nvSpPr>
            <p:cNvPr id="7" name="object 7"/>
            <p:cNvSpPr/>
            <p:nvPr/>
          </p:nvSpPr>
          <p:spPr>
            <a:xfrm>
              <a:off x="14100929" y="6680200"/>
              <a:ext cx="2155190" cy="796925"/>
            </a:xfrm>
            <a:custGeom>
              <a:avLst/>
              <a:gdLst/>
              <a:ahLst/>
              <a:cxnLst/>
              <a:rect l="l" t="t" r="r" b="b"/>
              <a:pathLst>
                <a:path w="2155190" h="796925">
                  <a:moveTo>
                    <a:pt x="2155070" y="314286"/>
                  </a:moveTo>
                  <a:lnTo>
                    <a:pt x="460819" y="314286"/>
                  </a:lnTo>
                  <a:lnTo>
                    <a:pt x="509404" y="314677"/>
                  </a:lnTo>
                  <a:lnTo>
                    <a:pt x="558040" y="315846"/>
                  </a:lnTo>
                  <a:lnTo>
                    <a:pt x="606827" y="317796"/>
                  </a:lnTo>
                  <a:lnTo>
                    <a:pt x="655416" y="320505"/>
                  </a:lnTo>
                  <a:lnTo>
                    <a:pt x="704129" y="323988"/>
                  </a:lnTo>
                  <a:lnTo>
                    <a:pt x="752841" y="328235"/>
                  </a:lnTo>
                  <a:lnTo>
                    <a:pt x="801540" y="333242"/>
                  </a:lnTo>
                  <a:lnTo>
                    <a:pt x="850212" y="339007"/>
                  </a:lnTo>
                  <a:lnTo>
                    <a:pt x="898845" y="345525"/>
                  </a:lnTo>
                  <a:lnTo>
                    <a:pt x="947425" y="352793"/>
                  </a:lnTo>
                  <a:lnTo>
                    <a:pt x="995940" y="360807"/>
                  </a:lnTo>
                  <a:lnTo>
                    <a:pt x="1044376" y="369564"/>
                  </a:lnTo>
                  <a:lnTo>
                    <a:pt x="1092721" y="379060"/>
                  </a:lnTo>
                  <a:lnTo>
                    <a:pt x="1140961" y="389291"/>
                  </a:lnTo>
                  <a:lnTo>
                    <a:pt x="1189084" y="400255"/>
                  </a:lnTo>
                  <a:lnTo>
                    <a:pt x="1237076" y="411946"/>
                  </a:lnTo>
                  <a:lnTo>
                    <a:pt x="1284925" y="424363"/>
                  </a:lnTo>
                  <a:lnTo>
                    <a:pt x="1332617" y="437501"/>
                  </a:lnTo>
                  <a:lnTo>
                    <a:pt x="1380140" y="451356"/>
                  </a:lnTo>
                  <a:lnTo>
                    <a:pt x="1427480" y="465926"/>
                  </a:lnTo>
                  <a:lnTo>
                    <a:pt x="1474625" y="481206"/>
                  </a:lnTo>
                  <a:lnTo>
                    <a:pt x="1521561" y="497193"/>
                  </a:lnTo>
                  <a:lnTo>
                    <a:pt x="1568276" y="513883"/>
                  </a:lnTo>
                  <a:lnTo>
                    <a:pt x="1614756" y="531273"/>
                  </a:lnTo>
                  <a:lnTo>
                    <a:pt x="1660989" y="549359"/>
                  </a:lnTo>
                  <a:lnTo>
                    <a:pt x="1706961" y="568137"/>
                  </a:lnTo>
                  <a:lnTo>
                    <a:pt x="1752660" y="587605"/>
                  </a:lnTo>
                  <a:lnTo>
                    <a:pt x="1798073" y="607758"/>
                  </a:lnTo>
                  <a:lnTo>
                    <a:pt x="1843186" y="628593"/>
                  </a:lnTo>
                  <a:lnTo>
                    <a:pt x="1887986" y="650106"/>
                  </a:lnTo>
                  <a:lnTo>
                    <a:pt x="1932461" y="672294"/>
                  </a:lnTo>
                  <a:lnTo>
                    <a:pt x="1976598" y="695153"/>
                  </a:lnTo>
                  <a:lnTo>
                    <a:pt x="2020383" y="718680"/>
                  </a:lnTo>
                  <a:lnTo>
                    <a:pt x="2063804" y="742870"/>
                  </a:lnTo>
                  <a:lnTo>
                    <a:pt x="2106847" y="767721"/>
                  </a:lnTo>
                  <a:lnTo>
                    <a:pt x="2149500" y="793228"/>
                  </a:lnTo>
                  <a:lnTo>
                    <a:pt x="2155070" y="796678"/>
                  </a:lnTo>
                  <a:lnTo>
                    <a:pt x="2155070" y="314286"/>
                  </a:lnTo>
                  <a:close/>
                </a:path>
                <a:path w="2155190" h="796925">
                  <a:moveTo>
                    <a:pt x="1289138" y="0"/>
                  </a:moveTo>
                  <a:lnTo>
                    <a:pt x="1235853" y="380"/>
                  </a:lnTo>
                  <a:lnTo>
                    <a:pt x="1182899" y="1522"/>
                  </a:lnTo>
                  <a:lnTo>
                    <a:pt x="1130287" y="3429"/>
                  </a:lnTo>
                  <a:lnTo>
                    <a:pt x="1078029" y="6107"/>
                  </a:lnTo>
                  <a:lnTo>
                    <a:pt x="1026136" y="9559"/>
                  </a:lnTo>
                  <a:lnTo>
                    <a:pt x="974621" y="13791"/>
                  </a:lnTo>
                  <a:lnTo>
                    <a:pt x="923493" y="18806"/>
                  </a:lnTo>
                  <a:lnTo>
                    <a:pt x="872765" y="24609"/>
                  </a:lnTo>
                  <a:lnTo>
                    <a:pt x="822448" y="31204"/>
                  </a:lnTo>
                  <a:lnTo>
                    <a:pt x="772553" y="38597"/>
                  </a:lnTo>
                  <a:lnTo>
                    <a:pt x="723092" y="46791"/>
                  </a:lnTo>
                  <a:lnTo>
                    <a:pt x="674076" y="55791"/>
                  </a:lnTo>
                  <a:lnTo>
                    <a:pt x="625516" y="65601"/>
                  </a:lnTo>
                  <a:lnTo>
                    <a:pt x="577425" y="76226"/>
                  </a:lnTo>
                  <a:lnTo>
                    <a:pt x="529812" y="87671"/>
                  </a:lnTo>
                  <a:lnTo>
                    <a:pt x="482691" y="99939"/>
                  </a:lnTo>
                  <a:lnTo>
                    <a:pt x="436071" y="113035"/>
                  </a:lnTo>
                  <a:lnTo>
                    <a:pt x="389965" y="126965"/>
                  </a:lnTo>
                  <a:lnTo>
                    <a:pt x="344384" y="141731"/>
                  </a:lnTo>
                  <a:lnTo>
                    <a:pt x="299339" y="157339"/>
                  </a:lnTo>
                  <a:lnTo>
                    <a:pt x="254842" y="173793"/>
                  </a:lnTo>
                  <a:lnTo>
                    <a:pt x="210904" y="191098"/>
                  </a:lnTo>
                  <a:lnTo>
                    <a:pt x="167537" y="209258"/>
                  </a:lnTo>
                  <a:lnTo>
                    <a:pt x="124751" y="228277"/>
                  </a:lnTo>
                  <a:lnTo>
                    <a:pt x="82559" y="248161"/>
                  </a:lnTo>
                  <a:lnTo>
                    <a:pt x="40971" y="268913"/>
                  </a:lnTo>
                  <a:lnTo>
                    <a:pt x="0" y="290537"/>
                  </a:lnTo>
                  <a:lnTo>
                    <a:pt x="53343" y="295097"/>
                  </a:lnTo>
                  <a:lnTo>
                    <a:pt x="106814" y="300378"/>
                  </a:lnTo>
                  <a:lnTo>
                    <a:pt x="160407" y="306378"/>
                  </a:lnTo>
                  <a:lnTo>
                    <a:pt x="214119" y="313098"/>
                  </a:lnTo>
                  <a:lnTo>
                    <a:pt x="267944" y="320535"/>
                  </a:lnTo>
                  <a:lnTo>
                    <a:pt x="316013" y="317796"/>
                  </a:lnTo>
                  <a:lnTo>
                    <a:pt x="364205" y="315844"/>
                  </a:lnTo>
                  <a:lnTo>
                    <a:pt x="412485" y="314675"/>
                  </a:lnTo>
                  <a:lnTo>
                    <a:pt x="2155070" y="314286"/>
                  </a:lnTo>
                  <a:lnTo>
                    <a:pt x="2155070" y="142507"/>
                  </a:lnTo>
                  <a:lnTo>
                    <a:pt x="2092192" y="119551"/>
                  </a:lnTo>
                  <a:lnTo>
                    <a:pt x="2050505" y="105633"/>
                  </a:lnTo>
                  <a:lnTo>
                    <a:pt x="2008461" y="92559"/>
                  </a:lnTo>
                  <a:lnTo>
                    <a:pt x="1966067" y="80341"/>
                  </a:lnTo>
                  <a:lnTo>
                    <a:pt x="1923331" y="68985"/>
                  </a:lnTo>
                  <a:lnTo>
                    <a:pt x="1880258" y="58501"/>
                  </a:lnTo>
                  <a:lnTo>
                    <a:pt x="1836856" y="48899"/>
                  </a:lnTo>
                  <a:lnTo>
                    <a:pt x="1793132" y="40186"/>
                  </a:lnTo>
                  <a:lnTo>
                    <a:pt x="1749092" y="32372"/>
                  </a:lnTo>
                  <a:lnTo>
                    <a:pt x="1704743" y="25466"/>
                  </a:lnTo>
                  <a:lnTo>
                    <a:pt x="1660092" y="19477"/>
                  </a:lnTo>
                  <a:lnTo>
                    <a:pt x="1615145" y="14414"/>
                  </a:lnTo>
                  <a:lnTo>
                    <a:pt x="1569910" y="10284"/>
                  </a:lnTo>
                  <a:lnTo>
                    <a:pt x="1524393" y="7099"/>
                  </a:lnTo>
                  <a:lnTo>
                    <a:pt x="1476896" y="4551"/>
                  </a:lnTo>
                  <a:lnTo>
                    <a:pt x="1429623" y="2564"/>
                  </a:lnTo>
                  <a:lnTo>
                    <a:pt x="1382573" y="1141"/>
                  </a:lnTo>
                  <a:lnTo>
                    <a:pt x="1335746" y="286"/>
                  </a:lnTo>
                  <a:lnTo>
                    <a:pt x="1289138" y="0"/>
                  </a:lnTo>
                  <a:close/>
                </a:path>
              </a:pathLst>
            </a:custGeom>
            <a:solidFill>
              <a:srgbClr val="E5E2DA"/>
            </a:solidFill>
          </p:spPr>
          <p:txBody>
            <a:bodyPr wrap="square" lIns="0" tIns="0" rIns="0" bIns="0" rtlCol="0"/>
            <a:lstStyle/>
            <a:p>
              <a:endParaRPr/>
            </a:p>
          </p:txBody>
        </p:sp>
        <p:sp>
          <p:nvSpPr>
            <p:cNvPr id="8" name="object 8"/>
            <p:cNvSpPr/>
            <p:nvPr/>
          </p:nvSpPr>
          <p:spPr>
            <a:xfrm>
              <a:off x="13954151" y="6970727"/>
              <a:ext cx="415290" cy="88265"/>
            </a:xfrm>
            <a:custGeom>
              <a:avLst/>
              <a:gdLst/>
              <a:ahLst/>
              <a:cxnLst/>
              <a:rect l="l" t="t" r="r" b="b"/>
              <a:pathLst>
                <a:path w="415290" h="88265">
                  <a:moveTo>
                    <a:pt x="146786" y="0"/>
                  </a:moveTo>
                  <a:lnTo>
                    <a:pt x="109249" y="20894"/>
                  </a:lnTo>
                  <a:lnTo>
                    <a:pt x="72269" y="42546"/>
                  </a:lnTo>
                  <a:lnTo>
                    <a:pt x="35851" y="64963"/>
                  </a:lnTo>
                  <a:lnTo>
                    <a:pt x="0" y="88150"/>
                  </a:lnTo>
                  <a:lnTo>
                    <a:pt x="51072" y="77483"/>
                  </a:lnTo>
                  <a:lnTo>
                    <a:pt x="102391" y="67796"/>
                  </a:lnTo>
                  <a:lnTo>
                    <a:pt x="153944" y="59085"/>
                  </a:lnTo>
                  <a:lnTo>
                    <a:pt x="205716" y="51346"/>
                  </a:lnTo>
                  <a:lnTo>
                    <a:pt x="257693" y="44573"/>
                  </a:lnTo>
                  <a:lnTo>
                    <a:pt x="309861" y="38762"/>
                  </a:lnTo>
                  <a:lnTo>
                    <a:pt x="362208" y="33909"/>
                  </a:lnTo>
                  <a:lnTo>
                    <a:pt x="414718" y="30010"/>
                  </a:lnTo>
                  <a:lnTo>
                    <a:pt x="360898" y="22573"/>
                  </a:lnTo>
                  <a:lnTo>
                    <a:pt x="307187" y="15852"/>
                  </a:lnTo>
                  <a:lnTo>
                    <a:pt x="253594" y="9850"/>
                  </a:lnTo>
                  <a:lnTo>
                    <a:pt x="200125" y="4565"/>
                  </a:lnTo>
                  <a:lnTo>
                    <a:pt x="146786" y="0"/>
                  </a:lnTo>
                  <a:close/>
                </a:path>
              </a:pathLst>
            </a:custGeom>
            <a:solidFill>
              <a:srgbClr val="EABB1F"/>
            </a:solidFill>
          </p:spPr>
          <p:txBody>
            <a:bodyPr wrap="square" lIns="0" tIns="0" rIns="0" bIns="0" rtlCol="0"/>
            <a:lstStyle/>
            <a:p>
              <a:endParaRPr/>
            </a:p>
          </p:txBody>
        </p:sp>
        <p:sp>
          <p:nvSpPr>
            <p:cNvPr id="9" name="object 9"/>
            <p:cNvSpPr/>
            <p:nvPr/>
          </p:nvSpPr>
          <p:spPr>
            <a:xfrm>
              <a:off x="13079603" y="6994484"/>
              <a:ext cx="3176905" cy="2150110"/>
            </a:xfrm>
            <a:custGeom>
              <a:avLst/>
              <a:gdLst/>
              <a:ahLst/>
              <a:cxnLst/>
              <a:rect l="l" t="t" r="r" b="b"/>
              <a:pathLst>
                <a:path w="3176905" h="2150109">
                  <a:moveTo>
                    <a:pt x="1482150" y="0"/>
                  </a:moveTo>
                  <a:lnTo>
                    <a:pt x="1433746" y="390"/>
                  </a:lnTo>
                  <a:lnTo>
                    <a:pt x="1385487" y="1559"/>
                  </a:lnTo>
                  <a:lnTo>
                    <a:pt x="1337344" y="3509"/>
                  </a:lnTo>
                  <a:lnTo>
                    <a:pt x="1289275" y="6248"/>
                  </a:lnTo>
                  <a:lnTo>
                    <a:pt x="1236761" y="10151"/>
                  </a:lnTo>
                  <a:lnTo>
                    <a:pt x="1184411" y="15006"/>
                  </a:lnTo>
                  <a:lnTo>
                    <a:pt x="1132240" y="20817"/>
                  </a:lnTo>
                  <a:lnTo>
                    <a:pt x="1080262" y="27590"/>
                  </a:lnTo>
                  <a:lnTo>
                    <a:pt x="1028489" y="35330"/>
                  </a:lnTo>
                  <a:lnTo>
                    <a:pt x="976936" y="44042"/>
                  </a:lnTo>
                  <a:lnTo>
                    <a:pt x="925616" y="53731"/>
                  </a:lnTo>
                  <a:lnTo>
                    <a:pt x="874544" y="64401"/>
                  </a:lnTo>
                  <a:lnTo>
                    <a:pt x="837933" y="89297"/>
                  </a:lnTo>
                  <a:lnTo>
                    <a:pt x="801956" y="115030"/>
                  </a:lnTo>
                  <a:lnTo>
                    <a:pt x="766624" y="141604"/>
                  </a:lnTo>
                  <a:lnTo>
                    <a:pt x="731947" y="169024"/>
                  </a:lnTo>
                  <a:lnTo>
                    <a:pt x="697935" y="197292"/>
                  </a:lnTo>
                  <a:lnTo>
                    <a:pt x="664598" y="226413"/>
                  </a:lnTo>
                  <a:lnTo>
                    <a:pt x="631947" y="256391"/>
                  </a:lnTo>
                  <a:lnTo>
                    <a:pt x="599992" y="287231"/>
                  </a:lnTo>
                  <a:lnTo>
                    <a:pt x="568743" y="318935"/>
                  </a:lnTo>
                  <a:lnTo>
                    <a:pt x="538211" y="351508"/>
                  </a:lnTo>
                  <a:lnTo>
                    <a:pt x="508405" y="384955"/>
                  </a:lnTo>
                  <a:lnTo>
                    <a:pt x="479337" y="419278"/>
                  </a:lnTo>
                  <a:lnTo>
                    <a:pt x="451016" y="454482"/>
                  </a:lnTo>
                  <a:lnTo>
                    <a:pt x="423452" y="490571"/>
                  </a:lnTo>
                  <a:lnTo>
                    <a:pt x="396657" y="527550"/>
                  </a:lnTo>
                  <a:lnTo>
                    <a:pt x="370640" y="565421"/>
                  </a:lnTo>
                  <a:lnTo>
                    <a:pt x="345411" y="604189"/>
                  </a:lnTo>
                  <a:lnTo>
                    <a:pt x="320981" y="643858"/>
                  </a:lnTo>
                  <a:lnTo>
                    <a:pt x="297360" y="684432"/>
                  </a:lnTo>
                  <a:lnTo>
                    <a:pt x="274558" y="725914"/>
                  </a:lnTo>
                  <a:lnTo>
                    <a:pt x="252586" y="768310"/>
                  </a:lnTo>
                  <a:lnTo>
                    <a:pt x="231454" y="811622"/>
                  </a:lnTo>
                  <a:lnTo>
                    <a:pt x="211172" y="855856"/>
                  </a:lnTo>
                  <a:lnTo>
                    <a:pt x="191750" y="901014"/>
                  </a:lnTo>
                  <a:lnTo>
                    <a:pt x="173199" y="947101"/>
                  </a:lnTo>
                  <a:lnTo>
                    <a:pt x="155529" y="994121"/>
                  </a:lnTo>
                  <a:lnTo>
                    <a:pt x="138750" y="1042078"/>
                  </a:lnTo>
                  <a:lnTo>
                    <a:pt x="122873" y="1090976"/>
                  </a:lnTo>
                  <a:lnTo>
                    <a:pt x="107908" y="1140818"/>
                  </a:lnTo>
                  <a:lnTo>
                    <a:pt x="93864" y="1191609"/>
                  </a:lnTo>
                  <a:lnTo>
                    <a:pt x="80753" y="1243353"/>
                  </a:lnTo>
                  <a:lnTo>
                    <a:pt x="68585" y="1296054"/>
                  </a:lnTo>
                  <a:lnTo>
                    <a:pt x="57370" y="1349715"/>
                  </a:lnTo>
                  <a:lnTo>
                    <a:pt x="47118" y="1404342"/>
                  </a:lnTo>
                  <a:lnTo>
                    <a:pt x="37839" y="1459937"/>
                  </a:lnTo>
                  <a:lnTo>
                    <a:pt x="29544" y="1516504"/>
                  </a:lnTo>
                  <a:lnTo>
                    <a:pt x="22243" y="1574049"/>
                  </a:lnTo>
                  <a:lnTo>
                    <a:pt x="15946" y="1632574"/>
                  </a:lnTo>
                  <a:lnTo>
                    <a:pt x="10664" y="1692084"/>
                  </a:lnTo>
                  <a:lnTo>
                    <a:pt x="7184" y="1740330"/>
                  </a:lnTo>
                  <a:lnTo>
                    <a:pt x="4391" y="1788807"/>
                  </a:lnTo>
                  <a:lnTo>
                    <a:pt x="2280" y="1837499"/>
                  </a:lnTo>
                  <a:lnTo>
                    <a:pt x="847" y="1886392"/>
                  </a:lnTo>
                  <a:lnTo>
                    <a:pt x="88" y="1935469"/>
                  </a:lnTo>
                  <a:lnTo>
                    <a:pt x="0" y="1984714"/>
                  </a:lnTo>
                  <a:lnTo>
                    <a:pt x="576" y="2034113"/>
                  </a:lnTo>
                  <a:lnTo>
                    <a:pt x="1814" y="2083650"/>
                  </a:lnTo>
                  <a:lnTo>
                    <a:pt x="3708" y="2133309"/>
                  </a:lnTo>
                  <a:lnTo>
                    <a:pt x="4538" y="2149515"/>
                  </a:lnTo>
                  <a:lnTo>
                    <a:pt x="3176395" y="2149515"/>
                  </a:lnTo>
                  <a:lnTo>
                    <a:pt x="3176395" y="482392"/>
                  </a:lnTo>
                  <a:lnTo>
                    <a:pt x="3170823" y="478942"/>
                  </a:lnTo>
                  <a:lnTo>
                    <a:pt x="3128171" y="453434"/>
                  </a:lnTo>
                  <a:lnTo>
                    <a:pt x="3085128" y="428583"/>
                  </a:lnTo>
                  <a:lnTo>
                    <a:pt x="3041707" y="404393"/>
                  </a:lnTo>
                  <a:lnTo>
                    <a:pt x="2997922" y="380866"/>
                  </a:lnTo>
                  <a:lnTo>
                    <a:pt x="2953786" y="358007"/>
                  </a:lnTo>
                  <a:lnTo>
                    <a:pt x="2909311" y="335819"/>
                  </a:lnTo>
                  <a:lnTo>
                    <a:pt x="2864510" y="314306"/>
                  </a:lnTo>
                  <a:lnTo>
                    <a:pt x="2819397" y="293471"/>
                  </a:lnTo>
                  <a:lnTo>
                    <a:pt x="2773985" y="273318"/>
                  </a:lnTo>
                  <a:lnTo>
                    <a:pt x="2728286" y="253851"/>
                  </a:lnTo>
                  <a:lnTo>
                    <a:pt x="2682313" y="235072"/>
                  </a:lnTo>
                  <a:lnTo>
                    <a:pt x="2636081" y="216986"/>
                  </a:lnTo>
                  <a:lnTo>
                    <a:pt x="2589600" y="199596"/>
                  </a:lnTo>
                  <a:lnTo>
                    <a:pt x="2542886" y="182906"/>
                  </a:lnTo>
                  <a:lnTo>
                    <a:pt x="2495949" y="166919"/>
                  </a:lnTo>
                  <a:lnTo>
                    <a:pt x="2448805" y="151639"/>
                  </a:lnTo>
                  <a:lnTo>
                    <a:pt x="2401464" y="137069"/>
                  </a:lnTo>
                  <a:lnTo>
                    <a:pt x="2353942" y="123214"/>
                  </a:lnTo>
                  <a:lnTo>
                    <a:pt x="2306250" y="110076"/>
                  </a:lnTo>
                  <a:lnTo>
                    <a:pt x="2258401" y="97660"/>
                  </a:lnTo>
                  <a:lnTo>
                    <a:pt x="2210409" y="85968"/>
                  </a:lnTo>
                  <a:lnTo>
                    <a:pt x="2162286" y="75004"/>
                  </a:lnTo>
                  <a:lnTo>
                    <a:pt x="2114046" y="64773"/>
                  </a:lnTo>
                  <a:lnTo>
                    <a:pt x="2065702" y="55277"/>
                  </a:lnTo>
                  <a:lnTo>
                    <a:pt x="2017266" y="46520"/>
                  </a:lnTo>
                  <a:lnTo>
                    <a:pt x="1968751" y="38506"/>
                  </a:lnTo>
                  <a:lnTo>
                    <a:pt x="1920171" y="31238"/>
                  </a:lnTo>
                  <a:lnTo>
                    <a:pt x="1871539" y="24720"/>
                  </a:lnTo>
                  <a:lnTo>
                    <a:pt x="1822867" y="18955"/>
                  </a:lnTo>
                  <a:lnTo>
                    <a:pt x="1774168" y="13948"/>
                  </a:lnTo>
                  <a:lnTo>
                    <a:pt x="1725456" y="9701"/>
                  </a:lnTo>
                  <a:lnTo>
                    <a:pt x="1676744" y="6218"/>
                  </a:lnTo>
                  <a:lnTo>
                    <a:pt x="1628044" y="3503"/>
                  </a:lnTo>
                  <a:lnTo>
                    <a:pt x="1579287" y="1557"/>
                  </a:lnTo>
                  <a:lnTo>
                    <a:pt x="1530734" y="390"/>
                  </a:lnTo>
                  <a:lnTo>
                    <a:pt x="1482150" y="0"/>
                  </a:lnTo>
                  <a:close/>
                </a:path>
              </a:pathLst>
            </a:custGeom>
            <a:solidFill>
              <a:srgbClr val="64B7B1"/>
            </a:solidFill>
          </p:spPr>
          <p:txBody>
            <a:bodyPr wrap="square" lIns="0" tIns="0" rIns="0" bIns="0" rtlCol="0"/>
            <a:lstStyle/>
            <a:p>
              <a:endParaRPr/>
            </a:p>
          </p:txBody>
        </p:sp>
      </p:grpSp>
      <p:sp>
        <p:nvSpPr>
          <p:cNvPr id="11" name="TextBox 10">
            <a:extLst>
              <a:ext uri="{FF2B5EF4-FFF2-40B4-BE49-F238E27FC236}">
                <a16:creationId xmlns:a16="http://schemas.microsoft.com/office/drawing/2014/main" id="{44C4FC2E-125B-3390-5707-8F3AE440F0C9}"/>
              </a:ext>
            </a:extLst>
          </p:cNvPr>
          <p:cNvSpPr txBox="1"/>
          <p:nvPr/>
        </p:nvSpPr>
        <p:spPr>
          <a:xfrm>
            <a:off x="1341918" y="4184343"/>
            <a:ext cx="1357477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Thank You!!</a:t>
            </a:r>
          </a:p>
        </p:txBody>
      </p:sp>
    </p:spTree>
    <p:extLst>
      <p:ext uri="{BB962C8B-B14F-4D97-AF65-F5344CB8AC3E}">
        <p14:creationId xmlns:p14="http://schemas.microsoft.com/office/powerpoint/2010/main" val="4201138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9" name="TextBox 8">
            <a:extLst>
              <a:ext uri="{FF2B5EF4-FFF2-40B4-BE49-F238E27FC236}">
                <a16:creationId xmlns:a16="http://schemas.microsoft.com/office/drawing/2014/main" id="{77534FB5-7A41-D7F5-08BA-1822DD0FCFE7}"/>
              </a:ext>
            </a:extLst>
          </p:cNvPr>
          <p:cNvSpPr txBox="1"/>
          <p:nvPr/>
        </p:nvSpPr>
        <p:spPr>
          <a:xfrm>
            <a:off x="1322471" y="1361366"/>
            <a:ext cx="1349698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Versions of ChatGPT</a:t>
            </a: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586634"/>
            <a:ext cx="13885222" cy="80329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dirty="0">
                <a:latin typeface="Times New Roman"/>
                <a:cs typeface="Times New Roman"/>
              </a:rPr>
              <a:t>Public ChatGPT:</a:t>
            </a:r>
            <a:endParaRPr lang="en-US" sz="2400" b="1" dirty="0">
              <a:solidFill>
                <a:srgbClr val="000000"/>
              </a:solidFill>
              <a:latin typeface="Times New Roman"/>
              <a:cs typeface="Times New Roman"/>
            </a:endParaRPr>
          </a:p>
          <a:p>
            <a:pPr marL="514350" indent="-514350" algn="l">
              <a:buAutoNum type="arabicPeriod"/>
            </a:pPr>
            <a:r>
              <a:rPr lang="en-US" sz="2400" dirty="0">
                <a:latin typeface="Times New Roman"/>
                <a:cs typeface="Times New Roman"/>
              </a:rPr>
              <a:t>ChatGPT 3.5</a:t>
            </a:r>
            <a:endParaRPr lang="en-US" sz="2400" dirty="0">
              <a:solidFill>
                <a:srgbClr val="000000"/>
              </a:solidFill>
              <a:latin typeface="Times New Roman"/>
              <a:cs typeface="Times New Roman"/>
            </a:endParaRPr>
          </a:p>
          <a:p>
            <a:pPr marL="514350" indent="-514350" algn="l">
              <a:buAutoNum type="arabicPeriod"/>
            </a:pPr>
            <a:r>
              <a:rPr lang="en-US" sz="2400" dirty="0">
                <a:solidFill>
                  <a:srgbClr val="000000"/>
                </a:solidFill>
                <a:latin typeface="Times New Roman"/>
                <a:cs typeface="Times New Roman"/>
              </a:rPr>
              <a:t>Free</a:t>
            </a:r>
          </a:p>
          <a:p>
            <a:pPr marL="514350" indent="-514350" algn="l">
              <a:buAutoNum type="arabicPeriod"/>
            </a:pPr>
            <a:r>
              <a:rPr lang="en-US" sz="2400" dirty="0">
                <a:solidFill>
                  <a:srgbClr val="000000"/>
                </a:solidFill>
                <a:latin typeface="Times New Roman"/>
                <a:cs typeface="Times New Roman"/>
              </a:rPr>
              <a:t>Not secure</a:t>
            </a:r>
          </a:p>
          <a:p>
            <a:pPr marL="514350" indent="-514350" algn="l">
              <a:buAutoNum type="arabicPeriod"/>
            </a:pPr>
            <a:endParaRPr lang="en-US" sz="2400" dirty="0">
              <a:solidFill>
                <a:srgbClr val="000000"/>
              </a:solidFill>
              <a:latin typeface="Times New Roman"/>
              <a:cs typeface="Times New Roman"/>
            </a:endParaRPr>
          </a:p>
          <a:p>
            <a:pPr algn="l"/>
            <a:r>
              <a:rPr lang="en-US" sz="2400" b="1" dirty="0">
                <a:solidFill>
                  <a:srgbClr val="000000"/>
                </a:solidFill>
                <a:latin typeface="Times New Roman"/>
                <a:cs typeface="Times New Roman"/>
              </a:rPr>
              <a:t>Wash U's ChatGPT Beta:</a:t>
            </a:r>
          </a:p>
          <a:p>
            <a:pPr marL="514350" indent="-514350" algn="l">
              <a:buAutoNum type="arabicPeriod"/>
            </a:pPr>
            <a:r>
              <a:rPr lang="en-US" sz="2400" dirty="0">
                <a:solidFill>
                  <a:srgbClr val="000000"/>
                </a:solidFill>
                <a:latin typeface="Times New Roman"/>
                <a:cs typeface="Times New Roman"/>
              </a:rPr>
              <a:t>ChatGPT 3.5</a:t>
            </a:r>
          </a:p>
          <a:p>
            <a:pPr marL="514350" indent="-514350" algn="l">
              <a:buAutoNum type="arabicPeriod"/>
            </a:pPr>
            <a:r>
              <a:rPr lang="en-US" sz="2400" dirty="0">
                <a:solidFill>
                  <a:srgbClr val="000000"/>
                </a:solidFill>
                <a:latin typeface="Times New Roman"/>
                <a:cs typeface="Times New Roman"/>
              </a:rPr>
              <a:t>Free for Wash U students, faculty and staff</a:t>
            </a:r>
          </a:p>
          <a:p>
            <a:pPr marL="514350" indent="-514350" algn="l">
              <a:buAutoNum type="arabicPeriod"/>
            </a:pPr>
            <a:r>
              <a:rPr lang="en-US" sz="2400" dirty="0">
                <a:solidFill>
                  <a:srgbClr val="000000"/>
                </a:solidFill>
                <a:latin typeface="Times New Roman"/>
                <a:cs typeface="Times New Roman"/>
              </a:rPr>
              <a:t>HIPAA and FERPA protected</a:t>
            </a:r>
            <a:endParaRPr lang="en-US" sz="2400" dirty="0">
              <a:latin typeface="Times New Roman"/>
              <a:cs typeface="Times New Roman"/>
            </a:endParaRPr>
          </a:p>
          <a:p>
            <a:pPr marL="514350" indent="-514350" algn="l">
              <a:buAutoNum type="arabicPeriod"/>
            </a:pPr>
            <a:endParaRPr lang="en-US" sz="2400" dirty="0">
              <a:solidFill>
                <a:srgbClr val="000000"/>
              </a:solidFill>
              <a:latin typeface="Times New Roman"/>
              <a:cs typeface="Times New Roman"/>
            </a:endParaRPr>
          </a:p>
          <a:p>
            <a:pPr algn="l"/>
            <a:r>
              <a:rPr lang="en-US" sz="2400" b="1" dirty="0">
                <a:solidFill>
                  <a:srgbClr val="000000"/>
                </a:solidFill>
                <a:latin typeface="Times New Roman"/>
                <a:cs typeface="Times New Roman"/>
              </a:rPr>
              <a:t>ChatGPT Plus:</a:t>
            </a:r>
          </a:p>
          <a:p>
            <a:pPr marL="457200" indent="-457200" algn="l">
              <a:buAutoNum type="arabicPeriod"/>
            </a:pPr>
            <a:r>
              <a:rPr lang="en-US" sz="2400" dirty="0">
                <a:solidFill>
                  <a:srgbClr val="000000"/>
                </a:solidFill>
                <a:latin typeface="Times New Roman"/>
                <a:cs typeface="Times New Roman"/>
              </a:rPr>
              <a:t>ChatGPT 4</a:t>
            </a:r>
          </a:p>
          <a:p>
            <a:pPr marL="457200" indent="-457200" algn="l">
              <a:buAutoNum type="arabicPeriod"/>
            </a:pPr>
            <a:r>
              <a:rPr lang="en-US" sz="2400" dirty="0">
                <a:solidFill>
                  <a:srgbClr val="000000"/>
                </a:solidFill>
                <a:latin typeface="Times New Roman"/>
                <a:cs typeface="Times New Roman"/>
              </a:rPr>
              <a:t>$20/month</a:t>
            </a:r>
          </a:p>
          <a:p>
            <a:pPr marL="457200" indent="-457200" algn="l">
              <a:buAutoNum type="arabicPeriod"/>
            </a:pPr>
            <a:r>
              <a:rPr lang="en-US" sz="2400" dirty="0">
                <a:solidFill>
                  <a:srgbClr val="000000"/>
                </a:solidFill>
                <a:latin typeface="Times New Roman"/>
                <a:cs typeface="Times New Roman"/>
              </a:rPr>
              <a:t>Not secure</a:t>
            </a:r>
          </a:p>
          <a:p>
            <a:pPr marL="457200" indent="-457200" algn="l">
              <a:buAutoNum type="arabicPeriod"/>
            </a:pPr>
            <a:r>
              <a:rPr lang="en-US" sz="2400" dirty="0">
                <a:solidFill>
                  <a:srgbClr val="000000"/>
                </a:solidFill>
                <a:latin typeface="Times New Roman"/>
                <a:cs typeface="Times New Roman"/>
              </a:rPr>
              <a:t>Increased accuracy due to more training data and human reinforced learning</a:t>
            </a:r>
          </a:p>
          <a:p>
            <a:pPr algn="l"/>
            <a:endParaRPr lang="en-US" sz="28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a:p>
            <a:pPr marL="514350" indent="-514350" algn="l">
              <a:buAutoNum type="arabicPeriod"/>
            </a:pPr>
            <a:endParaRPr lang="en-US" sz="3200" dirty="0">
              <a:solidFill>
                <a:srgbClr val="000000"/>
              </a:solidFill>
              <a:latin typeface="Times New Roman"/>
              <a:cs typeface="Times New Roman"/>
            </a:endParaRPr>
          </a:p>
        </p:txBody>
      </p:sp>
    </p:spTree>
    <p:extLst>
      <p:ext uri="{BB962C8B-B14F-4D97-AF65-F5344CB8AC3E}">
        <p14:creationId xmlns:p14="http://schemas.microsoft.com/office/powerpoint/2010/main" val="3153027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586634"/>
            <a:ext cx="13885222" cy="33167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lgn="l">
              <a:lnSpc>
                <a:spcPct val="150000"/>
              </a:lnSpc>
              <a:buAutoNum type="arabicPeriod"/>
            </a:pPr>
            <a:r>
              <a:rPr lang="en-US" sz="3600" dirty="0">
                <a:solidFill>
                  <a:srgbClr val="000000"/>
                </a:solidFill>
                <a:latin typeface="Times New Roman"/>
                <a:cs typeface="Times New Roman"/>
              </a:rPr>
              <a:t>Topic versatility</a:t>
            </a:r>
            <a:endParaRPr lang="en-US"/>
          </a:p>
          <a:p>
            <a:pPr marL="514350" indent="-514350" algn="l">
              <a:lnSpc>
                <a:spcPct val="150000"/>
              </a:lnSpc>
              <a:buAutoNum type="arabicPeriod"/>
            </a:pPr>
            <a:r>
              <a:rPr lang="en-US" sz="3600" dirty="0">
                <a:solidFill>
                  <a:srgbClr val="000000"/>
                </a:solidFill>
                <a:latin typeface="Times New Roman"/>
                <a:cs typeface="Times New Roman"/>
              </a:rPr>
              <a:t>Interactive</a:t>
            </a:r>
          </a:p>
          <a:p>
            <a:pPr marL="514350" indent="-514350" algn="l">
              <a:lnSpc>
                <a:spcPct val="150000"/>
              </a:lnSpc>
              <a:buAutoNum type="arabicPeriod"/>
            </a:pPr>
            <a:r>
              <a:rPr lang="en-US" sz="3600" dirty="0">
                <a:solidFill>
                  <a:srgbClr val="000000"/>
                </a:solidFill>
                <a:latin typeface="Times New Roman"/>
                <a:cs typeface="Times New Roman"/>
              </a:rPr>
              <a:t>Speed of information retrieval</a:t>
            </a:r>
          </a:p>
          <a:p>
            <a:pPr marL="514350" indent="-514350" algn="l">
              <a:lnSpc>
                <a:spcPct val="150000"/>
              </a:lnSpc>
              <a:buAutoNum type="arabicPeriod"/>
            </a:pPr>
            <a:r>
              <a:rPr lang="en-US" sz="3600" dirty="0">
                <a:solidFill>
                  <a:srgbClr val="000000"/>
                </a:solidFill>
                <a:latin typeface="Times New Roman"/>
                <a:cs typeface="Times New Roman"/>
              </a:rPr>
              <a:t>Can access uploaded files</a:t>
            </a: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Times New Roman"/>
                <a:cs typeface="Times New Roman"/>
              </a:rPr>
              <a:t>Strengths of ChatGPT</a:t>
            </a:r>
            <a:endParaRPr lang="en-US" sz="4000" dirty="0">
              <a:solidFill>
                <a:srgbClr val="000000"/>
              </a:solidFill>
              <a:latin typeface="Times New Roman"/>
              <a:cs typeface="Times New Roman"/>
            </a:endParaRPr>
          </a:p>
        </p:txBody>
      </p:sp>
    </p:spTree>
    <p:extLst>
      <p:ext uri="{BB962C8B-B14F-4D97-AF65-F5344CB8AC3E}">
        <p14:creationId xmlns:p14="http://schemas.microsoft.com/office/powerpoint/2010/main" val="3536482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586634"/>
            <a:ext cx="13885222" cy="41477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lgn="l">
              <a:lnSpc>
                <a:spcPct val="150000"/>
              </a:lnSpc>
              <a:buAutoNum type="arabicPeriod"/>
            </a:pPr>
            <a:r>
              <a:rPr lang="en-US" sz="3600" dirty="0">
                <a:solidFill>
                  <a:srgbClr val="000000"/>
                </a:solidFill>
                <a:latin typeface="Times New Roman"/>
                <a:cs typeface="Times New Roman"/>
              </a:rPr>
              <a:t>Token limit (4000 tokens/ approx. 3000 words)</a:t>
            </a:r>
            <a:endParaRPr lang="en-US" dirty="0"/>
          </a:p>
          <a:p>
            <a:pPr marL="514350" indent="-514350" algn="l">
              <a:lnSpc>
                <a:spcPct val="150000"/>
              </a:lnSpc>
              <a:buAutoNum type="arabicPeriod"/>
            </a:pPr>
            <a:r>
              <a:rPr lang="en-US" sz="3600" dirty="0">
                <a:solidFill>
                  <a:srgbClr val="000000"/>
                </a:solidFill>
                <a:latin typeface="Times New Roman"/>
                <a:cs typeface="Times New Roman"/>
              </a:rPr>
              <a:t>Training data does not date past September 2021</a:t>
            </a:r>
          </a:p>
          <a:p>
            <a:pPr marL="514350" indent="-514350" algn="l">
              <a:lnSpc>
                <a:spcPct val="150000"/>
              </a:lnSpc>
              <a:buAutoNum type="arabicPeriod"/>
            </a:pPr>
            <a:r>
              <a:rPr lang="en-US" sz="3600" dirty="0">
                <a:solidFill>
                  <a:srgbClr val="000000"/>
                </a:solidFill>
                <a:latin typeface="Times New Roman"/>
                <a:cs typeface="Times New Roman"/>
              </a:rPr>
              <a:t>Can 'hallucinate' sources and facts</a:t>
            </a:r>
          </a:p>
          <a:p>
            <a:pPr marL="514350" indent="-514350" algn="l">
              <a:lnSpc>
                <a:spcPct val="150000"/>
              </a:lnSpc>
              <a:buAutoNum type="arabicPeriod"/>
            </a:pPr>
            <a:endParaRPr lang="en-US" sz="3600" dirty="0">
              <a:solidFill>
                <a:srgbClr val="000000"/>
              </a:solidFill>
              <a:latin typeface="Times New Roman"/>
              <a:cs typeface="Times New Roman"/>
            </a:endParaRPr>
          </a:p>
          <a:p>
            <a:pPr marL="514350" indent="-514350" algn="l">
              <a:lnSpc>
                <a:spcPct val="150000"/>
              </a:lnSpc>
              <a:buAutoNum type="arabicPeriod"/>
            </a:pPr>
            <a:endParaRPr lang="en-US" sz="3600" dirty="0">
              <a:solidFill>
                <a:srgbClr val="000000"/>
              </a:solidFill>
              <a:latin typeface="Times New Roman"/>
              <a:cs typeface="Times New Roman"/>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Times New Roman"/>
                <a:cs typeface="Times New Roman"/>
              </a:rPr>
              <a:t>Limitations of ChatGPT</a:t>
            </a:r>
            <a:endParaRPr lang="en-US" sz="4000" dirty="0">
              <a:solidFill>
                <a:srgbClr val="000000"/>
              </a:solidFill>
              <a:latin typeface="Times New Roman"/>
              <a:cs typeface="Times New Roman"/>
            </a:endParaRPr>
          </a:p>
        </p:txBody>
      </p:sp>
      <p:pic>
        <p:nvPicPr>
          <p:cNvPr id="9" name="Picture 8" descr="A screenshot of a computer screen&#10;&#10;Description automatically generated">
            <a:extLst>
              <a:ext uri="{FF2B5EF4-FFF2-40B4-BE49-F238E27FC236}">
                <a16:creationId xmlns:a16="http://schemas.microsoft.com/office/drawing/2014/main" id="{37E6DDEA-6DF3-F433-D298-A7F16C450168}"/>
              </a:ext>
            </a:extLst>
          </p:cNvPr>
          <p:cNvPicPr>
            <a:picLocks noChangeAspect="1"/>
          </p:cNvPicPr>
          <p:nvPr/>
        </p:nvPicPr>
        <p:blipFill>
          <a:blip r:embed="rId5"/>
          <a:stretch>
            <a:fillRect/>
          </a:stretch>
        </p:blipFill>
        <p:spPr>
          <a:xfrm>
            <a:off x="3998398" y="5171542"/>
            <a:ext cx="8231799" cy="2666023"/>
          </a:xfrm>
          <a:prstGeom prst="rect">
            <a:avLst/>
          </a:prstGeom>
        </p:spPr>
      </p:pic>
    </p:spTree>
    <p:extLst>
      <p:ext uri="{BB962C8B-B14F-4D97-AF65-F5344CB8AC3E}">
        <p14:creationId xmlns:p14="http://schemas.microsoft.com/office/powerpoint/2010/main" val="3004259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ChatGPT: Exams</a:t>
            </a:r>
          </a:p>
        </p:txBody>
      </p:sp>
      <p:pic>
        <p:nvPicPr>
          <p:cNvPr id="9" name="Picture 8" descr="A table with numbers and text&#10;&#10;Description automatically generated">
            <a:extLst>
              <a:ext uri="{FF2B5EF4-FFF2-40B4-BE49-F238E27FC236}">
                <a16:creationId xmlns:a16="http://schemas.microsoft.com/office/drawing/2014/main" id="{605B867A-E691-051F-F87A-F6882A2D9E51}"/>
              </a:ext>
            </a:extLst>
          </p:cNvPr>
          <p:cNvPicPr>
            <a:picLocks noChangeAspect="1"/>
          </p:cNvPicPr>
          <p:nvPr/>
        </p:nvPicPr>
        <p:blipFill>
          <a:blip r:embed="rId5"/>
          <a:stretch>
            <a:fillRect/>
          </a:stretch>
        </p:blipFill>
        <p:spPr>
          <a:xfrm>
            <a:off x="2346692" y="2068513"/>
            <a:ext cx="11525005" cy="5038236"/>
          </a:xfrm>
          <a:prstGeom prst="rect">
            <a:avLst/>
          </a:prstGeom>
        </p:spPr>
      </p:pic>
      <p:sp>
        <p:nvSpPr>
          <p:cNvPr id="11" name="TextBox 10">
            <a:extLst>
              <a:ext uri="{FF2B5EF4-FFF2-40B4-BE49-F238E27FC236}">
                <a16:creationId xmlns:a16="http://schemas.microsoft.com/office/drawing/2014/main" id="{800EAE65-38AC-9AB7-9542-9F510268E173}"/>
              </a:ext>
            </a:extLst>
          </p:cNvPr>
          <p:cNvSpPr txBox="1"/>
          <p:nvPr/>
        </p:nvSpPr>
        <p:spPr>
          <a:xfrm>
            <a:off x="952956" y="7623656"/>
            <a:ext cx="1056031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Source: OpenAI, "GPT4 Technical Report", (March 2023), https://cdn.openai.com/papers/gpt-4.pdf</a:t>
            </a:r>
          </a:p>
        </p:txBody>
      </p:sp>
    </p:spTree>
    <p:extLst>
      <p:ext uri="{BB962C8B-B14F-4D97-AF65-F5344CB8AC3E}">
        <p14:creationId xmlns:p14="http://schemas.microsoft.com/office/powerpoint/2010/main" val="4131932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rgbClr val="000000"/>
                </a:solidFill>
                <a:latin typeface="Times New Roman"/>
                <a:cs typeface="Times New Roman"/>
              </a:rPr>
              <a:t>GPT: Exams (cont.)</a:t>
            </a:r>
          </a:p>
        </p:txBody>
      </p:sp>
      <p:graphicFrame>
        <p:nvGraphicFramePr>
          <p:cNvPr id="9" name="Table 8">
            <a:extLst>
              <a:ext uri="{FF2B5EF4-FFF2-40B4-BE49-F238E27FC236}">
                <a16:creationId xmlns:a16="http://schemas.microsoft.com/office/drawing/2014/main" id="{7306C3E4-72DA-83B1-70CA-125D1AE98A43}"/>
              </a:ext>
            </a:extLst>
          </p:cNvPr>
          <p:cNvGraphicFramePr>
            <a:graphicFrameLocks noGrp="1"/>
          </p:cNvGraphicFramePr>
          <p:nvPr>
            <p:extLst>
              <p:ext uri="{D42A27DB-BD31-4B8C-83A1-F6EECF244321}">
                <p14:modId xmlns:p14="http://schemas.microsoft.com/office/powerpoint/2010/main" val="408581873"/>
              </p:ext>
            </p:extLst>
          </p:nvPr>
        </p:nvGraphicFramePr>
        <p:xfrm>
          <a:off x="1031966" y="2277478"/>
          <a:ext cx="13942440" cy="5031838"/>
        </p:xfrm>
        <a:graphic>
          <a:graphicData uri="http://schemas.openxmlformats.org/drawingml/2006/table">
            <a:tbl>
              <a:tblPr firstRow="1" bandRow="1">
                <a:tableStyleId>{5C22544A-7EE6-4342-B048-85BDC9FD1C3A}</a:tableStyleId>
              </a:tblPr>
              <a:tblGrid>
                <a:gridCol w="4647480">
                  <a:extLst>
                    <a:ext uri="{9D8B030D-6E8A-4147-A177-3AD203B41FA5}">
                      <a16:colId xmlns:a16="http://schemas.microsoft.com/office/drawing/2014/main" val="999751174"/>
                    </a:ext>
                  </a:extLst>
                </a:gridCol>
                <a:gridCol w="4647480">
                  <a:extLst>
                    <a:ext uri="{9D8B030D-6E8A-4147-A177-3AD203B41FA5}">
                      <a16:colId xmlns:a16="http://schemas.microsoft.com/office/drawing/2014/main" val="2095130413"/>
                    </a:ext>
                  </a:extLst>
                </a:gridCol>
                <a:gridCol w="4647480">
                  <a:extLst>
                    <a:ext uri="{9D8B030D-6E8A-4147-A177-3AD203B41FA5}">
                      <a16:colId xmlns:a16="http://schemas.microsoft.com/office/drawing/2014/main" val="2714549439"/>
                    </a:ext>
                  </a:extLst>
                </a:gridCol>
              </a:tblGrid>
              <a:tr h="946757">
                <a:tc>
                  <a:txBody>
                    <a:bodyPr/>
                    <a:lstStyle/>
                    <a:p>
                      <a:endParaRPr lang="en-US" sz="2800" b="1" dirty="0">
                        <a:solidFill>
                          <a:schemeClr val="tx1"/>
                        </a:solidFill>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sz="2800" b="1" dirty="0">
                          <a:solidFill>
                            <a:schemeClr val="tx1"/>
                          </a:solidFill>
                          <a:latin typeface="Times New Roman"/>
                        </a:rPr>
                        <a:t>GPT-4</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2800" b="1" dirty="0">
                          <a:solidFill>
                            <a:schemeClr val="tx1"/>
                          </a:solidFill>
                          <a:latin typeface="Times New Roman"/>
                        </a:rPr>
                        <a:t>GPT-3.5</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212379577"/>
                  </a:ext>
                </a:extLst>
              </a:tr>
              <a:tr h="946757">
                <a:tc>
                  <a:txBody>
                    <a:bodyPr/>
                    <a:lstStyle/>
                    <a:p>
                      <a:r>
                        <a:rPr lang="en-US" sz="2800" b="1" dirty="0">
                          <a:solidFill>
                            <a:schemeClr val="tx1"/>
                          </a:solidFill>
                          <a:latin typeface="Times New Roman"/>
                        </a:rPr>
                        <a:t>GRE Verbal</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sz="2800" b="1" dirty="0">
                          <a:solidFill>
                            <a:schemeClr val="tx1"/>
                          </a:solidFill>
                          <a:latin typeface="Times New Roman"/>
                        </a:rPr>
                        <a:t>169/170</a:t>
                      </a:r>
                      <a:endParaRPr lang="en-US" sz="2800">
                        <a:latin typeface="Times New Roman"/>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2800" b="1" dirty="0">
                          <a:solidFill>
                            <a:schemeClr val="tx1"/>
                          </a:solidFill>
                          <a:latin typeface="Times New Roman"/>
                        </a:rPr>
                        <a:t>154/170</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444657575"/>
                  </a:ext>
                </a:extLst>
              </a:tr>
              <a:tr h="946757">
                <a:tc>
                  <a:txBody>
                    <a:bodyPr/>
                    <a:lstStyle/>
                    <a:p>
                      <a:r>
                        <a:rPr lang="en-US" sz="2800" b="1" dirty="0">
                          <a:solidFill>
                            <a:schemeClr val="tx1"/>
                          </a:solidFill>
                          <a:latin typeface="Times New Roman"/>
                        </a:rPr>
                        <a:t>GRE Quant</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2800" b="1" dirty="0">
                          <a:solidFill>
                            <a:schemeClr val="tx1"/>
                          </a:solidFill>
                          <a:latin typeface="Times New Roman"/>
                        </a:rPr>
                        <a:t>163/170</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sz="2800" b="1" dirty="0">
                          <a:solidFill>
                            <a:schemeClr val="tx1"/>
                          </a:solidFill>
                          <a:latin typeface="Times New Roman"/>
                        </a:rPr>
                        <a:t>147/170</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838868058"/>
                  </a:ext>
                </a:extLst>
              </a:tr>
              <a:tr h="946757">
                <a:tc>
                  <a:txBody>
                    <a:bodyPr/>
                    <a:lstStyle/>
                    <a:p>
                      <a:pPr lvl="0">
                        <a:buNone/>
                      </a:pPr>
                      <a:r>
                        <a:rPr lang="en-US" sz="2800" b="1" i="0" u="none" strike="noStrike" noProof="0" dirty="0">
                          <a:solidFill>
                            <a:schemeClr val="tx1"/>
                          </a:solidFill>
                          <a:latin typeface="Times New Roman"/>
                        </a:rPr>
                        <a:t>LSAT</a:t>
                      </a:r>
                      <a:endParaRPr lang="en-US" sz="2800" b="1">
                        <a:latin typeface="Times New Roman"/>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r>
                        <a:rPr lang="en-US" sz="2800" b="1" dirty="0">
                          <a:solidFill>
                            <a:schemeClr val="tx1"/>
                          </a:solidFill>
                          <a:latin typeface="Times New Roman"/>
                        </a:rPr>
                        <a:t>163/180</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r>
                        <a:rPr lang="en-US" sz="2800" b="1" dirty="0">
                          <a:solidFill>
                            <a:schemeClr val="tx1"/>
                          </a:solidFill>
                          <a:latin typeface="Times New Roman"/>
                        </a:rPr>
                        <a:t>149/180</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18477611"/>
                  </a:ext>
                </a:extLst>
              </a:tr>
              <a:tr h="1244810">
                <a:tc>
                  <a:txBody>
                    <a:bodyPr/>
                    <a:lstStyle/>
                    <a:p>
                      <a:pPr lvl="0">
                        <a:buNone/>
                      </a:pPr>
                      <a:r>
                        <a:rPr lang="en-US" sz="2800" b="1" dirty="0">
                          <a:solidFill>
                            <a:schemeClr val="tx1"/>
                          </a:solidFill>
                          <a:latin typeface="Times New Roman"/>
                        </a:rPr>
                        <a:t>UBE*</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sz="2800" b="1" dirty="0">
                          <a:solidFill>
                            <a:schemeClr val="tx1"/>
                          </a:solidFill>
                          <a:latin typeface="Times New Roman"/>
                        </a:rPr>
                        <a:t>297/400</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US" sz="2800" b="1" dirty="0">
                          <a:solidFill>
                            <a:schemeClr val="tx1"/>
                          </a:solidFill>
                          <a:latin typeface="Times New Roman"/>
                        </a:rPr>
                        <a:t>--</a:t>
                      </a: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580484271"/>
                  </a:ext>
                </a:extLst>
              </a:tr>
            </a:tbl>
          </a:graphicData>
        </a:graphic>
      </p:graphicFrame>
      <p:sp>
        <p:nvSpPr>
          <p:cNvPr id="11" name="TextBox 10">
            <a:extLst>
              <a:ext uri="{FF2B5EF4-FFF2-40B4-BE49-F238E27FC236}">
                <a16:creationId xmlns:a16="http://schemas.microsoft.com/office/drawing/2014/main" id="{7915A5ED-2273-3B53-C921-FF8EB34D1C84}"/>
              </a:ext>
            </a:extLst>
          </p:cNvPr>
          <p:cNvSpPr txBox="1"/>
          <p:nvPr/>
        </p:nvSpPr>
        <p:spPr>
          <a:xfrm>
            <a:off x="1186334" y="7814314"/>
            <a:ext cx="99963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*Source: </a:t>
            </a:r>
            <a:r>
              <a:rPr lang="en-US" dirty="0">
                <a:solidFill>
                  <a:srgbClr val="505050"/>
                </a:solidFill>
              </a:rPr>
              <a:t>Katz, Daniel Martin and Bommarito, Michael James and Gao, Shang and Arredondo, Pablo, GPT-4 Passes the Bar Exam (March 15, 2023).</a:t>
            </a:r>
            <a:endParaRPr lang="en-US" u="sng" dirty="0">
              <a:solidFill>
                <a:srgbClr val="505050"/>
              </a:solidFill>
            </a:endParaRPr>
          </a:p>
        </p:txBody>
      </p:sp>
    </p:spTree>
    <p:extLst>
      <p:ext uri="{BB962C8B-B14F-4D97-AF65-F5344CB8AC3E}">
        <p14:creationId xmlns:p14="http://schemas.microsoft.com/office/powerpoint/2010/main" val="2665137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077700" y="7815338"/>
            <a:ext cx="3832260" cy="1148727"/>
          </a:xfrm>
          <a:prstGeom prst="rect">
            <a:avLst/>
          </a:prstGeom>
        </p:spPr>
      </p:pic>
      <p:sp>
        <p:nvSpPr>
          <p:cNvPr id="3" name="object 3"/>
          <p:cNvSpPr txBox="1"/>
          <p:nvPr/>
        </p:nvSpPr>
        <p:spPr>
          <a:xfrm>
            <a:off x="1168401" y="703352"/>
            <a:ext cx="1524635" cy="234950"/>
          </a:xfrm>
          <a:prstGeom prst="rect">
            <a:avLst/>
          </a:prstGeom>
        </p:spPr>
        <p:txBody>
          <a:bodyPr vert="horz" wrap="square" lIns="0" tIns="15875" rIns="0" bIns="0" rtlCol="0">
            <a:spAutoFit/>
          </a:bodyPr>
          <a:lstStyle/>
          <a:p>
            <a:pPr marL="12700">
              <a:lnSpc>
                <a:spcPct val="100000"/>
              </a:lnSpc>
              <a:spcBef>
                <a:spcPts val="125"/>
              </a:spcBef>
            </a:pPr>
            <a:r>
              <a:rPr sz="1350" b="1" dirty="0">
                <a:solidFill>
                  <a:srgbClr val="C21F32"/>
                </a:solidFill>
                <a:latin typeface="Source Sans Pro"/>
                <a:cs typeface="Source Sans Pro"/>
              </a:rPr>
              <a:t>Signature</a:t>
            </a:r>
            <a:r>
              <a:rPr sz="1350" b="1" spc="25" dirty="0">
                <a:solidFill>
                  <a:srgbClr val="C21F32"/>
                </a:solidFill>
                <a:latin typeface="Source Sans Pro"/>
                <a:cs typeface="Source Sans Pro"/>
              </a:rPr>
              <a:t> </a:t>
            </a:r>
            <a:r>
              <a:rPr sz="1350" b="1" spc="-10" dirty="0">
                <a:solidFill>
                  <a:srgbClr val="C21F32"/>
                </a:solidFill>
                <a:latin typeface="Source Sans Pro"/>
                <a:cs typeface="Source Sans Pro"/>
              </a:rPr>
              <a:t>Initiative</a:t>
            </a:r>
            <a:endParaRPr sz="1350">
              <a:latin typeface="Source Sans Pro"/>
              <a:cs typeface="Source Sans Pro"/>
            </a:endParaRPr>
          </a:p>
        </p:txBody>
      </p:sp>
      <p:pic>
        <p:nvPicPr>
          <p:cNvPr id="4" name="object 4"/>
          <p:cNvPicPr/>
          <p:nvPr/>
        </p:nvPicPr>
        <p:blipFill>
          <a:blip r:embed="rId3" cstate="print"/>
          <a:stretch>
            <a:fillRect/>
          </a:stretch>
        </p:blipFill>
        <p:spPr>
          <a:xfrm>
            <a:off x="1688589" y="512911"/>
            <a:ext cx="143878" cy="178536"/>
          </a:xfrm>
          <a:prstGeom prst="rect">
            <a:avLst/>
          </a:prstGeom>
        </p:spPr>
      </p:pic>
      <p:pic>
        <p:nvPicPr>
          <p:cNvPr id="5" name="object 5"/>
          <p:cNvPicPr/>
          <p:nvPr/>
        </p:nvPicPr>
        <p:blipFill>
          <a:blip r:embed="rId4" cstate="print"/>
          <a:stretch>
            <a:fillRect/>
          </a:stretch>
        </p:blipFill>
        <p:spPr>
          <a:xfrm>
            <a:off x="1181106" y="510796"/>
            <a:ext cx="440452" cy="177902"/>
          </a:xfrm>
          <a:prstGeom prst="rect">
            <a:avLst/>
          </a:prstGeom>
        </p:spPr>
      </p:pic>
      <p:sp>
        <p:nvSpPr>
          <p:cNvPr id="6" name="object 6"/>
          <p:cNvSpPr/>
          <p:nvPr/>
        </p:nvSpPr>
        <p:spPr>
          <a:xfrm>
            <a:off x="1880920" y="510171"/>
            <a:ext cx="798830" cy="180975"/>
          </a:xfrm>
          <a:custGeom>
            <a:avLst/>
            <a:gdLst/>
            <a:ahLst/>
            <a:cxnLst/>
            <a:rect l="l" t="t" r="r" b="b"/>
            <a:pathLst>
              <a:path w="798830" h="180975">
                <a:moveTo>
                  <a:pt x="87350" y="125552"/>
                </a:moveTo>
                <a:lnTo>
                  <a:pt x="83515" y="104533"/>
                </a:lnTo>
                <a:lnTo>
                  <a:pt x="74002" y="89763"/>
                </a:lnTo>
                <a:lnTo>
                  <a:pt x="61810" y="79717"/>
                </a:lnTo>
                <a:lnTo>
                  <a:pt x="38557" y="66408"/>
                </a:lnTo>
                <a:lnTo>
                  <a:pt x="29730" y="59512"/>
                </a:lnTo>
                <a:lnTo>
                  <a:pt x="24003" y="50634"/>
                </a:lnTo>
                <a:lnTo>
                  <a:pt x="21971" y="38201"/>
                </a:lnTo>
                <a:lnTo>
                  <a:pt x="23393" y="27089"/>
                </a:lnTo>
                <a:lnTo>
                  <a:pt x="27686" y="17894"/>
                </a:lnTo>
                <a:lnTo>
                  <a:pt x="34886" y="11633"/>
                </a:lnTo>
                <a:lnTo>
                  <a:pt x="45008" y="9309"/>
                </a:lnTo>
                <a:lnTo>
                  <a:pt x="57518" y="12369"/>
                </a:lnTo>
                <a:lnTo>
                  <a:pt x="66052" y="20281"/>
                </a:lnTo>
                <a:lnTo>
                  <a:pt x="71577" y="31127"/>
                </a:lnTo>
                <a:lnTo>
                  <a:pt x="75057" y="42976"/>
                </a:lnTo>
                <a:lnTo>
                  <a:pt x="80492" y="42176"/>
                </a:lnTo>
                <a:lnTo>
                  <a:pt x="76568" y="6362"/>
                </a:lnTo>
                <a:lnTo>
                  <a:pt x="74180" y="5842"/>
                </a:lnTo>
                <a:lnTo>
                  <a:pt x="63741" y="1587"/>
                </a:lnTo>
                <a:lnTo>
                  <a:pt x="56337" y="0"/>
                </a:lnTo>
                <a:lnTo>
                  <a:pt x="50253" y="0"/>
                </a:lnTo>
                <a:lnTo>
                  <a:pt x="31216" y="3937"/>
                </a:lnTo>
                <a:lnTo>
                  <a:pt x="17157" y="14566"/>
                </a:lnTo>
                <a:lnTo>
                  <a:pt x="8420" y="30111"/>
                </a:lnTo>
                <a:lnTo>
                  <a:pt x="5435" y="48818"/>
                </a:lnTo>
                <a:lnTo>
                  <a:pt x="10147" y="69354"/>
                </a:lnTo>
                <a:lnTo>
                  <a:pt x="21056" y="83807"/>
                </a:lnTo>
                <a:lnTo>
                  <a:pt x="33324" y="93078"/>
                </a:lnTo>
                <a:lnTo>
                  <a:pt x="42087" y="98082"/>
                </a:lnTo>
                <a:lnTo>
                  <a:pt x="52324" y="104533"/>
                </a:lnTo>
                <a:lnTo>
                  <a:pt x="61290" y="112382"/>
                </a:lnTo>
                <a:lnTo>
                  <a:pt x="67640" y="122923"/>
                </a:lnTo>
                <a:lnTo>
                  <a:pt x="70053" y="137414"/>
                </a:lnTo>
                <a:lnTo>
                  <a:pt x="67779" y="151447"/>
                </a:lnTo>
                <a:lnTo>
                  <a:pt x="61556" y="162128"/>
                </a:lnTo>
                <a:lnTo>
                  <a:pt x="52222" y="168935"/>
                </a:lnTo>
                <a:lnTo>
                  <a:pt x="40665" y="171310"/>
                </a:lnTo>
                <a:lnTo>
                  <a:pt x="25908" y="166573"/>
                </a:lnTo>
                <a:lnTo>
                  <a:pt x="15697" y="155206"/>
                </a:lnTo>
                <a:lnTo>
                  <a:pt x="9156" y="141503"/>
                </a:lnTo>
                <a:lnTo>
                  <a:pt x="5435" y="129743"/>
                </a:lnTo>
                <a:lnTo>
                  <a:pt x="0" y="130797"/>
                </a:lnTo>
                <a:lnTo>
                  <a:pt x="6299" y="170865"/>
                </a:lnTo>
                <a:lnTo>
                  <a:pt x="31115" y="180403"/>
                </a:lnTo>
                <a:lnTo>
                  <a:pt x="38938" y="180403"/>
                </a:lnTo>
                <a:lnTo>
                  <a:pt x="58153" y="176161"/>
                </a:lnTo>
                <a:lnTo>
                  <a:pt x="73494" y="164528"/>
                </a:lnTo>
                <a:lnTo>
                  <a:pt x="83667" y="147116"/>
                </a:lnTo>
                <a:lnTo>
                  <a:pt x="87350" y="125552"/>
                </a:lnTo>
                <a:close/>
              </a:path>
              <a:path w="798830" h="180975">
                <a:moveTo>
                  <a:pt x="202107" y="137642"/>
                </a:moveTo>
                <a:lnTo>
                  <a:pt x="196278" y="136486"/>
                </a:lnTo>
                <a:lnTo>
                  <a:pt x="189636" y="151091"/>
                </a:lnTo>
                <a:lnTo>
                  <a:pt x="182156" y="161569"/>
                </a:lnTo>
                <a:lnTo>
                  <a:pt x="173050" y="167906"/>
                </a:lnTo>
                <a:lnTo>
                  <a:pt x="161569" y="170014"/>
                </a:lnTo>
                <a:lnTo>
                  <a:pt x="144602" y="165633"/>
                </a:lnTo>
                <a:lnTo>
                  <a:pt x="131584" y="153263"/>
                </a:lnTo>
                <a:lnTo>
                  <a:pt x="123253" y="134073"/>
                </a:lnTo>
                <a:lnTo>
                  <a:pt x="120319" y="109220"/>
                </a:lnTo>
                <a:lnTo>
                  <a:pt x="122897" y="87096"/>
                </a:lnTo>
                <a:lnTo>
                  <a:pt x="130505" y="69443"/>
                </a:lnTo>
                <a:lnTo>
                  <a:pt x="142925" y="57759"/>
                </a:lnTo>
                <a:lnTo>
                  <a:pt x="159931" y="53530"/>
                </a:lnTo>
                <a:lnTo>
                  <a:pt x="171119" y="55029"/>
                </a:lnTo>
                <a:lnTo>
                  <a:pt x="180441" y="60109"/>
                </a:lnTo>
                <a:lnTo>
                  <a:pt x="187655" y="69723"/>
                </a:lnTo>
                <a:lnTo>
                  <a:pt x="192557" y="84785"/>
                </a:lnTo>
                <a:lnTo>
                  <a:pt x="198374" y="83934"/>
                </a:lnTo>
                <a:lnTo>
                  <a:pt x="182587" y="46926"/>
                </a:lnTo>
                <a:lnTo>
                  <a:pt x="162496" y="45008"/>
                </a:lnTo>
                <a:lnTo>
                  <a:pt x="137680" y="49961"/>
                </a:lnTo>
                <a:lnTo>
                  <a:pt x="117640" y="63868"/>
                </a:lnTo>
                <a:lnTo>
                  <a:pt x="104228" y="85407"/>
                </a:lnTo>
                <a:lnTo>
                  <a:pt x="99352" y="113195"/>
                </a:lnTo>
                <a:lnTo>
                  <a:pt x="102984" y="137083"/>
                </a:lnTo>
                <a:lnTo>
                  <a:pt x="114147" y="158026"/>
                </a:lnTo>
                <a:lnTo>
                  <a:pt x="133159" y="172897"/>
                </a:lnTo>
                <a:lnTo>
                  <a:pt x="160401" y="178549"/>
                </a:lnTo>
                <a:lnTo>
                  <a:pt x="170281" y="177914"/>
                </a:lnTo>
                <a:lnTo>
                  <a:pt x="202107" y="137642"/>
                </a:lnTo>
                <a:close/>
              </a:path>
              <a:path w="798830" h="180975">
                <a:moveTo>
                  <a:pt x="266141" y="48425"/>
                </a:moveTo>
                <a:lnTo>
                  <a:pt x="215341" y="48425"/>
                </a:lnTo>
                <a:lnTo>
                  <a:pt x="215341" y="54952"/>
                </a:lnTo>
                <a:lnTo>
                  <a:pt x="224180" y="56273"/>
                </a:lnTo>
                <a:lnTo>
                  <a:pt x="229082" y="59385"/>
                </a:lnTo>
                <a:lnTo>
                  <a:pt x="231203" y="66179"/>
                </a:lnTo>
                <a:lnTo>
                  <a:pt x="231648" y="78536"/>
                </a:lnTo>
                <a:lnTo>
                  <a:pt x="231648" y="145034"/>
                </a:lnTo>
                <a:lnTo>
                  <a:pt x="231203" y="157264"/>
                </a:lnTo>
                <a:lnTo>
                  <a:pt x="229082" y="164058"/>
                </a:lnTo>
                <a:lnTo>
                  <a:pt x="224180" y="167246"/>
                </a:lnTo>
                <a:lnTo>
                  <a:pt x="215341" y="168617"/>
                </a:lnTo>
                <a:lnTo>
                  <a:pt x="215341" y="175145"/>
                </a:lnTo>
                <a:lnTo>
                  <a:pt x="266141" y="175145"/>
                </a:lnTo>
                <a:lnTo>
                  <a:pt x="266141" y="168617"/>
                </a:lnTo>
                <a:lnTo>
                  <a:pt x="257302" y="167246"/>
                </a:lnTo>
                <a:lnTo>
                  <a:pt x="252387" y="164058"/>
                </a:lnTo>
                <a:lnTo>
                  <a:pt x="250278" y="157264"/>
                </a:lnTo>
                <a:lnTo>
                  <a:pt x="249821" y="145034"/>
                </a:lnTo>
                <a:lnTo>
                  <a:pt x="249821" y="78536"/>
                </a:lnTo>
                <a:lnTo>
                  <a:pt x="250278" y="66179"/>
                </a:lnTo>
                <a:lnTo>
                  <a:pt x="252387" y="59385"/>
                </a:lnTo>
                <a:lnTo>
                  <a:pt x="257302" y="56273"/>
                </a:lnTo>
                <a:lnTo>
                  <a:pt x="266141" y="54952"/>
                </a:lnTo>
                <a:lnTo>
                  <a:pt x="266141" y="48425"/>
                </a:lnTo>
                <a:close/>
              </a:path>
              <a:path w="798830" h="180975">
                <a:moveTo>
                  <a:pt x="374243" y="141897"/>
                </a:moveTo>
                <a:lnTo>
                  <a:pt x="368185" y="141046"/>
                </a:lnTo>
                <a:lnTo>
                  <a:pt x="365848" y="150698"/>
                </a:lnTo>
                <a:lnTo>
                  <a:pt x="362597" y="156959"/>
                </a:lnTo>
                <a:lnTo>
                  <a:pt x="356069" y="164909"/>
                </a:lnTo>
                <a:lnTo>
                  <a:pt x="348615" y="166611"/>
                </a:lnTo>
                <a:lnTo>
                  <a:pt x="328345" y="166611"/>
                </a:lnTo>
                <a:lnTo>
                  <a:pt x="323456" y="166331"/>
                </a:lnTo>
                <a:lnTo>
                  <a:pt x="316928" y="162356"/>
                </a:lnTo>
                <a:lnTo>
                  <a:pt x="315760" y="156108"/>
                </a:lnTo>
                <a:lnTo>
                  <a:pt x="315760" y="114046"/>
                </a:lnTo>
                <a:lnTo>
                  <a:pt x="348856" y="114046"/>
                </a:lnTo>
                <a:lnTo>
                  <a:pt x="349313" y="114909"/>
                </a:lnTo>
                <a:lnTo>
                  <a:pt x="351180" y="130530"/>
                </a:lnTo>
                <a:lnTo>
                  <a:pt x="357009" y="130530"/>
                </a:lnTo>
                <a:lnTo>
                  <a:pt x="357009" y="88760"/>
                </a:lnTo>
                <a:lnTo>
                  <a:pt x="351180" y="88760"/>
                </a:lnTo>
                <a:lnTo>
                  <a:pt x="349313" y="103263"/>
                </a:lnTo>
                <a:lnTo>
                  <a:pt x="348856" y="104394"/>
                </a:lnTo>
                <a:lnTo>
                  <a:pt x="315760" y="104394"/>
                </a:lnTo>
                <a:lnTo>
                  <a:pt x="315760" y="56934"/>
                </a:lnTo>
                <a:lnTo>
                  <a:pt x="346748" y="56934"/>
                </a:lnTo>
                <a:lnTo>
                  <a:pt x="351878" y="59778"/>
                </a:lnTo>
                <a:lnTo>
                  <a:pt x="356539" y="65468"/>
                </a:lnTo>
                <a:lnTo>
                  <a:pt x="358406" y="70866"/>
                </a:lnTo>
                <a:lnTo>
                  <a:pt x="360032" y="80797"/>
                </a:lnTo>
                <a:lnTo>
                  <a:pt x="365848" y="80238"/>
                </a:lnTo>
                <a:lnTo>
                  <a:pt x="363994" y="48425"/>
                </a:lnTo>
                <a:lnTo>
                  <a:pt x="281749" y="48425"/>
                </a:lnTo>
                <a:lnTo>
                  <a:pt x="281749" y="54952"/>
                </a:lnTo>
                <a:lnTo>
                  <a:pt x="290410" y="56159"/>
                </a:lnTo>
                <a:lnTo>
                  <a:pt x="295173" y="59283"/>
                </a:lnTo>
                <a:lnTo>
                  <a:pt x="297180" y="66141"/>
                </a:lnTo>
                <a:lnTo>
                  <a:pt x="297586" y="78536"/>
                </a:lnTo>
                <a:lnTo>
                  <a:pt x="297586" y="144741"/>
                </a:lnTo>
                <a:lnTo>
                  <a:pt x="297154" y="157149"/>
                </a:lnTo>
                <a:lnTo>
                  <a:pt x="294970" y="164033"/>
                </a:lnTo>
                <a:lnTo>
                  <a:pt x="289725" y="167233"/>
                </a:lnTo>
                <a:lnTo>
                  <a:pt x="280111" y="168605"/>
                </a:lnTo>
                <a:lnTo>
                  <a:pt x="280111" y="175133"/>
                </a:lnTo>
                <a:lnTo>
                  <a:pt x="368185" y="175133"/>
                </a:lnTo>
                <a:lnTo>
                  <a:pt x="371297" y="159270"/>
                </a:lnTo>
                <a:lnTo>
                  <a:pt x="374243" y="141897"/>
                </a:lnTo>
                <a:close/>
              </a:path>
              <a:path w="798830" h="180975">
                <a:moveTo>
                  <a:pt x="505269" y="48412"/>
                </a:moveTo>
                <a:lnTo>
                  <a:pt x="460768" y="48412"/>
                </a:lnTo>
                <a:lnTo>
                  <a:pt x="460768" y="54952"/>
                </a:lnTo>
                <a:lnTo>
                  <a:pt x="472427" y="55803"/>
                </a:lnTo>
                <a:lnTo>
                  <a:pt x="477545" y="58635"/>
                </a:lnTo>
                <a:lnTo>
                  <a:pt x="478485" y="65468"/>
                </a:lnTo>
                <a:lnTo>
                  <a:pt x="479437" y="78460"/>
                </a:lnTo>
                <a:lnTo>
                  <a:pt x="479755" y="88633"/>
                </a:lnTo>
                <a:lnTo>
                  <a:pt x="479869" y="141325"/>
                </a:lnTo>
                <a:lnTo>
                  <a:pt x="479412" y="141325"/>
                </a:lnTo>
                <a:lnTo>
                  <a:pt x="410210" y="48412"/>
                </a:lnTo>
                <a:lnTo>
                  <a:pt x="381558" y="48412"/>
                </a:lnTo>
                <a:lnTo>
                  <a:pt x="381558" y="54952"/>
                </a:lnTo>
                <a:lnTo>
                  <a:pt x="391299" y="56794"/>
                </a:lnTo>
                <a:lnTo>
                  <a:pt x="397281" y="61163"/>
                </a:lnTo>
                <a:lnTo>
                  <a:pt x="400291" y="69532"/>
                </a:lnTo>
                <a:lnTo>
                  <a:pt x="401116" y="83362"/>
                </a:lnTo>
                <a:lnTo>
                  <a:pt x="400989" y="134924"/>
                </a:lnTo>
                <a:lnTo>
                  <a:pt x="400240" y="152501"/>
                </a:lnTo>
                <a:lnTo>
                  <a:pt x="398792" y="164630"/>
                </a:lnTo>
                <a:lnTo>
                  <a:pt x="393903" y="168033"/>
                </a:lnTo>
                <a:lnTo>
                  <a:pt x="384111" y="168605"/>
                </a:lnTo>
                <a:lnTo>
                  <a:pt x="384111" y="175133"/>
                </a:lnTo>
                <a:lnTo>
                  <a:pt x="428383" y="175133"/>
                </a:lnTo>
                <a:lnTo>
                  <a:pt x="428383" y="168605"/>
                </a:lnTo>
                <a:lnTo>
                  <a:pt x="416737" y="167754"/>
                </a:lnTo>
                <a:lnTo>
                  <a:pt x="411607" y="164630"/>
                </a:lnTo>
                <a:lnTo>
                  <a:pt x="410400" y="152501"/>
                </a:lnTo>
                <a:lnTo>
                  <a:pt x="409625" y="134924"/>
                </a:lnTo>
                <a:lnTo>
                  <a:pt x="409511" y="79946"/>
                </a:lnTo>
                <a:lnTo>
                  <a:pt x="409740" y="79946"/>
                </a:lnTo>
                <a:lnTo>
                  <a:pt x="480809" y="176568"/>
                </a:lnTo>
                <a:lnTo>
                  <a:pt x="488264" y="176568"/>
                </a:lnTo>
                <a:lnTo>
                  <a:pt x="488264" y="102108"/>
                </a:lnTo>
                <a:lnTo>
                  <a:pt x="488378" y="88633"/>
                </a:lnTo>
                <a:lnTo>
                  <a:pt x="505269" y="54952"/>
                </a:lnTo>
                <a:lnTo>
                  <a:pt x="505269" y="48412"/>
                </a:lnTo>
                <a:close/>
              </a:path>
              <a:path w="798830" h="180975">
                <a:moveTo>
                  <a:pt x="611822" y="137642"/>
                </a:moveTo>
                <a:lnTo>
                  <a:pt x="606005" y="136486"/>
                </a:lnTo>
                <a:lnTo>
                  <a:pt x="599363" y="151091"/>
                </a:lnTo>
                <a:lnTo>
                  <a:pt x="591870" y="161569"/>
                </a:lnTo>
                <a:lnTo>
                  <a:pt x="582764" y="167906"/>
                </a:lnTo>
                <a:lnTo>
                  <a:pt x="571284" y="170014"/>
                </a:lnTo>
                <a:lnTo>
                  <a:pt x="554329" y="165633"/>
                </a:lnTo>
                <a:lnTo>
                  <a:pt x="541312" y="153263"/>
                </a:lnTo>
                <a:lnTo>
                  <a:pt x="532980" y="134073"/>
                </a:lnTo>
                <a:lnTo>
                  <a:pt x="530047" y="109220"/>
                </a:lnTo>
                <a:lnTo>
                  <a:pt x="532625" y="87096"/>
                </a:lnTo>
                <a:lnTo>
                  <a:pt x="540232" y="69443"/>
                </a:lnTo>
                <a:lnTo>
                  <a:pt x="552653" y="57759"/>
                </a:lnTo>
                <a:lnTo>
                  <a:pt x="569658" y="53530"/>
                </a:lnTo>
                <a:lnTo>
                  <a:pt x="580847" y="55029"/>
                </a:lnTo>
                <a:lnTo>
                  <a:pt x="590156" y="60109"/>
                </a:lnTo>
                <a:lnTo>
                  <a:pt x="597369" y="69723"/>
                </a:lnTo>
                <a:lnTo>
                  <a:pt x="602272" y="84785"/>
                </a:lnTo>
                <a:lnTo>
                  <a:pt x="608101" y="83934"/>
                </a:lnTo>
                <a:lnTo>
                  <a:pt x="592315" y="46926"/>
                </a:lnTo>
                <a:lnTo>
                  <a:pt x="572211" y="45008"/>
                </a:lnTo>
                <a:lnTo>
                  <a:pt x="547408" y="49961"/>
                </a:lnTo>
                <a:lnTo>
                  <a:pt x="527367" y="63868"/>
                </a:lnTo>
                <a:lnTo>
                  <a:pt x="513956" y="85407"/>
                </a:lnTo>
                <a:lnTo>
                  <a:pt x="509066" y="113195"/>
                </a:lnTo>
                <a:lnTo>
                  <a:pt x="512711" y="137083"/>
                </a:lnTo>
                <a:lnTo>
                  <a:pt x="523862" y="158026"/>
                </a:lnTo>
                <a:lnTo>
                  <a:pt x="542886" y="172897"/>
                </a:lnTo>
                <a:lnTo>
                  <a:pt x="570115" y="178549"/>
                </a:lnTo>
                <a:lnTo>
                  <a:pt x="580009" y="177914"/>
                </a:lnTo>
                <a:lnTo>
                  <a:pt x="611822" y="137642"/>
                </a:lnTo>
                <a:close/>
              </a:path>
              <a:path w="798830" h="180975">
                <a:moveTo>
                  <a:pt x="713676" y="141909"/>
                </a:moveTo>
                <a:lnTo>
                  <a:pt x="707618" y="141058"/>
                </a:lnTo>
                <a:lnTo>
                  <a:pt x="705281" y="150710"/>
                </a:lnTo>
                <a:lnTo>
                  <a:pt x="702030" y="156959"/>
                </a:lnTo>
                <a:lnTo>
                  <a:pt x="695502" y="164922"/>
                </a:lnTo>
                <a:lnTo>
                  <a:pt x="688047" y="166624"/>
                </a:lnTo>
                <a:lnTo>
                  <a:pt x="667778" y="166624"/>
                </a:lnTo>
                <a:lnTo>
                  <a:pt x="662889" y="166344"/>
                </a:lnTo>
                <a:lnTo>
                  <a:pt x="656361" y="162356"/>
                </a:lnTo>
                <a:lnTo>
                  <a:pt x="655193" y="156108"/>
                </a:lnTo>
                <a:lnTo>
                  <a:pt x="655193" y="114058"/>
                </a:lnTo>
                <a:lnTo>
                  <a:pt x="688276" y="114058"/>
                </a:lnTo>
                <a:lnTo>
                  <a:pt x="688746" y="114909"/>
                </a:lnTo>
                <a:lnTo>
                  <a:pt x="690613" y="130543"/>
                </a:lnTo>
                <a:lnTo>
                  <a:pt x="696429" y="130543"/>
                </a:lnTo>
                <a:lnTo>
                  <a:pt x="696429" y="88760"/>
                </a:lnTo>
                <a:lnTo>
                  <a:pt x="690613" y="88760"/>
                </a:lnTo>
                <a:lnTo>
                  <a:pt x="688746" y="103263"/>
                </a:lnTo>
                <a:lnTo>
                  <a:pt x="688276" y="104394"/>
                </a:lnTo>
                <a:lnTo>
                  <a:pt x="655193" y="104394"/>
                </a:lnTo>
                <a:lnTo>
                  <a:pt x="655193" y="56946"/>
                </a:lnTo>
                <a:lnTo>
                  <a:pt x="686181" y="56946"/>
                </a:lnTo>
                <a:lnTo>
                  <a:pt x="691311" y="59791"/>
                </a:lnTo>
                <a:lnTo>
                  <a:pt x="695972" y="65468"/>
                </a:lnTo>
                <a:lnTo>
                  <a:pt x="697839" y="70866"/>
                </a:lnTo>
                <a:lnTo>
                  <a:pt x="699465" y="80822"/>
                </a:lnTo>
                <a:lnTo>
                  <a:pt x="705281" y="80251"/>
                </a:lnTo>
                <a:lnTo>
                  <a:pt x="703427" y="48425"/>
                </a:lnTo>
                <a:lnTo>
                  <a:pt x="621182" y="48425"/>
                </a:lnTo>
                <a:lnTo>
                  <a:pt x="621182" y="54952"/>
                </a:lnTo>
                <a:lnTo>
                  <a:pt x="629843" y="56159"/>
                </a:lnTo>
                <a:lnTo>
                  <a:pt x="634593" y="59283"/>
                </a:lnTo>
                <a:lnTo>
                  <a:pt x="636600" y="66141"/>
                </a:lnTo>
                <a:lnTo>
                  <a:pt x="637019" y="78549"/>
                </a:lnTo>
                <a:lnTo>
                  <a:pt x="637019" y="144754"/>
                </a:lnTo>
                <a:lnTo>
                  <a:pt x="636574" y="157162"/>
                </a:lnTo>
                <a:lnTo>
                  <a:pt x="634390" y="164045"/>
                </a:lnTo>
                <a:lnTo>
                  <a:pt x="629145" y="167246"/>
                </a:lnTo>
                <a:lnTo>
                  <a:pt x="619544" y="168617"/>
                </a:lnTo>
                <a:lnTo>
                  <a:pt x="619544" y="175158"/>
                </a:lnTo>
                <a:lnTo>
                  <a:pt x="707618" y="175158"/>
                </a:lnTo>
                <a:lnTo>
                  <a:pt x="710730" y="159283"/>
                </a:lnTo>
                <a:lnTo>
                  <a:pt x="713676" y="141909"/>
                </a:lnTo>
                <a:close/>
              </a:path>
              <a:path w="798830" h="180975">
                <a:moveTo>
                  <a:pt x="798779" y="138468"/>
                </a:moveTo>
                <a:lnTo>
                  <a:pt x="795782" y="123139"/>
                </a:lnTo>
                <a:lnTo>
                  <a:pt x="788238" y="112153"/>
                </a:lnTo>
                <a:lnTo>
                  <a:pt x="777798" y="104305"/>
                </a:lnTo>
                <a:lnTo>
                  <a:pt x="758342" y="94551"/>
                </a:lnTo>
                <a:lnTo>
                  <a:pt x="751382" y="89700"/>
                </a:lnTo>
                <a:lnTo>
                  <a:pt x="746391" y="83096"/>
                </a:lnTo>
                <a:lnTo>
                  <a:pt x="744486" y="73964"/>
                </a:lnTo>
                <a:lnTo>
                  <a:pt x="745680" y="66205"/>
                </a:lnTo>
                <a:lnTo>
                  <a:pt x="749198" y="59690"/>
                </a:lnTo>
                <a:lnTo>
                  <a:pt x="754900" y="55181"/>
                </a:lnTo>
                <a:lnTo>
                  <a:pt x="762660" y="53505"/>
                </a:lnTo>
                <a:lnTo>
                  <a:pt x="771791" y="55714"/>
                </a:lnTo>
                <a:lnTo>
                  <a:pt x="778992" y="61785"/>
                </a:lnTo>
                <a:lnTo>
                  <a:pt x="784313" y="70891"/>
                </a:lnTo>
                <a:lnTo>
                  <a:pt x="787831" y="82207"/>
                </a:lnTo>
                <a:lnTo>
                  <a:pt x="793648" y="81648"/>
                </a:lnTo>
                <a:lnTo>
                  <a:pt x="790575" y="56629"/>
                </a:lnTo>
                <a:lnTo>
                  <a:pt x="789457" y="50101"/>
                </a:lnTo>
                <a:lnTo>
                  <a:pt x="785266" y="48679"/>
                </a:lnTo>
                <a:lnTo>
                  <a:pt x="777113" y="44996"/>
                </a:lnTo>
                <a:lnTo>
                  <a:pt x="766394" y="44996"/>
                </a:lnTo>
                <a:lnTo>
                  <a:pt x="750900" y="47777"/>
                </a:lnTo>
                <a:lnTo>
                  <a:pt x="739063" y="55600"/>
                </a:lnTo>
                <a:lnTo>
                  <a:pt x="731520" y="67640"/>
                </a:lnTo>
                <a:lnTo>
                  <a:pt x="728878" y="83070"/>
                </a:lnTo>
                <a:lnTo>
                  <a:pt x="731964" y="97345"/>
                </a:lnTo>
                <a:lnTo>
                  <a:pt x="739648" y="107569"/>
                </a:lnTo>
                <a:lnTo>
                  <a:pt x="749515" y="114719"/>
                </a:lnTo>
                <a:lnTo>
                  <a:pt x="767257" y="123939"/>
                </a:lnTo>
                <a:lnTo>
                  <a:pt x="774598" y="129451"/>
                </a:lnTo>
                <a:lnTo>
                  <a:pt x="779932" y="136982"/>
                </a:lnTo>
                <a:lnTo>
                  <a:pt x="782002" y="147294"/>
                </a:lnTo>
                <a:lnTo>
                  <a:pt x="780529" y="156705"/>
                </a:lnTo>
                <a:lnTo>
                  <a:pt x="776325" y="163868"/>
                </a:lnTo>
                <a:lnTo>
                  <a:pt x="769708" y="168414"/>
                </a:lnTo>
                <a:lnTo>
                  <a:pt x="761034" y="170014"/>
                </a:lnTo>
                <a:lnTo>
                  <a:pt x="750100" y="166674"/>
                </a:lnTo>
                <a:lnTo>
                  <a:pt x="741019" y="158216"/>
                </a:lnTo>
                <a:lnTo>
                  <a:pt x="734263" y="147002"/>
                </a:lnTo>
                <a:lnTo>
                  <a:pt x="730275" y="135356"/>
                </a:lnTo>
                <a:lnTo>
                  <a:pt x="724217" y="135915"/>
                </a:lnTo>
                <a:lnTo>
                  <a:pt x="740346" y="174726"/>
                </a:lnTo>
                <a:lnTo>
                  <a:pt x="759167" y="178536"/>
                </a:lnTo>
                <a:lnTo>
                  <a:pt x="774992" y="175628"/>
                </a:lnTo>
                <a:lnTo>
                  <a:pt x="787527" y="167449"/>
                </a:lnTo>
                <a:lnTo>
                  <a:pt x="795794" y="154800"/>
                </a:lnTo>
                <a:lnTo>
                  <a:pt x="798779" y="138468"/>
                </a:lnTo>
                <a:close/>
              </a:path>
            </a:pathLst>
          </a:custGeom>
          <a:solidFill>
            <a:srgbClr val="231F20"/>
          </a:solidFill>
        </p:spPr>
        <p:txBody>
          <a:bodyPr wrap="square" lIns="0" tIns="0" rIns="0" bIns="0" rtlCol="0"/>
          <a:lstStyle/>
          <a:p>
            <a:endParaRPr/>
          </a:p>
        </p:txBody>
      </p:sp>
      <p:sp>
        <p:nvSpPr>
          <p:cNvPr id="7" name="object 7"/>
          <p:cNvSpPr/>
          <p:nvPr/>
        </p:nvSpPr>
        <p:spPr>
          <a:xfrm>
            <a:off x="495303" y="457200"/>
            <a:ext cx="546735" cy="548640"/>
          </a:xfrm>
          <a:custGeom>
            <a:avLst/>
            <a:gdLst/>
            <a:ahLst/>
            <a:cxnLst/>
            <a:rect l="l" t="t" r="r" b="b"/>
            <a:pathLst>
              <a:path w="546735" h="548640">
                <a:moveTo>
                  <a:pt x="273215" y="0"/>
                </a:moveTo>
                <a:lnTo>
                  <a:pt x="224105" y="4416"/>
                </a:lnTo>
                <a:lnTo>
                  <a:pt x="177883" y="17150"/>
                </a:lnTo>
                <a:lnTo>
                  <a:pt x="135319" y="37427"/>
                </a:lnTo>
                <a:lnTo>
                  <a:pt x="97187" y="64473"/>
                </a:lnTo>
                <a:lnTo>
                  <a:pt x="64258" y="97513"/>
                </a:lnTo>
                <a:lnTo>
                  <a:pt x="37302" y="135775"/>
                </a:lnTo>
                <a:lnTo>
                  <a:pt x="17093" y="178483"/>
                </a:lnTo>
                <a:lnTo>
                  <a:pt x="4401" y="224863"/>
                </a:lnTo>
                <a:lnTo>
                  <a:pt x="0" y="274142"/>
                </a:lnTo>
                <a:lnTo>
                  <a:pt x="4401" y="323417"/>
                </a:lnTo>
                <a:lnTo>
                  <a:pt x="17093" y="369794"/>
                </a:lnTo>
                <a:lnTo>
                  <a:pt x="37302" y="412500"/>
                </a:lnTo>
                <a:lnTo>
                  <a:pt x="64258" y="450760"/>
                </a:lnTo>
                <a:lnTo>
                  <a:pt x="97187" y="483799"/>
                </a:lnTo>
                <a:lnTo>
                  <a:pt x="135319" y="510844"/>
                </a:lnTo>
                <a:lnTo>
                  <a:pt x="177883" y="531121"/>
                </a:lnTo>
                <a:lnTo>
                  <a:pt x="224105" y="543855"/>
                </a:lnTo>
                <a:lnTo>
                  <a:pt x="273215" y="548271"/>
                </a:lnTo>
                <a:lnTo>
                  <a:pt x="322324" y="543855"/>
                </a:lnTo>
                <a:lnTo>
                  <a:pt x="368547" y="531121"/>
                </a:lnTo>
                <a:lnTo>
                  <a:pt x="411110" y="510844"/>
                </a:lnTo>
                <a:lnTo>
                  <a:pt x="449242" y="483799"/>
                </a:lnTo>
                <a:lnTo>
                  <a:pt x="479145" y="453796"/>
                </a:lnTo>
                <a:lnTo>
                  <a:pt x="250228" y="453796"/>
                </a:lnTo>
                <a:lnTo>
                  <a:pt x="204524" y="444702"/>
                </a:lnTo>
                <a:lnTo>
                  <a:pt x="167066" y="419919"/>
                </a:lnTo>
                <a:lnTo>
                  <a:pt x="141741" y="383191"/>
                </a:lnTo>
                <a:lnTo>
                  <a:pt x="132435" y="338264"/>
                </a:lnTo>
                <a:lnTo>
                  <a:pt x="138047" y="302946"/>
                </a:lnTo>
                <a:lnTo>
                  <a:pt x="153708" y="272022"/>
                </a:lnTo>
                <a:lnTo>
                  <a:pt x="177655" y="247226"/>
                </a:lnTo>
                <a:lnTo>
                  <a:pt x="208127" y="230289"/>
                </a:lnTo>
                <a:lnTo>
                  <a:pt x="193372" y="218831"/>
                </a:lnTo>
                <a:lnTo>
                  <a:pt x="181973" y="204111"/>
                </a:lnTo>
                <a:lnTo>
                  <a:pt x="174625" y="186805"/>
                </a:lnTo>
                <a:lnTo>
                  <a:pt x="172021" y="167589"/>
                </a:lnTo>
                <a:lnTo>
                  <a:pt x="177868" y="139159"/>
                </a:lnTo>
                <a:lnTo>
                  <a:pt x="193802" y="115916"/>
                </a:lnTo>
                <a:lnTo>
                  <a:pt x="217412" y="100230"/>
                </a:lnTo>
                <a:lnTo>
                  <a:pt x="246291" y="94475"/>
                </a:lnTo>
                <a:lnTo>
                  <a:pt x="479143" y="94475"/>
                </a:lnTo>
                <a:lnTo>
                  <a:pt x="449242" y="64473"/>
                </a:lnTo>
                <a:lnTo>
                  <a:pt x="411110" y="37427"/>
                </a:lnTo>
                <a:lnTo>
                  <a:pt x="368547" y="17150"/>
                </a:lnTo>
                <a:lnTo>
                  <a:pt x="322324" y="4416"/>
                </a:lnTo>
                <a:lnTo>
                  <a:pt x="273215" y="0"/>
                </a:lnTo>
                <a:close/>
              </a:path>
              <a:path w="546735" h="548640">
                <a:moveTo>
                  <a:pt x="535227" y="200012"/>
                </a:moveTo>
                <a:lnTo>
                  <a:pt x="408597" y="200012"/>
                </a:lnTo>
                <a:lnTo>
                  <a:pt x="416420" y="202133"/>
                </a:lnTo>
                <a:lnTo>
                  <a:pt x="423214" y="206692"/>
                </a:lnTo>
                <a:lnTo>
                  <a:pt x="430970" y="213514"/>
                </a:lnTo>
                <a:lnTo>
                  <a:pt x="436824" y="222054"/>
                </a:lnTo>
                <a:lnTo>
                  <a:pt x="440518" y="231825"/>
                </a:lnTo>
                <a:lnTo>
                  <a:pt x="441794" y="242341"/>
                </a:lnTo>
                <a:lnTo>
                  <a:pt x="437954" y="260781"/>
                </a:lnTo>
                <a:lnTo>
                  <a:pt x="427585" y="275829"/>
                </a:lnTo>
                <a:lnTo>
                  <a:pt x="412246" y="285970"/>
                </a:lnTo>
                <a:lnTo>
                  <a:pt x="393496" y="289687"/>
                </a:lnTo>
                <a:lnTo>
                  <a:pt x="368020" y="289775"/>
                </a:lnTo>
                <a:lnTo>
                  <a:pt x="368020" y="338264"/>
                </a:lnTo>
                <a:lnTo>
                  <a:pt x="358714" y="383191"/>
                </a:lnTo>
                <a:lnTo>
                  <a:pt x="333389" y="419919"/>
                </a:lnTo>
                <a:lnTo>
                  <a:pt x="295931" y="444702"/>
                </a:lnTo>
                <a:lnTo>
                  <a:pt x="250228" y="453796"/>
                </a:lnTo>
                <a:lnTo>
                  <a:pt x="479145" y="453796"/>
                </a:lnTo>
                <a:lnTo>
                  <a:pt x="509127" y="412500"/>
                </a:lnTo>
                <a:lnTo>
                  <a:pt x="529336" y="369794"/>
                </a:lnTo>
                <a:lnTo>
                  <a:pt x="542028" y="323417"/>
                </a:lnTo>
                <a:lnTo>
                  <a:pt x="546279" y="275829"/>
                </a:lnTo>
                <a:lnTo>
                  <a:pt x="546240" y="272022"/>
                </a:lnTo>
                <a:lnTo>
                  <a:pt x="542028" y="224863"/>
                </a:lnTo>
                <a:lnTo>
                  <a:pt x="535227" y="200012"/>
                </a:lnTo>
                <a:close/>
              </a:path>
              <a:path w="546735" h="548640">
                <a:moveTo>
                  <a:pt x="246291" y="112445"/>
                </a:moveTo>
                <a:lnTo>
                  <a:pt x="224507" y="116786"/>
                </a:lnTo>
                <a:lnTo>
                  <a:pt x="206698" y="128616"/>
                </a:lnTo>
                <a:lnTo>
                  <a:pt x="194681" y="146146"/>
                </a:lnTo>
                <a:lnTo>
                  <a:pt x="190271" y="167589"/>
                </a:lnTo>
                <a:lnTo>
                  <a:pt x="194681" y="189039"/>
                </a:lnTo>
                <a:lnTo>
                  <a:pt x="206698" y="206573"/>
                </a:lnTo>
                <a:lnTo>
                  <a:pt x="224507" y="218404"/>
                </a:lnTo>
                <a:lnTo>
                  <a:pt x="246291" y="222745"/>
                </a:lnTo>
                <a:lnTo>
                  <a:pt x="254800" y="222745"/>
                </a:lnTo>
                <a:lnTo>
                  <a:pt x="258864" y="226771"/>
                </a:lnTo>
                <a:lnTo>
                  <a:pt x="258864" y="236689"/>
                </a:lnTo>
                <a:lnTo>
                  <a:pt x="254736" y="240703"/>
                </a:lnTo>
                <a:lnTo>
                  <a:pt x="249694" y="240703"/>
                </a:lnTo>
                <a:lnTo>
                  <a:pt x="211149" y="248383"/>
                </a:lnTo>
                <a:lnTo>
                  <a:pt x="179619" y="269314"/>
                </a:lnTo>
                <a:lnTo>
                  <a:pt x="158333" y="300330"/>
                </a:lnTo>
                <a:lnTo>
                  <a:pt x="150520" y="338264"/>
                </a:lnTo>
                <a:lnTo>
                  <a:pt x="158293" y="376204"/>
                </a:lnTo>
                <a:lnTo>
                  <a:pt x="179493" y="407219"/>
                </a:lnTo>
                <a:lnTo>
                  <a:pt x="210940" y="428147"/>
                </a:lnTo>
                <a:lnTo>
                  <a:pt x="249453" y="435825"/>
                </a:lnTo>
                <a:lnTo>
                  <a:pt x="287935" y="428147"/>
                </a:lnTo>
                <a:lnTo>
                  <a:pt x="319325" y="407219"/>
                </a:lnTo>
                <a:lnTo>
                  <a:pt x="340471" y="376204"/>
                </a:lnTo>
                <a:lnTo>
                  <a:pt x="340745" y="374865"/>
                </a:lnTo>
                <a:lnTo>
                  <a:pt x="276377" y="374865"/>
                </a:lnTo>
                <a:lnTo>
                  <a:pt x="269625" y="374384"/>
                </a:lnTo>
                <a:lnTo>
                  <a:pt x="236704" y="351129"/>
                </a:lnTo>
                <a:lnTo>
                  <a:pt x="231660" y="329476"/>
                </a:lnTo>
                <a:lnTo>
                  <a:pt x="232802" y="318237"/>
                </a:lnTo>
                <a:lnTo>
                  <a:pt x="257587" y="281899"/>
                </a:lnTo>
                <a:lnTo>
                  <a:pt x="289648" y="272249"/>
                </a:lnTo>
                <a:lnTo>
                  <a:pt x="393496" y="272249"/>
                </a:lnTo>
                <a:lnTo>
                  <a:pt x="405091" y="270076"/>
                </a:lnTo>
                <a:lnTo>
                  <a:pt x="414694" y="264102"/>
                </a:lnTo>
                <a:lnTo>
                  <a:pt x="420024" y="257009"/>
                </a:lnTo>
                <a:lnTo>
                  <a:pt x="400342" y="257009"/>
                </a:lnTo>
                <a:lnTo>
                  <a:pt x="389151" y="254757"/>
                </a:lnTo>
                <a:lnTo>
                  <a:pt x="380025" y="248666"/>
                </a:lnTo>
                <a:lnTo>
                  <a:pt x="373885" y="239650"/>
                </a:lnTo>
                <a:lnTo>
                  <a:pt x="371652" y="228625"/>
                </a:lnTo>
                <a:lnTo>
                  <a:pt x="373940" y="217611"/>
                </a:lnTo>
                <a:lnTo>
                  <a:pt x="380128" y="208627"/>
                </a:lnTo>
                <a:lnTo>
                  <a:pt x="389285" y="202584"/>
                </a:lnTo>
                <a:lnTo>
                  <a:pt x="400481" y="200393"/>
                </a:lnTo>
                <a:lnTo>
                  <a:pt x="408597" y="200012"/>
                </a:lnTo>
                <a:lnTo>
                  <a:pt x="535227" y="200012"/>
                </a:lnTo>
                <a:lnTo>
                  <a:pt x="533782" y="194729"/>
                </a:lnTo>
                <a:lnTo>
                  <a:pt x="311492" y="194729"/>
                </a:lnTo>
                <a:lnTo>
                  <a:pt x="301777" y="192074"/>
                </a:lnTo>
                <a:lnTo>
                  <a:pt x="298919" y="187121"/>
                </a:lnTo>
                <a:lnTo>
                  <a:pt x="301625" y="177520"/>
                </a:lnTo>
                <a:lnTo>
                  <a:pt x="302310" y="172554"/>
                </a:lnTo>
                <a:lnTo>
                  <a:pt x="302310" y="167589"/>
                </a:lnTo>
                <a:lnTo>
                  <a:pt x="297901" y="146146"/>
                </a:lnTo>
                <a:lnTo>
                  <a:pt x="285883" y="128616"/>
                </a:lnTo>
                <a:lnTo>
                  <a:pt x="268074" y="116786"/>
                </a:lnTo>
                <a:lnTo>
                  <a:pt x="246291" y="112445"/>
                </a:lnTo>
                <a:close/>
              </a:path>
              <a:path w="546735" h="548640">
                <a:moveTo>
                  <a:pt x="348221" y="303911"/>
                </a:moveTo>
                <a:lnTo>
                  <a:pt x="280936" y="303911"/>
                </a:lnTo>
                <a:lnTo>
                  <a:pt x="294866" y="306715"/>
                </a:lnTo>
                <a:lnTo>
                  <a:pt x="306228" y="314294"/>
                </a:lnTo>
                <a:lnTo>
                  <a:pt x="313876" y="325515"/>
                </a:lnTo>
                <a:lnTo>
                  <a:pt x="316661" y="339242"/>
                </a:lnTo>
                <a:lnTo>
                  <a:pt x="314091" y="352280"/>
                </a:lnTo>
                <a:lnTo>
                  <a:pt x="281355" y="374624"/>
                </a:lnTo>
                <a:lnTo>
                  <a:pt x="278853" y="374865"/>
                </a:lnTo>
                <a:lnTo>
                  <a:pt x="340745" y="374865"/>
                </a:lnTo>
                <a:lnTo>
                  <a:pt x="348221" y="338264"/>
                </a:lnTo>
                <a:lnTo>
                  <a:pt x="348221" y="303911"/>
                </a:lnTo>
                <a:close/>
              </a:path>
              <a:path w="546735" h="548640">
                <a:moveTo>
                  <a:pt x="332003" y="289661"/>
                </a:moveTo>
                <a:lnTo>
                  <a:pt x="331863" y="289674"/>
                </a:lnTo>
                <a:lnTo>
                  <a:pt x="332066" y="289687"/>
                </a:lnTo>
                <a:lnTo>
                  <a:pt x="289661" y="289687"/>
                </a:lnTo>
                <a:lnTo>
                  <a:pt x="255168" y="306984"/>
                </a:lnTo>
                <a:lnTo>
                  <a:pt x="249758" y="321729"/>
                </a:lnTo>
                <a:lnTo>
                  <a:pt x="255360" y="314439"/>
                </a:lnTo>
                <a:lnTo>
                  <a:pt x="262656" y="308805"/>
                </a:lnTo>
                <a:lnTo>
                  <a:pt x="271298" y="305178"/>
                </a:lnTo>
                <a:lnTo>
                  <a:pt x="280936" y="303911"/>
                </a:lnTo>
                <a:lnTo>
                  <a:pt x="348221" y="303911"/>
                </a:lnTo>
                <a:lnTo>
                  <a:pt x="348221" y="289725"/>
                </a:lnTo>
                <a:lnTo>
                  <a:pt x="332003" y="289661"/>
                </a:lnTo>
                <a:close/>
              </a:path>
              <a:path w="546735" h="548640">
                <a:moveTo>
                  <a:pt x="424395" y="244030"/>
                </a:moveTo>
                <a:lnTo>
                  <a:pt x="419869" y="249298"/>
                </a:lnTo>
                <a:lnTo>
                  <a:pt x="414197" y="253406"/>
                </a:lnTo>
                <a:lnTo>
                  <a:pt x="407611" y="256071"/>
                </a:lnTo>
                <a:lnTo>
                  <a:pt x="400342" y="257009"/>
                </a:lnTo>
                <a:lnTo>
                  <a:pt x="420024" y="257009"/>
                </a:lnTo>
                <a:lnTo>
                  <a:pt x="421423" y="255147"/>
                </a:lnTo>
                <a:lnTo>
                  <a:pt x="424395" y="244030"/>
                </a:lnTo>
                <a:close/>
              </a:path>
              <a:path w="546735" h="548640">
                <a:moveTo>
                  <a:pt x="248831" y="222745"/>
                </a:moveTo>
                <a:lnTo>
                  <a:pt x="246532" y="222745"/>
                </a:lnTo>
                <a:lnTo>
                  <a:pt x="246748" y="222796"/>
                </a:lnTo>
                <a:lnTo>
                  <a:pt x="246989" y="222821"/>
                </a:lnTo>
                <a:lnTo>
                  <a:pt x="247916" y="222796"/>
                </a:lnTo>
                <a:lnTo>
                  <a:pt x="248831" y="222745"/>
                </a:lnTo>
                <a:close/>
              </a:path>
              <a:path w="546735" h="548640">
                <a:moveTo>
                  <a:pt x="479143" y="94475"/>
                </a:moveTo>
                <a:lnTo>
                  <a:pt x="246291" y="94475"/>
                </a:lnTo>
                <a:lnTo>
                  <a:pt x="275174" y="100230"/>
                </a:lnTo>
                <a:lnTo>
                  <a:pt x="298784" y="115916"/>
                </a:lnTo>
                <a:lnTo>
                  <a:pt x="314715" y="139159"/>
                </a:lnTo>
                <a:lnTo>
                  <a:pt x="320560" y="167589"/>
                </a:lnTo>
                <a:lnTo>
                  <a:pt x="320560" y="174180"/>
                </a:lnTo>
                <a:lnTo>
                  <a:pt x="319659" y="180759"/>
                </a:lnTo>
                <a:lnTo>
                  <a:pt x="316509" y="191922"/>
                </a:lnTo>
                <a:lnTo>
                  <a:pt x="311492" y="194729"/>
                </a:lnTo>
                <a:lnTo>
                  <a:pt x="533782" y="194729"/>
                </a:lnTo>
                <a:lnTo>
                  <a:pt x="529336" y="178483"/>
                </a:lnTo>
                <a:lnTo>
                  <a:pt x="509127" y="135775"/>
                </a:lnTo>
                <a:lnTo>
                  <a:pt x="482172" y="97513"/>
                </a:lnTo>
                <a:lnTo>
                  <a:pt x="479143" y="94475"/>
                </a:lnTo>
                <a:close/>
              </a:path>
            </a:pathLst>
          </a:custGeom>
          <a:solidFill>
            <a:srgbClr val="C21F32"/>
          </a:solidFill>
        </p:spPr>
        <p:txBody>
          <a:bodyPr wrap="square" lIns="0" tIns="0" rIns="0" bIns="0" rtlCol="0"/>
          <a:lstStyle/>
          <a:p>
            <a:endParaRPr/>
          </a:p>
        </p:txBody>
      </p:sp>
      <p:sp>
        <p:nvSpPr>
          <p:cNvPr id="8" name="object 8"/>
          <p:cNvSpPr/>
          <p:nvPr/>
        </p:nvSpPr>
        <p:spPr>
          <a:xfrm>
            <a:off x="0" y="8412993"/>
            <a:ext cx="11874500" cy="6350"/>
          </a:xfrm>
          <a:custGeom>
            <a:avLst/>
            <a:gdLst/>
            <a:ahLst/>
            <a:cxnLst/>
            <a:rect l="l" t="t" r="r" b="b"/>
            <a:pathLst>
              <a:path w="11874500" h="6350">
                <a:moveTo>
                  <a:pt x="11874500" y="0"/>
                </a:moveTo>
                <a:lnTo>
                  <a:pt x="0" y="0"/>
                </a:lnTo>
                <a:lnTo>
                  <a:pt x="0" y="6350"/>
                </a:lnTo>
                <a:lnTo>
                  <a:pt x="11874500" y="6350"/>
                </a:lnTo>
                <a:lnTo>
                  <a:pt x="11874500" y="0"/>
                </a:lnTo>
                <a:close/>
              </a:path>
            </a:pathLst>
          </a:custGeom>
          <a:solidFill>
            <a:srgbClr val="BC0940"/>
          </a:solidFill>
        </p:spPr>
        <p:txBody>
          <a:bodyPr wrap="square" lIns="0" tIns="0" rIns="0" bIns="0" rtlCol="0"/>
          <a:lstStyle/>
          <a:p>
            <a:endParaRPr/>
          </a:p>
        </p:txBody>
      </p:sp>
      <p:sp>
        <p:nvSpPr>
          <p:cNvPr id="12" name="TextBox 11">
            <a:extLst>
              <a:ext uri="{FF2B5EF4-FFF2-40B4-BE49-F238E27FC236}">
                <a16:creationId xmlns:a16="http://schemas.microsoft.com/office/drawing/2014/main" id="{6A7D9E09-4619-8454-5420-A432D1C560AF}"/>
              </a:ext>
            </a:extLst>
          </p:cNvPr>
          <p:cNvSpPr txBox="1"/>
          <p:nvPr/>
        </p:nvSpPr>
        <p:spPr>
          <a:xfrm>
            <a:off x="1187093" y="2586634"/>
            <a:ext cx="13885222"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lgn="l">
              <a:lnSpc>
                <a:spcPct val="150000"/>
              </a:lnSpc>
              <a:buFont typeface="Arial"/>
              <a:buChar char="•"/>
            </a:pPr>
            <a:r>
              <a:rPr lang="en-US" sz="2800" dirty="0">
                <a:solidFill>
                  <a:srgbClr val="000000"/>
                </a:solidFill>
                <a:latin typeface="Times New Roman"/>
                <a:cs typeface="Times New Roman"/>
              </a:rPr>
              <a:t>Effective for proof-reading and copy-editing</a:t>
            </a:r>
          </a:p>
          <a:p>
            <a:pPr marL="514350" indent="-514350" algn="l">
              <a:lnSpc>
                <a:spcPct val="150000"/>
              </a:lnSpc>
              <a:buFont typeface="Arial"/>
              <a:buChar char="•"/>
            </a:pPr>
            <a:r>
              <a:rPr lang="en-US" sz="2800" dirty="0">
                <a:solidFill>
                  <a:srgbClr val="000000"/>
                </a:solidFill>
                <a:latin typeface="Times New Roman"/>
                <a:cs typeface="Times New Roman"/>
              </a:rPr>
              <a:t>Can offer basic feedback to students</a:t>
            </a:r>
          </a:p>
          <a:p>
            <a:pPr marL="514350" indent="-514350" algn="l">
              <a:lnSpc>
                <a:spcPct val="150000"/>
              </a:lnSpc>
              <a:buFont typeface="Arial"/>
              <a:buChar char="•"/>
            </a:pPr>
            <a:r>
              <a:rPr lang="en-US" sz="2800" dirty="0">
                <a:solidFill>
                  <a:srgbClr val="000000"/>
                </a:solidFill>
                <a:latin typeface="Times New Roman"/>
                <a:cs typeface="Times New Roman"/>
              </a:rPr>
              <a:t>Effective </a:t>
            </a:r>
            <a:r>
              <a:rPr lang="en-US" sz="2800" i="1" dirty="0">
                <a:solidFill>
                  <a:srgbClr val="000000"/>
                </a:solidFill>
                <a:latin typeface="Times New Roman"/>
                <a:cs typeface="Times New Roman"/>
              </a:rPr>
              <a:t>drafting</a:t>
            </a:r>
            <a:r>
              <a:rPr lang="en-US" sz="2800" dirty="0">
                <a:solidFill>
                  <a:srgbClr val="000000"/>
                </a:solidFill>
                <a:latin typeface="Times New Roman"/>
                <a:cs typeface="Times New Roman"/>
              </a:rPr>
              <a:t> limited length writing assignments</a:t>
            </a:r>
            <a:endParaRPr lang="en-US" sz="2800" dirty="0">
              <a:latin typeface="Times New Roman"/>
              <a:cs typeface="Times New Roman"/>
            </a:endParaRPr>
          </a:p>
          <a:p>
            <a:pPr marL="514350" indent="-514350" algn="l">
              <a:lnSpc>
                <a:spcPct val="150000"/>
              </a:lnSpc>
              <a:buFont typeface="Arial"/>
              <a:buChar char="•"/>
            </a:pPr>
            <a:r>
              <a:rPr lang="en-US" sz="2800" dirty="0">
                <a:solidFill>
                  <a:srgbClr val="000000"/>
                </a:solidFill>
                <a:latin typeface="Times New Roman"/>
                <a:cs typeface="Times New Roman"/>
              </a:rPr>
              <a:t>More effective at description/definition writing tasks than analytical writing</a:t>
            </a:r>
          </a:p>
          <a:p>
            <a:pPr algn="l">
              <a:lnSpc>
                <a:spcPct val="150000"/>
              </a:lnSpc>
            </a:pPr>
            <a:r>
              <a:rPr lang="en-US" sz="2800" b="1" dirty="0">
                <a:solidFill>
                  <a:srgbClr val="000000"/>
                </a:solidFill>
                <a:latin typeface="Times New Roman"/>
                <a:cs typeface="Times New Roman"/>
              </a:rPr>
              <a:t>BUT:</a:t>
            </a:r>
          </a:p>
          <a:p>
            <a:pPr marL="514350" indent="-514350" algn="l">
              <a:lnSpc>
                <a:spcPct val="150000"/>
              </a:lnSpc>
              <a:buFont typeface="Arial"/>
              <a:buChar char="•"/>
            </a:pPr>
            <a:r>
              <a:rPr lang="en-US" sz="2800" dirty="0">
                <a:solidFill>
                  <a:srgbClr val="000000"/>
                </a:solidFill>
                <a:latin typeface="Times New Roman"/>
                <a:cs typeface="Times New Roman"/>
              </a:rPr>
              <a:t>Requires effective </a:t>
            </a:r>
            <a:r>
              <a:rPr lang="en-US" sz="2800" i="1" dirty="0">
                <a:solidFill>
                  <a:srgbClr val="000000"/>
                </a:solidFill>
                <a:latin typeface="Times New Roman"/>
                <a:cs typeface="Times New Roman"/>
              </a:rPr>
              <a:t>prompt engineering</a:t>
            </a:r>
          </a:p>
          <a:p>
            <a:pPr marL="514350" indent="-514350" algn="l">
              <a:lnSpc>
                <a:spcPct val="150000"/>
              </a:lnSpc>
              <a:buFont typeface="Arial"/>
              <a:buChar char="•"/>
            </a:pPr>
            <a:r>
              <a:rPr lang="en-US" sz="2800" dirty="0">
                <a:solidFill>
                  <a:srgbClr val="000000"/>
                </a:solidFill>
                <a:latin typeface="Times New Roman"/>
                <a:cs typeface="Times New Roman"/>
              </a:rPr>
              <a:t>Requires </a:t>
            </a:r>
            <a:r>
              <a:rPr lang="en-US" sz="2800" i="1" dirty="0">
                <a:solidFill>
                  <a:srgbClr val="000000"/>
                </a:solidFill>
                <a:latin typeface="Times New Roman"/>
                <a:cs typeface="Times New Roman"/>
              </a:rPr>
              <a:t>iterative</a:t>
            </a:r>
            <a:r>
              <a:rPr lang="en-US" sz="2800" dirty="0">
                <a:solidFill>
                  <a:srgbClr val="000000"/>
                </a:solidFill>
                <a:latin typeface="Times New Roman"/>
                <a:cs typeface="Times New Roman"/>
              </a:rPr>
              <a:t> prompting</a:t>
            </a:r>
          </a:p>
          <a:p>
            <a:pPr marL="514350" indent="-514350" algn="l">
              <a:lnSpc>
                <a:spcPct val="150000"/>
              </a:lnSpc>
              <a:buFont typeface="Arial"/>
              <a:buChar char="•"/>
            </a:pPr>
            <a:r>
              <a:rPr lang="en-US" sz="2800" dirty="0">
                <a:solidFill>
                  <a:srgbClr val="000000"/>
                </a:solidFill>
                <a:latin typeface="Times New Roman"/>
                <a:cs typeface="Times New Roman"/>
              </a:rPr>
              <a:t>First pass output will generally produce mediocre results</a:t>
            </a:r>
          </a:p>
          <a:p>
            <a:pPr marL="514350" indent="-514350" algn="l">
              <a:buFont typeface="Arial"/>
              <a:buChar char="•"/>
            </a:pPr>
            <a:endParaRPr lang="en-US" sz="3200" dirty="0">
              <a:solidFill>
                <a:srgbClr val="000000"/>
              </a:solidFill>
              <a:latin typeface="Times New Roman"/>
              <a:cs typeface="Times New Roman"/>
            </a:endParaRPr>
          </a:p>
        </p:txBody>
      </p:sp>
      <p:sp>
        <p:nvSpPr>
          <p:cNvPr id="10" name="TextBox 9">
            <a:extLst>
              <a:ext uri="{FF2B5EF4-FFF2-40B4-BE49-F238E27FC236}">
                <a16:creationId xmlns:a16="http://schemas.microsoft.com/office/drawing/2014/main" id="{DEDF1464-605A-4B9A-F9EB-4AA148CC4F95}"/>
              </a:ext>
            </a:extLst>
          </p:cNvPr>
          <p:cNvSpPr txBox="1"/>
          <p:nvPr/>
        </p:nvSpPr>
        <p:spPr>
          <a:xfrm>
            <a:off x="1779760" y="1375829"/>
            <a:ext cx="1268160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latin typeface="Times New Roman"/>
                <a:cs typeface="Times New Roman"/>
              </a:rPr>
              <a:t>ChatGPT and Writing Assignments</a:t>
            </a:r>
            <a:endParaRPr lang="en-US" sz="4000" dirty="0">
              <a:solidFill>
                <a:srgbClr val="000000"/>
              </a:solidFill>
              <a:latin typeface="Times New Roman"/>
              <a:cs typeface="Times New Roman"/>
            </a:endParaRPr>
          </a:p>
        </p:txBody>
      </p:sp>
    </p:spTree>
    <p:extLst>
      <p:ext uri="{BB962C8B-B14F-4D97-AF65-F5344CB8AC3E}">
        <p14:creationId xmlns:p14="http://schemas.microsoft.com/office/powerpoint/2010/main" val="667277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35</Slides>
  <Notes>0</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915</cp:revision>
  <dcterms:created xsi:type="dcterms:W3CDTF">2023-01-12T07:17:30Z</dcterms:created>
  <dcterms:modified xsi:type="dcterms:W3CDTF">2024-03-01T14:56:03Z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2023-01-12T00:00:00Z</vt:filetime>
  </property>
  <property fmtid="{D5CDD505-2E9C-101B-9397-08002B2CF9AE}" pid="3" name="Creator">
    <vt:lpwstr>Adobe InDesign 18.1 (Macintosh)</vt:lpwstr>
  </property>
  <property fmtid="{D5CDD505-2E9C-101B-9397-08002B2CF9AE}" pid="4" name="LastSaved">
    <vt:filetime>2023-01-12T00:00:00Z</vt:filetime>
  </property>
  <property fmtid="{D5CDD505-2E9C-101B-9397-08002B2CF9AE}" pid="5" name="Producer">
    <vt:lpwstr>Adobe PDF Library 17.0</vt:lpwstr>
  </property>
</Properties>
</file>