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3" r:id="rId3"/>
    <p:sldId id="265" r:id="rId4"/>
    <p:sldId id="343" r:id="rId5"/>
    <p:sldId id="357" r:id="rId6"/>
    <p:sldId id="348" r:id="rId7"/>
    <p:sldId id="352" r:id="rId8"/>
    <p:sldId id="353" r:id="rId9"/>
    <p:sldId id="356" r:id="rId10"/>
    <p:sldId id="349" r:id="rId11"/>
    <p:sldId id="350" r:id="rId12"/>
    <p:sldId id="355" r:id="rId1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95C55-443C-BFF4-95C9-57B85904510E}" v="18" dt="2024-10-21T17:36:33.217"/>
    <p1510:client id="{DCF84490-7156-E428-8539-F3BCBEA53835}" v="255" dt="2024-10-21T04:11:36.6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76" d="100"/>
          <a:sy n="76" d="100"/>
        </p:scale>
        <p:origin x="1000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S::claudiac@wustl.edu::5513adb2-3315-47c6-853b-61e74126e783" providerId="AD" clId="Web-{DCF84490-7156-E428-8539-F3BCBEA53835}"/>
    <pc:docChg chg="addSld delSld modSld">
      <pc:chgData name="Carroll, Claudia" userId="S::claudiac@wustl.edu::5513adb2-3315-47c6-853b-61e74126e783" providerId="AD" clId="Web-{DCF84490-7156-E428-8539-F3BCBEA53835}" dt="2024-10-21T04:11:36.186" v="158"/>
      <pc:docMkLst>
        <pc:docMk/>
      </pc:docMkLst>
      <pc:sldChg chg="modSp">
        <pc:chgData name="Carroll, Claudia" userId="S::claudiac@wustl.edu::5513adb2-3315-47c6-853b-61e74126e783" providerId="AD" clId="Web-{DCF84490-7156-E428-8539-F3BCBEA53835}" dt="2024-10-21T03:01:02.122" v="7" actId="20577"/>
        <pc:sldMkLst>
          <pc:docMk/>
          <pc:sldMk cId="0" sldId="256"/>
        </pc:sldMkLst>
        <pc:spChg chg="mod">
          <ac:chgData name="Carroll, Claudia" userId="S::claudiac@wustl.edu::5513adb2-3315-47c6-853b-61e74126e783" providerId="AD" clId="Web-{DCF84490-7156-E428-8539-F3BCBEA53835}" dt="2024-10-21T03:01:02.122" v="7" actId="20577"/>
          <ac:spMkLst>
            <pc:docMk/>
            <pc:sldMk cId="0" sldId="256"/>
            <ac:spMk id="9" creationId="{29540A67-CD84-C0AB-A441-06C2044E5610}"/>
          </ac:spMkLst>
        </pc:spChg>
      </pc:sldChg>
      <pc:sldChg chg="modSp">
        <pc:chgData name="Carroll, Claudia" userId="S::claudiac@wustl.edu::5513adb2-3315-47c6-853b-61e74126e783" providerId="AD" clId="Web-{DCF84490-7156-E428-8539-F3BCBEA53835}" dt="2024-10-21T03:01:20.059" v="19" actId="20577"/>
        <pc:sldMkLst>
          <pc:docMk/>
          <pc:sldMk cId="4063191102" sldId="263"/>
        </pc:sldMkLst>
        <pc:spChg chg="mod">
          <ac:chgData name="Carroll, Claudia" userId="S::claudiac@wustl.edu::5513adb2-3315-47c6-853b-61e74126e783" providerId="AD" clId="Web-{DCF84490-7156-E428-8539-F3BCBEA53835}" dt="2024-10-21T03:01:20.059" v="19" actId="20577"/>
          <ac:spMkLst>
            <pc:docMk/>
            <pc:sldMk cId="4063191102" sldId="263"/>
            <ac:spMk id="12" creationId="{4F5FED13-BC47-0E98-FC6F-AC5E03357C04}"/>
          </ac:spMkLst>
        </pc:spChg>
      </pc:sldChg>
      <pc:sldChg chg="modSp">
        <pc:chgData name="Carroll, Claudia" userId="S::claudiac@wustl.edu::5513adb2-3315-47c6-853b-61e74126e783" providerId="AD" clId="Web-{DCF84490-7156-E428-8539-F3BCBEA53835}" dt="2024-10-21T03:01:52.028" v="27" actId="20577"/>
        <pc:sldMkLst>
          <pc:docMk/>
          <pc:sldMk cId="2206619344" sldId="265"/>
        </pc:sldMkLst>
        <pc:spChg chg="mod">
          <ac:chgData name="Carroll, Claudia" userId="S::claudiac@wustl.edu::5513adb2-3315-47c6-853b-61e74126e783" providerId="AD" clId="Web-{DCF84490-7156-E428-8539-F3BCBEA53835}" dt="2024-10-21T03:01:52.028" v="27" actId="20577"/>
          <ac:spMkLst>
            <pc:docMk/>
            <pc:sldMk cId="2206619344" sldId="265"/>
            <ac:spMk id="11" creationId="{2898ECD4-E888-FC98-E0A7-5E01297CC64B}"/>
          </ac:spMkLst>
        </pc:spChg>
      </pc:sldChg>
      <pc:sldChg chg="del">
        <pc:chgData name="Carroll, Claudia" userId="S::claudiac@wustl.edu::5513adb2-3315-47c6-853b-61e74126e783" providerId="AD" clId="Web-{DCF84490-7156-E428-8539-F3BCBEA53835}" dt="2024-10-21T04:11:36.186" v="158"/>
        <pc:sldMkLst>
          <pc:docMk/>
          <pc:sldMk cId="3532325147" sldId="324"/>
        </pc:sldMkLst>
      </pc:sldChg>
      <pc:sldChg chg="delSp modSp del">
        <pc:chgData name="Carroll, Claudia" userId="S::claudiac@wustl.edu::5513adb2-3315-47c6-853b-61e74126e783" providerId="AD" clId="Web-{DCF84490-7156-E428-8539-F3BCBEA53835}" dt="2024-10-21T03:55:42.026" v="131"/>
        <pc:sldMkLst>
          <pc:docMk/>
          <pc:sldMk cId="4170078785" sldId="338"/>
        </pc:sldMkLst>
        <pc:spChg chg="del mod">
          <ac:chgData name="Carroll, Claudia" userId="S::claudiac@wustl.edu::5513adb2-3315-47c6-853b-61e74126e783" providerId="AD" clId="Web-{DCF84490-7156-E428-8539-F3BCBEA53835}" dt="2024-10-21T03:53:09.506" v="69"/>
          <ac:spMkLst>
            <pc:docMk/>
            <pc:sldMk cId="4170078785" sldId="338"/>
            <ac:spMk id="4" creationId="{1E3C8412-A195-DCBD-C6D1-8A8D7D140D33}"/>
          </ac:spMkLst>
        </pc:spChg>
      </pc:sldChg>
      <pc:sldChg chg="add del">
        <pc:chgData name="Carroll, Claudia" userId="S::claudiac@wustl.edu::5513adb2-3315-47c6-853b-61e74126e783" providerId="AD" clId="Web-{DCF84490-7156-E428-8539-F3BCBEA53835}" dt="2024-10-21T03:52:47.584" v="62"/>
        <pc:sldMkLst>
          <pc:docMk/>
          <pc:sldMk cId="2463038776" sldId="352"/>
        </pc:sldMkLst>
      </pc:sldChg>
      <pc:sldChg chg="add del">
        <pc:chgData name="Carroll, Claudia" userId="S::claudiac@wustl.edu::5513adb2-3315-47c6-853b-61e74126e783" providerId="AD" clId="Web-{DCF84490-7156-E428-8539-F3BCBEA53835}" dt="2024-10-21T03:52:47.600" v="63"/>
        <pc:sldMkLst>
          <pc:docMk/>
          <pc:sldMk cId="4092443636" sldId="353"/>
        </pc:sldMkLst>
      </pc:sldChg>
      <pc:sldChg chg="del">
        <pc:chgData name="Carroll, Claudia" userId="S::claudiac@wustl.edu::5513adb2-3315-47c6-853b-61e74126e783" providerId="AD" clId="Web-{DCF84490-7156-E428-8539-F3BCBEA53835}" dt="2024-10-21T03:55:40.823" v="130"/>
        <pc:sldMkLst>
          <pc:docMk/>
          <pc:sldMk cId="2352237376" sldId="354"/>
        </pc:sldMkLst>
      </pc:sldChg>
      <pc:sldChg chg="addSp modSp">
        <pc:chgData name="Carroll, Claudia" userId="S::claudiac@wustl.edu::5513adb2-3315-47c6-853b-61e74126e783" providerId="AD" clId="Web-{DCF84490-7156-E428-8539-F3BCBEA53835}" dt="2024-10-21T03:57:16.042" v="157" actId="1076"/>
        <pc:sldMkLst>
          <pc:docMk/>
          <pc:sldMk cId="4226173105" sldId="355"/>
        </pc:sldMkLst>
        <pc:spChg chg="mod">
          <ac:chgData name="Carroll, Claudia" userId="S::claudiac@wustl.edu::5513adb2-3315-47c6-853b-61e74126e783" providerId="AD" clId="Web-{DCF84490-7156-E428-8539-F3BCBEA53835}" dt="2024-10-21T03:56:42.494" v="154" actId="20577"/>
          <ac:spMkLst>
            <pc:docMk/>
            <pc:sldMk cId="4226173105" sldId="355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DCF84490-7156-E428-8539-F3BCBEA53835}" dt="2024-10-21T03:56:00.526" v="137" actId="20577"/>
          <ac:spMkLst>
            <pc:docMk/>
            <pc:sldMk cId="4226173105" sldId="355"/>
            <ac:spMk id="9" creationId="{9B7761B9-4287-504E-FC59-679725C66764}"/>
          </ac:spMkLst>
        </pc:spChg>
        <pc:picChg chg="add mod">
          <ac:chgData name="Carroll, Claudia" userId="S::claudiac@wustl.edu::5513adb2-3315-47c6-853b-61e74126e783" providerId="AD" clId="Web-{DCF84490-7156-E428-8539-F3BCBEA53835}" dt="2024-10-21T03:57:16.042" v="157" actId="1076"/>
          <ac:picMkLst>
            <pc:docMk/>
            <pc:sldMk cId="4226173105" sldId="355"/>
            <ac:picMk id="3" creationId="{7C001739-3715-71DB-85F4-D81F9D90BD30}"/>
          </ac:picMkLst>
        </pc:picChg>
      </pc:sldChg>
      <pc:sldChg chg="modSp">
        <pc:chgData name="Carroll, Claudia" userId="S::claudiac@wustl.edu::5513adb2-3315-47c6-853b-61e74126e783" providerId="AD" clId="Web-{DCF84490-7156-E428-8539-F3BCBEA53835}" dt="2024-10-21T03:55:31.182" v="129" actId="20577"/>
        <pc:sldMkLst>
          <pc:docMk/>
          <pc:sldMk cId="2337055655" sldId="356"/>
        </pc:sldMkLst>
        <pc:spChg chg="mod">
          <ac:chgData name="Carroll, Claudia" userId="S::claudiac@wustl.edu::5513adb2-3315-47c6-853b-61e74126e783" providerId="AD" clId="Web-{DCF84490-7156-E428-8539-F3BCBEA53835}" dt="2024-10-21T03:55:31.182" v="129" actId="20577"/>
          <ac:spMkLst>
            <pc:docMk/>
            <pc:sldMk cId="2337055655" sldId="356"/>
            <ac:spMk id="4" creationId="{1E3C8412-A195-DCBD-C6D1-8A8D7D140D33}"/>
          </ac:spMkLst>
        </pc:spChg>
      </pc:sldChg>
    </pc:docChg>
  </pc:docChgLst>
  <pc:docChgLst>
    <pc:chgData name="Carroll, Claudia" userId="S::claudiac@wustl.edu::5513adb2-3315-47c6-853b-61e74126e783" providerId="AD" clId="Web-{4DA95C55-443C-BFF4-95C9-57B85904510E}"/>
    <pc:docChg chg="modSld">
      <pc:chgData name="Carroll, Claudia" userId="S::claudiac@wustl.edu::5513adb2-3315-47c6-853b-61e74126e783" providerId="AD" clId="Web-{4DA95C55-443C-BFF4-95C9-57B85904510E}" dt="2024-10-21T17:36:33.201" v="10" actId="20577"/>
      <pc:docMkLst>
        <pc:docMk/>
      </pc:docMkLst>
      <pc:sldChg chg="modSp">
        <pc:chgData name="Carroll, Claudia" userId="S::claudiac@wustl.edu::5513adb2-3315-47c6-853b-61e74126e783" providerId="AD" clId="Web-{4DA95C55-443C-BFF4-95C9-57B85904510E}" dt="2024-10-21T17:36:33.201" v="10" actId="20577"/>
        <pc:sldMkLst>
          <pc:docMk/>
          <pc:sldMk cId="114736870" sldId="343"/>
        </pc:sldMkLst>
        <pc:spChg chg="mod">
          <ac:chgData name="Carroll, Claudia" userId="S::claudiac@wustl.edu::5513adb2-3315-47c6-853b-61e74126e783" providerId="AD" clId="Web-{4DA95C55-443C-BFF4-95C9-57B85904510E}" dt="2024-10-21T17:36:33.201" v="10" actId="20577"/>
          <ac:spMkLst>
            <pc:docMk/>
            <pc:sldMk cId="114736870" sldId="343"/>
            <ac:spMk id="4" creationId="{1E3C8412-A195-DCBD-C6D1-8A8D7D140D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F974-841C-3A6F-5735-1CDE1399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582E-1B9B-C9E1-864C-3118EDCE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96E0-65B8-FB0D-650E-784E6332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E097-A64E-703C-7F06-9794036E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1661-0406-4920-1A18-ECCA2058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D689-D96E-060F-1B45-663C3C0A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F8F88-012D-D951-4536-2EAF3C69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68C9-94A0-DC83-DB70-11A926E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8BAA-4092-FC92-2007-8200808C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ED60-8C3F-F9C2-6FF1-9F0E5EF5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FAA83-975D-9FFD-5E97-E98F5E9D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3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57994-C4F2-79CA-1B96-B158A5BA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3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2EA1-C5B2-829A-ED0D-D6116F56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8ECC-6DE1-D488-B50B-BD230B6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D949-0541-B7E9-9B51-D36AD476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A6C-DC2E-F540-EE51-6DA0FDAD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79F3-5254-A3BD-EC35-80CCDCB6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F3D2-1774-B9DD-C406-44C95C86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9A4B-B9A8-8025-0BD9-06889BAD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835F-FC30-24C3-1163-BCD88952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281C-8FE2-DA63-206E-7AC8C968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CDCF-AC8B-A6CC-4D6D-D8EA631C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12CE-F6A5-07E8-D2C9-36E2C4B7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90CC-1C0F-3017-4E59-7890DCC4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2C3C-6663-CAE9-9771-259C693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6E45-2634-FEF5-CA06-FE0D1E2E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0CD1-4397-24DC-1465-8BDDC62A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02F56-6712-426A-97C0-93A95700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C7EFC-145E-13AA-818F-E677DBB6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465E-52FC-AF51-1357-DA1CAFD6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7B2B-79D8-DF0C-492D-E57D8F52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6E67-E637-8D92-4D40-76007A26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71F1-1C32-F669-C496-687CC74A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5AAC3-6245-1625-7A6B-5759356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C4471-6280-7EC4-345B-92859A3FB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6B81-180F-7D69-9AC2-596B9813E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CA86B-1E32-C952-607E-106AB4A9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6FF4F-6128-5DA3-CD1C-50D8AB90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B0CED-ADD1-9EF7-273D-3AE7FA0C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6303-6F6B-BF97-A96F-E67C8A65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8280D-0102-F906-5784-AC68ACF9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82449-187C-0279-9E14-04FCD483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3FE2F-0EC0-6760-FB0D-7C2CDE7F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28C76-7375-95AA-1B7D-AE86A2AF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6EE5-5014-6037-518F-D750194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9F50-B6AB-4DCB-8EDF-62E3032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630-CF0B-730A-46DD-2E54C931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6BCB-C1BA-E2C9-9689-A892D321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FF84-39B2-346C-468B-79D2335C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D325A-662B-8D17-6E89-6FD07603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93141-6332-821D-B143-827FB577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8E153-1222-2CEA-47EB-AD542F3E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1F52-2042-EB24-F22A-3B60080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1D57-472E-D4B1-A8DB-94FA535BC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8DD5-7B02-15B3-2A83-E38CAF43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D9DF-4A56-8E73-8DE5-2CEA856D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A53B-F644-183B-1E36-5D276131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27F93-1378-B6E4-B53F-83CA2834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1E7C4-78E0-1C89-AFC3-603941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7997-DB92-EBE2-D873-501564F2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85C4-A129-60F7-018A-7F8E063B2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FF6D-67BB-DAC3-983E-314AB2B42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C54D-7D8F-F056-4EAC-076DCD3EE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Analysis and Visualization</a:t>
            </a:r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Fall 2024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Session 2 (Oct 21)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 (Part 1):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969942" y="2286382"/>
            <a:ext cx="12922157" cy="61329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Read in the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SAFI_results.csv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3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5E5E5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SAFI_results.csv</a:t>
            </a:r>
            <a:r>
              <a:rPr lang="en-US" sz="32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3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df_SAFI.shape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661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 (Parts 2&amp;3): Solution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666921" y="1973225"/>
            <a:ext cx="12922157" cy="79421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Get a list of the different C01_respondent_roof_type values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rgbClr val="000000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pd.unique</a:t>
            </a: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</a:t>
            </a: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'C01_respondent_roof_type'</a:t>
            </a: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C01_respondent_roof_type and describe the results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latin typeface="inherit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inherit"/>
              </a:rPr>
              <a:t>grouped_data</a:t>
            </a:r>
            <a:r>
              <a:rPr lang="en-US" sz="2800" dirty="0">
                <a:effectLst/>
                <a:latin typeface="inherit"/>
              </a:rPr>
              <a:t> </a:t>
            </a:r>
            <a:r>
              <a:rPr lang="en-US" sz="2800" dirty="0">
                <a:solidFill>
                  <a:srgbClr val="5E5E5E"/>
                </a:solidFill>
                <a:effectLst/>
                <a:latin typeface="inherit"/>
              </a:rPr>
              <a:t>=</a:t>
            </a:r>
            <a:r>
              <a:rPr lang="en-US" sz="2800" dirty="0">
                <a:effectLst/>
                <a:latin typeface="inherit"/>
              </a:rPr>
              <a:t> </a:t>
            </a:r>
            <a:r>
              <a:rPr lang="en-US" sz="2800" dirty="0" err="1">
                <a:effectLst/>
                <a:latin typeface="inherit"/>
              </a:rPr>
              <a:t>df_SAFI.groupby</a:t>
            </a:r>
            <a:r>
              <a:rPr lang="en-US" sz="2800" dirty="0">
                <a:effectLst/>
                <a:latin typeface="inherit"/>
              </a:rPr>
              <a:t>(</a:t>
            </a:r>
            <a:r>
              <a:rPr lang="en-US" sz="2800" dirty="0">
                <a:solidFill>
                  <a:srgbClr val="20794D"/>
                </a:solidFill>
                <a:effectLst/>
                <a:latin typeface="inherit"/>
              </a:rPr>
              <a:t>'C01_respondent_roof_type'</a:t>
            </a:r>
            <a:r>
              <a:rPr lang="en-US" sz="2800" dirty="0">
                <a:effectLst/>
                <a:latin typeface="inherit"/>
              </a:rPr>
              <a:t>)</a:t>
            </a:r>
            <a:r>
              <a:rPr lang="en-US" sz="2800" dirty="0"/>
              <a:t> </a:t>
            </a:r>
            <a:r>
              <a:rPr lang="en-US" sz="2800" dirty="0" err="1">
                <a:effectLst/>
                <a:latin typeface="inherit"/>
              </a:rPr>
              <a:t>grouped_data.describe</a:t>
            </a:r>
            <a:r>
              <a:rPr lang="en-US" sz="2800" dirty="0">
                <a:effectLst/>
                <a:latin typeface="inherit"/>
              </a:rPr>
              <a:t>()</a:t>
            </a:r>
            <a:endParaRPr lang="en-US" sz="2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384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 (Part 4): Solution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606656" y="2813615"/>
            <a:ext cx="1516928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800" err="1">
                <a:latin typeface="Consolas"/>
                <a:ea typeface="+mn-lt"/>
                <a:cs typeface="+mn-lt"/>
              </a:rPr>
              <a:t>merged_df</a:t>
            </a:r>
            <a:r>
              <a:rPr lang="en-US" sz="2800" dirty="0">
                <a:latin typeface="Consolas"/>
                <a:ea typeface="+mn-lt"/>
                <a:cs typeface="+mn-lt"/>
              </a:rPr>
              <a:t> = </a:t>
            </a:r>
            <a:r>
              <a:rPr lang="en-US" sz="2800" err="1">
                <a:latin typeface="Consolas"/>
                <a:ea typeface="+mn-lt"/>
                <a:cs typeface="+mn-lt"/>
              </a:rPr>
              <a:t>pd.merge</a:t>
            </a:r>
            <a:r>
              <a:rPr lang="en-US" sz="2800" dirty="0">
                <a:latin typeface="Consolas"/>
                <a:ea typeface="+mn-lt"/>
                <a:cs typeface="+mn-lt"/>
              </a:rPr>
              <a:t>(</a:t>
            </a:r>
            <a:r>
              <a:rPr lang="en-US" sz="2800" err="1">
                <a:latin typeface="Consolas"/>
                <a:ea typeface="+mn-lt"/>
                <a:cs typeface="+mn-lt"/>
              </a:rPr>
              <a:t>students_df</a:t>
            </a:r>
            <a:r>
              <a:rPr lang="en-US" sz="2800" dirty="0">
                <a:latin typeface="Consolas"/>
                <a:ea typeface="+mn-lt"/>
                <a:cs typeface="+mn-lt"/>
              </a:rPr>
              <a:t>, </a:t>
            </a:r>
            <a:r>
              <a:rPr lang="en-US" sz="2800" err="1">
                <a:latin typeface="Consolas"/>
                <a:ea typeface="+mn-lt"/>
                <a:cs typeface="+mn-lt"/>
              </a:rPr>
              <a:t>grades_df</a:t>
            </a:r>
            <a:r>
              <a:rPr lang="en-US" sz="2800" dirty="0">
                <a:latin typeface="Consolas"/>
                <a:ea typeface="+mn-lt"/>
                <a:cs typeface="+mn-lt"/>
              </a:rPr>
              <a:t>, on=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student_id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sz="2800" dirty="0">
                <a:latin typeface="Consolas"/>
                <a:ea typeface="+mn-lt"/>
                <a:cs typeface="+mn-lt"/>
              </a:rPr>
              <a:t>, how=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'left'</a:t>
            </a:r>
            <a:r>
              <a:rPr lang="en-US" sz="2800" dirty="0">
                <a:latin typeface="Consolas"/>
                <a:ea typeface="+mn-lt"/>
                <a:cs typeface="+mn-lt"/>
              </a:rPr>
              <a:t>)</a:t>
            </a:r>
            <a:endParaRPr lang="en-US" sz="2800">
              <a:latin typeface="Consolas"/>
            </a:endParaRPr>
          </a:p>
          <a:p>
            <a:pPr lvl="1"/>
            <a:endParaRPr lang="en-US" sz="2800" dirty="0">
              <a:latin typeface="Consolas"/>
              <a:ea typeface="+mn-lt"/>
              <a:cs typeface="+mn-lt"/>
            </a:endParaRPr>
          </a:p>
          <a:p>
            <a:pPr lvl="1"/>
            <a:r>
              <a:rPr lang="en-US" sz="2800" dirty="0" err="1">
                <a:latin typeface="Consolas"/>
                <a:ea typeface="+mn-lt"/>
                <a:cs typeface="+mn-lt"/>
              </a:rPr>
              <a:t>merged_df</a:t>
            </a:r>
            <a:endParaRPr lang="en-US" sz="2800" dirty="0" err="1">
              <a:latin typeface="Consolas"/>
            </a:endParaRPr>
          </a:p>
          <a:p>
            <a:pPr lvl="1"/>
            <a:endParaRPr lang="en-US" sz="3600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01739-3715-71DB-85F4-D81F9D90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85" y="4408307"/>
            <a:ext cx="76581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Today's Lesson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602732" y="1823438"/>
            <a:ext cx="15013934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Pandas Basics Review</a:t>
            </a:r>
          </a:p>
          <a:p>
            <a:pPr marL="1828800" indent="-742950">
              <a:lnSpc>
                <a:spcPct val="200000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Dealing with Null Data</a:t>
            </a:r>
            <a:endParaRPr lang="en-US" dirty="0"/>
          </a:p>
          <a:p>
            <a:pPr marL="182880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Aggregating Data</a:t>
            </a:r>
          </a:p>
          <a:p>
            <a:pPr marL="182880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Merging </a:t>
            </a:r>
            <a:r>
              <a:rPr lang="en-US" sz="4000" dirty="0" err="1">
                <a:solidFill>
                  <a:srgbClr val="000000"/>
                </a:solidFill>
                <a:latin typeface="Times New Roman"/>
                <a:cs typeface="Times New Roman"/>
              </a:rPr>
              <a:t>Dataframes</a:t>
            </a: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1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Demo 1: </a:t>
            </a:r>
            <a:endParaRPr lang="en-US"/>
          </a:p>
          <a:p>
            <a:pPr algn="ctr"/>
            <a:r>
              <a:rPr lang="en-US" sz="4800" b="1" dirty="0">
                <a:latin typeface="Times New Roman"/>
                <a:cs typeface="Times New Roman"/>
              </a:rPr>
              <a:t>Pandas Review &amp;</a:t>
            </a:r>
          </a:p>
          <a:p>
            <a:pPr algn="ctr"/>
            <a:r>
              <a:rPr lang="en-US" sz="4800" b="1" dirty="0">
                <a:latin typeface="Times New Roman"/>
                <a:cs typeface="Times New Roman"/>
              </a:rPr>
              <a:t>Dealing with Null Data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61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1: Calculating null cells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342350" y="2131159"/>
            <a:ext cx="13863783" cy="6852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4400" dirty="0">
                <a:latin typeface="Times New Roman"/>
                <a:ea typeface="Calibri"/>
                <a:cs typeface="Times New Roman"/>
              </a:rPr>
              <a:t>Create a new </a:t>
            </a:r>
            <a:r>
              <a:rPr lang="en-US" sz="4400" dirty="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en-US" sz="4400" dirty="0">
                <a:latin typeface="Times New Roman"/>
                <a:ea typeface="Calibri"/>
                <a:cs typeface="Times New Roman"/>
              </a:rPr>
              <a:t> called </a:t>
            </a:r>
            <a:r>
              <a:rPr lang="en-US" sz="4400" dirty="0" err="1">
                <a:latin typeface="Times New Roman"/>
                <a:ea typeface="Calibri"/>
                <a:cs typeface="Times New Roman"/>
              </a:rPr>
              <a:t>SAFI_subset</a:t>
            </a:r>
            <a:r>
              <a:rPr lang="en-US" sz="4400" dirty="0">
                <a:latin typeface="Times New Roman"/>
                <a:ea typeface="Calibri"/>
                <a:cs typeface="Times New Roman"/>
              </a:rPr>
              <a:t> from the SAFI_results.csv that contains the columns </a:t>
            </a:r>
            <a:r>
              <a:rPr lang="en-US" sz="4400" dirty="0">
                <a:latin typeface="Times New Roman"/>
                <a:cs typeface="Times New Roman"/>
              </a:rPr>
              <a:t>C01_respondent_roof_type, C02_respondent_wall_type, C02_respondent_wall_type_other, and C03_respondent_floor_type. Calculate the percentage of cells in the new </a:t>
            </a:r>
            <a:r>
              <a:rPr lang="en-US" sz="4400" dirty="0" err="1">
                <a:latin typeface="Times New Roman"/>
                <a:cs typeface="Times New Roman"/>
              </a:rPr>
              <a:t>dataframe</a:t>
            </a:r>
            <a:r>
              <a:rPr lang="en-US" sz="4400" dirty="0">
                <a:latin typeface="Times New Roman"/>
                <a:cs typeface="Times New Roman"/>
              </a:rPr>
              <a:t> that are null.</a:t>
            </a:r>
          </a:p>
          <a:p>
            <a:pPr marL="457200" indent="-45720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 (Calculating null cells): Solution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817416" y="1538493"/>
            <a:ext cx="13863783" cy="91589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df_SAFI_subset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[["C01_respondent_roof_type", "C02_respondent_wall_type", "C02_respondent_wall_type_other", "C03_respondent_floor_type"]]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col_no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df_SAFI_subset.columns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row_no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df_SAFI_subset.index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col_no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row_no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null_cells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x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df_SAFI_subset.isnull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().sum():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null_cells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x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percentage_null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null_cells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* 100)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percentage_null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3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Demo 2: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14139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Joins: Inner and Outer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B8391-CC34-EE9E-2AD2-B428B857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28" y="2721026"/>
            <a:ext cx="6592397" cy="401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B3C8-8CE2-4CF0-B1B1-227E54AC5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2792584"/>
            <a:ext cx="6292850" cy="38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Joins: Left and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BA48F-67E0-1CC4-5B0C-534FAEEAF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03" y="2623608"/>
            <a:ext cx="6055297" cy="3896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A1B65-A659-B051-C03D-A685BD32F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5" y="2623607"/>
            <a:ext cx="6438901" cy="39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4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342350" y="1823934"/>
            <a:ext cx="13863783" cy="8181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marR="0" lvl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Read in the SAFI_results.csv dataset.</a:t>
            </a:r>
            <a:endParaRPr lang="en-US" sz="3600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indent="-742950">
              <a:buAutoNum type="arabicPeriod"/>
            </a:pPr>
            <a:endParaRPr lang="en-US" sz="3600" dirty="0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marR="0" lvl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Get a list of the different C01_respondent_roof_type values.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marL="742950" indent="-742950">
              <a:buAutoNum type="arabicPeriod"/>
            </a:pPr>
            <a:endParaRPr lang="en-US" sz="3600" dirty="0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indent="-742950">
              <a:buAutoNum type="arabicPeriod"/>
            </a:pPr>
            <a:r>
              <a:rPr lang="en-US" sz="3600" err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Groupby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C01_respondent_roof_type and describe the results.</a:t>
            </a:r>
            <a:endParaRPr lang="en-US" sz="360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indent="-742950">
              <a:buAutoNum type="arabicPeriod"/>
            </a:pPr>
            <a:endParaRPr lang="en-US" sz="3600" dirty="0">
              <a:latin typeface="Times New Roman"/>
              <a:cs typeface="Times New Roman"/>
            </a:endParaRPr>
          </a:p>
          <a:p>
            <a:pPr marL="742950" indent="-742950">
              <a:buAutoNum type="arabicPeriod"/>
            </a:pPr>
            <a:r>
              <a:rPr lang="en-US" sz="3600" dirty="0">
                <a:latin typeface="Times New Roman"/>
                <a:cs typeface="Times New Roman"/>
              </a:rPr>
              <a:t>Create a new </a:t>
            </a:r>
            <a:r>
              <a:rPr lang="en-US" sz="3600" dirty="0" err="1">
                <a:latin typeface="Times New Roman"/>
                <a:cs typeface="Times New Roman"/>
              </a:rPr>
              <a:t>dataframe</a:t>
            </a:r>
            <a:r>
              <a:rPr lang="en-US" sz="3600" dirty="0">
                <a:latin typeface="Times New Roman"/>
                <a:cs typeface="Times New Roman"/>
              </a:rPr>
              <a:t> which is the result of an outer join of the grades and students </a:t>
            </a:r>
            <a:r>
              <a:rPr lang="en-US" sz="3600" dirty="0" err="1">
                <a:latin typeface="Times New Roman"/>
                <a:cs typeface="Times New Roman"/>
              </a:rPr>
              <a:t>dataframes</a:t>
            </a:r>
            <a:r>
              <a:rPr lang="en-US" sz="3600" dirty="0">
                <a:latin typeface="Times New Roman"/>
                <a:cs typeface="Times New Roman"/>
              </a:rPr>
              <a:t> using only the student ID column to join on. What do you notice about the column names in the new </a:t>
            </a:r>
            <a:r>
              <a:rPr lang="en-US" sz="3600" dirty="0" err="1">
                <a:latin typeface="Times New Roman"/>
                <a:cs typeface="Times New Roman"/>
              </a:rPr>
              <a:t>Dataframe</a:t>
            </a:r>
            <a:r>
              <a:rPr lang="en-US" sz="3600" dirty="0">
                <a:latin typeface="Times New Roman"/>
                <a:cs typeface="Times New Roman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Menlo"/>
              <a:ea typeface="Calibri"/>
              <a:cs typeface="Times New Roman"/>
            </a:endParaRPr>
          </a:p>
          <a:p>
            <a:pPr marL="742950" indent="-742950">
              <a:buAutoNum type="arabicPeriod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705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{4ABE2C33-E5B2-C545-8D47-3347716CB3E9}tf10001121_mac</Template>
  <TotalTime>59</TotalTime>
  <Words>643</Words>
  <Application>Microsoft Office PowerPoint</Application>
  <PresentationFormat>Custom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Claudia Carroll</cp:lastModifiedBy>
  <cp:revision>159</cp:revision>
  <dcterms:created xsi:type="dcterms:W3CDTF">2023-01-12T07:17:30Z</dcterms:created>
  <dcterms:modified xsi:type="dcterms:W3CDTF">2024-10-21T17:36:33Z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