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4" r:id="rId5"/>
    <p:sldId id="263" r:id="rId6"/>
    <p:sldId id="260" r:id="rId7"/>
    <p:sldId id="265" r:id="rId8"/>
    <p:sldId id="269" r:id="rId9"/>
    <p:sldId id="270" r:id="rId10"/>
    <p:sldId id="271" r:id="rId11"/>
    <p:sldId id="304" r:id="rId12"/>
    <p:sldId id="300" r:id="rId13"/>
    <p:sldId id="305" r:id="rId14"/>
    <p:sldId id="301" r:id="rId15"/>
    <p:sldId id="302" r:id="rId16"/>
    <p:sldId id="303" r:id="rId17"/>
    <p:sldId id="306" r:id="rId18"/>
    <p:sldId id="345" r:id="rId19"/>
    <p:sldId id="348" r:id="rId20"/>
    <p:sldId id="349" r:id="rId21"/>
    <p:sldId id="350" r:id="rId22"/>
    <p:sldId id="307" r:id="rId23"/>
    <p:sldId id="308" r:id="rId24"/>
    <p:sldId id="309" r:id="rId25"/>
    <p:sldId id="314" r:id="rId26"/>
    <p:sldId id="338" r:id="rId27"/>
    <p:sldId id="339" r:id="rId28"/>
    <p:sldId id="343" r:id="rId29"/>
    <p:sldId id="313" r:id="rId30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6D97F-994A-FC8D-0A12-F2468554C2CD}" v="474" dt="2024-10-13T23:52:55.485"/>
    <p1510:client id="{FAB33FFA-AC97-28B5-B4E0-94CE309C9D6F}" v="309" dt="2024-10-14T00:14:38.8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S::claudiac@wustl.edu::5513adb2-3315-47c6-853b-61e74126e783" providerId="AD" clId="Web-{6266D97F-994A-FC8D-0A12-F2468554C2CD}"/>
    <pc:docChg chg="addSld delSld modSld sldOrd">
      <pc:chgData name="Carroll, Claudia" userId="S::claudiac@wustl.edu::5513adb2-3315-47c6-853b-61e74126e783" providerId="AD" clId="Web-{6266D97F-994A-FC8D-0A12-F2468554C2CD}" dt="2024-10-13T23:52:55.485" v="349"/>
      <pc:docMkLst>
        <pc:docMk/>
      </pc:docMkLst>
      <pc:sldChg chg="modSp">
        <pc:chgData name="Carroll, Claudia" userId="S::claudiac@wustl.edu::5513adb2-3315-47c6-853b-61e74126e783" providerId="AD" clId="Web-{6266D97F-994A-FC8D-0A12-F2468554C2CD}" dt="2024-10-13T23:36:26.956" v="10" actId="20577"/>
        <pc:sldMkLst>
          <pc:docMk/>
          <pc:sldMk cId="0" sldId="256"/>
        </pc:sldMkLst>
        <pc:spChg chg="mod">
          <ac:chgData name="Carroll, Claudia" userId="S::claudiac@wustl.edu::5513adb2-3315-47c6-853b-61e74126e783" providerId="AD" clId="Web-{6266D97F-994A-FC8D-0A12-F2468554C2CD}" dt="2024-10-13T23:36:26.956" v="10" actId="20577"/>
          <ac:spMkLst>
            <pc:docMk/>
            <pc:sldMk cId="0" sldId="256"/>
            <ac:spMk id="9" creationId="{29540A67-CD84-C0AB-A441-06C2044E5610}"/>
          </ac:spMkLst>
        </pc:spChg>
      </pc:sldChg>
      <pc:sldChg chg="modSp">
        <pc:chgData name="Carroll, Claudia" userId="S::claudiac@wustl.edu::5513adb2-3315-47c6-853b-61e74126e783" providerId="AD" clId="Web-{6266D97F-994A-FC8D-0A12-F2468554C2CD}" dt="2024-10-13T23:40:01.103" v="224" actId="20577"/>
        <pc:sldMkLst>
          <pc:docMk/>
          <pc:sldMk cId="0" sldId="259"/>
        </pc:sldMkLst>
        <pc:spChg chg="mod">
          <ac:chgData name="Carroll, Claudia" userId="S::claudiac@wustl.edu::5513adb2-3315-47c6-853b-61e74126e783" providerId="AD" clId="Web-{6266D97F-994A-FC8D-0A12-F2468554C2CD}" dt="2024-10-13T23:40:01.103" v="224" actId="20577"/>
          <ac:spMkLst>
            <pc:docMk/>
            <pc:sldMk cId="0" sldId="259"/>
            <ac:spMk id="12" creationId="{4F5FED13-BC47-0E98-FC6F-AC5E03357C04}"/>
          </ac:spMkLst>
        </pc:spChg>
      </pc:sldChg>
      <pc:sldChg chg="modSp">
        <pc:chgData name="Carroll, Claudia" userId="S::claudiac@wustl.edu::5513adb2-3315-47c6-853b-61e74126e783" providerId="AD" clId="Web-{6266D97F-994A-FC8D-0A12-F2468554C2CD}" dt="2024-10-13T23:39:31.180" v="215"/>
        <pc:sldMkLst>
          <pc:docMk/>
          <pc:sldMk cId="363735770" sldId="262"/>
        </pc:sldMkLst>
        <pc:graphicFrameChg chg="mod modGraphic">
          <ac:chgData name="Carroll, Claudia" userId="S::claudiac@wustl.edu::5513adb2-3315-47c6-853b-61e74126e783" providerId="AD" clId="Web-{6266D97F-994A-FC8D-0A12-F2468554C2CD}" dt="2024-10-13T23:39:31.180" v="215"/>
          <ac:graphicFrameMkLst>
            <pc:docMk/>
            <pc:sldMk cId="363735770" sldId="262"/>
            <ac:graphicFrameMk id="3" creationId="{059DA168-FC12-31AA-4CB0-DBC8DC0F290E}"/>
          </ac:graphicFrameMkLst>
        </pc:graphicFrameChg>
      </pc:sldChg>
      <pc:sldChg chg="modSp">
        <pc:chgData name="Carroll, Claudia" userId="S::claudiac@wustl.edu::5513adb2-3315-47c6-853b-61e74126e783" providerId="AD" clId="Web-{6266D97F-994A-FC8D-0A12-F2468554C2CD}" dt="2024-10-13T23:44:41.750" v="261" actId="20577"/>
        <pc:sldMkLst>
          <pc:docMk/>
          <pc:sldMk cId="4063191102" sldId="263"/>
        </pc:sldMkLst>
        <pc:spChg chg="mod">
          <ac:chgData name="Carroll, Claudia" userId="S::claudiac@wustl.edu::5513adb2-3315-47c6-853b-61e74126e783" providerId="AD" clId="Web-{6266D97F-994A-FC8D-0A12-F2468554C2CD}" dt="2024-10-13T23:44:41.750" v="261" actId="20577"/>
          <ac:spMkLst>
            <pc:docMk/>
            <pc:sldMk cId="4063191102" sldId="263"/>
            <ac:spMk id="12" creationId="{4F5FED13-BC47-0E98-FC6F-AC5E03357C04}"/>
          </ac:spMkLst>
        </pc:spChg>
      </pc:sldChg>
      <pc:sldChg chg="del">
        <pc:chgData name="Carroll, Claudia" userId="S::claudiac@wustl.edu::5513adb2-3315-47c6-853b-61e74126e783" providerId="AD" clId="Web-{6266D97F-994A-FC8D-0A12-F2468554C2CD}" dt="2024-10-13T23:44:48.454" v="262"/>
        <pc:sldMkLst>
          <pc:docMk/>
          <pc:sldMk cId="857369682" sldId="266"/>
        </pc:sldMkLst>
      </pc:sldChg>
      <pc:sldChg chg="del">
        <pc:chgData name="Carroll, Claudia" userId="S::claudiac@wustl.edu::5513adb2-3315-47c6-853b-61e74126e783" providerId="AD" clId="Web-{6266D97F-994A-FC8D-0A12-F2468554C2CD}" dt="2024-10-13T23:44:50.157" v="263"/>
        <pc:sldMkLst>
          <pc:docMk/>
          <pc:sldMk cId="1004577140" sldId="267"/>
        </pc:sldMkLst>
      </pc:sldChg>
      <pc:sldChg chg="del">
        <pc:chgData name="Carroll, Claudia" userId="S::claudiac@wustl.edu::5513adb2-3315-47c6-853b-61e74126e783" providerId="AD" clId="Web-{6266D97F-994A-FC8D-0A12-F2468554C2CD}" dt="2024-10-13T23:44:51.657" v="264"/>
        <pc:sldMkLst>
          <pc:docMk/>
          <pc:sldMk cId="1148385629" sldId="268"/>
        </pc:sldMkLst>
      </pc:sldChg>
      <pc:sldChg chg="del">
        <pc:chgData name="Carroll, Claudia" userId="S::claudiac@wustl.edu::5513adb2-3315-47c6-853b-61e74126e783" providerId="AD" clId="Web-{6266D97F-994A-FC8D-0A12-F2468554C2CD}" dt="2024-10-13T23:44:59.673" v="265"/>
        <pc:sldMkLst>
          <pc:docMk/>
          <pc:sldMk cId="1970252688" sldId="273"/>
        </pc:sldMkLst>
      </pc:sldChg>
      <pc:sldChg chg="del">
        <pc:chgData name="Carroll, Claudia" userId="S::claudiac@wustl.edu::5513adb2-3315-47c6-853b-61e74126e783" providerId="AD" clId="Web-{6266D97F-994A-FC8D-0A12-F2468554C2CD}" dt="2024-10-13T23:45:07.845" v="266"/>
        <pc:sldMkLst>
          <pc:docMk/>
          <pc:sldMk cId="583100981" sldId="274"/>
        </pc:sldMkLst>
      </pc:sldChg>
      <pc:sldChg chg="add del">
        <pc:chgData name="Carroll, Claudia" userId="S::claudiac@wustl.edu::5513adb2-3315-47c6-853b-61e74126e783" providerId="AD" clId="Web-{6266D97F-994A-FC8D-0A12-F2468554C2CD}" dt="2024-10-13T23:45:25.689" v="269"/>
        <pc:sldMkLst>
          <pc:docMk/>
          <pc:sldMk cId="1028731111" sldId="275"/>
        </pc:sldMkLst>
      </pc:sldChg>
      <pc:sldChg chg="modSp">
        <pc:chgData name="Carroll, Claudia" userId="S::claudiac@wustl.edu::5513adb2-3315-47c6-853b-61e74126e783" providerId="AD" clId="Web-{6266D97F-994A-FC8D-0A12-F2468554C2CD}" dt="2024-10-13T23:47:59.149" v="321" actId="20577"/>
        <pc:sldMkLst>
          <pc:docMk/>
          <pc:sldMk cId="164136963" sldId="308"/>
        </pc:sldMkLst>
        <pc:spChg chg="mod">
          <ac:chgData name="Carroll, Claudia" userId="S::claudiac@wustl.edu::5513adb2-3315-47c6-853b-61e74126e783" providerId="AD" clId="Web-{6266D97F-994A-FC8D-0A12-F2468554C2CD}" dt="2024-10-13T23:47:59.149" v="321" actId="20577"/>
          <ac:spMkLst>
            <pc:docMk/>
            <pc:sldMk cId="164136963" sldId="308"/>
            <ac:spMk id="3" creationId="{B6E7436B-288A-B774-1A67-9579AA5EBE0D}"/>
          </ac:spMkLst>
        </pc:spChg>
      </pc:sldChg>
      <pc:sldChg chg="del">
        <pc:chgData name="Carroll, Claudia" userId="S::claudiac@wustl.edu::5513adb2-3315-47c6-853b-61e74126e783" providerId="AD" clId="Web-{6266D97F-994A-FC8D-0A12-F2468554C2CD}" dt="2024-10-13T23:48:25.165" v="324"/>
        <pc:sldMkLst>
          <pc:docMk/>
          <pc:sldMk cId="2804086977" sldId="310"/>
        </pc:sldMkLst>
      </pc:sldChg>
      <pc:sldChg chg="del">
        <pc:chgData name="Carroll, Claudia" userId="S::claudiac@wustl.edu::5513adb2-3315-47c6-853b-61e74126e783" providerId="AD" clId="Web-{6266D97F-994A-FC8D-0A12-F2468554C2CD}" dt="2024-10-13T23:48:25.165" v="323"/>
        <pc:sldMkLst>
          <pc:docMk/>
          <pc:sldMk cId="1560213529" sldId="311"/>
        </pc:sldMkLst>
      </pc:sldChg>
      <pc:sldChg chg="del">
        <pc:chgData name="Carroll, Claudia" userId="S::claudiac@wustl.edu::5513adb2-3315-47c6-853b-61e74126e783" providerId="AD" clId="Web-{6266D97F-994A-FC8D-0A12-F2468554C2CD}" dt="2024-10-13T23:48:25.165" v="322"/>
        <pc:sldMkLst>
          <pc:docMk/>
          <pc:sldMk cId="1364634220" sldId="312"/>
        </pc:sldMkLst>
      </pc:sldChg>
      <pc:sldChg chg="modSp">
        <pc:chgData name="Carroll, Claudia" userId="S::claudiac@wustl.edu::5513adb2-3315-47c6-853b-61e74126e783" providerId="AD" clId="Web-{6266D97F-994A-FC8D-0A12-F2468554C2CD}" dt="2024-10-13T23:48:34.212" v="333" actId="20577"/>
        <pc:sldMkLst>
          <pc:docMk/>
          <pc:sldMk cId="2996069887" sldId="313"/>
        </pc:sldMkLst>
        <pc:spChg chg="mod">
          <ac:chgData name="Carroll, Claudia" userId="S::claudiac@wustl.edu::5513adb2-3315-47c6-853b-61e74126e783" providerId="AD" clId="Web-{6266D97F-994A-FC8D-0A12-F2468554C2CD}" dt="2024-10-13T23:48:34.212" v="333" actId="20577"/>
          <ac:spMkLst>
            <pc:docMk/>
            <pc:sldMk cId="2996069887" sldId="313"/>
            <ac:spMk id="9" creationId="{9B7761B9-4287-504E-FC59-679725C66764}"/>
          </ac:spMkLst>
        </pc:spChg>
      </pc:sldChg>
      <pc:sldChg chg="del">
        <pc:chgData name="Carroll, Claudia" userId="S::claudiac@wustl.edu::5513adb2-3315-47c6-853b-61e74126e783" providerId="AD" clId="Web-{6266D97F-994A-FC8D-0A12-F2468554C2CD}" dt="2024-10-13T23:45:52.783" v="270"/>
        <pc:sldMkLst>
          <pc:docMk/>
          <pc:sldMk cId="2136900980" sldId="314"/>
        </pc:sldMkLst>
      </pc:sldChg>
      <pc:sldChg chg="modSp add ord replId">
        <pc:chgData name="Carroll, Claudia" userId="S::claudiac@wustl.edu::5513adb2-3315-47c6-853b-61e74126e783" providerId="AD" clId="Web-{6266D97F-994A-FC8D-0A12-F2468554C2CD}" dt="2024-10-13T23:48:59.791" v="342" actId="20577"/>
        <pc:sldMkLst>
          <pc:docMk/>
          <pc:sldMk cId="3346274305" sldId="314"/>
        </pc:sldMkLst>
        <pc:spChg chg="mod">
          <ac:chgData name="Carroll, Claudia" userId="S::claudiac@wustl.edu::5513adb2-3315-47c6-853b-61e74126e783" providerId="AD" clId="Web-{6266D97F-994A-FC8D-0A12-F2468554C2CD}" dt="2024-10-13T23:48:59.791" v="342" actId="20577"/>
          <ac:spMkLst>
            <pc:docMk/>
            <pc:sldMk cId="3346274305" sldId="314"/>
            <ac:spMk id="11" creationId="{2898ECD4-E888-FC98-E0A7-5E01297CC64B}"/>
          </ac:spMkLst>
        </pc:spChg>
      </pc:sldChg>
      <pc:sldChg chg="add">
        <pc:chgData name="Carroll, Claudia" userId="S::claudiac@wustl.edu::5513adb2-3315-47c6-853b-61e74126e783" providerId="AD" clId="Web-{6266D97F-994A-FC8D-0A12-F2468554C2CD}" dt="2024-10-13T23:52:55.453" v="346"/>
        <pc:sldMkLst>
          <pc:docMk/>
          <pc:sldMk cId="4170078785" sldId="338"/>
        </pc:sldMkLst>
      </pc:sldChg>
      <pc:sldChg chg="add">
        <pc:chgData name="Carroll, Claudia" userId="S::claudiac@wustl.edu::5513adb2-3315-47c6-853b-61e74126e783" providerId="AD" clId="Web-{6266D97F-994A-FC8D-0A12-F2468554C2CD}" dt="2024-10-13T23:52:55.469" v="347"/>
        <pc:sldMkLst>
          <pc:docMk/>
          <pc:sldMk cId="3251250739" sldId="339"/>
        </pc:sldMkLst>
      </pc:sldChg>
      <pc:sldChg chg="add">
        <pc:chgData name="Carroll, Claudia" userId="S::claudiac@wustl.edu::5513adb2-3315-47c6-853b-61e74126e783" providerId="AD" clId="Web-{6266D97F-994A-FC8D-0A12-F2468554C2CD}" dt="2024-10-13T23:52:55.469" v="348"/>
        <pc:sldMkLst>
          <pc:docMk/>
          <pc:sldMk cId="114736870" sldId="343"/>
        </pc:sldMkLst>
      </pc:sldChg>
      <pc:sldChg chg="add">
        <pc:chgData name="Carroll, Claudia" userId="S::claudiac@wustl.edu::5513adb2-3315-47c6-853b-61e74126e783" providerId="AD" clId="Web-{6266D97F-994A-FC8D-0A12-F2468554C2CD}" dt="2024-10-13T23:51:47.186" v="343"/>
        <pc:sldMkLst>
          <pc:docMk/>
          <pc:sldMk cId="1721646603" sldId="345"/>
        </pc:sldMkLst>
      </pc:sldChg>
      <pc:sldChg chg="add">
        <pc:chgData name="Carroll, Claudia" userId="S::claudiac@wustl.edu::5513adb2-3315-47c6-853b-61e74126e783" providerId="AD" clId="Web-{6266D97F-994A-FC8D-0A12-F2468554C2CD}" dt="2024-10-13T23:52:55.485" v="349"/>
        <pc:sldMkLst>
          <pc:docMk/>
          <pc:sldMk cId="2632776748" sldId="347"/>
        </pc:sldMkLst>
      </pc:sldChg>
      <pc:sldChg chg="add">
        <pc:chgData name="Carroll, Claudia" userId="S::claudiac@wustl.edu::5513adb2-3315-47c6-853b-61e74126e783" providerId="AD" clId="Web-{6266D97F-994A-FC8D-0A12-F2468554C2CD}" dt="2024-10-13T23:51:47.202" v="344"/>
        <pc:sldMkLst>
          <pc:docMk/>
          <pc:sldMk cId="1876550961" sldId="348"/>
        </pc:sldMkLst>
      </pc:sldChg>
      <pc:sldChg chg="add">
        <pc:chgData name="Carroll, Claudia" userId="S::claudiac@wustl.edu::5513adb2-3315-47c6-853b-61e74126e783" providerId="AD" clId="Web-{6266D97F-994A-FC8D-0A12-F2468554C2CD}" dt="2024-10-13T23:51:47.202" v="345"/>
        <pc:sldMkLst>
          <pc:docMk/>
          <pc:sldMk cId="1714450078" sldId="349"/>
        </pc:sldMkLst>
      </pc:sldChg>
    </pc:docChg>
  </pc:docChgLst>
  <pc:docChgLst>
    <pc:chgData name="Carroll, Claudia" userId="S::claudiac@wustl.edu::5513adb2-3315-47c6-853b-61e74126e783" providerId="AD" clId="Web-{FAB33FFA-AC97-28B5-B4E0-94CE309C9D6F}"/>
    <pc:docChg chg="addSld delSld modSld sldOrd">
      <pc:chgData name="Carroll, Claudia" userId="S::claudiac@wustl.edu::5513adb2-3315-47c6-853b-61e74126e783" providerId="AD" clId="Web-{FAB33FFA-AC97-28B5-B4E0-94CE309C9D6F}" dt="2024-10-14T00:14:38.074" v="167" actId="20577"/>
      <pc:docMkLst>
        <pc:docMk/>
      </pc:docMkLst>
      <pc:sldChg chg="modSp">
        <pc:chgData name="Carroll, Claudia" userId="S::claudiac@wustl.edu::5513adb2-3315-47c6-853b-61e74126e783" providerId="AD" clId="Web-{FAB33FFA-AC97-28B5-B4E0-94CE309C9D6F}" dt="2024-10-14T00:06:09.675" v="36" actId="20577"/>
        <pc:sldMkLst>
          <pc:docMk/>
          <pc:sldMk cId="4063191102" sldId="263"/>
        </pc:sldMkLst>
        <pc:spChg chg="mod">
          <ac:chgData name="Carroll, Claudia" userId="S::claudiac@wustl.edu::5513adb2-3315-47c6-853b-61e74126e783" providerId="AD" clId="Web-{FAB33FFA-AC97-28B5-B4E0-94CE309C9D6F}" dt="2024-10-14T00:06:09.675" v="36" actId="20577"/>
          <ac:spMkLst>
            <pc:docMk/>
            <pc:sldMk cId="4063191102" sldId="263"/>
            <ac:spMk id="12" creationId="{4F5FED13-BC47-0E98-FC6F-AC5E03357C04}"/>
          </ac:spMkLst>
        </pc:spChg>
      </pc:sldChg>
      <pc:sldChg chg="modSp">
        <pc:chgData name="Carroll, Claudia" userId="S::claudiac@wustl.edu::5513adb2-3315-47c6-853b-61e74126e783" providerId="AD" clId="Web-{FAB33FFA-AC97-28B5-B4E0-94CE309C9D6F}" dt="2024-10-14T00:08:36.288" v="89" actId="20577"/>
        <pc:sldMkLst>
          <pc:docMk/>
          <pc:sldMk cId="164136963" sldId="308"/>
        </pc:sldMkLst>
        <pc:spChg chg="mod">
          <ac:chgData name="Carroll, Claudia" userId="S::claudiac@wustl.edu::5513adb2-3315-47c6-853b-61e74126e783" providerId="AD" clId="Web-{FAB33FFA-AC97-28B5-B4E0-94CE309C9D6F}" dt="2024-10-14T00:08:36.288" v="89" actId="20577"/>
          <ac:spMkLst>
            <pc:docMk/>
            <pc:sldMk cId="164136963" sldId="308"/>
            <ac:spMk id="3" creationId="{B6E7436B-288A-B774-1A67-9579AA5EBE0D}"/>
          </ac:spMkLst>
        </pc:spChg>
      </pc:sldChg>
      <pc:sldChg chg="modSp">
        <pc:chgData name="Carroll, Claudia" userId="S::claudiac@wustl.edu::5513adb2-3315-47c6-853b-61e74126e783" providerId="AD" clId="Web-{FAB33FFA-AC97-28B5-B4E0-94CE309C9D6F}" dt="2024-10-14T00:14:38.074" v="167" actId="20577"/>
        <pc:sldMkLst>
          <pc:docMk/>
          <pc:sldMk cId="2996069887" sldId="313"/>
        </pc:sldMkLst>
        <pc:spChg chg="mod">
          <ac:chgData name="Carroll, Claudia" userId="S::claudiac@wustl.edu::5513adb2-3315-47c6-853b-61e74126e783" providerId="AD" clId="Web-{FAB33FFA-AC97-28B5-B4E0-94CE309C9D6F}" dt="2024-10-14T00:14:38.074" v="167" actId="20577"/>
          <ac:spMkLst>
            <pc:docMk/>
            <pc:sldMk cId="2996069887" sldId="313"/>
            <ac:spMk id="3" creationId="{B6E7436B-288A-B774-1A67-9579AA5EBE0D}"/>
          </ac:spMkLst>
        </pc:spChg>
      </pc:sldChg>
      <pc:sldChg chg="modSp">
        <pc:chgData name="Carroll, Claudia" userId="S::claudiac@wustl.edu::5513adb2-3315-47c6-853b-61e74126e783" providerId="AD" clId="Web-{FAB33FFA-AC97-28B5-B4E0-94CE309C9D6F}" dt="2024-10-13T23:56:04.310" v="0" actId="20577"/>
        <pc:sldMkLst>
          <pc:docMk/>
          <pc:sldMk cId="4170078785" sldId="338"/>
        </pc:sldMkLst>
        <pc:spChg chg="mod">
          <ac:chgData name="Carroll, Claudia" userId="S::claudiac@wustl.edu::5513adb2-3315-47c6-853b-61e74126e783" providerId="AD" clId="Web-{FAB33FFA-AC97-28B5-B4E0-94CE309C9D6F}" dt="2024-10-13T23:56:04.310" v="0" actId="20577"/>
          <ac:spMkLst>
            <pc:docMk/>
            <pc:sldMk cId="4170078785" sldId="338"/>
            <ac:spMk id="9" creationId="{9B7761B9-4287-504E-FC59-679725C66764}"/>
          </ac:spMkLst>
        </pc:spChg>
      </pc:sldChg>
      <pc:sldChg chg="modSp ord">
        <pc:chgData name="Carroll, Claudia" userId="S::claudiac@wustl.edu::5513adb2-3315-47c6-853b-61e74126e783" providerId="AD" clId="Web-{FAB33FFA-AC97-28B5-B4E0-94CE309C9D6F}" dt="2024-10-14T00:14:10.443" v="164"/>
        <pc:sldMkLst>
          <pc:docMk/>
          <pc:sldMk cId="3251250739" sldId="339"/>
        </pc:sldMkLst>
        <pc:spChg chg="mod">
          <ac:chgData name="Carroll, Claudia" userId="S::claudiac@wustl.edu::5513adb2-3315-47c6-853b-61e74126e783" providerId="AD" clId="Web-{FAB33FFA-AC97-28B5-B4E0-94CE309C9D6F}" dt="2024-10-13T23:56:08.232" v="1" actId="20577"/>
          <ac:spMkLst>
            <pc:docMk/>
            <pc:sldMk cId="3251250739" sldId="339"/>
            <ac:spMk id="9" creationId="{9B7761B9-4287-504E-FC59-679725C66764}"/>
          </ac:spMkLst>
        </pc:spChg>
      </pc:sldChg>
      <pc:sldChg chg="modSp ord">
        <pc:chgData name="Carroll, Claudia" userId="S::claudiac@wustl.edu::5513adb2-3315-47c6-853b-61e74126e783" providerId="AD" clId="Web-{FAB33FFA-AC97-28B5-B4E0-94CE309C9D6F}" dt="2024-10-14T00:14:15.428" v="165"/>
        <pc:sldMkLst>
          <pc:docMk/>
          <pc:sldMk cId="114736870" sldId="343"/>
        </pc:sldMkLst>
        <pc:spChg chg="mod">
          <ac:chgData name="Carroll, Claudia" userId="S::claudiac@wustl.edu::5513adb2-3315-47c6-853b-61e74126e783" providerId="AD" clId="Web-{FAB33FFA-AC97-28B5-B4E0-94CE309C9D6F}" dt="2024-10-13T23:56:12.092" v="2" actId="20577"/>
          <ac:spMkLst>
            <pc:docMk/>
            <pc:sldMk cId="114736870" sldId="343"/>
            <ac:spMk id="9" creationId="{9B7761B9-4287-504E-FC59-679725C66764}"/>
          </ac:spMkLst>
        </pc:spChg>
      </pc:sldChg>
      <pc:sldChg chg="del">
        <pc:chgData name="Carroll, Claudia" userId="S::claudiac@wustl.edu::5513adb2-3315-47c6-853b-61e74126e783" providerId="AD" clId="Web-{FAB33FFA-AC97-28B5-B4E0-94CE309C9D6F}" dt="2024-10-14T00:14:09.021" v="163"/>
        <pc:sldMkLst>
          <pc:docMk/>
          <pc:sldMk cId="2632776748" sldId="347"/>
        </pc:sldMkLst>
      </pc:sldChg>
      <pc:sldChg chg="new del">
        <pc:chgData name="Carroll, Claudia" userId="S::claudiac@wustl.edu::5513adb2-3315-47c6-853b-61e74126e783" providerId="AD" clId="Web-{FAB33FFA-AC97-28B5-B4E0-94CE309C9D6F}" dt="2024-10-14T00:09:25.451" v="93"/>
        <pc:sldMkLst>
          <pc:docMk/>
          <pc:sldMk cId="2591334548" sldId="350"/>
        </pc:sldMkLst>
      </pc:sldChg>
      <pc:sldChg chg="modSp add ord replId">
        <pc:chgData name="Carroll, Claudia" userId="S::claudiac@wustl.edu::5513adb2-3315-47c6-853b-61e74126e783" providerId="AD" clId="Web-{FAB33FFA-AC97-28B5-B4E0-94CE309C9D6F}" dt="2024-10-14T00:14:02.302" v="162" actId="20577"/>
        <pc:sldMkLst>
          <pc:docMk/>
          <pc:sldMk cId="2949485301" sldId="350"/>
        </pc:sldMkLst>
        <pc:spChg chg="mod">
          <ac:chgData name="Carroll, Claudia" userId="S::claudiac@wustl.edu::5513adb2-3315-47c6-853b-61e74126e783" providerId="AD" clId="Web-{FAB33FFA-AC97-28B5-B4E0-94CE309C9D6F}" dt="2024-10-14T00:09:39.498" v="98" actId="20577"/>
          <ac:spMkLst>
            <pc:docMk/>
            <pc:sldMk cId="2949485301" sldId="350"/>
            <ac:spMk id="9" creationId="{9B7761B9-4287-504E-FC59-679725C66764}"/>
          </ac:spMkLst>
        </pc:spChg>
        <pc:spChg chg="mod">
          <ac:chgData name="Carroll, Claudia" userId="S::claudiac@wustl.edu::5513adb2-3315-47c6-853b-61e74126e783" providerId="AD" clId="Web-{FAB33FFA-AC97-28B5-B4E0-94CE309C9D6F}" dt="2024-10-14T00:14:02.302" v="162" actId="20577"/>
          <ac:spMkLst>
            <pc:docMk/>
            <pc:sldMk cId="2949485301" sldId="350"/>
            <ac:spMk id="12" creationId="{4F5FED13-BC47-0E98-FC6F-AC5E03357C04}"/>
          </ac:spMkLst>
        </pc:spChg>
      </pc:sldChg>
      <pc:sldChg chg="new del">
        <pc:chgData name="Carroll, Claudia" userId="S::claudiac@wustl.edu::5513adb2-3315-47c6-853b-61e74126e783" providerId="AD" clId="Web-{FAB33FFA-AC97-28B5-B4E0-94CE309C9D6F}" dt="2024-10-14T00:09:21.701" v="91"/>
        <pc:sldMkLst>
          <pc:docMk/>
          <pc:sldMk cId="4084858953" sldId="35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0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aECarroll/fall_24_python_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aECarroll/fall_24_python_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Analysis and Visualization</a:t>
            </a:r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Fall 2024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Session 1 (Oct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Identify Data Types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E4DF9D-212A-8444-0A0B-855CB01D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20" y="2273403"/>
            <a:ext cx="10823086" cy="31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Indices 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7614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An index is the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position of a subset of data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within a data type (e.g. letters in a string, or elements in a list)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In python, the index starts with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Elements can be access by index with the following syntax: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list[</a:t>
            </a:r>
            <a:r>
              <a:rPr lang="en-US" sz="3200" b="1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]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Example:</a:t>
            </a:r>
          </a:p>
          <a:p>
            <a:pPr marL="457200" indent="-457200" algn="l">
              <a:buFont typeface="Arial"/>
              <a:buChar char="•"/>
            </a:pP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  <a:latin typeface="Consolas"/>
                <a:cs typeface="Times New Roman"/>
              </a:rPr>
              <a:t>&gt;&gt;&gt; fruits = ["apples", "oranges", "melons"]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Consolas"/>
                <a:cs typeface="Times New Roman"/>
              </a:rPr>
              <a:t>&gt;&gt;&gt; print(fruits[1])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Consolas"/>
                <a:cs typeface="Times New Roman"/>
              </a:rPr>
              <a:t>"oranges"</a:t>
            </a:r>
          </a:p>
          <a:p>
            <a:pPr marL="457200" indent="-457200" algn="l">
              <a:buFont typeface="Arial"/>
              <a:buChar char="•"/>
            </a:pPr>
            <a:endParaRPr lang="en-US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spcBef>
                <a:spcPct val="20000"/>
              </a:spcBef>
            </a:pPr>
            <a:endParaRPr lang="en-US" sz="1400" dirty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10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Boolean Statements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78698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 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Boolean statement 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is a statement that is either True or False</a:t>
            </a:r>
            <a:endParaRPr lang="en-US"/>
          </a:p>
          <a:p>
            <a:pPr marL="342900" indent="-342900" algn="l">
              <a:buFont typeface="Arial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Boolean statements are primarily used to filter data or methods based on certain conditions</a:t>
            </a:r>
          </a:p>
          <a:p>
            <a:pPr marL="457200" indent="-457200" algn="l">
              <a:buFont typeface="Arial"/>
              <a:buChar char="•"/>
            </a:pP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Boolean statements are usually produced using 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Boolean operators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Consolas"/>
              </a:rPr>
              <a:t>&gt;&gt;&gt; age = 15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Consolas"/>
              </a:rPr>
              <a:t>&gt;&gt;&gt; print(age &lt; 12)</a:t>
            </a:r>
          </a:p>
          <a:p>
            <a:pPr algn="l"/>
            <a:r>
              <a:rPr lang="en-US" sz="2600" dirty="0">
                <a:solidFill>
                  <a:srgbClr val="C00000"/>
                </a:solidFill>
                <a:latin typeface="Consolas"/>
              </a:rPr>
              <a:t>False</a:t>
            </a:r>
            <a:endParaRPr lang="en-US" sz="2600" dirty="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Consolas"/>
              </a:rPr>
              <a:t>&gt;&gt;&gt; print (age &gt; 12)</a:t>
            </a:r>
          </a:p>
          <a:p>
            <a:pPr algn="l"/>
            <a:r>
              <a:rPr lang="en-US" sz="2600" dirty="0">
                <a:solidFill>
                  <a:srgbClr val="C00000"/>
                </a:solidFill>
                <a:latin typeface="Consolas"/>
              </a:rPr>
              <a:t>True</a:t>
            </a:r>
            <a:endParaRPr lang="en-US" dirty="0">
              <a:latin typeface="Consolas"/>
            </a:endParaRPr>
          </a:p>
          <a:p>
            <a:pPr algn="l">
              <a:spcBef>
                <a:spcPct val="20000"/>
              </a:spcBef>
            </a:pP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spcBef>
                <a:spcPct val="20000"/>
              </a:spcBef>
            </a:pPr>
            <a:endParaRPr lang="en-US" sz="1400" dirty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796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Arithmetic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C227BF-F427-EFA1-C3F8-F7D831728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92987"/>
              </p:ext>
            </p:extLst>
          </p:nvPr>
        </p:nvGraphicFramePr>
        <p:xfrm>
          <a:off x="1938215" y="1797538"/>
          <a:ext cx="12783047" cy="56916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168557126"/>
                    </a:ext>
                  </a:extLst>
                </a:gridCol>
                <a:gridCol w="11344578">
                  <a:extLst>
                    <a:ext uri="{9D8B030D-6E8A-4147-A177-3AD203B41FA5}">
                      <a16:colId xmlns:a16="http://schemas.microsoft.com/office/drawing/2014/main" val="2483091871"/>
                    </a:ext>
                  </a:extLst>
                </a:gridCol>
              </a:tblGrid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 dirty="0">
                          <a:effectLst/>
                          <a:latin typeface="Times New Roman"/>
                        </a:rPr>
                        <a:t>+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 dirty="0">
                          <a:effectLst/>
                          <a:latin typeface="Times New Roman"/>
                        </a:rPr>
                        <a:t>Addition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961988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 dirty="0">
                          <a:effectLst/>
                          <a:latin typeface="Times New Roman"/>
                        </a:rPr>
                        <a:t>-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 dirty="0">
                          <a:effectLst/>
                          <a:latin typeface="Times New Roman"/>
                        </a:rPr>
                        <a:t>Subtraction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476351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 dirty="0">
                          <a:effectLst/>
                          <a:latin typeface="Times New Roman"/>
                        </a:rPr>
                        <a:t>*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 dirty="0">
                          <a:effectLst/>
                          <a:latin typeface="Times New Roman"/>
                        </a:rPr>
                        <a:t>Multiplication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800430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 dirty="0">
                          <a:effectLst/>
                          <a:latin typeface="Times New Roman"/>
                        </a:rPr>
                        <a:t>/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 dirty="0">
                          <a:effectLst/>
                          <a:latin typeface="Times New Roman"/>
                        </a:rPr>
                        <a:t>Division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143417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 dirty="0">
                          <a:effectLst/>
                          <a:latin typeface="Times New Roman"/>
                        </a:rPr>
                        <a:t>%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 dirty="0">
                          <a:effectLst/>
                          <a:latin typeface="Times New Roman"/>
                        </a:rPr>
                        <a:t>Modulus (divide and return the remainder)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214564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 dirty="0">
                          <a:effectLst/>
                          <a:latin typeface="Times New Roman"/>
                        </a:rPr>
                        <a:t>**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 dirty="0">
                          <a:effectLst/>
                          <a:latin typeface="Times New Roman"/>
                        </a:rPr>
                        <a:t>Exponential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151095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 dirty="0">
                          <a:effectLst/>
                          <a:latin typeface="Times New Roman"/>
                        </a:rPr>
                        <a:t>//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 dirty="0">
                          <a:effectLst/>
                          <a:latin typeface="Times New Roman"/>
                        </a:rPr>
                        <a:t>Floor division (divide and round down to the nearest whole number)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84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7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Comparison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69205B-37FA-F936-16BF-2B44D0B8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28811"/>
              </p:ext>
            </p:extLst>
          </p:nvPr>
        </p:nvGraphicFramePr>
        <p:xfrm>
          <a:off x="1741487" y="2314575"/>
          <a:ext cx="12773024" cy="4514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9387">
                  <a:extLst>
                    <a:ext uri="{9D8B030D-6E8A-4147-A177-3AD203B41FA5}">
                      <a16:colId xmlns:a16="http://schemas.microsoft.com/office/drawing/2014/main" val="1157167513"/>
                    </a:ext>
                  </a:extLst>
                </a:gridCol>
                <a:gridCol w="10673637">
                  <a:extLst>
                    <a:ext uri="{9D8B030D-6E8A-4147-A177-3AD203B41FA5}">
                      <a16:colId xmlns:a16="http://schemas.microsoft.com/office/drawing/2014/main" val="823859934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 ==</a:t>
                      </a:r>
                      <a:endParaRPr lang="en-US" sz="36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Equal to</a:t>
                      </a:r>
                      <a:endParaRPr lang="en-US" sz="36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0735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!=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Not equal to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31467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&gt;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Greater than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02006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&lt;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Less than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54755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&gt;=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Great than or equal to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1541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&lt;=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Less than or equal to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094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4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Conditionals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9B1A-88C0-F8D0-5630-D6CD76F34A20}"/>
              </a:ext>
            </a:extLst>
          </p:cNvPr>
          <p:cNvSpPr txBox="1"/>
          <p:nvPr/>
        </p:nvSpPr>
        <p:spPr>
          <a:xfrm>
            <a:off x="602891" y="1944810"/>
            <a:ext cx="1495559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Used to</a:t>
            </a:r>
            <a:r>
              <a:rPr lang="en-US" sz="3600" i="1" dirty="0">
                <a:solidFill>
                  <a:schemeClr val="tx1"/>
                </a:solidFill>
                <a:latin typeface="Times New Roman"/>
                <a:cs typeface="Times New Roman"/>
              </a:rPr>
              <a:t> filter </a:t>
            </a: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data for further operations</a:t>
            </a:r>
            <a:endParaRPr lang="en-US" sz="3600" dirty="0">
              <a:solidFill>
                <a:schemeClr val="tx1"/>
              </a:solidFill>
              <a:latin typeface="Consolas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  <a:latin typeface="Consolas"/>
              </a:rPr>
              <a:t>number = 0 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sz="3600" dirty="0">
              <a:latin typeface="Consolas"/>
            </a:endParaRPr>
          </a:p>
          <a:p>
            <a:pPr algn="l"/>
            <a:r>
              <a:rPr lang="en-US" sz="3600" dirty="0">
                <a:solidFill>
                  <a:srgbClr val="C00000"/>
                </a:solidFill>
                <a:latin typeface="Consolas"/>
              </a:rPr>
              <a:t>if</a:t>
            </a:r>
            <a:r>
              <a:rPr lang="en-US" sz="3600" dirty="0">
                <a:solidFill>
                  <a:schemeClr val="tx1"/>
                </a:solidFill>
                <a:latin typeface="Consolas"/>
              </a:rPr>
              <a:t> number &gt; 0: 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onsolas"/>
              </a:rPr>
              <a:t> print('Positive number’) </a:t>
            </a:r>
          </a:p>
          <a:p>
            <a:pPr algn="l"/>
            <a:r>
              <a:rPr lang="en-US" sz="3600" err="1">
                <a:solidFill>
                  <a:srgbClr val="C00000"/>
                </a:solidFill>
                <a:latin typeface="Consolas"/>
              </a:rPr>
              <a:t>elif</a:t>
            </a:r>
            <a:r>
              <a:rPr lang="en-US" sz="3600" dirty="0">
                <a:solidFill>
                  <a:srgbClr val="C00000"/>
                </a:solidFill>
                <a:latin typeface="Consolas"/>
              </a:rPr>
              <a:t> </a:t>
            </a:r>
            <a:r>
              <a:rPr lang="en-US" sz="3600" dirty="0">
                <a:solidFill>
                  <a:schemeClr val="tx1"/>
                </a:solidFill>
                <a:latin typeface="Consolas"/>
              </a:rPr>
              <a:t>number &lt;0: 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onsolas"/>
              </a:rPr>
              <a:t> print('Negative number’) </a:t>
            </a:r>
          </a:p>
          <a:p>
            <a:pPr algn="l"/>
            <a:r>
              <a:rPr lang="en-US" sz="3600" dirty="0">
                <a:solidFill>
                  <a:srgbClr val="C00000"/>
                </a:solidFill>
                <a:latin typeface="Consolas"/>
              </a:rPr>
              <a:t>else</a:t>
            </a:r>
            <a:r>
              <a:rPr lang="en-US" sz="3600" dirty="0">
                <a:solidFill>
                  <a:schemeClr val="tx1"/>
                </a:solidFill>
                <a:latin typeface="Consolas"/>
              </a:rPr>
              <a:t>: 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onsolas"/>
              </a:rPr>
              <a:t> print('Zero') print('This statement is always executed')</a:t>
            </a:r>
          </a:p>
        </p:txBody>
      </p:sp>
    </p:spTree>
    <p:extLst>
      <p:ext uri="{BB962C8B-B14F-4D97-AF65-F5344CB8AC3E}">
        <p14:creationId xmlns:p14="http://schemas.microsoft.com/office/powerpoint/2010/main" val="39581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9B1A-88C0-F8D0-5630-D6CD76F34A20}"/>
              </a:ext>
            </a:extLst>
          </p:cNvPr>
          <p:cNvSpPr txBox="1"/>
          <p:nvPr/>
        </p:nvSpPr>
        <p:spPr>
          <a:xfrm>
            <a:off x="602891" y="1944810"/>
            <a:ext cx="1495559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Used to </a:t>
            </a:r>
            <a:r>
              <a:rPr lang="en-US" sz="3600" i="1" dirty="0">
                <a:solidFill>
                  <a:schemeClr val="tx1"/>
                </a:solidFill>
                <a:latin typeface="Times New Roman"/>
                <a:cs typeface="Times New Roman"/>
              </a:rPr>
              <a:t>iterate</a:t>
            </a: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 over a sequence of data (string, list, dictionary etc.)</a:t>
            </a:r>
            <a:endParaRPr lang="en-US" dirty="0">
              <a:solidFill>
                <a:schemeClr val="tx1"/>
              </a:solidFill>
            </a:endParaRPr>
          </a:p>
          <a:p>
            <a:pPr indent="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Can be </a:t>
            </a:r>
            <a:r>
              <a:rPr lang="en-US" sz="3600" i="1" dirty="0">
                <a:solidFill>
                  <a:schemeClr val="tx1"/>
                </a:solidFill>
                <a:latin typeface="Times New Roman"/>
                <a:cs typeface="Times New Roman"/>
              </a:rPr>
              <a:t>nested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Syntax: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/>
              </a:rPr>
              <a:t>fruits = [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"apple"</a:t>
            </a:r>
            <a:r>
              <a:rPr lang="en-US" sz="2800" dirty="0">
                <a:solidFill>
                  <a:schemeClr val="tx1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"banana"</a:t>
            </a:r>
            <a:r>
              <a:rPr lang="en-US" sz="2800" dirty="0">
                <a:solidFill>
                  <a:schemeClr val="tx1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"cherry"</a:t>
            </a:r>
            <a:r>
              <a:rPr lang="en-US" sz="2800" dirty="0">
                <a:solidFill>
                  <a:schemeClr val="tx1"/>
                </a:solidFill>
                <a:latin typeface="Consolas"/>
              </a:rPr>
              <a:t>]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br>
              <a:rPr lang="en-US" sz="2800" dirty="0">
                <a:latin typeface="Consolas"/>
              </a:rPr>
            </a:br>
            <a:r>
              <a:rPr lang="en-US" sz="2800" dirty="0">
                <a:solidFill>
                  <a:schemeClr val="tx1"/>
                </a:solidFill>
                <a:latin typeface="Consolas"/>
              </a:rPr>
              <a:t>for 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in</a:t>
            </a:r>
            <a:r>
              <a:rPr lang="en-US" sz="2800" dirty="0">
                <a:solidFill>
                  <a:schemeClr val="tx1"/>
                </a:solidFill>
                <a:latin typeface="Consolas"/>
              </a:rPr>
              <a:t> fruits: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latin typeface="Consolas"/>
              </a:rPr>
              <a:t>  for letter in </a:t>
            </a:r>
            <a:r>
              <a:rPr lang="en-US" sz="2800" dirty="0">
                <a:highlight>
                  <a:srgbClr val="FFFF00"/>
                </a:highlight>
                <a:latin typeface="Consolas"/>
              </a:rPr>
              <a:t>x</a:t>
            </a:r>
            <a:r>
              <a:rPr lang="en-US" sz="2800" dirty="0">
                <a:latin typeface="Consolas"/>
              </a:rPr>
              <a:t>:</a:t>
            </a:r>
            <a:endParaRPr lang="en-US" sz="2800" dirty="0"/>
          </a:p>
          <a:p>
            <a:pPr algn="l"/>
            <a:r>
              <a:rPr lang="en-US" sz="2800" dirty="0">
                <a:latin typeface="Consolas"/>
              </a:rPr>
              <a:t>  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  print</a:t>
            </a:r>
            <a:r>
              <a:rPr lang="en-US" sz="2800" dirty="0">
                <a:solidFill>
                  <a:schemeClr val="tx1"/>
                </a:solidFill>
                <a:latin typeface="Consolas"/>
              </a:rPr>
              <a:t>(letter)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8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9B1A-88C0-F8D0-5630-D6CD76F34A20}"/>
              </a:ext>
            </a:extLst>
          </p:cNvPr>
          <p:cNvSpPr txBox="1"/>
          <p:nvPr/>
        </p:nvSpPr>
        <p:spPr>
          <a:xfrm>
            <a:off x="602891" y="1944810"/>
            <a:ext cx="7296514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Blocks of pre-written code</a:t>
            </a: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Created by user or included in Python libraries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Must be </a:t>
            </a:r>
            <a:r>
              <a:rPr lang="en-US" sz="3600" i="1" dirty="0">
                <a:solidFill>
                  <a:schemeClr val="tx1"/>
                </a:solidFill>
                <a:latin typeface="Times New Roman"/>
                <a:cs typeface="Times New Roman"/>
              </a:rPr>
              <a:t>defined</a:t>
            </a: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 before being </a:t>
            </a:r>
            <a:r>
              <a:rPr lang="en-US" sz="3600" i="1" dirty="0">
                <a:solidFill>
                  <a:schemeClr val="tx1"/>
                </a:solidFill>
                <a:latin typeface="Times New Roman"/>
                <a:cs typeface="Times New Roman"/>
              </a:rPr>
              <a:t>called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i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Data can be passed to a function as arguments</a:t>
            </a:r>
          </a:p>
          <a:p>
            <a:pPr algn="l"/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Consolas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05677-34EF-F46C-8EFA-C4E29412BE2E}"/>
              </a:ext>
            </a:extLst>
          </p:cNvPr>
          <p:cNvSpPr txBox="1"/>
          <p:nvPr/>
        </p:nvSpPr>
        <p:spPr>
          <a:xfrm>
            <a:off x="8331545" y="1944884"/>
            <a:ext cx="7598175" cy="5078313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6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400" dirty="0">
                <a:solidFill>
                  <a:srgbClr val="FFFFFF"/>
                </a:solidFill>
                <a:latin typeface="Consolas"/>
              </a:rPr>
              <a:t>foods = [“eggs”, “bread”, “milk”, “cookies”]</a:t>
            </a:r>
          </a:p>
          <a:p>
            <a:pPr algn="l"/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400" dirty="0">
                <a:solidFill>
                  <a:srgbClr val="FFFFFF"/>
                </a:solidFill>
                <a:latin typeface="Consolas"/>
              </a:rPr>
              <a:t>&gt;&gt;&gt; def </a:t>
            </a:r>
            <a:r>
              <a:rPr lang="en-US" sz="2400" dirty="0" err="1">
                <a:solidFill>
                  <a:srgbClr val="FFFFFF"/>
                </a:solidFill>
                <a:latin typeface="Consolas"/>
              </a:rPr>
              <a:t>long_strings</a:t>
            </a:r>
            <a:r>
              <a:rPr lang="en-US" sz="2400" dirty="0">
                <a:solidFill>
                  <a:srgbClr val="FFFFFF"/>
                </a:solidFill>
                <a:latin typeface="Consolas"/>
              </a:rPr>
              <a:t>(x):</a:t>
            </a:r>
            <a:endParaRPr lang="en-US" dirty="0"/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      for food in foods:</a:t>
            </a:r>
            <a:endParaRPr lang="en-US"/>
          </a:p>
          <a:p>
            <a:pPr algn="l"/>
            <a:r>
              <a:rPr lang="en-US" sz="2400" dirty="0">
                <a:solidFill>
                  <a:srgbClr val="FFFFFF"/>
                </a:solidFill>
                <a:latin typeface="Consolas"/>
              </a:rPr>
              <a:t>        if </a:t>
            </a:r>
            <a:r>
              <a:rPr lang="en-US" sz="2400" dirty="0" err="1">
                <a:solidFill>
                  <a:srgbClr val="FFFFFF"/>
                </a:solidFill>
                <a:latin typeface="Consolas"/>
              </a:rPr>
              <a:t>len</a:t>
            </a:r>
            <a:r>
              <a:rPr lang="en-US" sz="2400" dirty="0">
                <a:solidFill>
                  <a:srgbClr val="FFFFFF"/>
                </a:solidFill>
                <a:latin typeface="Consolas"/>
              </a:rPr>
              <a:t>(food) &gt; 5:</a:t>
            </a:r>
          </a:p>
          <a:p>
            <a:pPr algn="l"/>
            <a:r>
              <a:rPr lang="en-US" sz="2400" dirty="0">
                <a:solidFill>
                  <a:srgbClr val="FFFFFF"/>
                </a:solidFill>
                <a:latin typeface="Consolas"/>
              </a:rPr>
              <a:t>          print(food) </a:t>
            </a:r>
          </a:p>
          <a:p>
            <a:pPr algn="l"/>
            <a:r>
              <a:rPr lang="en-US" sz="2400" dirty="0">
                <a:solidFill>
                  <a:srgbClr val="FFFFFF"/>
                </a:solidFill>
                <a:latin typeface="Consolas"/>
              </a:rPr>
              <a:t>      return</a:t>
            </a:r>
          </a:p>
          <a:p>
            <a:pPr algn="l"/>
            <a:endParaRPr lang="en-US" sz="2400" dirty="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sz="2400" dirty="0">
                <a:solidFill>
                  <a:srgbClr val="FFFFFF"/>
                </a:solidFill>
                <a:latin typeface="Consolas"/>
              </a:rPr>
              <a:t>&gt;&gt;&gt; print(</a:t>
            </a:r>
            <a:r>
              <a:rPr lang="en-US" sz="2400" dirty="0" err="1">
                <a:solidFill>
                  <a:srgbClr val="FFFFFF"/>
                </a:solidFill>
                <a:latin typeface="Consolas"/>
              </a:rPr>
              <a:t>long_string</a:t>
            </a:r>
            <a:r>
              <a:rPr lang="en-US" sz="2400" dirty="0">
                <a:solidFill>
                  <a:srgbClr val="FFFFFF"/>
                </a:solidFill>
                <a:latin typeface="Consolas"/>
              </a:rPr>
              <a:t>(foods))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sz="2400" dirty="0">
                <a:solidFill>
                  <a:srgbClr val="FFFFFF"/>
                </a:solidFill>
                <a:latin typeface="Consolas"/>
              </a:rPr>
              <a:t>cookies</a:t>
            </a:r>
          </a:p>
          <a:p>
            <a:pPr algn="l"/>
            <a:endParaRPr lang="en-US" sz="2400" dirty="0">
              <a:solidFill>
                <a:srgbClr val="FFFFFF"/>
              </a:solidFill>
              <a:latin typeface="Consolas"/>
            </a:endParaRPr>
          </a:p>
          <a:p>
            <a:pPr algn="l"/>
            <a:endParaRPr lang="en-US" sz="2400" dirty="0">
              <a:solidFill>
                <a:srgbClr val="FFFF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479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What is Pandas?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76636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The most common Python </a:t>
            </a:r>
            <a:r>
              <a:rPr lang="en-US" sz="3200" i="1" dirty="0">
                <a:latin typeface="Times New Roman"/>
                <a:ea typeface="Calibri"/>
                <a:cs typeface="Times New Roman"/>
              </a:rPr>
              <a:t>library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for basic data manipulation</a:t>
            </a:r>
          </a:p>
          <a:p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Built on the NumPy library</a:t>
            </a:r>
          </a:p>
          <a:p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Often used in conjunction with additional libraries for advanced data analysis and visualization, such as matplotlib or SciPy</a:t>
            </a:r>
          </a:p>
          <a:p>
            <a:pPr marL="571500" indent="-571500">
              <a:buFont typeface="Arial"/>
              <a:buChar char="•"/>
            </a:pPr>
            <a:endParaRPr lang="en-US" sz="3200" i="1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Particularly suited to working with </a:t>
            </a:r>
            <a:r>
              <a:rPr lang="en-US" sz="3200" i="1" dirty="0">
                <a:latin typeface="Times New Roman"/>
                <a:ea typeface="Calibri"/>
                <a:cs typeface="Times New Roman"/>
              </a:rPr>
              <a:t>tabular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data (csv, </a:t>
            </a:r>
            <a:r>
              <a:rPr lang="en-US" sz="3200" err="1">
                <a:latin typeface="Times New Roman"/>
                <a:ea typeface="Calibri"/>
                <a:cs typeface="Times New Roman"/>
              </a:rPr>
              <a:t>tsv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, excel etc.)</a:t>
            </a:r>
          </a:p>
          <a:p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Reads tabular data as a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dataframe</a:t>
            </a:r>
            <a:endParaRPr lang="en-US" sz="3200" i="1" dirty="0">
              <a:latin typeface="Times New Roman"/>
              <a:ea typeface="Calibri"/>
              <a:cs typeface="Times New Roman"/>
            </a:endParaRPr>
          </a:p>
          <a:p>
            <a:endParaRPr lang="en-US" sz="3200" i="1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A 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is a 2-dimensional array in python</a:t>
            </a:r>
          </a:p>
          <a:p>
            <a:pPr marL="571500" indent="-571500">
              <a:buFont typeface="Arial"/>
              <a:buChar char="•"/>
            </a:pPr>
            <a:endParaRPr lang="en-US" sz="3600" i="1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64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Uses of Pandas?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Reading data stored in CSV files (other file formats can be read as well)</a:t>
            </a:r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Slicing and </a:t>
            </a:r>
            <a:r>
              <a:rPr lang="en-US" sz="3200" dirty="0" err="1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subsetting</a:t>
            </a:r>
            <a:r>
              <a:rPr lang="en-US" sz="3200" dirty="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 data</a:t>
            </a:r>
            <a:endParaRPr lang="en-US" sz="3200" dirty="0">
              <a:solidFill>
                <a:srgbClr val="212529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Dealing with missing data</a:t>
            </a:r>
            <a:endParaRPr lang="en-US" sz="32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Inserting and deleting columns from data structures</a:t>
            </a:r>
            <a:endParaRPr lang="en-US" sz="32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Aggregating data </a:t>
            </a:r>
            <a:endParaRPr lang="en-US" sz="32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Joining of datasets (after they have been loaded into </a:t>
            </a:r>
            <a:r>
              <a:rPr lang="en-US" sz="3200" dirty="0" err="1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Dataframes</a:t>
            </a:r>
            <a:r>
              <a:rPr lang="en-US" sz="3200" dirty="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)</a:t>
            </a:r>
            <a:endParaRPr lang="en-US" sz="320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 i="1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2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65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Goals for the Workshop</a:t>
            </a:r>
            <a:endParaRPr lang="en-US" sz="4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Develop further fluency in the Python programming language</a:t>
            </a: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Learn how to access and perform basic analysis of data contained in tabular form using the Pandas library</a:t>
            </a: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Practice creating static and interactive visualizations of file-based data using Python</a:t>
            </a: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Pandas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87100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Monday: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Reading tabular data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Slicing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Basic data calculations (means etc.)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Wednesday: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Dealing with null values</a:t>
            </a:r>
            <a:endParaRPr lang="en-US" sz="3200" dirty="0">
              <a:solidFill>
                <a:srgbClr val="212529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Aggregating data in new 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dataframes</a:t>
            </a:r>
            <a:endParaRPr lang="en-US" sz="3200" dirty="0" err="1">
              <a:solidFill>
                <a:srgbClr val="212529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Joining or merging 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dataframes</a:t>
            </a:r>
            <a:br>
              <a:rPr lang="en-US" sz="32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</a:br>
            <a:endParaRPr lang="en-US" sz="3200">
              <a:solidFill>
                <a:srgbClr val="212529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 i="1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2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445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Class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602732" y="1823438"/>
            <a:ext cx="1501811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latin typeface="Times New Roman"/>
                <a:cs typeface="Times New Roman"/>
                <a:hlinkClick r:id="rId3"/>
              </a:rPr>
              <a:t>https://github.com/ClaudiaECarroll/fall_24_python_data</a:t>
            </a:r>
            <a:endParaRPr lang="en-US" dirty="0"/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Download all three CSV files from class_1 to your computer</a:t>
            </a:r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Upload those three files to Google </a:t>
            </a:r>
            <a:r>
              <a:rPr lang="en-US" sz="4000" dirty="0" err="1">
                <a:solidFill>
                  <a:srgbClr val="000000"/>
                </a:solidFill>
                <a:latin typeface="Times New Roman"/>
                <a:cs typeface="Times New Roman"/>
              </a:rPr>
              <a:t>Colab</a:t>
            </a: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9485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Demo 1: Accessing Tabular Data</a:t>
            </a:r>
          </a:p>
        </p:txBody>
      </p:sp>
    </p:spTree>
    <p:extLst>
      <p:ext uri="{BB962C8B-B14F-4D97-AF65-F5344CB8AC3E}">
        <p14:creationId xmlns:p14="http://schemas.microsoft.com/office/powerpoint/2010/main" val="151636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7436B-288A-B774-1A67-9579AA5EBE0D}"/>
              </a:ext>
            </a:extLst>
          </p:cNvPr>
          <p:cNvSpPr txBox="1"/>
          <p:nvPr/>
        </p:nvSpPr>
        <p:spPr>
          <a:xfrm>
            <a:off x="600916" y="1979132"/>
            <a:ext cx="15006691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From the SAFI_results.csv file, extract all of the records where: 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sz="32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The C01_respondent_roof_type (index 18) has a value of 'grass' and the 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The C02_respondent_wall_type (index 19) has a value of '</a:t>
            </a:r>
            <a:r>
              <a:rPr lang="en-US" sz="3200" dirty="0" err="1">
                <a:solidFill>
                  <a:srgbClr val="383838"/>
                </a:solidFill>
                <a:latin typeface="Times New Roman"/>
                <a:cs typeface="Times New Roman"/>
              </a:rPr>
              <a:t>muddaub</a:t>
            </a:r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' and </a:t>
            </a:r>
            <a:endParaRPr lang="en-US">
              <a:solidFill>
                <a:srgbClr val="000000"/>
              </a:solidFill>
            </a:endParaRPr>
          </a:p>
          <a:p>
            <a:pPr marL="457200" indent="-457200" algn="l">
              <a:buAutoNum type="arabicPeriod"/>
            </a:pPr>
            <a:endParaRPr lang="en-US" sz="32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And write them each to their own file. </a:t>
            </a:r>
            <a:endParaRPr lang="en-US" dirty="0"/>
          </a:p>
          <a:p>
            <a:pPr marL="514350" indent="-514350" algn="l">
              <a:buAutoNum type="arabicPeriod"/>
            </a:pPr>
            <a:endParaRPr lang="en-US" sz="32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algn="l"/>
            <a:endParaRPr lang="en-US" sz="32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**In both files include the header record.**</a:t>
            </a:r>
            <a:endParaRPr lang="en-US" sz="3200" dirty="0">
              <a:latin typeface="Times New Roman"/>
              <a:cs typeface="Times New Roman"/>
            </a:endParaRPr>
          </a:p>
          <a:p>
            <a:pPr algn="l"/>
            <a:endParaRPr lang="en-US" sz="36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algn="l"/>
            <a:endParaRPr lang="en-US" sz="3600" dirty="0">
              <a:solidFill>
                <a:srgbClr val="3838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13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7436B-288A-B774-1A67-9579AA5EBE0D}"/>
              </a:ext>
            </a:extLst>
          </p:cNvPr>
          <p:cNvSpPr txBox="1"/>
          <p:nvPr/>
        </p:nvSpPr>
        <p:spPr>
          <a:xfrm>
            <a:off x="1089320" y="1843464"/>
            <a:ext cx="1455361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007BA5"/>
                </a:solidFill>
                <a:latin typeface="Consolas"/>
              </a:rPr>
              <a:t>with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open 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"SAFI_results.csv"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 as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fr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:
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with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open 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"SAFI_grass_roof_muddaub.csv"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"w"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 as fw1:
   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with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open 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"SAFI_grass_roof_burntbricks.csv"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"w"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 as fw2:
         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headerline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fr.readline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()
          fw1.write(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headerline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
          fw2.write(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headerline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
       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for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line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fr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:
           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line.split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","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)[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18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'grass'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
               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line.split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","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)[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19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</a:t>
            </a:r>
            <a:r>
              <a:rPr lang="en-US" sz="2400" dirty="0" err="1">
                <a:solidFill>
                  <a:srgbClr val="20794D"/>
                </a:solidFill>
                <a:latin typeface="Consolas"/>
              </a:rPr>
              <a:t>muddaub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
                      fw1.write(line)
               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line.split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","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)[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19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</a:t>
            </a:r>
            <a:r>
              <a:rPr lang="en-US" sz="2400" dirty="0" err="1">
                <a:solidFill>
                  <a:srgbClr val="20794D"/>
                </a:solidFill>
                <a:latin typeface="Consolas"/>
              </a:rPr>
              <a:t>burntbricks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
                      fw2.write(line)  </a:t>
            </a:r>
            <a:endParaRPr lang="en-US" sz="2400">
              <a:latin typeface="Consolas"/>
            </a:endParaRPr>
          </a:p>
          <a:p>
            <a:pPr algn="l"/>
            <a:endParaRPr lang="en-US" sz="36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algn="l"/>
            <a:endParaRPr lang="en-US" sz="3600" dirty="0">
              <a:solidFill>
                <a:srgbClr val="3838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23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Demo 2: Basic Pandas</a:t>
            </a:r>
          </a:p>
        </p:txBody>
      </p:sp>
    </p:spTree>
    <p:extLst>
      <p:ext uri="{BB962C8B-B14F-4D97-AF65-F5344CB8AC3E}">
        <p14:creationId xmlns:p14="http://schemas.microsoft.com/office/powerpoint/2010/main" val="3346274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2: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4000">
                <a:latin typeface="Times New Roman"/>
                <a:cs typeface="Times New Roman"/>
              </a:rPr>
              <a:t>Write the code to print each country in the data file gdp_africa.csv and that country’s mean </a:t>
            </a:r>
            <a:r>
              <a:rPr lang="en-US" sz="4000" err="1">
                <a:latin typeface="Times New Roman"/>
                <a:cs typeface="Times New Roman"/>
              </a:rPr>
              <a:t>gdp</a:t>
            </a:r>
            <a:r>
              <a:rPr lang="en-US" sz="4000">
                <a:latin typeface="Times New Roman"/>
                <a:cs typeface="Times New Roman"/>
              </a:rPr>
              <a:t> between 1952 and 1982.</a:t>
            </a:r>
            <a:endParaRPr lang="en-US" sz="4000">
              <a:latin typeface="Times New Roman"/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US" sz="4000">
              <a:latin typeface="Times New Roman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4000">
                <a:latin typeface="Times New Roman"/>
                <a:cs typeface="Times New Roman"/>
              </a:rPr>
              <a:t>Now write the code to print each year (as represented by the column headings) in gdp_africa.csv and the mean GDP in Africa that year. How does your code differ from part one?</a:t>
            </a:r>
            <a:endParaRPr lang="en-US" sz="4000">
              <a:latin typeface="Times New Roman"/>
              <a:cs typeface="Calibri" panose="020F0502020204030204"/>
            </a:endParaRPr>
          </a:p>
          <a:p>
            <a:pPr marL="742950" indent="-742950">
              <a:buAutoNum type="arabicPeriod"/>
            </a:pPr>
            <a:endParaRPr lang="en-US" sz="36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07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 Part 1: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64668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Times New Roman"/>
                <a:cs typeface="Times New Roman"/>
              </a:rPr>
              <a:t>Write the code to print each country in the data file gdp_africa.csv and that country’s mean </a:t>
            </a:r>
            <a:r>
              <a:rPr lang="en-US" sz="3600" err="1">
                <a:latin typeface="Times New Roman"/>
                <a:cs typeface="Times New Roman"/>
              </a:rPr>
              <a:t>gdp</a:t>
            </a:r>
            <a:r>
              <a:rPr lang="en-US" sz="3600">
                <a:latin typeface="Times New Roman"/>
                <a:cs typeface="Times New Roman"/>
              </a:rPr>
              <a:t> between 1952 and 1982.</a:t>
            </a:r>
            <a:endParaRPr lang="en-US" sz="3600">
              <a:cs typeface="Calibri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Menlo"/>
                <a:cs typeface="Times New Roman"/>
              </a:rPr>
              <a:t>for x in countries:  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Menlo"/>
                <a:cs typeface="Times New Roman"/>
              </a:rPr>
              <a:t>  y = </a:t>
            </a:r>
            <a:r>
              <a:rPr lang="en-US" sz="3600" err="1">
                <a:latin typeface="Menlo"/>
                <a:cs typeface="Times New Roman"/>
              </a:rPr>
              <a:t>df.loc</a:t>
            </a:r>
            <a:r>
              <a:rPr lang="en-US" sz="3600">
                <a:latin typeface="Menlo"/>
                <a:cs typeface="Times New Roman"/>
              </a:rPr>
              <a:t>[x, "gdpPercap_1952": "gdpPercap_1982"].mean()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Menlo"/>
                <a:cs typeface="Times New Roman"/>
              </a:rPr>
              <a:t>  print(x, y)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>
              <a:latin typeface="Menlo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250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 Part 2: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6965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Times New Roman"/>
                <a:cs typeface="Times New Roman"/>
              </a:rPr>
              <a:t>Now write the code to print each year (as represented by the column headings) in gdp_africa.csv and the mean GDP in Africa that year. How does your code differ from part one?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Menlo"/>
                <a:cs typeface="Times New Roman"/>
              </a:rPr>
              <a:t>for x in years: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Menlo"/>
                <a:cs typeface="Times New Roman"/>
              </a:rPr>
              <a:t>  y = </a:t>
            </a:r>
            <a:r>
              <a:rPr lang="en-US" sz="3600" err="1">
                <a:latin typeface="Menlo"/>
                <a:cs typeface="Times New Roman"/>
              </a:rPr>
              <a:t>df</a:t>
            </a:r>
            <a:r>
              <a:rPr lang="en-US" sz="3600">
                <a:latin typeface="Menlo"/>
                <a:cs typeface="Times New Roman"/>
              </a:rPr>
              <a:t>[x].mean()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Menlo"/>
                <a:cs typeface="Times New Roman"/>
              </a:rPr>
              <a:t>  print(x, y)</a:t>
            </a:r>
            <a:endParaRPr lang="en-US" sz="3600">
              <a:cs typeface="Calibri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>
              <a:latin typeface="Menlo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36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Homework!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7436B-288A-B774-1A67-9579AA5EBE0D}"/>
              </a:ext>
            </a:extLst>
          </p:cNvPr>
          <p:cNvSpPr txBox="1"/>
          <p:nvPr/>
        </p:nvSpPr>
        <p:spPr>
          <a:xfrm>
            <a:off x="1089320" y="1843464"/>
            <a:ext cx="14553610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AutoNum type="arabicPeriod"/>
            </a:pPr>
            <a:r>
              <a:rPr lang="en-US" sz="4000" dirty="0">
                <a:solidFill>
                  <a:srgbClr val="212529"/>
                </a:solidFill>
                <a:latin typeface="Times New Roman"/>
                <a:cs typeface="Times New Roman"/>
              </a:rPr>
              <a:t>Complete in-class exercises</a:t>
            </a:r>
            <a:endParaRPr lang="en-US" sz="4000" dirty="0">
              <a:solidFill>
                <a:srgbClr val="212529"/>
              </a:solidFill>
              <a:latin typeface="Consolas"/>
              <a:cs typeface="Times New Roman"/>
            </a:endParaRPr>
          </a:p>
          <a:p>
            <a:pPr marL="457200" indent="-457200" algn="l">
              <a:buAutoNum type="arabicPeriod"/>
            </a:pPr>
            <a:r>
              <a:rPr lang="en-US" sz="4000" dirty="0">
                <a:solidFill>
                  <a:srgbClr val="212529"/>
                </a:solidFill>
                <a:latin typeface="Times New Roman"/>
                <a:cs typeface="Times New Roman"/>
              </a:rPr>
              <a:t>Complete Class One Homework Exercises</a:t>
            </a: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212529"/>
                </a:solidFill>
                <a:latin typeface="Times New Roman"/>
                <a:cs typeface="Times New Roman"/>
              </a:rPr>
              <a:t>Materials and homework can be access via my GitHub repo for this class:</a:t>
            </a:r>
          </a:p>
          <a:p>
            <a:pPr algn="l"/>
            <a:endParaRPr lang="en-US" sz="4000" dirty="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4000" dirty="0">
                <a:solidFill>
                  <a:srgbClr val="212529"/>
                </a:solidFill>
                <a:latin typeface="Times New Roman"/>
                <a:cs typeface="Times New Roman"/>
                <a:hlinkClick r:id="rId3"/>
              </a:rPr>
              <a:t>https://github.com/ClaudiaECarroll/fall_24_python_data</a:t>
            </a:r>
            <a:endParaRPr lang="en-US"/>
          </a:p>
          <a:p>
            <a:pPr marL="742950" indent="-742950" algn="l">
              <a:buAutoNum type="arabicPeriod"/>
            </a:pPr>
            <a:endParaRPr lang="en-US" sz="3600" dirty="0">
              <a:solidFill>
                <a:srgbClr val="383838"/>
              </a:solidFill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60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Workshop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9DA168-FC12-31AA-4CB0-DBC8DC0F2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5036"/>
              </p:ext>
            </p:extLst>
          </p:nvPr>
        </p:nvGraphicFramePr>
        <p:xfrm>
          <a:off x="2312226" y="2258281"/>
          <a:ext cx="11576715" cy="454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845">
                  <a:extLst>
                    <a:ext uri="{9D8B030D-6E8A-4147-A177-3AD203B41FA5}">
                      <a16:colId xmlns:a16="http://schemas.microsoft.com/office/drawing/2014/main" val="2909318260"/>
                    </a:ext>
                  </a:extLst>
                </a:gridCol>
                <a:gridCol w="9880870">
                  <a:extLst>
                    <a:ext uri="{9D8B030D-6E8A-4147-A177-3AD203B41FA5}">
                      <a16:colId xmlns:a16="http://schemas.microsoft.com/office/drawing/2014/main" val="228436556"/>
                    </a:ext>
                  </a:extLst>
                </a:gridCol>
              </a:tblGrid>
              <a:tr h="1136428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Class 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Pandas: Accessing and Exploring Tabular 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222318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Class 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Pandas: Data Cleaning and Aggregation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824599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Class 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Matplotlib and Seaborn: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Static Data Visualizations</a:t>
                      </a:r>
                      <a:endParaRPr lang="en-US" sz="32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390068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Class 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Plotly</a:t>
                      </a:r>
                      <a:r>
                        <a:rPr lang="en-US" sz="32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: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Interactive Data Visualizations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2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Lesson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278124" y="2402733"/>
            <a:ext cx="1370512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 algn="l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Review of previous class's material</a:t>
            </a:r>
          </a:p>
          <a:p>
            <a:pPr marL="742950" indent="-742950" algn="l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Brief lecture on new concepts/material</a:t>
            </a:r>
          </a:p>
          <a:p>
            <a:pPr marL="742950" indent="-742950" algn="l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Demo and Exercise (x2)</a:t>
            </a:r>
          </a:p>
          <a:p>
            <a:pPr marL="742950" indent="-74295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*Each class will have accompanying homework exercises, which you are strongly encourage to complete between class sessions.</a:t>
            </a: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917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Today's Lesson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602732" y="1823438"/>
            <a:ext cx="15018112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 dirty="0">
                <a:latin typeface="Times New Roman"/>
                <a:cs typeface="Times New Roman"/>
              </a:rPr>
              <a:t>Review of Python Data Formats</a:t>
            </a:r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Demo 1: Accessing data in tabular files</a:t>
            </a:r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Exercise 1: Practicing open and reading data files </a:t>
            </a:r>
            <a:endParaRPr lang="en-US" sz="4000">
              <a:latin typeface="Times New Roman"/>
              <a:cs typeface="Times New Roman"/>
            </a:endParaRPr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Demo 2: Accessing data with Pandas</a:t>
            </a: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19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2583D9-CA88-A05C-752C-F56EBED929CA}"/>
              </a:ext>
            </a:extLst>
          </p:cNvPr>
          <p:cNvSpPr txBox="1"/>
          <p:nvPr/>
        </p:nvSpPr>
        <p:spPr>
          <a:xfrm>
            <a:off x="6446662" y="3554546"/>
            <a:ext cx="32746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Times New Roman"/>
                <a:cs typeface="Times New Roman"/>
              </a:rPr>
              <a:t>Questions?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Lecture: Crash Course on Python Basics</a:t>
            </a:r>
          </a:p>
        </p:txBody>
      </p:sp>
    </p:spTree>
    <p:extLst>
      <p:ext uri="{BB962C8B-B14F-4D97-AF65-F5344CB8AC3E}">
        <p14:creationId xmlns:p14="http://schemas.microsoft.com/office/powerpoint/2010/main" val="220661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Data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3590F-2D97-C3B8-2385-F8352F492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5801"/>
              </p:ext>
            </p:extLst>
          </p:nvPr>
        </p:nvGraphicFramePr>
        <p:xfrm>
          <a:off x="1015999" y="2031999"/>
          <a:ext cx="13336902" cy="29222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4336">
                  <a:extLst>
                    <a:ext uri="{9D8B030D-6E8A-4147-A177-3AD203B41FA5}">
                      <a16:colId xmlns:a16="http://schemas.microsoft.com/office/drawing/2014/main" val="2791441993"/>
                    </a:ext>
                  </a:extLst>
                </a:gridCol>
                <a:gridCol w="11062566">
                  <a:extLst>
                    <a:ext uri="{9D8B030D-6E8A-4147-A177-3AD203B41FA5}">
                      <a16:colId xmlns:a16="http://schemas.microsoft.com/office/drawing/2014/main" val="2319339322"/>
                    </a:ext>
                  </a:extLst>
                </a:gridCol>
              </a:tblGrid>
              <a:tr h="11219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Strings</a:t>
                      </a:r>
                      <a:br>
                        <a:rPr lang="en-US" sz="32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</a:br>
                      <a:endParaRPr lang="en-US" sz="32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"Heuston, we have a problem"</a:t>
                      </a:r>
                      <a:endParaRPr lang="en-US" sz="32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42089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Integers</a:t>
                      </a:r>
                      <a:endParaRPr lang="en-US" sz="3200" b="1" i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35</a:t>
                      </a:r>
                      <a:endParaRPr lang="en-US" sz="3200" b="0" i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90966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Floats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35.6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10784"/>
                  </a:ext>
                </a:extLst>
              </a:tr>
              <a:tr h="6001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32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Booleans</a:t>
                      </a:r>
                    </a:p>
                  </a:txBody>
                  <a:tcPr marL="68580" marR="68580" marT="34290" marB="34290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True/False</a:t>
                      </a:r>
                    </a:p>
                  </a:txBody>
                  <a:tcPr marL="68580" marR="68580" marT="34290" marB="34290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8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8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Data Collection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3590F-2D97-C3B8-2385-F8352F492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50526"/>
              </p:ext>
            </p:extLst>
          </p:nvPr>
        </p:nvGraphicFramePr>
        <p:xfrm>
          <a:off x="1140407" y="1689877"/>
          <a:ext cx="13336902" cy="6023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64693">
                  <a:extLst>
                    <a:ext uri="{9D8B030D-6E8A-4147-A177-3AD203B41FA5}">
                      <a16:colId xmlns:a16="http://schemas.microsoft.com/office/drawing/2014/main" val="2791441993"/>
                    </a:ext>
                  </a:extLst>
                </a:gridCol>
                <a:gridCol w="6572209">
                  <a:extLst>
                    <a:ext uri="{9D8B030D-6E8A-4147-A177-3AD203B41FA5}">
                      <a16:colId xmlns:a16="http://schemas.microsoft.com/office/drawing/2014/main" val="2319339322"/>
                    </a:ext>
                  </a:extLst>
                </a:gridCol>
              </a:tblGrid>
              <a:tr h="266311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List: 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["apple", 12, "computer science", "apple", 13.2]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saved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 be rearranged after list is defined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 contain duplicates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Elements can be added or removed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square brackets</a:t>
                      </a:r>
                      <a:endParaRPr lang="en-US" sz="2400"/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Set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: {"orange", "house", 102}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not saved (unordered)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Cannot contain duplicates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Cannot add or remove elements once defined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curly brackets</a:t>
                      </a:r>
                    </a:p>
                    <a:p>
                      <a:pPr lvl="0" algn="l">
                        <a:buNone/>
                      </a:pP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42089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Tuple 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: ("apple", 29, 32)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saved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cannot be rearranged after tuple is defined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 contain duplicates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Elements cannot be added or removed 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parentheses</a:t>
                      </a:r>
                    </a:p>
                    <a:p>
                      <a:pPr lvl="0" algn="l">
                        <a:buNone/>
                      </a:pP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Dictionary: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 {"name": "Anne", "age": 19, "major": "communications"}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Stores data in key/value pairs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saved (as of Python 3.7)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Duplicate values permitted, but not duplicate keys within one item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Elements can be added and removed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curly brackets and colons</a:t>
                      </a:r>
                    </a:p>
                    <a:p>
                      <a:pPr lvl="0" algn="l">
                        <a:buNone/>
                      </a:pP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9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0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721</cp:revision>
  <dcterms:created xsi:type="dcterms:W3CDTF">2023-01-12T07:17:30Z</dcterms:created>
  <dcterms:modified xsi:type="dcterms:W3CDTF">2024-10-14T00:14:40Z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