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gmAgs3cmN8+WMrEkr99J2QGU5B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7F9E53-6B08-4CB2-A41B-B1C247C00D83}">
  <a:tblStyle styleId="{E17F9E53-6B08-4CB2-A41B-B1C247C00D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A617973-452A-4FE4-9CD6-0CF0C64810FD}" styleName="Table_1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A514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6" name="Google Shape;16;p30"/>
          <p:cNvPicPr preferRelativeResize="0"/>
          <p:nvPr/>
        </p:nvPicPr>
        <p:blipFill rotWithShape="1">
          <a:blip r:embed="rId2">
            <a:alphaModFix/>
          </a:blip>
          <a:srcRect b="0" l="0" r="37328" t="0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0"/>
          <p:cNvSpPr txBox="1"/>
          <p:nvPr>
            <p:ph type="ctrTitle"/>
          </p:nvPr>
        </p:nvSpPr>
        <p:spPr>
          <a:xfrm>
            <a:off x="550733" y="2253751"/>
            <a:ext cx="4987877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" type="subTitle"/>
          </p:nvPr>
        </p:nvSpPr>
        <p:spPr>
          <a:xfrm>
            <a:off x="550733" y="3596777"/>
            <a:ext cx="4987877" cy="480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19" name="Google Shape;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988" y="5851976"/>
            <a:ext cx="3608228" cy="563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/>
          <p:nvPr>
            <p:ph idx="1" type="body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•"/>
              <a:defRPr>
                <a:solidFill>
                  <a:srgbClr val="6C7373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–"/>
              <a:defRPr>
                <a:solidFill>
                  <a:srgbClr val="6C7373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•"/>
              <a:defRPr>
                <a:solidFill>
                  <a:srgbClr val="6C7373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>
                <a:solidFill>
                  <a:srgbClr val="6C7373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>
                <a:solidFill>
                  <a:srgbClr val="6C7373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type="title"/>
          </p:nvPr>
        </p:nvSpPr>
        <p:spPr>
          <a:xfrm>
            <a:off x="467203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>
                <a:solidFill>
                  <a:srgbClr val="6C73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6C73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8" name="Google Shape;58;p34"/>
          <p:cNvSpPr txBox="1"/>
          <p:nvPr>
            <p:ph type="ctrTitle"/>
          </p:nvPr>
        </p:nvSpPr>
        <p:spPr>
          <a:xfrm>
            <a:off x="550734" y="2253753"/>
            <a:ext cx="4987877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" type="subTitle"/>
          </p:nvPr>
        </p:nvSpPr>
        <p:spPr>
          <a:xfrm>
            <a:off x="550734" y="3596777"/>
            <a:ext cx="4987877" cy="480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60" name="Google Shape;6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8989" y="5851978"/>
            <a:ext cx="3608228" cy="563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34"/>
          <p:cNvPicPr preferRelativeResize="0"/>
          <p:nvPr/>
        </p:nvPicPr>
        <p:blipFill rotWithShape="1">
          <a:blip r:embed="rId3">
            <a:alphaModFix/>
          </a:blip>
          <a:srcRect b="0" l="0" r="37328" t="0"/>
          <a:stretch/>
        </p:blipFill>
        <p:spPr>
          <a:xfrm>
            <a:off x="5654453" y="436622"/>
            <a:ext cx="3262720" cy="6025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2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A514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64" name="Google Shape;64;p42"/>
          <p:cNvPicPr preferRelativeResize="0"/>
          <p:nvPr/>
        </p:nvPicPr>
        <p:blipFill rotWithShape="1">
          <a:blip r:embed="rId2">
            <a:alphaModFix/>
          </a:blip>
          <a:srcRect b="0" l="0" r="37328" t="0"/>
          <a:stretch/>
        </p:blipFill>
        <p:spPr>
          <a:xfrm>
            <a:off x="5654453" y="436622"/>
            <a:ext cx="3262720" cy="602589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42"/>
          <p:cNvSpPr txBox="1"/>
          <p:nvPr>
            <p:ph type="ctrTitle"/>
          </p:nvPr>
        </p:nvSpPr>
        <p:spPr>
          <a:xfrm>
            <a:off x="550734" y="2253753"/>
            <a:ext cx="4987877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" type="subTitle"/>
          </p:nvPr>
        </p:nvSpPr>
        <p:spPr>
          <a:xfrm>
            <a:off x="550734" y="3596777"/>
            <a:ext cx="4987877" cy="480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67" name="Google Shape;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989" y="5851978"/>
            <a:ext cx="3608228" cy="563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/>
          <p:nvPr>
            <p:ph type="title"/>
          </p:nvPr>
        </p:nvSpPr>
        <p:spPr>
          <a:xfrm>
            <a:off x="467203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" type="body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1" name="Google Shape;71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0472" y="437444"/>
            <a:ext cx="795528" cy="920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/>
          <p:nvPr>
            <p:ph type="title"/>
          </p:nvPr>
        </p:nvSpPr>
        <p:spPr>
          <a:xfrm>
            <a:off x="467203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" type="body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rgbClr val="6C7373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75" name="Google Shape;75;p44"/>
          <p:cNvSpPr txBox="1"/>
          <p:nvPr>
            <p:ph idx="2" type="body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rgbClr val="6C7373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5"/>
          <p:cNvSpPr txBox="1"/>
          <p:nvPr>
            <p:ph type="title"/>
          </p:nvPr>
        </p:nvSpPr>
        <p:spPr>
          <a:xfrm>
            <a:off x="467203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9" name="Google Shape;79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0" name="Google Shape;80;p45"/>
          <p:cNvSpPr txBox="1"/>
          <p:nvPr>
            <p:ph idx="3" type="body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1" name="Google Shape;81;p45"/>
          <p:cNvSpPr txBox="1"/>
          <p:nvPr>
            <p:ph idx="4" type="body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6"/>
          <p:cNvSpPr txBox="1"/>
          <p:nvPr>
            <p:ph type="title"/>
          </p:nvPr>
        </p:nvSpPr>
        <p:spPr>
          <a:xfrm>
            <a:off x="467203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sh_U_PPT_Template-04.jpg" id="85" name="Google Shape;85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1"/>
          <p:cNvSpPr txBox="1"/>
          <p:nvPr>
            <p:ph idx="1" type="body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•"/>
              <a:defRPr>
                <a:solidFill>
                  <a:srgbClr val="6C7373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–"/>
              <a:defRPr>
                <a:solidFill>
                  <a:srgbClr val="6C7373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•"/>
              <a:defRPr>
                <a:solidFill>
                  <a:srgbClr val="6C7373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>
                <a:solidFill>
                  <a:srgbClr val="6C7373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>
                <a:solidFill>
                  <a:srgbClr val="6C7373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>
                <a:solidFill>
                  <a:srgbClr val="6C73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6C73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" name="Google Shape;25;p35"/>
          <p:cNvSpPr txBox="1"/>
          <p:nvPr>
            <p:ph type="ctrTitle"/>
          </p:nvPr>
        </p:nvSpPr>
        <p:spPr>
          <a:xfrm>
            <a:off x="550733" y="2253751"/>
            <a:ext cx="4987877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" type="subTitle"/>
          </p:nvPr>
        </p:nvSpPr>
        <p:spPr>
          <a:xfrm>
            <a:off x="550733" y="3596777"/>
            <a:ext cx="4987877" cy="480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27" name="Google Shape;2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8988" y="5851976"/>
            <a:ext cx="3608228" cy="563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5"/>
          <p:cNvPicPr preferRelativeResize="0"/>
          <p:nvPr/>
        </p:nvPicPr>
        <p:blipFill rotWithShape="1">
          <a:blip r:embed="rId3">
            <a:alphaModFix/>
          </a:blip>
          <a:srcRect b="0" l="0" r="37328" t="0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/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" type="body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2" name="Google Shape;3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0472" y="437444"/>
            <a:ext cx="795528" cy="920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/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9"/>
          <p:cNvSpPr txBox="1"/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sh_U_PPT_Template-04.jpg" id="46" name="Google Shape;4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" name="Google Shape;11;p29"/>
          <p:cNvSpPr txBox="1"/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9"/>
          <p:cNvSpPr txBox="1"/>
          <p:nvPr>
            <p:ph idx="1" type="body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pic>
        <p:nvPicPr>
          <p:cNvPr id="13" name="Google Shape;13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40472" y="437444"/>
            <a:ext cx="795528" cy="92049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0" name="Google Shape;50;p32"/>
          <p:cNvSpPr txBox="1"/>
          <p:nvPr>
            <p:ph type="title"/>
          </p:nvPr>
        </p:nvSpPr>
        <p:spPr>
          <a:xfrm>
            <a:off x="467203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32"/>
          <p:cNvSpPr txBox="1"/>
          <p:nvPr>
            <p:ph idx="1" type="body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pic>
        <p:nvPicPr>
          <p:cNvPr id="52" name="Google Shape;52;p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40472" y="437444"/>
            <a:ext cx="795528" cy="92049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550733" y="2253751"/>
            <a:ext cx="4987877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to Python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550733" y="3596777"/>
            <a:ext cx="4987877" cy="1205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TRIADS Training Series</a:t>
            </a:r>
            <a:endParaRPr/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Instructor: Claudia Carroll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148" name="Google Shape;148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168" y="2709335"/>
            <a:ext cx="5344675" cy="1548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467203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0000"/>
                </a:solidFill>
              </a:rPr>
              <a:t>Python Syntax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4" name="Google Shape;154;p8"/>
          <p:cNvSpPr txBox="1"/>
          <p:nvPr>
            <p:ph idx="1" type="body"/>
          </p:nvPr>
        </p:nvSpPr>
        <p:spPr>
          <a:xfrm>
            <a:off x="885250" y="1614475"/>
            <a:ext cx="7237500" cy="4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Indentation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sensitive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Quotation marks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Parentheses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2700"/>
          </a:p>
          <a:p>
            <a:pPr indent="0" lvl="0" marL="3429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8"/>
              </a:spcBef>
              <a:spcAft>
                <a:spcPts val="0"/>
              </a:spcAft>
              <a:buClr>
                <a:srgbClr val="6C7373"/>
              </a:buClr>
              <a:buSzPts val="1041"/>
              <a:buNone/>
            </a:pPr>
            <a:r>
              <a:t/>
            </a:r>
            <a:endParaRPr sz="941">
              <a:solidFill>
                <a:srgbClr val="0137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screen shot of a computer&#10;&#10;Description automatically generated" id="155" name="Google Shape;15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620" y="3925955"/>
            <a:ext cx="7179300" cy="21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type="title"/>
          </p:nvPr>
        </p:nvSpPr>
        <p:spPr>
          <a:xfrm>
            <a:off x="467203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794162" y="2156114"/>
            <a:ext cx="7488876" cy="23314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 Error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idx="1" type="body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&gt;&gt;&gt; print ("Hello, world!)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File "&lt;stdin&gt;", line 1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    print ("Hello, world!)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           ^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SyntaxError: unterminated string literal (detected at line 1)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7" name="Google Shape;167;p15"/>
          <p:cNvSpPr txBox="1"/>
          <p:nvPr>
            <p:ph type="title"/>
          </p:nvPr>
        </p:nvSpPr>
        <p:spPr>
          <a:xfrm>
            <a:off x="467203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Errors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&gt;&gt;&gt; age = 12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&gt;&gt;&gt; print(age, other)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 Traceback (most recent call last):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  File "&lt;stdin&gt;", line 1, in &lt;module&gt;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 NameError: name 'other' is not defined. Did you mean: 'iter'?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3" name="Google Shape;173;p16"/>
          <p:cNvSpPr txBox="1"/>
          <p:nvPr>
            <p:ph type="title"/>
          </p:nvPr>
        </p:nvSpPr>
        <p:spPr>
          <a:xfrm>
            <a:off x="467203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Error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315760" y="2057400"/>
            <a:ext cx="8520636" cy="35835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&gt;&gt;&gt;x = "10"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&gt;&gt;&gt;y = 5 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&gt;&gt;&gt;z = x + y 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&gt;&gt;&gt;print(z)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 Traceback (most recent call last call):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  File "c:\Users\name\OneDrive\Desktop\demo.py", line 3, in &lt;module&gt;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   Z = x + y 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        ~~^~~ 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TypeError: can only concatenate str (not "int") to str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79" name="Google Shape;179;p17"/>
          <p:cNvSpPr txBox="1"/>
          <p:nvPr>
            <p:ph type="title"/>
          </p:nvPr>
        </p:nvSpPr>
        <p:spPr>
          <a:xfrm>
            <a:off x="467203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Error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&gt;&gt;&gt;my_list = [100, 200, 300, 400, 500] 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&gt;&gt;&gt;print(my_list[7])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 Traceback (most recent call last):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  File "c:\Users\name\OneDrive\Desktop\demo.py", line 2, in &lt;module&gt;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   print(my_list[p 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    ~~^~~ 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IndexError: list index out of range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85" name="Google Shape;185;p18"/>
          <p:cNvSpPr txBox="1"/>
          <p:nvPr>
            <p:ph type="title"/>
          </p:nvPr>
        </p:nvSpPr>
        <p:spPr>
          <a:xfrm>
            <a:off x="467203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 Error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481921" y="2976587"/>
            <a:ext cx="8154079" cy="3401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https://github.com/ClaudiaECarroll/triads_intro_python</a:t>
            </a:r>
            <a:endParaRPr/>
          </a:p>
        </p:txBody>
      </p:sp>
      <p:sp>
        <p:nvSpPr>
          <p:cNvPr id="191" name="Google Shape;191;p19"/>
          <p:cNvSpPr txBox="1"/>
          <p:nvPr>
            <p:ph type="title"/>
          </p:nvPr>
        </p:nvSpPr>
        <p:spPr>
          <a:xfrm>
            <a:off x="467203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Repo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rgbClr val="6C7373"/>
              </a:buClr>
              <a:buSzPts val="3600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https://colab.research.google.com/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97" name="Google Shape;197;p20"/>
          <p:cNvSpPr txBox="1"/>
          <p:nvPr>
            <p:ph type="title"/>
          </p:nvPr>
        </p:nvSpPr>
        <p:spPr>
          <a:xfrm>
            <a:off x="467203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Colab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ctrTitle"/>
          </p:nvPr>
        </p:nvSpPr>
        <p:spPr>
          <a:xfrm>
            <a:off x="550734" y="2253753"/>
            <a:ext cx="4987877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Demo 1</a:t>
            </a:r>
            <a:endParaRPr/>
          </a:p>
        </p:txBody>
      </p:sp>
      <p:sp>
        <p:nvSpPr>
          <p:cNvPr id="203" name="Google Shape;203;p21"/>
          <p:cNvSpPr txBox="1"/>
          <p:nvPr>
            <p:ph idx="1" type="subTitle"/>
          </p:nvPr>
        </p:nvSpPr>
        <p:spPr>
          <a:xfrm>
            <a:off x="550734" y="3596777"/>
            <a:ext cx="4987877" cy="480836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Getting Started with Python: Data types and variables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2738832" y="6098784"/>
            <a:ext cx="311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Developer Survey 2024</a:t>
            </a:r>
            <a:endParaRPr sz="1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2" title="Screenshot 2025-05-11 at 4.11.5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700" y="693700"/>
            <a:ext cx="5880049" cy="522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0000"/>
                </a:solidFill>
              </a:rPr>
              <a:t>Strengths: Readability and Concision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628650" y="2226469"/>
            <a:ext cx="7886700" cy="1423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Java:                   Python: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black background with white text&#10;&#10;Description automatically generated"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9434" y="3309318"/>
            <a:ext cx="3359030" cy="7325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screen shot of a computer code&#10;&#10;Description automatically generated"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527" y="3169183"/>
            <a:ext cx="4596856" cy="1059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and game development (back-end)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Analysis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4"/>
          <p:cNvSpPr txBox="1"/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0000"/>
                </a:solidFill>
              </a:rPr>
              <a:t>Strengths: Flexibility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 of the Class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the basic building blocks of Python programs (lists, loops, functions etc.)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Become familiar with coding logic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basic skills in text and numerical data analysis</a:t>
            </a:r>
            <a:endParaRPr/>
          </a:p>
          <a:p>
            <a:pPr indent="-285750" lvl="0" marL="342900" rtl="0" algn="l">
              <a:spcBef>
                <a:spcPts val="180"/>
              </a:spcBef>
              <a:spcAft>
                <a:spcPts val="0"/>
              </a:spcAft>
              <a:buClr>
                <a:srgbClr val="6C7373"/>
              </a:buClr>
              <a:buSzPts val="900"/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0000"/>
                </a:solidFill>
              </a:rPr>
              <a:t>Class Plan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24" name="Google Shape;124;p6"/>
          <p:cNvGraphicFramePr/>
          <p:nvPr/>
        </p:nvGraphicFramePr>
        <p:xfrm>
          <a:off x="952500" y="185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{E17F9E53-6B08-4CB2-A41B-B1C247C00D83}</a:tableStyleId>
              </a:tblPr>
              <a:tblGrid>
                <a:gridCol w="1637675"/>
                <a:gridCol w="5601325"/>
              </a:tblGrid>
              <a:tr h="146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Tuesday</a:t>
                      </a:r>
                      <a:endParaRPr b="1"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 Python: variables, operators, comparisons and conditionals)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8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Wednesday</a:t>
                      </a:r>
                      <a:endParaRPr b="1"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Building Programs: For loops and Functions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8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Thursday</a:t>
                      </a:r>
                      <a:endParaRPr b="1"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Pandas: Data Cleaning and Exploration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8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Friday</a:t>
                      </a:r>
                      <a:endParaRPr b="1"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Pandas: Data Summary and Aggregation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0000"/>
                </a:solidFill>
              </a:rPr>
              <a:t>Today's Lesson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1297450" y="1600200"/>
            <a:ext cx="7338600" cy="4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2245" lvl="0" marL="385445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title"/>
          </p:nvPr>
        </p:nvSpPr>
        <p:spPr>
          <a:xfrm>
            <a:off x="467203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0000"/>
                </a:solidFill>
              </a:rPr>
              <a:t>Variables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A screen shot of a computer program&#10;&#10;Description automatically generated" id="136" name="Google Shape;13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3100" y="2240252"/>
            <a:ext cx="4212000" cy="31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0"/>
          <p:cNvSpPr txBox="1"/>
          <p:nvPr/>
        </p:nvSpPr>
        <p:spPr>
          <a:xfrm>
            <a:off x="812697" y="2206951"/>
            <a:ext cx="31488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-211296" lvl="0" marL="16049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store data</a:t>
            </a:r>
            <a:endParaRPr sz="2200"/>
          </a:p>
          <a:p>
            <a:pPr indent="-46196" lvl="0" marL="16049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1296" lvl="0" marL="16049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data types can be assigned to variables</a:t>
            </a:r>
            <a:endParaRPr sz="2200"/>
          </a:p>
          <a:p>
            <a:pPr indent="-46196" lvl="0" marL="16049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1296" lvl="0" marL="16049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are used within code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467203" y="437444"/>
            <a:ext cx="7237465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0000"/>
                </a:solidFill>
              </a:rPr>
              <a:t>Python Main Data Types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43" name="Google Shape;143;p11"/>
          <p:cNvGraphicFramePr/>
          <p:nvPr/>
        </p:nvGraphicFramePr>
        <p:xfrm>
          <a:off x="702013" y="23987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{BA617973-452A-4FE4-9CD6-0CF0C64810FD}</a:tableStyleId>
              </a:tblPr>
              <a:tblGrid>
                <a:gridCol w="2597825"/>
                <a:gridCol w="5284775"/>
              </a:tblGrid>
              <a:tr h="57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Strings</a:t>
                      </a:r>
                      <a:b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b="0" i="0" sz="20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725" marB="25725" marR="51425" marL="5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"Heuston, we have a problem"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725" marB="25725" marR="51425" marL="5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8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Integers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725" marB="25725" marR="51425" marL="5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725" marB="25725" marR="51425" marL="5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8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Floats</a:t>
                      </a:r>
                      <a:endParaRPr sz="2300"/>
                    </a:p>
                  </a:txBody>
                  <a:tcPr marT="25725" marB="25725" marR="51425" marL="5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35.6</a:t>
                      </a:r>
                      <a:endParaRPr sz="2300"/>
                    </a:p>
                  </a:txBody>
                  <a:tcPr marT="25725" marB="25725" marR="51425" marL="5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51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Lists</a:t>
                      </a:r>
                      <a:endParaRPr sz="23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(data collection type)</a:t>
                      </a:r>
                      <a:endParaRPr sz="2300"/>
                    </a:p>
                  </a:txBody>
                  <a:tcPr marT="25725" marB="25725" marR="51425" marL="5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["apple", 12, "computer science", "apple", 13.2]</a:t>
                      </a:r>
                      <a:endParaRPr sz="2300"/>
                    </a:p>
                    <a:p>
                      <a:pPr indent="-571500" lvl="2" marL="1428750" marR="0" rtl="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0" i="1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Order is saved</a:t>
                      </a:r>
                      <a:endParaRPr i="1" sz="2300"/>
                    </a:p>
                    <a:p>
                      <a:pPr indent="-571500" lvl="2" marL="1428750" marR="0" rtl="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0" i="1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be rearranged after list is defined</a:t>
                      </a:r>
                      <a:endParaRPr i="1" sz="2300"/>
                    </a:p>
                    <a:p>
                      <a:pPr indent="-571500" lvl="2" marL="1428750" marR="0" rtl="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0" i="1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contain duplicates</a:t>
                      </a:r>
                      <a:endParaRPr i="1" sz="2300"/>
                    </a:p>
                    <a:p>
                      <a:pPr indent="-571500" lvl="2" marL="1428750" marR="0" rtl="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0" i="1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Elements can be added or removed</a:t>
                      </a:r>
                      <a:endParaRPr i="1" sz="2300"/>
                    </a:p>
                    <a:p>
                      <a:pPr indent="-571500" lvl="2" marL="1428750" marR="0" rtl="0" algn="l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0" i="1" lang="en-US" sz="20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Indicated by square brackets</a:t>
                      </a:r>
                      <a:endParaRPr i="1"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5725" marB="25725" marR="51425" marL="5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2013-07-09T17:46:55Z</dcterms:created>
  <dc:creator>default</dc:creator>
</cp:coreProperties>
</file>