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uC2M2TZhDv2HdsE5+mjJzqhL/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6C852D-A2A0-4F6E-8950-BAD9CB96F28C}">
  <a:tblStyle styleId="{066C852D-A2A0-4F6E-8950-BAD9CB96F2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6CE1C7F-4A96-43C1-853E-61B65C7D4A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FBCACF5-40EE-4EE1-81ED-7106E2E424C3}" styleName="Table_2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7606a6c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7606a6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7606a6c1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7606a6c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A514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" name="Google Shape;12;p22"/>
          <p:cNvPicPr preferRelativeResize="0"/>
          <p:nvPr/>
        </p:nvPicPr>
        <p:blipFill rotWithShape="1">
          <a:blip r:embed="rId2">
            <a:alphaModFix/>
          </a:blip>
          <a:srcRect b="0" l="0" r="37328" t="0"/>
          <a:stretch/>
        </p:blipFill>
        <p:spPr>
          <a:xfrm>
            <a:off x="7539270" y="436622"/>
            <a:ext cx="4350293" cy="60258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2"/>
          <p:cNvSpPr txBox="1"/>
          <p:nvPr>
            <p:ph type="ctrTitle"/>
          </p:nvPr>
        </p:nvSpPr>
        <p:spPr>
          <a:xfrm>
            <a:off x="734311" y="2253752"/>
            <a:ext cx="6650503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" type="subTitle"/>
          </p:nvPr>
        </p:nvSpPr>
        <p:spPr>
          <a:xfrm>
            <a:off x="734311" y="3596777"/>
            <a:ext cx="6650503" cy="48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15" name="Google Shape;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651" y="5851977"/>
            <a:ext cx="4810971" cy="56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>
                <a:solidFill>
                  <a:srgbClr val="6C7373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>
                <a:solidFill>
                  <a:srgbClr val="6C7373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>
                <a:solidFill>
                  <a:srgbClr val="6C7373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>
                <a:solidFill>
                  <a:srgbClr val="6C7373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>
                <a:solidFill>
                  <a:srgbClr val="6C737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6C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24"/>
          <p:cNvSpPr txBox="1"/>
          <p:nvPr>
            <p:ph type="ctrTitle"/>
          </p:nvPr>
        </p:nvSpPr>
        <p:spPr>
          <a:xfrm>
            <a:off x="734311" y="2253752"/>
            <a:ext cx="6650503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734311" y="3596777"/>
            <a:ext cx="6650503" cy="48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23" name="Google Shape;2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8651" y="5851977"/>
            <a:ext cx="4810971" cy="563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4"/>
          <p:cNvPicPr preferRelativeResize="0"/>
          <p:nvPr/>
        </p:nvPicPr>
        <p:blipFill rotWithShape="1">
          <a:blip r:embed="rId3">
            <a:alphaModFix/>
          </a:blip>
          <a:srcRect b="0" l="0" r="37328" t="0"/>
          <a:stretch/>
        </p:blipFill>
        <p:spPr>
          <a:xfrm>
            <a:off x="7539270" y="436622"/>
            <a:ext cx="4350293" cy="602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body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3963" y="437444"/>
            <a:ext cx="1060704" cy="92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2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2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_U_PPT_Template-04.jpg" id="42" name="Google Shape;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" name="Google Shape;7;p21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1"/>
          <p:cNvSpPr txBox="1"/>
          <p:nvPr>
            <p:ph idx="1" type="body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53963" y="437444"/>
            <a:ext cx="1060704" cy="9204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ctrTitle"/>
          </p:nvPr>
        </p:nvSpPr>
        <p:spPr>
          <a:xfrm>
            <a:off x="734311" y="2253752"/>
            <a:ext cx="6650503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Python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Operators and Conditionals</a:t>
            </a:r>
            <a:endParaRPr/>
          </a:p>
        </p:txBody>
      </p:sp>
      <p:sp>
        <p:nvSpPr>
          <p:cNvPr id="49" name="Google Shape;49;p1"/>
          <p:cNvSpPr txBox="1"/>
          <p:nvPr>
            <p:ph idx="1" type="subTitle"/>
          </p:nvPr>
        </p:nvSpPr>
        <p:spPr>
          <a:xfrm>
            <a:off x="734311" y="3596777"/>
            <a:ext cx="6650503" cy="4808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TRIADS Training Series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Instructor: Claudia Carroll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</a:rPr>
              <a:t>Today's Lesson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6C7373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Booleans and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6C7373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https://github.com/ClaudiaECarroll/triads_intro_python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7606a6c1a_0_0"/>
          <p:cNvSpPr txBox="1"/>
          <p:nvPr>
            <p:ph type="title"/>
          </p:nvPr>
        </p:nvSpPr>
        <p:spPr>
          <a:xfrm>
            <a:off x="622937" y="437444"/>
            <a:ext cx="9650100" cy="98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Mathematical Operators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1" name="Google Shape;61;g357606a6c1a_0_0"/>
          <p:cNvGraphicFramePr/>
          <p:nvPr/>
        </p:nvGraphicFramePr>
        <p:xfrm>
          <a:off x="952500" y="180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{066C852D-A2A0-4F6E-8950-BAD9CB96F28C}</a:tableStyleId>
              </a:tblPr>
              <a:tblGrid>
                <a:gridCol w="1037275"/>
                <a:gridCol w="924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Addition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Subtraction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Multiplication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Division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**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Exponential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Modulus (</a:t>
                      </a:r>
                      <a:r>
                        <a:rPr lang="en-US" sz="2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divides the first operand by the second and outputs the remainder</a:t>
                      </a: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//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Floor division (divides the first operand by the second and returns the largest whole number that is less than or equal to the result.)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7606a6c1a_0_5"/>
          <p:cNvSpPr txBox="1"/>
          <p:nvPr>
            <p:ph type="title"/>
          </p:nvPr>
        </p:nvSpPr>
        <p:spPr>
          <a:xfrm>
            <a:off x="622937" y="437444"/>
            <a:ext cx="9650100" cy="98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Mathematical Order of Precedence: PEMDAS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7" name="Google Shape;67;g357606a6c1a_0_5"/>
          <p:cNvGraphicFramePr/>
          <p:nvPr/>
        </p:nvGraphicFramePr>
        <p:xfrm>
          <a:off x="694175" y="19488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{F6CE1C7F-4A96-43C1-853E-61B65C7D4A1F}</a:tableStyleId>
              </a:tblPr>
              <a:tblGrid>
                <a:gridCol w="1345225"/>
                <a:gridCol w="9013700"/>
              </a:tblGrid>
              <a:tr h="84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arentheses</a:t>
                      </a:r>
                      <a:endParaRPr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84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xponents</a:t>
                      </a:r>
                      <a:endParaRPr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84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ultiplication and </a:t>
                      </a: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ivision </a:t>
                      </a:r>
                      <a:endParaRPr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Incl. modulus and floor division</a:t>
                      </a: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84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ddition and </a:t>
                      </a: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ubtraction</a:t>
                      </a:r>
                      <a:endParaRPr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</a:rPr>
              <a:t>Boolean Statements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667926" y="1642534"/>
            <a:ext cx="10856148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statement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statement that is either True or False</a:t>
            </a:r>
            <a:endParaRPr/>
          </a:p>
          <a:p>
            <a:pPr indent="-254762" lvl="0" marL="342900" rtl="0" algn="l">
              <a:spcBef>
                <a:spcPts val="278"/>
              </a:spcBef>
              <a:spcAft>
                <a:spcPts val="0"/>
              </a:spcAft>
              <a:buClr>
                <a:srgbClr val="6C7373"/>
              </a:buClr>
              <a:buSzPts val="1388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statements are primarily used to filter data or methods based on certain conditions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statements are usually produced using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operators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age = 15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print(age &lt; 12)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print (age &gt; 12)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</a:rPr>
              <a:t>Python Comparison Operators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800"/>
              <a:buNone/>
            </a:pPr>
            <a:br>
              <a:rPr lang="en-US"/>
            </a:b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</a:pPr>
            <a:r>
              <a:t/>
            </a:r>
            <a:endParaRPr sz="1200">
              <a:solidFill>
                <a:srgbClr val="01374D"/>
              </a:solidFill>
            </a:endParaRPr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</a:pPr>
            <a:r>
              <a:t/>
            </a:r>
            <a:endParaRPr sz="1200">
              <a:solidFill>
                <a:srgbClr val="01374D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5"/>
          <p:cNvGraphicFramePr/>
          <p:nvPr/>
        </p:nvGraphicFramePr>
        <p:xfrm>
          <a:off x="1087120" y="21217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{5FBCACF5-40EE-4EE1-81ED-7106E2E424C3}</a:tableStyleId>
              </a:tblPr>
              <a:tblGrid>
                <a:gridCol w="2829550"/>
                <a:gridCol w="6751325"/>
              </a:tblGrid>
              <a:tr h="5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Equal 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!=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equal 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Greater than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than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Great than or equal 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than or equal 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idx="1" type="body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= 0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&gt; 0: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print('Positive number’)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&lt;0: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print('Negative number’)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print('Zero') print('This statement is always executed')</a:t>
            </a:r>
            <a:endParaRPr/>
          </a:p>
        </p:txBody>
      </p:sp>
      <p:sp>
        <p:nvSpPr>
          <p:cNvPr id="86" name="Google Shape;86;p6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solidFill>
                  <a:schemeClr val="dk1"/>
                </a:solidFill>
              </a:rPr>
              <a:t>Conditionals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ctrTitle"/>
          </p:nvPr>
        </p:nvSpPr>
        <p:spPr>
          <a:xfrm>
            <a:off x="734311" y="2253752"/>
            <a:ext cx="6650503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Demo: Ope</a:t>
            </a:r>
            <a:r>
              <a:rPr lang="en-US"/>
              <a:t>rators and Boolean Conditionals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2024-01-30T20:01:59Z</dcterms:created>
  <dc:creator>Carroll, Claudia</dc:creator>
</cp:coreProperties>
</file>