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7c93cb7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57c93cb7f1_0_0:notes"/>
          <p:cNvSpPr/>
          <p:nvPr>
            <p:ph idx="2" type="sldImg"/>
          </p:nvPr>
        </p:nvSpPr>
        <p:spPr>
          <a:xfrm>
            <a:off x="1143229"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878f660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35878f66033_0_7:notes"/>
          <p:cNvSpPr/>
          <p:nvPr>
            <p:ph idx="2" type="sldImg"/>
          </p:nvPr>
        </p:nvSpPr>
        <p:spPr>
          <a:xfrm>
            <a:off x="1143229"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6793706" y="4396128"/>
            <a:ext cx="2155648" cy="646158"/>
          </a:xfrm>
          <a:prstGeom prst="rect">
            <a:avLst/>
          </a:prstGeom>
          <a:noFill/>
          <a:ln>
            <a:noFill/>
          </a:ln>
        </p:spPr>
      </p:pic>
      <p:sp>
        <p:nvSpPr>
          <p:cNvPr id="55" name="Google Shape;55;p13"/>
          <p:cNvSpPr/>
          <p:nvPr/>
        </p:nvSpPr>
        <p:spPr>
          <a:xfrm>
            <a:off x="0" y="4732309"/>
            <a:ext cx="6679406" cy="3572"/>
          </a:xfrm>
          <a:custGeom>
            <a:rect b="b" l="l" r="r" t="t"/>
            <a:pathLst>
              <a:path extrusionOk="0" h="6350" w="11874500">
                <a:moveTo>
                  <a:pt x="11874500" y="0"/>
                </a:moveTo>
                <a:lnTo>
                  <a:pt x="0" y="0"/>
                </a:lnTo>
                <a:lnTo>
                  <a:pt x="0" y="6350"/>
                </a:lnTo>
                <a:lnTo>
                  <a:pt x="11874500" y="6350"/>
                </a:lnTo>
                <a:lnTo>
                  <a:pt x="11874500" y="0"/>
                </a:lnTo>
                <a:close/>
              </a:path>
            </a:pathLst>
          </a:custGeom>
          <a:solidFill>
            <a:srgbClr val="BC09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56" name="Google Shape;56;p13"/>
          <p:cNvSpPr txBox="1"/>
          <p:nvPr/>
        </p:nvSpPr>
        <p:spPr>
          <a:xfrm>
            <a:off x="339126" y="328187"/>
            <a:ext cx="8445300" cy="436800"/>
          </a:xfrm>
          <a:prstGeom prst="rect">
            <a:avLst/>
          </a:prstGeom>
          <a:noFill/>
          <a:ln>
            <a:noFill/>
          </a:ln>
        </p:spPr>
        <p:txBody>
          <a:bodyPr anchorCtr="0" anchor="t" bIns="25700" lIns="51425" spcFirstLastPara="1" rIns="51425" wrap="square" tIns="25700">
            <a:spAutoFit/>
          </a:bodyPr>
          <a:lstStyle/>
          <a:p>
            <a:pPr indent="0" lvl="0" marL="0" marR="0" rtl="0" algn="ctr">
              <a:spcBef>
                <a:spcPts val="0"/>
              </a:spcBef>
              <a:spcAft>
                <a:spcPts val="0"/>
              </a:spcAft>
              <a:buNone/>
            </a:pPr>
            <a:r>
              <a:rPr b="1" lang="en" sz="2500">
                <a:solidFill>
                  <a:srgbClr val="000000"/>
                </a:solidFill>
                <a:latin typeface="Times New Roman"/>
                <a:ea typeface="Times New Roman"/>
                <a:cs typeface="Times New Roman"/>
                <a:sym typeface="Times New Roman"/>
              </a:rPr>
              <a:t>Exercise: Grouping Data </a:t>
            </a:r>
            <a:endParaRPr sz="800"/>
          </a:p>
        </p:txBody>
      </p:sp>
      <p:sp>
        <p:nvSpPr>
          <p:cNvPr id="57" name="Google Shape;57;p13"/>
          <p:cNvSpPr txBox="1"/>
          <p:nvPr/>
        </p:nvSpPr>
        <p:spPr>
          <a:xfrm>
            <a:off x="755072" y="1025963"/>
            <a:ext cx="7798500" cy="3346500"/>
          </a:xfrm>
          <a:prstGeom prst="rect">
            <a:avLst/>
          </a:prstGeom>
          <a:noFill/>
          <a:ln>
            <a:noFill/>
          </a:ln>
        </p:spPr>
        <p:txBody>
          <a:bodyPr anchorCtr="0" anchor="t" bIns="25700" lIns="51425" spcFirstLastPara="1" rIns="51425" wrap="square" tIns="25700">
            <a:spAutoFit/>
          </a:bodyPr>
          <a:lstStyle/>
          <a:p>
            <a:pPr indent="-419100" lvl="0" marL="419100" marR="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Read in the SAFI_results.csv dataset.</a:t>
            </a:r>
            <a:endParaRPr sz="2000">
              <a:solidFill>
                <a:schemeClr val="dk1"/>
              </a:solidFill>
              <a:latin typeface="Times New Roman"/>
              <a:ea typeface="Times New Roman"/>
              <a:cs typeface="Times New Roman"/>
              <a:sym typeface="Times New Roman"/>
            </a:endParaRPr>
          </a:p>
          <a:p>
            <a:pPr indent="-292100" lvl="0" marL="419100" marR="0" rtl="0" algn="l">
              <a:spcBef>
                <a:spcPts val="0"/>
              </a:spcBef>
              <a:spcAft>
                <a:spcPts val="0"/>
              </a:spcAft>
              <a:buClr>
                <a:schemeClr val="dk1"/>
              </a:buClr>
              <a:buSzPts val="2000"/>
              <a:buFont typeface="Calibri"/>
              <a:buNone/>
            </a:pPr>
            <a:r>
              <a:t/>
            </a:r>
            <a:endParaRPr sz="2000">
              <a:solidFill>
                <a:srgbClr val="000000"/>
              </a:solidFill>
              <a:latin typeface="Times New Roman"/>
              <a:ea typeface="Times New Roman"/>
              <a:cs typeface="Times New Roman"/>
              <a:sym typeface="Times New Roman"/>
            </a:endParaRPr>
          </a:p>
          <a:p>
            <a:pPr indent="-419100" lvl="0" marL="419100" marR="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Get a list of the different respondent_wall_type values.</a:t>
            </a:r>
            <a:endParaRPr sz="2000">
              <a:solidFill>
                <a:schemeClr val="dk1"/>
              </a:solidFill>
              <a:latin typeface="Times New Roman"/>
              <a:ea typeface="Times New Roman"/>
              <a:cs typeface="Times New Roman"/>
              <a:sym typeface="Times New Roman"/>
            </a:endParaRPr>
          </a:p>
          <a:p>
            <a:pPr indent="-292100" lvl="0" marL="419100" marR="0" rtl="0" algn="l">
              <a:spcBef>
                <a:spcPts val="0"/>
              </a:spcBef>
              <a:spcAft>
                <a:spcPts val="0"/>
              </a:spcAft>
              <a:buClr>
                <a:schemeClr val="dk1"/>
              </a:buClr>
              <a:buSzPts val="2000"/>
              <a:buFont typeface="Calibri"/>
              <a:buNone/>
            </a:pPr>
            <a:r>
              <a:t/>
            </a:r>
            <a:endParaRPr sz="2000">
              <a:solidFill>
                <a:srgbClr val="000000"/>
              </a:solidFill>
              <a:latin typeface="Times New Roman"/>
              <a:ea typeface="Times New Roman"/>
              <a:cs typeface="Times New Roman"/>
              <a:sym typeface="Times New Roman"/>
            </a:endParaRPr>
          </a:p>
          <a:p>
            <a:pPr indent="-419100" lvl="0" marL="419100" marR="0" rtl="0" algn="l">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Groupby respondent_wall_type and describe the results.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p>
          <a:p>
            <a:pPr indent="-63500" lvl="0" marL="190500" marR="0" rtl="0" algn="l">
              <a:lnSpc>
                <a:spcPct val="150000"/>
              </a:lnSpc>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0" lvl="0" marL="0" marR="0" rtl="0" algn="l">
              <a:lnSpc>
                <a:spcPct val="90000"/>
              </a:lnSpc>
              <a:spcBef>
                <a:spcPts val="700"/>
              </a:spcBef>
              <a:spcAft>
                <a:spcPts val="0"/>
              </a:spcAft>
              <a:buNone/>
            </a:pPr>
            <a:r>
              <a:t/>
            </a:r>
            <a:endParaRPr sz="1800">
              <a:solidFill>
                <a:schemeClr val="dk1"/>
              </a:solidFill>
              <a:latin typeface="Arial"/>
              <a:ea typeface="Arial"/>
              <a:cs typeface="Arial"/>
              <a:sym typeface="Arial"/>
            </a:endParaRPr>
          </a:p>
          <a:p>
            <a:pPr indent="-292100" lvl="0" marL="419100" marR="0" rtl="0" algn="l">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203200" lvl="1" marL="584200" marR="0" rtl="0" algn="l">
              <a:spcBef>
                <a:spcPts val="0"/>
              </a:spcBef>
              <a:spcAft>
                <a:spcPts val="0"/>
              </a:spcAft>
              <a:buClr>
                <a:schemeClr val="dk1"/>
              </a:buClr>
              <a:buSzPts val="2000"/>
              <a:buFont typeface="Courier New"/>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6793706" y="4396128"/>
            <a:ext cx="2155648" cy="646158"/>
          </a:xfrm>
          <a:prstGeom prst="rect">
            <a:avLst/>
          </a:prstGeom>
          <a:noFill/>
          <a:ln>
            <a:noFill/>
          </a:ln>
        </p:spPr>
      </p:pic>
      <p:sp>
        <p:nvSpPr>
          <p:cNvPr id="63" name="Google Shape;63;p14"/>
          <p:cNvSpPr/>
          <p:nvPr/>
        </p:nvSpPr>
        <p:spPr>
          <a:xfrm>
            <a:off x="0" y="4732309"/>
            <a:ext cx="6679406" cy="3572"/>
          </a:xfrm>
          <a:custGeom>
            <a:rect b="b" l="l" r="r" t="t"/>
            <a:pathLst>
              <a:path extrusionOk="0" h="6350" w="11874500">
                <a:moveTo>
                  <a:pt x="11874500" y="0"/>
                </a:moveTo>
                <a:lnTo>
                  <a:pt x="0" y="0"/>
                </a:lnTo>
                <a:lnTo>
                  <a:pt x="0" y="6350"/>
                </a:lnTo>
                <a:lnTo>
                  <a:pt x="11874500" y="6350"/>
                </a:lnTo>
                <a:lnTo>
                  <a:pt x="11874500" y="0"/>
                </a:lnTo>
                <a:close/>
              </a:path>
            </a:pathLst>
          </a:custGeom>
          <a:solidFill>
            <a:srgbClr val="BC09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64" name="Google Shape;64;p14"/>
          <p:cNvSpPr txBox="1"/>
          <p:nvPr/>
        </p:nvSpPr>
        <p:spPr>
          <a:xfrm>
            <a:off x="339126" y="328187"/>
            <a:ext cx="8445300" cy="436800"/>
          </a:xfrm>
          <a:prstGeom prst="rect">
            <a:avLst/>
          </a:prstGeom>
          <a:noFill/>
          <a:ln>
            <a:noFill/>
          </a:ln>
        </p:spPr>
        <p:txBody>
          <a:bodyPr anchorCtr="0" anchor="t" bIns="25700" lIns="51425" spcFirstLastPara="1" rIns="51425" wrap="square" tIns="25700">
            <a:spAutoFit/>
          </a:bodyPr>
          <a:lstStyle/>
          <a:p>
            <a:pPr indent="0" lvl="0" marL="0" marR="0" rtl="0" algn="ctr">
              <a:spcBef>
                <a:spcPts val="0"/>
              </a:spcBef>
              <a:spcAft>
                <a:spcPts val="0"/>
              </a:spcAft>
              <a:buNone/>
            </a:pPr>
            <a:r>
              <a:rPr b="1" lang="en" sz="2500">
                <a:solidFill>
                  <a:srgbClr val="000000"/>
                </a:solidFill>
                <a:latin typeface="Times New Roman"/>
                <a:ea typeface="Times New Roman"/>
                <a:cs typeface="Times New Roman"/>
                <a:sym typeface="Times New Roman"/>
              </a:rPr>
              <a:t>Exercise: Join/Merge </a:t>
            </a:r>
            <a:endParaRPr sz="800"/>
          </a:p>
        </p:txBody>
      </p:sp>
      <p:sp>
        <p:nvSpPr>
          <p:cNvPr id="65" name="Google Shape;65;p14"/>
          <p:cNvSpPr txBox="1"/>
          <p:nvPr/>
        </p:nvSpPr>
        <p:spPr>
          <a:xfrm>
            <a:off x="755072" y="1025963"/>
            <a:ext cx="7798500" cy="2392200"/>
          </a:xfrm>
          <a:prstGeom prst="rect">
            <a:avLst/>
          </a:prstGeom>
          <a:noFill/>
          <a:ln>
            <a:noFill/>
          </a:ln>
        </p:spPr>
        <p:txBody>
          <a:bodyPr anchorCtr="0" anchor="t" bIns="25700" lIns="51425" spcFirstLastPara="1" rIns="51425" wrap="square" tIns="25700">
            <a:spAutoFit/>
          </a:bodyPr>
          <a:lstStyle/>
          <a:p>
            <a:pPr indent="0" lvl="0" marL="0" marR="0" rtl="0" algn="l">
              <a:spcBef>
                <a:spcPts val="0"/>
              </a:spcBef>
              <a:spcAft>
                <a:spcPts val="0"/>
              </a:spcAft>
              <a:buNone/>
            </a:pPr>
            <a:r>
              <a:rPr lang="en" sz="2000">
                <a:solidFill>
                  <a:schemeClr val="dk1"/>
                </a:solidFill>
                <a:latin typeface="Times New Roman"/>
                <a:ea typeface="Times New Roman"/>
                <a:cs typeface="Times New Roman"/>
                <a:sym typeface="Times New Roman"/>
              </a:rPr>
              <a:t>Create a new dataframe which is the result of an outer join of the grades and students dataframes using only the student ID column to join on. What do you notice about the column names in the new Dataframe?</a:t>
            </a:r>
            <a:endParaRPr sz="800"/>
          </a:p>
          <a:p>
            <a:pPr indent="-63500" lvl="0" marL="190500" marR="0" rtl="0" algn="l">
              <a:lnSpc>
                <a:spcPct val="150000"/>
              </a:lnSpc>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0" lvl="0" marL="0" marR="0" rtl="0" algn="l">
              <a:lnSpc>
                <a:spcPct val="90000"/>
              </a:lnSpc>
              <a:spcBef>
                <a:spcPts val="700"/>
              </a:spcBef>
              <a:spcAft>
                <a:spcPts val="0"/>
              </a:spcAft>
              <a:buNone/>
            </a:pPr>
            <a:r>
              <a:t/>
            </a:r>
            <a:endParaRPr sz="1800">
              <a:solidFill>
                <a:schemeClr val="dk1"/>
              </a:solidFill>
              <a:latin typeface="Arial"/>
              <a:ea typeface="Arial"/>
              <a:cs typeface="Arial"/>
              <a:sym typeface="Arial"/>
            </a:endParaRPr>
          </a:p>
          <a:p>
            <a:pPr indent="-292100" lvl="0" marL="419100" marR="0" rtl="0" algn="l">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203200" lvl="1" marL="584200" marR="0" rtl="0" algn="l">
              <a:spcBef>
                <a:spcPts val="0"/>
              </a:spcBef>
              <a:spcAft>
                <a:spcPts val="0"/>
              </a:spcAft>
              <a:buClr>
                <a:schemeClr val="dk1"/>
              </a:buClr>
              <a:buSzPts val="2000"/>
              <a:buFont typeface="Courier New"/>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