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3" roundtripDataSignature="AMtx7mgJzTSfTWZyckcoN2/gSqBUG7Kk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80157EC-1DDB-4975-8815-B322E6E79F12}">
  <a:tblStyle styleId="{B80157EC-1DDB-4975-8815-B322E6E79F1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D1F0C59-9C33-4DCF-AD2F-E2787E5CA7A3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63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604CFFCB-0DA5-4158-8D3B-DF17877E746C}" styleName="Table_2">
    <a:wholeTbl>
      <a:tcTxStyle b="off" i="off">
        <a:font>
          <a:latin typeface="Rockwell"/>
          <a:ea typeface="Rockwell"/>
          <a:cs typeface="Rockwell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Rockwell"/>
          <a:ea typeface="Rockwell"/>
          <a:cs typeface="Rockwell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Rockwell"/>
          <a:ea typeface="Rockwell"/>
          <a:cs typeface="Rockwell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customschemas.google.com/relationships/presentationmetadata" Target="meta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57606a6c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57606a6c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7606a6c1a_0_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7606a6c1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2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A51417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2" name="Google Shape;12;p22"/>
          <p:cNvPicPr preferRelativeResize="0"/>
          <p:nvPr/>
        </p:nvPicPr>
        <p:blipFill rotWithShape="1">
          <a:blip r:embed="rId2">
            <a:alphaModFix/>
          </a:blip>
          <a:srcRect b="0" l="0" r="37328" t="0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2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2"/>
          <p:cNvSpPr txBox="1"/>
          <p:nvPr>
            <p:ph idx="1" type="subTitle"/>
          </p:nvPr>
        </p:nvSpPr>
        <p:spPr>
          <a:xfrm>
            <a:off x="734311" y="3596777"/>
            <a:ext cx="6650503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15" name="Google Shape;15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8651" y="5851977"/>
            <a:ext cx="4810971" cy="5636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>
                <a:solidFill>
                  <a:srgbClr val="6C7373"/>
                </a:solidFill>
              </a:defRPr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>
                <a:solidFill>
                  <a:srgbClr val="6C7373"/>
                </a:solidFill>
              </a:defRPr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>
                <a:solidFill>
                  <a:srgbClr val="6C7373"/>
                </a:solidFill>
              </a:defRPr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>
                <a:solidFill>
                  <a:srgbClr val="6C7373"/>
                </a:solidFill>
              </a:defRPr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>
                <a:solidFill>
                  <a:srgbClr val="6C7373"/>
                </a:solidFill>
              </a:defRPr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>
                <a:solidFill>
                  <a:srgbClr val="6C737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4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6C737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1" name="Google Shape;21;p24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1" type="subTitle"/>
          </p:nvPr>
        </p:nvSpPr>
        <p:spPr>
          <a:xfrm>
            <a:off x="734311" y="3596777"/>
            <a:ext cx="6650503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56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descr="1linerev(1c)1000-01.png" id="23" name="Google Shape;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8651" y="5851977"/>
            <a:ext cx="4810971" cy="563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24"/>
          <p:cNvPicPr preferRelativeResize="0"/>
          <p:nvPr/>
        </p:nvPicPr>
        <p:blipFill rotWithShape="1">
          <a:blip r:embed="rId3">
            <a:alphaModFix/>
          </a:blip>
          <a:srcRect b="0" l="0" r="37328" t="0"/>
          <a:stretch/>
        </p:blipFill>
        <p:spPr>
          <a:xfrm>
            <a:off x="7539270" y="436622"/>
            <a:ext cx="4350293" cy="6025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 showMasterSp="0">
  <p:cSld name="1_Title and Conten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8" name="Google Shape;28;p2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0453963" y="437444"/>
            <a:ext cx="1060704" cy="920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6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6"/>
          <p:cNvSpPr txBox="1"/>
          <p:nvPr>
            <p:ph idx="1" type="body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26"/>
          <p:cNvSpPr txBox="1"/>
          <p:nvPr>
            <p:ph idx="2" type="body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7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37" name="Google Shape;37;p27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  <a:defRPr b="0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7"/>
          <p:cNvSpPr txBox="1"/>
          <p:nvPr>
            <p:ph idx="4" type="body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rgbClr val="6C7373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Only">
  <p:cSld name="1_Title 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Wash_U_PPT_Template-04.jpg" id="42" name="Google Shape;4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9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1"/>
          <p:cNvSpPr/>
          <p:nvPr/>
        </p:nvSpPr>
        <p:spPr>
          <a:xfrm>
            <a:off x="304800" y="228600"/>
            <a:ext cx="11582400" cy="6400800"/>
          </a:xfrm>
          <a:prstGeom prst="rect">
            <a:avLst/>
          </a:prstGeom>
          <a:solidFill>
            <a:srgbClr val="E1E1E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7" name="Google Shape;7;p21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3600"/>
              <a:buFont typeface="Times New Roman"/>
              <a:buNone/>
              <a:defRPr b="0" i="0" sz="3600" u="none" cap="none" strike="noStrike">
                <a:solidFill>
                  <a:srgbClr val="6C737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" name="Google Shape;8;p21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rgbClr val="6C737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6C737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pic>
        <p:nvPicPr>
          <p:cNvPr id="9" name="Google Shape;9;p2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453963" y="437444"/>
            <a:ext cx="1060704" cy="920496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Python</a:t>
            </a:r>
            <a:r>
              <a:rPr lang="en-US"/>
              <a:t>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/>
              <a:t>Operators and Conditionals</a:t>
            </a:r>
            <a:endParaRPr/>
          </a:p>
        </p:txBody>
      </p:sp>
      <p:sp>
        <p:nvSpPr>
          <p:cNvPr id="49" name="Google Shape;49;p1"/>
          <p:cNvSpPr txBox="1"/>
          <p:nvPr>
            <p:ph idx="1" type="subTitle"/>
          </p:nvPr>
        </p:nvSpPr>
        <p:spPr>
          <a:xfrm>
            <a:off x="734311" y="3596777"/>
            <a:ext cx="6650503" cy="48083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TRIADS Training Series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Instructor: Claudia Carroll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57606a6c1a_0_0"/>
          <p:cNvSpPr txBox="1"/>
          <p:nvPr>
            <p:ph type="title"/>
          </p:nvPr>
        </p:nvSpPr>
        <p:spPr>
          <a:xfrm>
            <a:off x="622937" y="437444"/>
            <a:ext cx="9650100" cy="98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Mathematical Operators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55" name="Google Shape;55;g357606a6c1a_0_0"/>
          <p:cNvGraphicFramePr/>
          <p:nvPr/>
        </p:nvGraphicFramePr>
        <p:xfrm>
          <a:off x="952500" y="18012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{B80157EC-1DDB-4975-8815-B322E6E79F12}</a:tableStyleId>
              </a:tblPr>
              <a:tblGrid>
                <a:gridCol w="1037275"/>
                <a:gridCol w="92497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+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Addition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Subtraction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Multiplication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Division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**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Exponential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%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Modulus (</a:t>
                      </a:r>
                      <a:r>
                        <a:rPr lang="en-US" sz="2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divides the first operand by the second and outputs the remainder</a:t>
                      </a: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//</a:t>
                      </a:r>
                      <a:endParaRPr b="1"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Floor division (divides the first operand by the second and returns the largest whole number that is less than or equal to the result.)</a:t>
                      </a:r>
                      <a:endParaRPr sz="2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7606a6c1a_0_5"/>
          <p:cNvSpPr txBox="1"/>
          <p:nvPr>
            <p:ph type="title"/>
          </p:nvPr>
        </p:nvSpPr>
        <p:spPr>
          <a:xfrm>
            <a:off x="622937" y="437444"/>
            <a:ext cx="9650100" cy="980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Mathematical Order of Precedence: PEMDAS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61" name="Google Shape;61;g357606a6c1a_0_5"/>
          <p:cNvGraphicFramePr/>
          <p:nvPr/>
        </p:nvGraphicFramePr>
        <p:xfrm>
          <a:off x="694175" y="194887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{6D1F0C59-9C33-4DCF-AD2F-E2787E5CA7A3}</a:tableStyleId>
              </a:tblPr>
              <a:tblGrid>
                <a:gridCol w="1345225"/>
                <a:gridCol w="9013700"/>
              </a:tblGrid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arentheses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xponents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ultiplication and </a:t>
                      </a: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ivision 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(</a:t>
                      </a:r>
                      <a:r>
                        <a:rPr lang="en-US" sz="29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Incl. modulus and floor division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)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  <a:tr h="845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b="1"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ddition and </a:t>
                      </a:r>
                      <a:r>
                        <a:rPr b="1"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</a:t>
                      </a:r>
                      <a:r>
                        <a:rPr lang="en-US" sz="29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ubtraction</a:t>
                      </a:r>
                      <a:endParaRPr sz="29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68575" marL="68575"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Boolean Statements</a:t>
            </a:r>
            <a:endParaRPr/>
          </a:p>
        </p:txBody>
      </p:sp>
      <p:sp>
        <p:nvSpPr>
          <p:cNvPr id="67" name="Google Shape;67;p4"/>
          <p:cNvSpPr txBox="1"/>
          <p:nvPr>
            <p:ph idx="1" type="body"/>
          </p:nvPr>
        </p:nvSpPr>
        <p:spPr>
          <a:xfrm>
            <a:off x="667926" y="1642534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statement </a:t>
            </a: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is a statement that is either True or False</a:t>
            </a:r>
            <a:endParaRPr/>
          </a:p>
          <a:p>
            <a:pPr indent="-254762" lvl="0" marL="342900" rtl="0" algn="l">
              <a:spcBef>
                <a:spcPts val="278"/>
              </a:spcBef>
              <a:spcAft>
                <a:spcPts val="0"/>
              </a:spcAft>
              <a:buClr>
                <a:srgbClr val="6C7373"/>
              </a:buClr>
              <a:buSzPts val="1388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statements are primarily used to filter data or methods based on certain conditions</a:t>
            </a:r>
            <a:endParaRPr/>
          </a:p>
          <a:p>
            <a:pPr indent="0" lvl="0" marL="0" rtl="0" algn="l">
              <a:spcBef>
                <a:spcPts val="480"/>
              </a:spcBef>
              <a:spcAft>
                <a:spcPts val="0"/>
              </a:spcAft>
              <a:buClr>
                <a:srgbClr val="6C7373"/>
              </a:buClr>
              <a:buSzPts val="2400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statements are usually produced using </a:t>
            </a:r>
            <a:r>
              <a:rPr b="1" lang="en-US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Boolean operators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6C7373"/>
              </a:buClr>
              <a:buSzPts val="2000"/>
              <a:buNone/>
            </a:pPr>
            <a:r>
              <a:t/>
            </a:r>
            <a:endParaRPr sz="20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age = 15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print(age &lt; 12)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False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&gt;&gt;&gt; print (age &gt; 12)</a:t>
            </a:r>
            <a:endParaRPr/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Clr>
                <a:srgbClr val="C00000"/>
              </a:buClr>
              <a:buSzPts val="2000"/>
              <a:buNone/>
            </a:pPr>
            <a:r>
              <a:rPr lang="en-US" sz="20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5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Times New Roman"/>
              <a:buNone/>
            </a:pPr>
            <a:r>
              <a:rPr lang="en-US">
                <a:solidFill>
                  <a:srgbClr val="000000"/>
                </a:solidFill>
              </a:rPr>
              <a:t>Python Comparison Operators</a:t>
            </a:r>
            <a:endParaRPr/>
          </a:p>
        </p:txBody>
      </p:sp>
      <p:sp>
        <p:nvSpPr>
          <p:cNvPr id="73" name="Google Shape;73;p5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br>
              <a:rPr lang="en-US"/>
            </a:br>
            <a:endParaRPr/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</a:pPr>
            <a:r>
              <a:t/>
            </a:r>
            <a:endParaRPr sz="1200">
              <a:solidFill>
                <a:srgbClr val="01374D"/>
              </a:solidFill>
            </a:endParaRPr>
          </a:p>
          <a:p>
            <a:pPr indent="-266700" lvl="0" marL="342900" rtl="0" algn="l">
              <a:spcBef>
                <a:spcPts val="240"/>
              </a:spcBef>
              <a:spcAft>
                <a:spcPts val="0"/>
              </a:spcAft>
              <a:buClr>
                <a:srgbClr val="6C7373"/>
              </a:buClr>
              <a:buSzPts val="1200"/>
              <a:buNone/>
            </a:pPr>
            <a:r>
              <a:t/>
            </a:r>
            <a:endParaRPr sz="1200">
              <a:solidFill>
                <a:srgbClr val="01374D"/>
              </a:solidFill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74" name="Google Shape;74;p5"/>
          <p:cNvGraphicFramePr/>
          <p:nvPr/>
        </p:nvGraphicFramePr>
        <p:xfrm>
          <a:off x="1087120" y="212174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{604CFFCB-0DA5-4158-8D3B-DF17877E746C}</a:tableStyleId>
              </a:tblPr>
              <a:tblGrid>
                <a:gridCol w="2829550"/>
                <a:gridCol w="6751325"/>
              </a:tblGrid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==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!=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Not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Greater than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than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Great than or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65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&lt;=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Less than or equal to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"/>
          <p:cNvSpPr txBox="1"/>
          <p:nvPr>
            <p:ph idx="1" type="body"/>
          </p:nvPr>
        </p:nvSpPr>
        <p:spPr>
          <a:xfrm>
            <a:off x="658519" y="1600200"/>
            <a:ext cx="10856148" cy="47780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= 0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6C7373"/>
              </a:buClr>
              <a:buSzPts val="2800"/>
              <a:buNone/>
            </a:pPr>
            <a:r>
              <a:t/>
            </a:r>
            <a:endParaRPr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if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number &gt; 0: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print('Positive number’)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elif 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number &lt;0: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print('Negative number’)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rgbClr val="C00000"/>
              </a:buClr>
              <a:buSzPts val="2800"/>
              <a:buNone/>
            </a:pPr>
            <a:r>
              <a:rPr lang="en-US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else</a:t>
            </a: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endParaRPr/>
          </a:p>
          <a:p>
            <a:pPr indent="0" lvl="0" marL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print('Zero') print('This statement is always executed')</a:t>
            </a:r>
            <a:endParaRPr/>
          </a:p>
        </p:txBody>
      </p:sp>
      <p:sp>
        <p:nvSpPr>
          <p:cNvPr id="80" name="Google Shape;80;p6"/>
          <p:cNvSpPr txBox="1"/>
          <p:nvPr>
            <p:ph type="title"/>
          </p:nvPr>
        </p:nvSpPr>
        <p:spPr>
          <a:xfrm>
            <a:off x="622937" y="437444"/>
            <a:ext cx="9649953" cy="9801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imes New Roman"/>
              <a:buNone/>
            </a:pPr>
            <a:r>
              <a:rPr lang="en-US">
                <a:solidFill>
                  <a:schemeClr val="dk1"/>
                </a:solidFill>
              </a:rPr>
              <a:t>Conditionals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1"/>
          <p:cNvSpPr txBox="1"/>
          <p:nvPr>
            <p:ph type="ctrTitle"/>
          </p:nvPr>
        </p:nvSpPr>
        <p:spPr>
          <a:xfrm>
            <a:off x="734311" y="2253752"/>
            <a:ext cx="6650503" cy="12170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Demo: Ope</a:t>
            </a:r>
            <a:r>
              <a:rPr lang="en-US"/>
              <a:t>rators and Boolean Conditionals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2024-01-30T20:01:59Z</dcterms:created>
  <dc:creator>Carroll, Claudia</dc:creator>
</cp:coreProperties>
</file>