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89e2b282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89e2b282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89e2b282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89e2b282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Preparation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Claudia Carroll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lnSpc>
                <a:spcPct val="115000"/>
              </a:lnSpc>
              <a:spcBef>
                <a:spcPts val="700"/>
              </a:spcBef>
              <a:spcAft>
                <a:spcPts val="700"/>
              </a:spcAft>
              <a:buClr>
                <a:schemeClr val="dk1"/>
              </a:buClr>
              <a:buSzPts val="1100"/>
              <a:buFont typeface="Arial"/>
              <a:buNone/>
            </a:pPr>
            <a:r>
              <a:rPr b="1" lang="en" sz="2100">
                <a:highlight>
                  <a:srgbClr val="FFFFFF"/>
                </a:highlight>
                <a:latin typeface="Times New Roman"/>
                <a:ea typeface="Times New Roman"/>
                <a:cs typeface="Times New Roman"/>
                <a:sym typeface="Times New Roman"/>
              </a:rPr>
              <a:t>Data Preparation </a:t>
            </a:r>
            <a:r>
              <a:rPr b="1" lang="en" sz="2100">
                <a:highlight>
                  <a:srgbClr val="FFFFFF"/>
                </a:highlight>
                <a:latin typeface="Times New Roman"/>
                <a:ea typeface="Times New Roman"/>
                <a:cs typeface="Times New Roman"/>
                <a:sym typeface="Times New Roman"/>
              </a:rPr>
              <a:t>Part 1 (5-10 mins):</a:t>
            </a:r>
            <a:endParaRPr b="1" sz="3400">
              <a:latin typeface="Times New Roman"/>
              <a:ea typeface="Times New Roman"/>
              <a:cs typeface="Times New Roman"/>
              <a:sym typeface="Times New Roman"/>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600"/>
              </a:spcBef>
              <a:spcAft>
                <a:spcPts val="0"/>
              </a:spcAft>
              <a:buClr>
                <a:srgbClr val="1F1F1F"/>
              </a:buClr>
              <a:buSzPts val="1400"/>
              <a:buFont typeface="Roboto"/>
              <a:buAutoNum type="arabicPeriod"/>
            </a:pPr>
            <a:r>
              <a:rPr lang="en" sz="1400">
                <a:solidFill>
                  <a:srgbClr val="1F1F1F"/>
                </a:solidFill>
                <a:highlight>
                  <a:srgbClr val="FFFFFF"/>
                </a:highlight>
              </a:rPr>
              <a:t>Open your own data (in excel, sheets etc., as you usually would)</a:t>
            </a:r>
            <a:endParaRPr sz="1400">
              <a:solidFill>
                <a:srgbClr val="1F1F1F"/>
              </a:solidFill>
              <a:highlight>
                <a:srgbClr val="FFFFFF"/>
              </a:highlight>
            </a:endParaRPr>
          </a:p>
          <a:p>
            <a:pPr indent="-317500" lvl="0" marL="457200" rtl="0" algn="l">
              <a:spcBef>
                <a:spcPts val="0"/>
              </a:spcBef>
              <a:spcAft>
                <a:spcPts val="0"/>
              </a:spcAft>
              <a:buClr>
                <a:srgbClr val="1F1F1F"/>
              </a:buClr>
              <a:buSzPts val="1400"/>
              <a:buFont typeface="Arial"/>
              <a:buAutoNum type="arabicPeriod"/>
            </a:pPr>
            <a:r>
              <a:rPr lang="en" sz="1400">
                <a:solidFill>
                  <a:srgbClr val="1F1F1F"/>
                </a:solidFill>
                <a:highlight>
                  <a:srgbClr val="FFFFFF"/>
                </a:highlight>
              </a:rPr>
              <a:t>Make note of the following (5-10 mins):</a:t>
            </a:r>
            <a:endParaRPr sz="1400">
              <a:solidFill>
                <a:srgbClr val="1F1F1F"/>
              </a:solidFill>
              <a:highlight>
                <a:srgbClr val="FFFFFF"/>
              </a:highlight>
            </a:endParaRPr>
          </a:p>
          <a:p>
            <a:pPr indent="-317500" lvl="0" marL="914400" rtl="0" algn="l">
              <a:spcBef>
                <a:spcPts val="0"/>
              </a:spcBef>
              <a:spcAft>
                <a:spcPts val="0"/>
              </a:spcAft>
              <a:buClr>
                <a:srgbClr val="1F1F1F"/>
              </a:buClr>
              <a:buSzPts val="1400"/>
              <a:buFont typeface="Arial"/>
              <a:buChar char="●"/>
            </a:pPr>
            <a:r>
              <a:rPr lang="en" sz="1400">
                <a:solidFill>
                  <a:srgbClr val="1F1F1F"/>
                </a:solidFill>
                <a:highlight>
                  <a:srgbClr val="FFFFFF"/>
                </a:highlight>
              </a:rPr>
              <a:t>What is the file TYPE?</a:t>
            </a:r>
            <a:endParaRPr sz="1400">
              <a:solidFill>
                <a:srgbClr val="1F1F1F"/>
              </a:solidFill>
              <a:highlight>
                <a:srgbClr val="FFFFFF"/>
              </a:highlight>
            </a:endParaRPr>
          </a:p>
          <a:p>
            <a:pPr indent="-317500" lvl="0" marL="914400" rtl="0" algn="l">
              <a:spcBef>
                <a:spcPts val="0"/>
              </a:spcBef>
              <a:spcAft>
                <a:spcPts val="0"/>
              </a:spcAft>
              <a:buClr>
                <a:srgbClr val="1F1F1F"/>
              </a:buClr>
              <a:buSzPts val="1400"/>
              <a:buFont typeface="Arial"/>
              <a:buChar char="●"/>
            </a:pPr>
            <a:r>
              <a:rPr lang="en" sz="1400">
                <a:solidFill>
                  <a:srgbClr val="1F1F1F"/>
                </a:solidFill>
                <a:highlight>
                  <a:srgbClr val="FFFFFF"/>
                </a:highlight>
              </a:rPr>
              <a:t>How is your data STRUCTURED? (headers, rows etc.)</a:t>
            </a:r>
            <a:endParaRPr sz="1400">
              <a:solidFill>
                <a:srgbClr val="1F1F1F"/>
              </a:solidFill>
              <a:highlight>
                <a:srgbClr val="FFFFFF"/>
              </a:highlight>
            </a:endParaRPr>
          </a:p>
          <a:p>
            <a:pPr indent="-317500" lvl="0" marL="914400" rtl="0" algn="l">
              <a:spcBef>
                <a:spcPts val="0"/>
              </a:spcBef>
              <a:spcAft>
                <a:spcPts val="0"/>
              </a:spcAft>
              <a:buClr>
                <a:srgbClr val="1F1F1F"/>
              </a:buClr>
              <a:buSzPts val="1400"/>
              <a:buFont typeface="Arial"/>
              <a:buChar char="●"/>
            </a:pPr>
            <a:r>
              <a:rPr lang="en" sz="1400">
                <a:solidFill>
                  <a:srgbClr val="1F1F1F"/>
                </a:solidFill>
                <a:highlight>
                  <a:srgbClr val="FFFFFF"/>
                </a:highlight>
              </a:rPr>
              <a:t>What kind of data is saved in your file? (numeric, continuous, categorical, single word responses, long text responses etc.)</a:t>
            </a:r>
            <a:endParaRPr sz="1400">
              <a:solidFill>
                <a:srgbClr val="1F1F1F"/>
              </a:solidFill>
              <a:highlight>
                <a:srgbClr val="FFFFFF"/>
              </a:highlight>
            </a:endParaRPr>
          </a:p>
          <a:p>
            <a:pPr indent="-317500" lvl="0" marL="914400" rtl="0" algn="l">
              <a:spcBef>
                <a:spcPts val="0"/>
              </a:spcBef>
              <a:spcAft>
                <a:spcPts val="0"/>
              </a:spcAft>
              <a:buClr>
                <a:srgbClr val="1F1F1F"/>
              </a:buClr>
              <a:buSzPts val="1400"/>
              <a:buFont typeface="Arial"/>
              <a:buChar char="●"/>
            </a:pPr>
            <a:r>
              <a:rPr lang="en" sz="1400">
                <a:solidFill>
                  <a:srgbClr val="1F1F1F"/>
                </a:solidFill>
                <a:highlight>
                  <a:srgbClr val="FFFFFF"/>
                </a:highlight>
              </a:rPr>
              <a:t>Does your data and it's structure differ in any key ways from our sample data that we used for the demo??</a:t>
            </a:r>
            <a:endParaRPr sz="1400">
              <a:solidFill>
                <a:srgbClr val="1F1F1F"/>
              </a:solidFill>
              <a:highlight>
                <a:srgbClr val="FFFFFF"/>
              </a:highlight>
            </a:endParaRPr>
          </a:p>
          <a:p>
            <a:pPr indent="-317500" lvl="0" marL="914400" rtl="0" algn="l">
              <a:spcBef>
                <a:spcPts val="0"/>
              </a:spcBef>
              <a:spcAft>
                <a:spcPts val="0"/>
              </a:spcAft>
              <a:buClr>
                <a:srgbClr val="1F1F1F"/>
              </a:buClr>
              <a:buSzPts val="1400"/>
              <a:buFont typeface="Arial"/>
              <a:buChar char="●"/>
            </a:pPr>
            <a:r>
              <a:rPr lang="en" sz="1400">
                <a:solidFill>
                  <a:srgbClr val="1F1F1F"/>
                </a:solidFill>
                <a:highlight>
                  <a:srgbClr val="FFFFFF"/>
                </a:highlight>
              </a:rPr>
              <a:t>is your data very messy? (Mixed data types, many null cells, typos, a lot of open text responses etc.)</a:t>
            </a:r>
            <a:endParaRPr sz="1400">
              <a:solidFill>
                <a:srgbClr val="1F1F1F"/>
              </a:solidFill>
              <a:highlight>
                <a:srgbClr val="FFFFFF"/>
              </a:highlight>
            </a:endParaRPr>
          </a:p>
          <a:p>
            <a:pPr indent="-317500" lvl="0" marL="914400" rtl="0" algn="l">
              <a:spcBef>
                <a:spcPts val="0"/>
              </a:spcBef>
              <a:spcAft>
                <a:spcPts val="0"/>
              </a:spcAft>
              <a:buClr>
                <a:srgbClr val="1F1F1F"/>
              </a:buClr>
              <a:buSzPts val="1400"/>
              <a:buFont typeface="Arial"/>
              <a:buChar char="●"/>
            </a:pPr>
            <a:r>
              <a:rPr lang="en" sz="1400">
                <a:solidFill>
                  <a:srgbClr val="1F1F1F"/>
                </a:solidFill>
                <a:highlight>
                  <a:srgbClr val="FFFFFF"/>
                </a:highlight>
              </a:rPr>
              <a:t>What do you want to use python to determine about this data? (Means, standard deviations, topic modeling of response data, visualization of trends in numeric data?)</a:t>
            </a:r>
            <a:endParaRPr sz="1400">
              <a:solidFill>
                <a:srgbClr val="1F1F1F"/>
              </a:solidFill>
              <a:highlight>
                <a:srgbClr val="FFFFFF"/>
              </a:highlight>
            </a:endParaRPr>
          </a:p>
          <a:p>
            <a:pPr indent="0" lvl="0" marL="0" rtl="0" algn="l">
              <a:spcBef>
                <a:spcPts val="600"/>
              </a:spcBef>
              <a:spcAft>
                <a:spcPts val="1200"/>
              </a:spcAft>
              <a:buNone/>
            </a:pPr>
            <a:r>
              <a:t/>
            </a:r>
            <a:endParaRPr sz="2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 Preparation Part 2 (10-20 mins)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9250" lvl="0" marL="457200" rtl="0" algn="l">
              <a:spcBef>
                <a:spcPts val="600"/>
              </a:spcBef>
              <a:spcAft>
                <a:spcPts val="0"/>
              </a:spcAft>
              <a:buClr>
                <a:srgbClr val="1F1F1F"/>
              </a:buClr>
              <a:buSzPts val="1900"/>
              <a:buFont typeface="Arial"/>
              <a:buAutoNum type="arabicPeriod" startAt="3"/>
            </a:pPr>
            <a:r>
              <a:rPr lang="en" sz="1900">
                <a:solidFill>
                  <a:srgbClr val="1F1F1F"/>
                </a:solidFill>
                <a:highlight>
                  <a:srgbClr val="FFFFFF"/>
                </a:highlight>
              </a:rPr>
              <a:t>Try to load the data in Python using Jupyter and Pandas</a:t>
            </a:r>
            <a:endParaRPr sz="1900">
              <a:solidFill>
                <a:srgbClr val="1F1F1F"/>
              </a:solidFill>
              <a:highlight>
                <a:srgbClr val="FFFFFF"/>
              </a:highlight>
            </a:endParaRPr>
          </a:p>
          <a:p>
            <a:pPr indent="0" lvl="0" marL="457200" rtl="0" algn="l">
              <a:spcBef>
                <a:spcPts val="600"/>
              </a:spcBef>
              <a:spcAft>
                <a:spcPts val="0"/>
              </a:spcAft>
              <a:buNone/>
            </a:pPr>
            <a:r>
              <a:t/>
            </a:r>
            <a:endParaRPr sz="1900">
              <a:solidFill>
                <a:srgbClr val="1F1F1F"/>
              </a:solidFill>
              <a:highlight>
                <a:srgbClr val="FFFFFF"/>
              </a:highlight>
            </a:endParaRPr>
          </a:p>
          <a:p>
            <a:pPr indent="-349250" lvl="0" marL="457200" rtl="0" algn="l">
              <a:spcBef>
                <a:spcPts val="600"/>
              </a:spcBef>
              <a:spcAft>
                <a:spcPts val="0"/>
              </a:spcAft>
              <a:buClr>
                <a:srgbClr val="1F1F1F"/>
              </a:buClr>
              <a:buSzPts val="1900"/>
              <a:buFont typeface="Arial"/>
              <a:buAutoNum type="arabicPeriod" startAt="3"/>
            </a:pPr>
            <a:r>
              <a:rPr lang="en" sz="1900">
                <a:solidFill>
                  <a:srgbClr val="1F1F1F"/>
                </a:solidFill>
                <a:highlight>
                  <a:srgbClr val="FFFFFF"/>
                </a:highlight>
              </a:rPr>
              <a:t>If you are working with numeric data, try to start basic data analysis (summary stats, means etc.). If you are working with text data, try to order one of your columns alphabetically</a:t>
            </a:r>
            <a:endParaRPr sz="1900">
              <a:solidFill>
                <a:srgbClr val="1F1F1F"/>
              </a:solidFill>
              <a:highlight>
                <a:srgbClr val="FFFFFF"/>
              </a:highlight>
            </a:endParaRPr>
          </a:p>
          <a:p>
            <a:pPr indent="0" lvl="0" marL="457200" rtl="0" algn="l">
              <a:spcBef>
                <a:spcPts val="600"/>
              </a:spcBef>
              <a:spcAft>
                <a:spcPts val="0"/>
              </a:spcAft>
              <a:buNone/>
            </a:pPr>
            <a:r>
              <a:t/>
            </a:r>
            <a:endParaRPr sz="1900">
              <a:solidFill>
                <a:srgbClr val="1F1F1F"/>
              </a:solidFill>
              <a:highlight>
                <a:srgbClr val="FFFFFF"/>
              </a:highlight>
            </a:endParaRPr>
          </a:p>
          <a:p>
            <a:pPr indent="-349250" lvl="0" marL="457200" rtl="0" algn="l">
              <a:spcBef>
                <a:spcPts val="600"/>
              </a:spcBef>
              <a:spcAft>
                <a:spcPts val="0"/>
              </a:spcAft>
              <a:buClr>
                <a:srgbClr val="1F1F1F"/>
              </a:buClr>
              <a:buSzPts val="1900"/>
              <a:buFont typeface="Arial"/>
              <a:buAutoNum type="arabicPeriod" startAt="3"/>
            </a:pPr>
            <a:r>
              <a:rPr lang="en" sz="1900">
                <a:solidFill>
                  <a:srgbClr val="1F1F1F"/>
                </a:solidFill>
                <a:highlight>
                  <a:srgbClr val="FFFFFF"/>
                </a:highlight>
              </a:rPr>
              <a:t>What issues did you encounter? Did you encounter any issues due to formatting, typos or errors in the data entry? How might you fix those in Python?</a:t>
            </a:r>
            <a:endParaRPr sz="2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