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5"/>
    <p:sldMasterId id="2147483678" r:id="rId6"/>
    <p:sldMasterId id="214748367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36826C-C781-4E3D-A6E8-2855DE1BD9AC}">
  <a:tblStyle styleId="{7336826C-C781-4E3D-A6E8-2855DE1BD9AC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76123110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576123110c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7612311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576123110c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76123110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576123110c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76123110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576123110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899db2d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5899db2d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550734" y="1690315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550734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9" y="4388984"/>
            <a:ext cx="2706170" cy="4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37327" t="0"/>
          <a:stretch/>
        </p:blipFill>
        <p:spPr>
          <a:xfrm>
            <a:off x="5654453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0" r="37327" t="0"/>
          <a:stretch/>
        </p:blipFill>
        <p:spPr>
          <a:xfrm>
            <a:off x="5654453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>
            <p:ph type="ctrTitle"/>
          </p:nvPr>
        </p:nvSpPr>
        <p:spPr>
          <a:xfrm>
            <a:off x="550734" y="1690315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550734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9" y="4388984"/>
            <a:ext cx="2706170" cy="4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19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87" name="Google Shape;8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2">
            <a:alphaModFix/>
          </a:blip>
          <a:srcRect b="0" l="0" r="37327" t="0"/>
          <a:stretch/>
        </p:blipFill>
        <p:spPr>
          <a:xfrm>
            <a:off x="5654452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4"/>
          <p:cNvSpPr txBox="1"/>
          <p:nvPr>
            <p:ph type="ctrTitle"/>
          </p:nvPr>
        </p:nvSpPr>
        <p:spPr>
          <a:xfrm>
            <a:off x="550733" y="1690314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subTitle"/>
          </p:nvPr>
        </p:nvSpPr>
        <p:spPr>
          <a:xfrm>
            <a:off x="550733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99" name="Google Shape;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8" y="4388983"/>
            <a:ext cx="3608227" cy="4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>
                <a:solidFill>
                  <a:srgbClr val="6C7373"/>
                </a:solidFill>
              </a:defRPr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>
                <a:solidFill>
                  <a:srgbClr val="6C7373"/>
                </a:solidFill>
              </a:defRPr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>
                <a:solidFill>
                  <a:srgbClr val="6C7373"/>
                </a:solidFill>
              </a:defRPr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>
                <a:solidFill>
                  <a:srgbClr val="6C7373"/>
                </a:solidFill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7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5" name="Google Shape;105;p26"/>
          <p:cNvSpPr txBox="1"/>
          <p:nvPr>
            <p:ph type="ctrTitle"/>
          </p:nvPr>
        </p:nvSpPr>
        <p:spPr>
          <a:xfrm>
            <a:off x="550733" y="1690314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550733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107" name="Google Shape;10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8" y="4388983"/>
            <a:ext cx="3608227" cy="4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37327" t="0"/>
          <a:stretch/>
        </p:blipFill>
        <p:spPr>
          <a:xfrm>
            <a:off x="5654452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328083"/>
            <a:ext cx="795528" cy="6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16" name="Google Shape;116;p2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7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2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29"/>
          <p:cNvSpPr txBox="1"/>
          <p:nvPr>
            <p:ph idx="4" type="body"/>
          </p:nvPr>
        </p:nvSpPr>
        <p:spPr>
          <a:xfrm>
            <a:off x="4645026" y="1631156"/>
            <a:ext cx="4041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126" name="Google Shape;12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9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700"/>
              <a:buFont typeface="Times New Roman"/>
              <a:buNone/>
              <a:defRPr b="0" i="0" sz="27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23850" lvl="6" marL="32004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23850" lvl="7" marL="36576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23850" lvl="8" marL="41148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93" name="Google Shape;93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328083"/>
            <a:ext cx="795528" cy="6903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type="ctrTitle"/>
          </p:nvPr>
        </p:nvSpPr>
        <p:spPr>
          <a:xfrm>
            <a:off x="550733" y="1690314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to Python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rPr lang="en"/>
              <a:t>For Loops and Functions</a:t>
            </a:r>
            <a:endParaRPr/>
          </a:p>
        </p:txBody>
      </p:sp>
      <p:sp>
        <p:nvSpPr>
          <p:cNvPr id="133" name="Google Shape;133;p33"/>
          <p:cNvSpPr txBox="1"/>
          <p:nvPr>
            <p:ph idx="1" type="subTitle"/>
          </p:nvPr>
        </p:nvSpPr>
        <p:spPr>
          <a:xfrm>
            <a:off x="550733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TRIADS Training Series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Instructor: Claudia Carroll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350402" y="246062"/>
            <a:ext cx="542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Basic For Loop</a:t>
            </a:r>
            <a:endParaRPr/>
          </a:p>
        </p:txBody>
      </p:sp>
      <p:graphicFrame>
        <p:nvGraphicFramePr>
          <p:cNvPr id="139" name="Google Shape;139;p34"/>
          <p:cNvGraphicFramePr/>
          <p:nvPr/>
        </p:nvGraphicFramePr>
        <p:xfrm>
          <a:off x="1524000" y="10632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{7336826C-C781-4E3D-A6E8-2855DE1BD9AC}</a:tableStyleId>
              </a:tblPr>
              <a:tblGrid>
                <a:gridCol w="1787150"/>
                <a:gridCol w="43088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</a:t>
                      </a: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variable in collection</a:t>
                      </a: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 sz="11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" sz="21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#do something with variable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 code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odds = [1, 3, 5, 7]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num in odds: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print(num)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 output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i="0" lang="en" sz="2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493889" y="1200150"/>
            <a:ext cx="82758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Groceries = [“apples”, “4”, “milk”, “5.9”, “bread”, “3”, “wine”, “15.5”] 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the code to list out only the food items, followed by the number of food items (do not just manually count them!) 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print(groceries[0], groceries[2], groceries[4], groceries[6])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  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apples milk bread wine </a:t>
            </a:r>
            <a:endParaRPr sz="1800">
              <a:solidFill>
                <a:srgbClr val="000000"/>
              </a:solidFill>
            </a:endParaRPr>
          </a:p>
          <a:p>
            <a:pPr indent="-114300" lvl="0" marL="2540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0" marL="2540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14300" lvl="0" marL="25400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ct val="75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361244" y="1231900"/>
            <a:ext cx="84216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groceries = ["apples", "4", "milk", "5.9", "bread", "3", "wine", "15.5"]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b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range(len(groceries)):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i%2 == 0: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print(groceries[i])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CCCCC"/>
              </a:buClr>
              <a:buSzPts val="2100"/>
              <a:buNone/>
            </a:pPr>
            <a:br>
              <a:rPr lang="en" sz="3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3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5400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None/>
            </a:pPr>
            <a:r>
              <a:t/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36"/>
          <p:cNvSpPr txBox="1"/>
          <p:nvPr>
            <p:ph type="title"/>
          </p:nvPr>
        </p:nvSpPr>
        <p:spPr>
          <a:xfrm>
            <a:off x="1857902" y="680512"/>
            <a:ext cx="542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Solution using for loop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1857915" y="320912"/>
            <a:ext cx="5428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Functions</a:t>
            </a:r>
            <a:endParaRPr/>
          </a:p>
        </p:txBody>
      </p:sp>
      <p:graphicFrame>
        <p:nvGraphicFramePr>
          <p:cNvPr id="156" name="Google Shape;156;p37"/>
          <p:cNvGraphicFramePr/>
          <p:nvPr/>
        </p:nvGraphicFramePr>
        <p:xfrm>
          <a:off x="1524000" y="10632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{7336826C-C781-4E3D-A6E8-2855DE1BD9AC}</a:tableStyleId>
              </a:tblPr>
              <a:tblGrid>
                <a:gridCol w="1787150"/>
                <a:gridCol w="43088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</a:t>
                      </a:r>
                      <a:endParaRPr sz="18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function_name()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 b="0" sz="180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 line 1</a:t>
                      </a:r>
                      <a:endParaRPr b="0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 line 2</a:t>
                      </a:r>
                      <a:endParaRPr b="0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b="0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 code</a:t>
                      </a:r>
                      <a:endParaRPr sz="18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 squares(x):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0005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return(x*x)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 </a:t>
                      </a: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</a:t>
                      </a:r>
                      <a:endParaRPr sz="18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squares(9)</a:t>
                      </a:r>
                      <a:endParaRPr sz="18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 output</a:t>
                      </a:r>
                      <a:endParaRPr b="0"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</a:t>
                      </a:r>
                      <a:endParaRPr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