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74" r:id="rId4"/>
    <p:sldId id="276" r:id="rId5"/>
    <p:sldId id="277" r:id="rId6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D81E4-B735-1B49-B3C7-31301C9088F1}" v="13" dt="2025-09-30T01:52:02.3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75"/>
  </p:normalViewPr>
  <p:slideViewPr>
    <p:cSldViewPr snapToGrid="0">
      <p:cViewPr varScale="1">
        <p:scale>
          <a:sx n="63" d="100"/>
          <a:sy n="63" d="100"/>
        </p:scale>
        <p:origin x="1736" y="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31F1E-1F49-1243-8B3D-9328EF1897F6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D378-7EAF-4B4B-A425-4621EC21A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7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E0F2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window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python.org/downloads/maco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597" y="1953656"/>
            <a:ext cx="8018961" cy="36780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4" name="object 4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540A67-CD84-C0AB-A441-06C2044E5610}"/>
              </a:ext>
            </a:extLst>
          </p:cNvPr>
          <p:cNvSpPr txBox="1"/>
          <p:nvPr/>
        </p:nvSpPr>
        <p:spPr>
          <a:xfrm>
            <a:off x="1194090" y="2294577"/>
            <a:ext cx="628173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Python for Data Analysis</a:t>
            </a:r>
          </a:p>
          <a:p>
            <a:pPr algn="l"/>
            <a:endParaRPr lang="en-US" sz="4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Instructor: Claudia Carroll</a:t>
            </a: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>
                <a:solidFill>
                  <a:srgbClr val="000000"/>
                </a:solidFill>
                <a:latin typeface="Times New Roman"/>
                <a:cs typeface="Times New Roman"/>
              </a:rPr>
              <a:t>Installing </a:t>
            </a: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Python Locally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DFE1D7B8-A493-0495-A488-911B4803C071}"/>
              </a:ext>
            </a:extLst>
          </p:cNvPr>
          <p:cNvSpPr txBox="1">
            <a:spLocks/>
          </p:cNvSpPr>
          <p:nvPr/>
        </p:nvSpPr>
        <p:spPr>
          <a:xfrm>
            <a:off x="554134" y="2400921"/>
            <a:ext cx="7894507" cy="6073600"/>
          </a:xfrm>
          <a:prstGeom prst="rect">
            <a:avLst/>
          </a:prstGeom>
        </p:spPr>
        <p:txBody>
          <a:bodyPr spcFirstLastPara="1" wrap="square" lIns="162533" tIns="162533" rIns="162533" bIns="162533" anchor="t" anchorCtr="0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800" b="1" dirty="0">
                <a:solidFill>
                  <a:schemeClr val="dk1"/>
                </a:solidFill>
              </a:rPr>
              <a:t>Windows</a:t>
            </a:r>
          </a:p>
          <a:p>
            <a:pPr marL="514350" indent="-514350" algn="l" rtl="0">
              <a:spcBef>
                <a:spcPts val="2133"/>
              </a:spcBef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Open the Command Prompt (or Windows Terminal)</a:t>
            </a:r>
          </a:p>
          <a:p>
            <a:pPr marL="514350" indent="-514350" algn="l" rtl="0">
              <a:spcBef>
                <a:spcPts val="2133"/>
              </a:spcBef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Type and Enter ‘python’</a:t>
            </a:r>
          </a:p>
          <a:p>
            <a:pPr algn="l" rtl="0">
              <a:spcBef>
                <a:spcPts val="2133"/>
              </a:spcBef>
            </a:pPr>
            <a:endParaRPr lang="en-US" sz="2800" dirty="0">
              <a:solidFill>
                <a:schemeClr val="dk1"/>
              </a:solidFill>
            </a:endParaRPr>
          </a:p>
          <a:p>
            <a:pPr algn="l" rtl="0">
              <a:spcBef>
                <a:spcPts val="2133"/>
              </a:spcBef>
            </a:pPr>
            <a:r>
              <a:rPr lang="en-US" sz="2800" dirty="0">
                <a:solidFill>
                  <a:schemeClr val="dk1"/>
                </a:solidFill>
              </a:rPr>
              <a:t>If a message prints ‘python3.x.x’ you are good!</a:t>
            </a:r>
          </a:p>
          <a:p>
            <a:pPr algn="l" rtl="0">
              <a:spcBef>
                <a:spcPts val="2133"/>
              </a:spcBef>
              <a:spcAft>
                <a:spcPts val="2133"/>
              </a:spcAft>
            </a:pPr>
            <a:r>
              <a:rPr lang="en-US" sz="2800" dirty="0">
                <a:solidFill>
                  <a:schemeClr val="dk1"/>
                </a:solidFill>
              </a:rPr>
              <a:t>If a popup opens or you get an error, proceed to installation</a:t>
            </a:r>
          </a:p>
        </p:txBody>
      </p:sp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01F24CB7-05E4-B6F0-3AB5-EB572E6C9CB7}"/>
              </a:ext>
            </a:extLst>
          </p:cNvPr>
          <p:cNvSpPr txBox="1">
            <a:spLocks/>
          </p:cNvSpPr>
          <p:nvPr/>
        </p:nvSpPr>
        <p:spPr>
          <a:xfrm>
            <a:off x="9144001" y="2279244"/>
            <a:ext cx="7110933" cy="6073600"/>
          </a:xfrm>
          <a:prstGeom prst="rect">
            <a:avLst/>
          </a:prstGeom>
        </p:spPr>
        <p:txBody>
          <a:bodyPr spcFirstLastPara="1" wrap="square" lIns="162533" tIns="162533" rIns="162533" bIns="162533" anchor="t" anchorCtr="0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844" b="1" dirty="0">
                <a:solidFill>
                  <a:schemeClr val="dk1"/>
                </a:solidFill>
              </a:rPr>
              <a:t>Mac</a:t>
            </a:r>
          </a:p>
          <a:p>
            <a:pPr indent="-587030" algn="l" rtl="0">
              <a:spcBef>
                <a:spcPts val="2133"/>
              </a:spcBef>
              <a:buClr>
                <a:schemeClr val="dk1"/>
              </a:buClr>
              <a:buSzPts val="1600"/>
              <a:buFontTx/>
              <a:buAutoNum type="arabicPeriod"/>
            </a:pPr>
            <a:r>
              <a:rPr lang="en-US" sz="2844" dirty="0">
                <a:solidFill>
                  <a:schemeClr val="dk1"/>
                </a:solidFill>
              </a:rPr>
              <a:t>Open the Terminal</a:t>
            </a:r>
          </a:p>
          <a:p>
            <a:pPr indent="-587030" algn="l" rtl="0">
              <a:spcBef>
                <a:spcPts val="2133"/>
              </a:spcBef>
              <a:buClr>
                <a:schemeClr val="dk1"/>
              </a:buClr>
              <a:buSzPts val="1600"/>
              <a:buFontTx/>
              <a:buAutoNum type="arabicPeriod"/>
            </a:pPr>
            <a:endParaRPr lang="en-US" sz="2844" dirty="0">
              <a:solidFill>
                <a:schemeClr val="dk1"/>
              </a:solidFill>
            </a:endParaRPr>
          </a:p>
          <a:p>
            <a:pPr indent="-587030" algn="l" rtl="0">
              <a:buClr>
                <a:schemeClr val="dk1"/>
              </a:buClr>
              <a:buSzPts val="1600"/>
              <a:buFontTx/>
              <a:buAutoNum type="arabicPeriod"/>
            </a:pPr>
            <a:r>
              <a:rPr lang="en-US" sz="2844" dirty="0">
                <a:solidFill>
                  <a:schemeClr val="dk1"/>
                </a:solidFill>
              </a:rPr>
              <a:t>Type and Enter ‘python3’</a:t>
            </a:r>
          </a:p>
          <a:p>
            <a:pPr algn="l" rtl="0">
              <a:spcBef>
                <a:spcPts val="2133"/>
              </a:spcBef>
            </a:pPr>
            <a:endParaRPr lang="en-US" sz="2844" dirty="0">
              <a:solidFill>
                <a:schemeClr val="dk1"/>
              </a:solidFill>
            </a:endParaRPr>
          </a:p>
          <a:p>
            <a:pPr algn="l" rtl="0">
              <a:spcBef>
                <a:spcPts val="2133"/>
              </a:spcBef>
              <a:buClr>
                <a:schemeClr val="dk1"/>
              </a:buClr>
              <a:buSzPts val="1100"/>
            </a:pPr>
            <a:r>
              <a:rPr lang="en-US" sz="2844" dirty="0">
                <a:solidFill>
                  <a:schemeClr val="dk1"/>
                </a:solidFill>
              </a:rPr>
              <a:t>If a message prints ‘python3.x.x’ you are good!</a:t>
            </a:r>
          </a:p>
          <a:p>
            <a:pPr algn="l" rtl="0">
              <a:spcBef>
                <a:spcPts val="2133"/>
              </a:spcBef>
              <a:spcAft>
                <a:spcPts val="2133"/>
              </a:spcAft>
            </a:pPr>
            <a:r>
              <a:rPr lang="en-US" sz="2844" dirty="0">
                <a:solidFill>
                  <a:schemeClr val="dk1"/>
                </a:solidFill>
              </a:rPr>
              <a:t>If you get an error, proceed to installation.</a:t>
            </a:r>
          </a:p>
        </p:txBody>
      </p:sp>
      <p:sp>
        <p:nvSpPr>
          <p:cNvPr id="10" name="Google Shape;60;p14">
            <a:extLst>
              <a:ext uri="{FF2B5EF4-FFF2-40B4-BE49-F238E27FC236}">
                <a16:creationId xmlns:a16="http://schemas.microsoft.com/office/drawing/2014/main" id="{4F1D2F65-582B-B062-D90E-5A61CA8A8948}"/>
              </a:ext>
            </a:extLst>
          </p:cNvPr>
          <p:cNvSpPr txBox="1">
            <a:spLocks/>
          </p:cNvSpPr>
          <p:nvPr/>
        </p:nvSpPr>
        <p:spPr>
          <a:xfrm>
            <a:off x="554134" y="791156"/>
            <a:ext cx="15147733" cy="1018133"/>
          </a:xfrm>
          <a:prstGeom prst="rect">
            <a:avLst/>
          </a:prstGeom>
        </p:spPr>
        <p:txBody>
          <a:bodyPr spcFirstLastPara="1" wrap="square" lIns="162533" tIns="162533" rIns="162533" bIns="162533" anchor="t" anchorCtr="0"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1921" algn="l" rtl="0">
              <a:buSzPct val="100000"/>
            </a:pPr>
            <a:r>
              <a:rPr lang="en-US" sz="3600" b="1" dirty="0"/>
              <a:t>1.	Check if Python is already installed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277858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87DF2D0-49F0-136D-C40D-C3BF395D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0865319-02B2-CE48-3A30-D963C311440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CC2DC237-ABC7-06C7-78C3-51753E34AF97}"/>
              </a:ext>
            </a:extLst>
          </p:cNvPr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Google Shape;60;p14">
            <a:extLst>
              <a:ext uri="{FF2B5EF4-FFF2-40B4-BE49-F238E27FC236}">
                <a16:creationId xmlns:a16="http://schemas.microsoft.com/office/drawing/2014/main" id="{EE6800DB-D227-AE81-738E-D190602724CF}"/>
              </a:ext>
            </a:extLst>
          </p:cNvPr>
          <p:cNvSpPr txBox="1">
            <a:spLocks/>
          </p:cNvSpPr>
          <p:nvPr/>
        </p:nvSpPr>
        <p:spPr>
          <a:xfrm>
            <a:off x="554134" y="791156"/>
            <a:ext cx="15147733" cy="1018133"/>
          </a:xfrm>
          <a:prstGeom prst="rect">
            <a:avLst/>
          </a:prstGeom>
        </p:spPr>
        <p:txBody>
          <a:bodyPr spcFirstLastPara="1" wrap="square" lIns="162533" tIns="162533" rIns="162533" bIns="162533" anchor="t" anchorCtr="0"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1921" algn="l" rtl="0">
              <a:buSzPct val="100000"/>
            </a:pPr>
            <a:r>
              <a:rPr lang="en-US" sz="3600" b="1" dirty="0"/>
              <a:t>2. 	Installing Python</a:t>
            </a:r>
          </a:p>
        </p:txBody>
      </p:sp>
      <p:sp>
        <p:nvSpPr>
          <p:cNvPr id="3" name="Google Shape;68;p15">
            <a:extLst>
              <a:ext uri="{FF2B5EF4-FFF2-40B4-BE49-F238E27FC236}">
                <a16:creationId xmlns:a16="http://schemas.microsoft.com/office/drawing/2014/main" id="{35C218FA-6FA6-8AE5-87B2-F08D6FD0A717}"/>
              </a:ext>
            </a:extLst>
          </p:cNvPr>
          <p:cNvSpPr txBox="1">
            <a:spLocks/>
          </p:cNvSpPr>
          <p:nvPr/>
        </p:nvSpPr>
        <p:spPr>
          <a:xfrm>
            <a:off x="554134" y="2048844"/>
            <a:ext cx="7411306" cy="6073600"/>
          </a:xfrm>
          <a:prstGeom prst="rect">
            <a:avLst/>
          </a:prstGeom>
        </p:spPr>
        <p:txBody>
          <a:bodyPr spcFirstLastPara="1" wrap="square" lIns="162533" tIns="162533" rIns="162533" bIns="162533" anchor="t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b="1" dirty="0">
                <a:solidFill>
                  <a:schemeClr val="dk1"/>
                </a:solidFill>
              </a:rPr>
              <a:t>Windows</a:t>
            </a:r>
          </a:p>
          <a:p>
            <a:pPr algn="l" rtl="0"/>
            <a:endParaRPr lang="en-US" sz="2400" b="1" dirty="0">
              <a:solidFill>
                <a:schemeClr val="dk1"/>
              </a:solidFill>
            </a:endParaRPr>
          </a:p>
          <a:p>
            <a:pPr marL="342900" indent="-342900" algn="l" rtl="0"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Go to: </a:t>
            </a:r>
            <a:r>
              <a:rPr lang="en-US" sz="2400" dirty="0">
                <a:solidFill>
                  <a:schemeClr val="dk1"/>
                </a:solidFill>
                <a:hlinkClick r:id="rId3"/>
              </a:rPr>
              <a:t>https://www.python.org/downloads/windows/</a:t>
            </a:r>
            <a:endParaRPr lang="en-US" sz="2400" dirty="0">
              <a:solidFill>
                <a:schemeClr val="dk1"/>
              </a:solidFill>
            </a:endParaRPr>
          </a:p>
          <a:p>
            <a:pPr marL="342900" indent="-342900" algn="l" rtl="0">
              <a:spcBef>
                <a:spcPts val="2133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Select ‘Latest Python3 Release…’</a:t>
            </a:r>
          </a:p>
          <a:p>
            <a:pPr marL="342900" indent="-342900" algn="l" rtl="0">
              <a:spcBef>
                <a:spcPts val="2133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Scroll down and select ‘</a:t>
            </a:r>
            <a:r>
              <a:rPr lang="en-US" sz="2400" b="1" dirty="0">
                <a:solidFill>
                  <a:schemeClr val="dk1"/>
                </a:solidFill>
                <a:highlight>
                  <a:srgbClr val="FFFFFF"/>
                </a:highlight>
              </a:rPr>
              <a:t>Windows installer (64-bit)</a:t>
            </a:r>
            <a:endParaRPr lang="en-US" sz="2400" dirty="0">
              <a:solidFill>
                <a:schemeClr val="dk1"/>
              </a:solidFill>
            </a:endParaRPr>
          </a:p>
          <a:p>
            <a:pPr marL="342900" indent="-342900" algn="l" rtl="0">
              <a:spcBef>
                <a:spcPts val="2133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If you get the message “</a:t>
            </a:r>
            <a:r>
              <a:rPr lang="en-US" sz="2400" b="1" dirty="0">
                <a:solidFill>
                  <a:schemeClr val="dk1"/>
                </a:solidFill>
                <a:highlight>
                  <a:srgbClr val="FFFFFF"/>
                </a:highlight>
              </a:rPr>
              <a:t>Add Python 3.x to PATH</a:t>
            </a:r>
            <a:r>
              <a:rPr lang="en-US" sz="2400" dirty="0">
                <a:solidFill>
                  <a:schemeClr val="dk1"/>
                </a:solidFill>
              </a:rPr>
              <a:t>” select NO</a:t>
            </a:r>
          </a:p>
          <a:p>
            <a:pPr marL="342900" indent="-342900" algn="l" rtl="0">
              <a:spcBef>
                <a:spcPts val="2133"/>
              </a:spcBef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Follow the steps from the installation manager</a:t>
            </a:r>
          </a:p>
        </p:txBody>
      </p:sp>
      <p:sp>
        <p:nvSpPr>
          <p:cNvPr id="4" name="Google Shape;69;p15">
            <a:extLst>
              <a:ext uri="{FF2B5EF4-FFF2-40B4-BE49-F238E27FC236}">
                <a16:creationId xmlns:a16="http://schemas.microsoft.com/office/drawing/2014/main" id="{24D82755-7E73-A849-33CF-1688934A093C}"/>
              </a:ext>
            </a:extLst>
          </p:cNvPr>
          <p:cNvSpPr txBox="1">
            <a:spLocks/>
          </p:cNvSpPr>
          <p:nvPr/>
        </p:nvSpPr>
        <p:spPr>
          <a:xfrm>
            <a:off x="8590934" y="2048844"/>
            <a:ext cx="7110933" cy="6073600"/>
          </a:xfrm>
          <a:prstGeom prst="rect">
            <a:avLst/>
          </a:prstGeom>
        </p:spPr>
        <p:txBody>
          <a:bodyPr spcFirstLastPara="1" wrap="square" lIns="162533" tIns="162533" rIns="162533" bIns="162533" anchor="t" anchorCtr="0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b="1" dirty="0"/>
              <a:t>Mac</a:t>
            </a:r>
          </a:p>
          <a:p>
            <a:pPr algn="l" rtl="0">
              <a:spcBef>
                <a:spcPts val="2133"/>
              </a:spcBef>
              <a:buClr>
                <a:schemeClr val="dk1"/>
              </a:buClr>
              <a:buFontTx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Go to: </a:t>
            </a:r>
            <a:r>
              <a:rPr lang="en-US" sz="2400" dirty="0">
                <a:solidFill>
                  <a:schemeClr val="dk1"/>
                </a:solidFill>
                <a:hlinkClick r:id="rId4"/>
              </a:rPr>
              <a:t>https://www.python.org/downloads/macos/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</a:p>
          <a:p>
            <a:pPr algn="l" rtl="0">
              <a:spcBef>
                <a:spcPts val="2133"/>
              </a:spcBef>
              <a:buClr>
                <a:schemeClr val="dk1"/>
              </a:buClr>
              <a:buFontTx/>
              <a:buAutoNum type="arabicPeriod"/>
            </a:pPr>
            <a:endParaRPr lang="en-US" sz="2400" dirty="0">
              <a:solidFill>
                <a:schemeClr val="dk1"/>
              </a:solidFill>
            </a:endParaRPr>
          </a:p>
          <a:p>
            <a:pPr algn="l" rtl="0">
              <a:buClr>
                <a:schemeClr val="dk1"/>
              </a:buClr>
              <a:buFontTx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Select ‘Latest Python3 Release…’</a:t>
            </a:r>
          </a:p>
          <a:p>
            <a:pPr algn="l" rtl="0">
              <a:buClr>
                <a:schemeClr val="dk1"/>
              </a:buClr>
              <a:buFontTx/>
              <a:buAutoNum type="arabicPeriod"/>
            </a:pPr>
            <a:endParaRPr lang="en-US" sz="2400" dirty="0">
              <a:solidFill>
                <a:schemeClr val="dk1"/>
              </a:solidFill>
            </a:endParaRPr>
          </a:p>
          <a:p>
            <a:pPr algn="l" rtl="0">
              <a:buClr>
                <a:schemeClr val="dk1"/>
              </a:buClr>
              <a:buFontTx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Scroll down and select ‘</a:t>
            </a:r>
            <a:r>
              <a:rPr lang="en-US" sz="2400" b="1" dirty="0">
                <a:solidFill>
                  <a:schemeClr val="dk1"/>
                </a:solidFill>
              </a:rPr>
              <a:t>macOS 64-bit universal2 installer</a:t>
            </a:r>
            <a:r>
              <a:rPr lang="en-US" sz="2400" dirty="0">
                <a:solidFill>
                  <a:schemeClr val="dk1"/>
                </a:solidFill>
              </a:rPr>
              <a:t>’</a:t>
            </a:r>
          </a:p>
          <a:p>
            <a:pPr algn="l" rtl="0">
              <a:buClr>
                <a:schemeClr val="dk1"/>
              </a:buClr>
              <a:buFontTx/>
              <a:buAutoNum type="arabicPeriod"/>
            </a:pPr>
            <a:endParaRPr lang="en-US" sz="2400" dirty="0">
              <a:solidFill>
                <a:schemeClr val="dk1"/>
              </a:solidFill>
            </a:endParaRPr>
          </a:p>
          <a:p>
            <a:pPr algn="l" rtl="0">
              <a:buClr>
                <a:schemeClr val="dk1"/>
              </a:buClr>
              <a:buFontTx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When download is complete, click on the file to initiate installation.</a:t>
            </a:r>
          </a:p>
          <a:p>
            <a:pPr algn="l" rtl="0">
              <a:buClr>
                <a:schemeClr val="dk1"/>
              </a:buClr>
              <a:buFontTx/>
              <a:buAutoNum type="arabicPeriod"/>
            </a:pPr>
            <a:endParaRPr lang="en-US" sz="2400" dirty="0">
              <a:solidFill>
                <a:schemeClr val="dk1"/>
              </a:solidFill>
            </a:endParaRPr>
          </a:p>
          <a:p>
            <a:pPr algn="l" rtl="0">
              <a:buClr>
                <a:schemeClr val="dk1"/>
              </a:buClr>
              <a:buFontTx/>
              <a:buAutoNum type="arabicPeriod"/>
            </a:pPr>
            <a:r>
              <a:rPr lang="en-US" sz="2400" dirty="0">
                <a:solidFill>
                  <a:schemeClr val="dk1"/>
                </a:solidFill>
              </a:rPr>
              <a:t>Follow the steps from the installation manager.</a:t>
            </a:r>
          </a:p>
          <a:p>
            <a:pPr algn="l" rtl="0">
              <a:spcBef>
                <a:spcPts val="2133"/>
              </a:spcBef>
            </a:pPr>
            <a:endParaRPr lang="en-US" sz="2400" dirty="0"/>
          </a:p>
          <a:p>
            <a:pPr algn="l" rtl="0">
              <a:spcBef>
                <a:spcPts val="2133"/>
              </a:spcBef>
              <a:spcAft>
                <a:spcPts val="2133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310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6DADF72-8D7A-0F04-C177-316E94AE4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BBE7E698-3908-57D3-D353-9FC334DF275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4024A8A6-7E4C-1559-69D2-A5B59559B7F7}"/>
              </a:ext>
            </a:extLst>
          </p:cNvPr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57E05712-EAB0-98B2-93FC-30E04CE20E20}"/>
              </a:ext>
            </a:extLst>
          </p:cNvPr>
          <p:cNvSpPr txBox="1">
            <a:spLocks/>
          </p:cNvSpPr>
          <p:nvPr/>
        </p:nvSpPr>
        <p:spPr>
          <a:xfrm>
            <a:off x="554134" y="2400921"/>
            <a:ext cx="7894507" cy="6073600"/>
          </a:xfrm>
          <a:prstGeom prst="rect">
            <a:avLst/>
          </a:prstGeom>
        </p:spPr>
        <p:txBody>
          <a:bodyPr spcFirstLastPara="1" wrap="square" lIns="162533" tIns="162533" rIns="162533" bIns="162533" anchor="t" anchorCtr="0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800" b="1" dirty="0">
                <a:solidFill>
                  <a:schemeClr val="dk1"/>
                </a:solidFill>
              </a:rPr>
              <a:t>Windows</a:t>
            </a:r>
          </a:p>
          <a:p>
            <a:pPr marL="514350" indent="-514350" algn="l" rtl="0">
              <a:spcBef>
                <a:spcPts val="2133"/>
              </a:spcBef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Open the Command Prompt (or Windows Terminal)</a:t>
            </a:r>
          </a:p>
          <a:p>
            <a:pPr marL="514350" indent="-514350" algn="l" rtl="0">
              <a:spcBef>
                <a:spcPts val="2133"/>
              </a:spcBef>
              <a:buClr>
                <a:schemeClr val="dk1"/>
              </a:buClr>
              <a:buSzPts val="1600"/>
              <a:buFont typeface="+mj-lt"/>
              <a:buAutoNum type="arabicPeriod"/>
            </a:pPr>
            <a:r>
              <a:rPr lang="en-US" sz="2800" dirty="0">
                <a:solidFill>
                  <a:schemeClr val="dk1"/>
                </a:solidFill>
              </a:rPr>
              <a:t>Type and Enter ‘python’</a:t>
            </a:r>
          </a:p>
          <a:p>
            <a:pPr algn="l" rtl="0">
              <a:spcBef>
                <a:spcPts val="2133"/>
              </a:spcBef>
            </a:pPr>
            <a:endParaRPr lang="en-US" sz="2800" dirty="0">
              <a:solidFill>
                <a:schemeClr val="dk1"/>
              </a:solidFill>
            </a:endParaRPr>
          </a:p>
          <a:p>
            <a:pPr algn="l" rtl="0">
              <a:spcBef>
                <a:spcPts val="2133"/>
              </a:spcBef>
            </a:pPr>
            <a:r>
              <a:rPr lang="en-US" sz="2800" dirty="0">
                <a:solidFill>
                  <a:schemeClr val="dk1"/>
                </a:solidFill>
              </a:rPr>
              <a:t>If a message prints ‘python3.x.x’ you are good!</a:t>
            </a:r>
          </a:p>
        </p:txBody>
      </p:sp>
      <p:sp>
        <p:nvSpPr>
          <p:cNvPr id="7" name="Google Shape;62;p14">
            <a:extLst>
              <a:ext uri="{FF2B5EF4-FFF2-40B4-BE49-F238E27FC236}">
                <a16:creationId xmlns:a16="http://schemas.microsoft.com/office/drawing/2014/main" id="{43122DE1-4472-A263-13A3-5EB6B3344A9F}"/>
              </a:ext>
            </a:extLst>
          </p:cNvPr>
          <p:cNvSpPr txBox="1">
            <a:spLocks/>
          </p:cNvSpPr>
          <p:nvPr/>
        </p:nvSpPr>
        <p:spPr>
          <a:xfrm>
            <a:off x="9144001" y="2279244"/>
            <a:ext cx="7110933" cy="6073600"/>
          </a:xfrm>
          <a:prstGeom prst="rect">
            <a:avLst/>
          </a:prstGeom>
        </p:spPr>
        <p:txBody>
          <a:bodyPr spcFirstLastPara="1" wrap="square" lIns="162533" tIns="162533" rIns="162533" bIns="162533" anchor="t" anchorCtr="0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844" b="1" dirty="0">
                <a:solidFill>
                  <a:schemeClr val="dk1"/>
                </a:solidFill>
              </a:rPr>
              <a:t>Mac</a:t>
            </a:r>
          </a:p>
          <a:p>
            <a:pPr indent="-587030" algn="l" rtl="0">
              <a:spcBef>
                <a:spcPts val="2133"/>
              </a:spcBef>
              <a:buClr>
                <a:schemeClr val="dk1"/>
              </a:buClr>
              <a:buSzPts val="1600"/>
              <a:buFontTx/>
              <a:buAutoNum type="arabicPeriod"/>
            </a:pPr>
            <a:r>
              <a:rPr lang="en-US" sz="2844" dirty="0">
                <a:solidFill>
                  <a:schemeClr val="dk1"/>
                </a:solidFill>
              </a:rPr>
              <a:t>Open the Terminal</a:t>
            </a:r>
          </a:p>
          <a:p>
            <a:pPr indent="-587030" algn="l" rtl="0">
              <a:spcBef>
                <a:spcPts val="2133"/>
              </a:spcBef>
              <a:buClr>
                <a:schemeClr val="dk1"/>
              </a:buClr>
              <a:buSzPts val="1600"/>
              <a:buFontTx/>
              <a:buAutoNum type="arabicPeriod"/>
            </a:pPr>
            <a:endParaRPr lang="en-US" sz="2844" dirty="0">
              <a:solidFill>
                <a:schemeClr val="dk1"/>
              </a:solidFill>
            </a:endParaRPr>
          </a:p>
          <a:p>
            <a:pPr indent="-587030" algn="l" rtl="0">
              <a:buClr>
                <a:schemeClr val="dk1"/>
              </a:buClr>
              <a:buSzPts val="1600"/>
              <a:buFontTx/>
              <a:buAutoNum type="arabicPeriod"/>
            </a:pPr>
            <a:r>
              <a:rPr lang="en-US" sz="2844" dirty="0">
                <a:solidFill>
                  <a:schemeClr val="dk1"/>
                </a:solidFill>
              </a:rPr>
              <a:t>Type and Enter ‘python3’</a:t>
            </a:r>
          </a:p>
          <a:p>
            <a:pPr algn="l" rtl="0">
              <a:spcBef>
                <a:spcPts val="2133"/>
              </a:spcBef>
            </a:pPr>
            <a:endParaRPr lang="en-US" sz="2844" dirty="0">
              <a:solidFill>
                <a:schemeClr val="dk1"/>
              </a:solidFill>
            </a:endParaRPr>
          </a:p>
          <a:p>
            <a:pPr algn="l" rtl="0">
              <a:spcBef>
                <a:spcPts val="2133"/>
              </a:spcBef>
              <a:buClr>
                <a:schemeClr val="dk1"/>
              </a:buClr>
              <a:buSzPts val="1100"/>
            </a:pPr>
            <a:r>
              <a:rPr lang="en-US" sz="2844" dirty="0">
                <a:solidFill>
                  <a:schemeClr val="dk1"/>
                </a:solidFill>
              </a:rPr>
              <a:t>If a message prints ‘python3.x.x’ you are good!</a:t>
            </a:r>
          </a:p>
        </p:txBody>
      </p:sp>
      <p:sp>
        <p:nvSpPr>
          <p:cNvPr id="10" name="Google Shape;60;p14">
            <a:extLst>
              <a:ext uri="{FF2B5EF4-FFF2-40B4-BE49-F238E27FC236}">
                <a16:creationId xmlns:a16="http://schemas.microsoft.com/office/drawing/2014/main" id="{2BB2C6EE-4457-87F8-0360-E453D120534C}"/>
              </a:ext>
            </a:extLst>
          </p:cNvPr>
          <p:cNvSpPr txBox="1">
            <a:spLocks/>
          </p:cNvSpPr>
          <p:nvPr/>
        </p:nvSpPr>
        <p:spPr>
          <a:xfrm>
            <a:off x="554134" y="791156"/>
            <a:ext cx="15147733" cy="1018133"/>
          </a:xfrm>
          <a:prstGeom prst="rect">
            <a:avLst/>
          </a:prstGeom>
        </p:spPr>
        <p:txBody>
          <a:bodyPr spcFirstLastPara="1" wrap="square" lIns="162533" tIns="162533" rIns="162533" bIns="162533" anchor="t" anchorCtr="0"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1921" algn="l" rtl="0">
              <a:buSzPct val="100000"/>
            </a:pPr>
            <a:r>
              <a:rPr lang="en-US" sz="3600" b="1" dirty="0"/>
              <a:t>3.	Check if Python is already installed correctly!</a:t>
            </a:r>
          </a:p>
        </p:txBody>
      </p:sp>
    </p:spTree>
    <p:extLst>
      <p:ext uri="{BB962C8B-B14F-4D97-AF65-F5344CB8AC3E}">
        <p14:creationId xmlns:p14="http://schemas.microsoft.com/office/powerpoint/2010/main" val="324373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D39022-AB87-9E7E-79F1-C000D93F1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0620AB3-5F6C-F6E3-2E13-3E241897297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FE4D0E4D-A1B4-C801-6E3F-C62871AEB830}"/>
              </a:ext>
            </a:extLst>
          </p:cNvPr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Google Shape;60;p14">
            <a:extLst>
              <a:ext uri="{FF2B5EF4-FFF2-40B4-BE49-F238E27FC236}">
                <a16:creationId xmlns:a16="http://schemas.microsoft.com/office/drawing/2014/main" id="{E28F446C-E159-D28A-4DDD-B5ED96FFEEAE}"/>
              </a:ext>
            </a:extLst>
          </p:cNvPr>
          <p:cNvSpPr txBox="1">
            <a:spLocks/>
          </p:cNvSpPr>
          <p:nvPr/>
        </p:nvSpPr>
        <p:spPr>
          <a:xfrm>
            <a:off x="554134" y="791156"/>
            <a:ext cx="15147733" cy="1018133"/>
          </a:xfrm>
          <a:prstGeom prst="rect">
            <a:avLst/>
          </a:prstGeom>
        </p:spPr>
        <p:txBody>
          <a:bodyPr spcFirstLastPara="1" wrap="square" lIns="162533" tIns="162533" rIns="162533" bIns="162533" anchor="t" anchorCtr="0">
            <a:norm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1921" algn="l" rtl="0">
              <a:buSzPct val="100000"/>
            </a:pPr>
            <a:r>
              <a:rPr lang="en-US" sz="3600" b="1" dirty="0"/>
              <a:t>4. Installing IDEs</a:t>
            </a:r>
          </a:p>
        </p:txBody>
      </p:sp>
      <p:sp>
        <p:nvSpPr>
          <p:cNvPr id="3" name="Google Shape;82;p17">
            <a:extLst>
              <a:ext uri="{FF2B5EF4-FFF2-40B4-BE49-F238E27FC236}">
                <a16:creationId xmlns:a16="http://schemas.microsoft.com/office/drawing/2014/main" id="{6E40722E-A930-63FF-5328-8387CC7B1331}"/>
              </a:ext>
            </a:extLst>
          </p:cNvPr>
          <p:cNvSpPr txBox="1">
            <a:spLocks/>
          </p:cNvSpPr>
          <p:nvPr/>
        </p:nvSpPr>
        <p:spPr>
          <a:xfrm>
            <a:off x="554134" y="2048844"/>
            <a:ext cx="7110933" cy="6073600"/>
          </a:xfrm>
          <a:prstGeom prst="rect">
            <a:avLst/>
          </a:prstGeom>
        </p:spPr>
        <p:txBody>
          <a:bodyPr spcFirstLastPara="1" wrap="square" lIns="162533" tIns="162533" rIns="162533" bIns="162533" anchor="t" anchorCtr="0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800" b="1" dirty="0"/>
              <a:t>Visual Studio Code</a:t>
            </a:r>
          </a:p>
          <a:p>
            <a:pPr algn="l" rtl="0"/>
            <a:endParaRPr lang="en-US" sz="2800" b="1" dirty="0"/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/>
              <a:t>Go to: </a:t>
            </a:r>
            <a:r>
              <a:rPr lang="en-US" sz="2800" u="sng" dirty="0">
                <a:solidFill>
                  <a:schemeClr val="hlink"/>
                </a:solidFill>
                <a:hlinkClick r:id="rId3"/>
              </a:rPr>
              <a:t>https://code.visualstudio.com/download</a:t>
            </a:r>
            <a:endParaRPr lang="en-US" sz="2800" dirty="0"/>
          </a:p>
          <a:p>
            <a:pPr marL="514350" indent="-514350" algn="l" rtl="0">
              <a:buFont typeface="+mj-lt"/>
              <a:buAutoNum type="arabicPeriod"/>
            </a:pPr>
            <a:endParaRPr lang="en-US" sz="2800" dirty="0"/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/>
              <a:t>Select appropriate version</a:t>
            </a:r>
          </a:p>
          <a:p>
            <a:pPr marL="514350" indent="-514350" algn="l" rtl="0">
              <a:buFont typeface="+mj-lt"/>
              <a:buAutoNum type="arabicPeriod"/>
            </a:pPr>
            <a:endParaRPr lang="en-US" sz="2800" dirty="0"/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/>
              <a:t>Follow installation instructions</a:t>
            </a:r>
          </a:p>
        </p:txBody>
      </p:sp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FA9B8FB1-EE6F-34F2-B710-5F94E7A2E5A9}"/>
              </a:ext>
            </a:extLst>
          </p:cNvPr>
          <p:cNvSpPr txBox="1">
            <a:spLocks/>
          </p:cNvSpPr>
          <p:nvPr/>
        </p:nvSpPr>
        <p:spPr>
          <a:xfrm>
            <a:off x="8319033" y="2065688"/>
            <a:ext cx="7110933" cy="6073600"/>
          </a:xfrm>
          <a:prstGeom prst="rect">
            <a:avLst/>
          </a:prstGeom>
        </p:spPr>
        <p:txBody>
          <a:bodyPr spcFirstLastPara="1" wrap="square" lIns="162533" tIns="162533" rIns="162533" bIns="162533" anchor="t" anchorCtr="0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800" b="1" dirty="0" err="1"/>
              <a:t>Jupyter</a:t>
            </a:r>
            <a:r>
              <a:rPr lang="en-US" sz="2800" b="1" dirty="0"/>
              <a:t> Notebook</a:t>
            </a:r>
          </a:p>
          <a:p>
            <a:pPr algn="l" rtl="0"/>
            <a:endParaRPr lang="en-US" sz="2800" b="1" dirty="0"/>
          </a:p>
          <a:p>
            <a:pPr marL="342900" indent="-342900" algn="l" rtl="0">
              <a:buFont typeface="+mj-lt"/>
              <a:buAutoNum type="arabicPeriod"/>
            </a:pPr>
            <a:r>
              <a:rPr lang="en-US" sz="2800" dirty="0"/>
              <a:t>Open the Terminal (Mac) or Command Prompt (Windows)</a:t>
            </a:r>
          </a:p>
          <a:p>
            <a:pPr marL="342900" indent="-342900" algn="l" rtl="0">
              <a:buFont typeface="+mj-lt"/>
              <a:buAutoNum type="arabicPeriod"/>
            </a:pPr>
            <a:endParaRPr lang="en-US" sz="2800" dirty="0"/>
          </a:p>
          <a:p>
            <a:pPr marL="342900" indent="-342900" algn="l" rtl="0">
              <a:buFont typeface="+mj-lt"/>
              <a:buAutoNum type="arabicPeriod"/>
            </a:pPr>
            <a:r>
              <a:rPr lang="en-US" sz="2800" dirty="0"/>
              <a:t>Enter ‘pip install notebook’</a:t>
            </a:r>
          </a:p>
          <a:p>
            <a:pPr marL="342900" indent="-342900" algn="l" rtl="0">
              <a:buFont typeface="+mj-lt"/>
              <a:buAutoNum type="arabicPeriod"/>
            </a:pPr>
            <a:endParaRPr lang="en-US" sz="2800" dirty="0"/>
          </a:p>
          <a:p>
            <a:pPr marL="342900" indent="-342900" algn="l" rtl="0">
              <a:buFont typeface="+mj-lt"/>
              <a:buAutoNum type="arabicPeriod"/>
            </a:pPr>
            <a:r>
              <a:rPr lang="en-US" sz="2800" dirty="0"/>
              <a:t>Wait for the installation to complete</a:t>
            </a:r>
          </a:p>
          <a:p>
            <a:pPr marL="342900" indent="-342900" algn="l" rtl="0">
              <a:buFont typeface="+mj-lt"/>
              <a:buAutoNum type="arabicPeriod"/>
            </a:pPr>
            <a:endParaRPr lang="en-US" sz="2800" dirty="0"/>
          </a:p>
          <a:p>
            <a:pPr marL="342900" indent="-342900" algn="l" rtl="0">
              <a:buFont typeface="+mj-lt"/>
              <a:buAutoNum type="arabicPeriod"/>
            </a:pPr>
            <a:r>
              <a:rPr lang="en-US" sz="2800" dirty="0"/>
              <a:t>Enter ‘</a:t>
            </a:r>
            <a:r>
              <a:rPr lang="en-US" sz="2800" dirty="0" err="1"/>
              <a:t>jupyter</a:t>
            </a:r>
            <a:r>
              <a:rPr lang="en-US" sz="2800" dirty="0"/>
              <a:t> notebook’ to open the notebook (it will open in a browser window)</a:t>
            </a:r>
          </a:p>
        </p:txBody>
      </p:sp>
    </p:spTree>
    <p:extLst>
      <p:ext uri="{BB962C8B-B14F-4D97-AF65-F5344CB8AC3E}">
        <p14:creationId xmlns:p14="http://schemas.microsoft.com/office/powerpoint/2010/main" val="388393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351</Words>
  <Application>Microsoft Macintosh PowerPoint</Application>
  <PresentationFormat>Custom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Carroll, Claudia</cp:lastModifiedBy>
  <cp:revision>2</cp:revision>
  <dcterms:created xsi:type="dcterms:W3CDTF">2023-01-12T07:17:30Z</dcterms:created>
  <dcterms:modified xsi:type="dcterms:W3CDTF">2025-09-30T01:53:57Z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Adobe InDesign 18.1 (Macintosh)</vt:lpwstr>
  </property>
  <property fmtid="{D5CDD505-2E9C-101B-9397-08002B2CF9AE}" pid="4" name="LastSaved">
    <vt:filetime>2023-01-12T00:00:00Z</vt:filetime>
  </property>
  <property fmtid="{D5CDD505-2E9C-101B-9397-08002B2CF9AE}" pid="5" name="Producer">
    <vt:lpwstr>Adobe PDF Library 17.0</vt:lpwstr>
  </property>
</Properties>
</file>