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3" r:id="rId3"/>
    <p:sldId id="265" r:id="rId4"/>
    <p:sldId id="343" r:id="rId5"/>
    <p:sldId id="358" r:id="rId6"/>
    <p:sldId id="359" r:id="rId7"/>
    <p:sldId id="357" r:id="rId8"/>
    <p:sldId id="348" r:id="rId9"/>
    <p:sldId id="352" r:id="rId10"/>
    <p:sldId id="353" r:id="rId11"/>
    <p:sldId id="356" r:id="rId12"/>
    <p:sldId id="349" r:id="rId13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28"/>
  </p:normalViewPr>
  <p:slideViewPr>
    <p:cSldViewPr snapToGrid="0">
      <p:cViewPr varScale="1">
        <p:scale>
          <a:sx n="82" d="100"/>
          <a:sy n="82" d="100"/>
        </p:scale>
        <p:origin x="800" y="-11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F974-841C-3A6F-5735-1CDE1399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582E-1B9B-C9E1-864C-3118EDCE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96E0-65B8-FB0D-650E-784E633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E097-A64E-703C-7F06-9794036E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1661-0406-4920-1A18-ECCA205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689-D96E-060F-1B45-663C3C0A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8F88-012D-D951-4536-2EAF3C69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68C9-94A0-DC83-DB70-11A926E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8BAA-4092-FC92-2007-8200808C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D60-8C3F-F9C2-6FF1-9F0E5EF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FAA83-975D-9FFD-5E97-E98F5E9D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3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7994-C4F2-79CA-1B96-B158A5BA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3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2EA1-C5B2-829A-ED0D-D6116F5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8ECC-6DE1-D488-B50B-BD230B6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D949-0541-B7E9-9B51-D36AD47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A6C-DC2E-F540-EE51-6DA0FDA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79F3-5254-A3BD-EC35-80CCDCB6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F3D2-1774-B9DD-C406-44C95C86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9A4B-B9A8-8025-0BD9-06889BA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835F-FC30-24C3-1163-BCD88952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81C-8FE2-DA63-206E-7AC8C968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CDCF-AC8B-A6CC-4D6D-D8EA631C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12CE-F6A5-07E8-D2C9-36E2C4B7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90CC-1C0F-3017-4E59-7890DCC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2C3C-6663-CAE9-9771-259C693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E45-2634-FEF5-CA06-FE0D1E2E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0CD1-4397-24DC-1465-8BDDC62A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2F56-6712-426A-97C0-93A95700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C7EFC-145E-13AA-818F-E677DBB6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465E-52FC-AF51-1357-DA1CAFD6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7B2B-79D8-DF0C-492D-E57D8F52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6E67-E637-8D92-4D40-76007A2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71F1-1C32-F669-C496-687CC74A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AAC3-6245-1625-7A6B-5759356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C4471-6280-7EC4-345B-92859A3F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6B81-180F-7D69-9AC2-596B9813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A86B-1E32-C952-607E-106AB4A9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6FF4F-6128-5DA3-CD1C-50D8AB90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B0CED-ADD1-9EF7-273D-3AE7FA0C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6303-6F6B-BF97-A96F-E67C8A6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8280D-0102-F906-5784-AC68ACF9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82449-187C-0279-9E14-04FCD48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FE2F-0EC0-6760-FB0D-7C2CDE7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28C76-7375-95AA-1B7D-AE86A2AF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6EE5-5014-6037-518F-D750194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F50-B6AB-4DCB-8EDF-62E3032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630-CF0B-730A-46DD-2E54C931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6BCB-C1BA-E2C9-9689-A892D321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FF84-39B2-346C-468B-79D2335C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325A-662B-8D17-6E89-6FD07603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3141-6332-821D-B143-827FB577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8E153-1222-2CEA-47EB-AD542F3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1F52-2042-EB24-F22A-3B60080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1D57-472E-D4B1-A8DB-94FA535B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8DD5-7B02-15B3-2A83-E38CAF43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D9DF-4A56-8E73-8DE5-2CEA856D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A53B-F644-183B-1E36-5D276131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27F93-1378-B6E4-B53F-83CA2834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1E7C4-78E0-1C89-AFC3-603941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7997-DB92-EBE2-D873-501564F2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85C4-A129-60F7-018A-7F8E063B2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FF6D-67BB-DAC3-983E-314AB2B4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C54D-7D8F-F056-4EAC-076DCD3E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 and Visualization</a:t>
            </a:r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Fall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Joins: Left and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9BA48F-67E0-1CC4-5B0C-534FAEEAF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03" y="2623608"/>
            <a:ext cx="6055297" cy="3896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A1B65-A659-B051-C03D-A685BD32F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765" y="2623607"/>
            <a:ext cx="6438901" cy="39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44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342350" y="1823934"/>
            <a:ext cx="13863783" cy="8181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marR="0" lvl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Read in the SAFI_results.csv dataset.</a:t>
            </a:r>
            <a:endParaRPr lang="en-US" sz="360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indent="-742950">
              <a:buAutoNum type="arabicPeriod"/>
            </a:pPr>
            <a:endParaRPr lang="en-US" sz="3600" dirty="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marR="0" lvl="0" indent="-74295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36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Get a list of the different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respondent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_wall_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type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values.</a:t>
            </a:r>
            <a:endParaRPr lang="en-US" sz="3600" dirty="0">
              <a:effectLst/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indent="-742950">
              <a:buAutoNum type="arabicPeriod"/>
            </a:pPr>
            <a:endParaRPr lang="en-US" sz="3600" dirty="0">
              <a:solidFill>
                <a:srgbClr val="000000"/>
              </a:solidFill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Groupby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respondent_</a:t>
            </a:r>
            <a:r>
              <a:rPr lang="en-US" sz="3600" dirty="0" err="1">
                <a:solidFill>
                  <a:srgbClr val="000000"/>
                </a:solidFill>
                <a:latin typeface="Times New Roman"/>
                <a:ea typeface="Times New Roman" panose="02020603050405020304" pitchFamily="18" charset="0"/>
                <a:cs typeface="Times New Roman"/>
              </a:rPr>
              <a:t>wall</a:t>
            </a:r>
            <a:r>
              <a:rPr lang="en-US" sz="3600" dirty="0" err="1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_type</a:t>
            </a:r>
            <a:r>
              <a:rPr lang="en-US" sz="3600" dirty="0">
                <a:solidFill>
                  <a:srgbClr val="000000"/>
                </a:solidFill>
                <a:effectLst/>
                <a:latin typeface="Times New Roman"/>
                <a:ea typeface="Times New Roman" panose="02020603050405020304" pitchFamily="18" charset="0"/>
                <a:cs typeface="Times New Roman"/>
              </a:rPr>
              <a:t> and describe the results.</a:t>
            </a:r>
            <a:endParaRPr lang="en-US" sz="36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marL="742950" indent="-742950">
              <a:buAutoNum type="arabicPeriod"/>
            </a:pPr>
            <a:endParaRPr lang="en-US" sz="3600" dirty="0">
              <a:latin typeface="Times New Roman"/>
              <a:cs typeface="Times New Roman"/>
            </a:endParaRPr>
          </a:p>
          <a:p>
            <a:pPr marL="742950" indent="-742950">
              <a:buAutoNum type="arabicPeriod"/>
            </a:pPr>
            <a:r>
              <a:rPr lang="en-US" sz="3600" dirty="0">
                <a:latin typeface="Times New Roman"/>
                <a:cs typeface="Times New Roman"/>
              </a:rPr>
              <a:t>Create a new </a:t>
            </a:r>
            <a:r>
              <a:rPr lang="en-US" sz="3600" dirty="0" err="1">
                <a:latin typeface="Times New Roman"/>
                <a:cs typeface="Times New Roman"/>
              </a:rPr>
              <a:t>dataframe</a:t>
            </a:r>
            <a:r>
              <a:rPr lang="en-US" sz="3600" dirty="0">
                <a:latin typeface="Times New Roman"/>
                <a:cs typeface="Times New Roman"/>
              </a:rPr>
              <a:t> which is the result of an outer join of the grades and students </a:t>
            </a:r>
            <a:r>
              <a:rPr lang="en-US" sz="3600" dirty="0" err="1">
                <a:latin typeface="Times New Roman"/>
                <a:cs typeface="Times New Roman"/>
              </a:rPr>
              <a:t>dataframes</a:t>
            </a:r>
            <a:r>
              <a:rPr lang="en-US" sz="3600" dirty="0">
                <a:latin typeface="Times New Roman"/>
                <a:cs typeface="Times New Roman"/>
              </a:rPr>
              <a:t> using only the student ID column to join on. What do you notice about the column names in the new </a:t>
            </a:r>
            <a:r>
              <a:rPr lang="en-US" sz="3600" dirty="0" err="1">
                <a:latin typeface="Times New Roman"/>
                <a:cs typeface="Times New Roman"/>
              </a:rPr>
              <a:t>Dataframe</a:t>
            </a:r>
            <a:r>
              <a:rPr lang="en-US" sz="3600" dirty="0">
                <a:latin typeface="Times New Roman"/>
                <a:cs typeface="Times New Roman"/>
              </a:rPr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AutoNum type="arabicPeriod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705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2 (Parts 1-3):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969942" y="2286382"/>
            <a:ext cx="12922157" cy="9499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ea typeface="+mn-lt"/>
                <a:cs typeface="+mn-lt"/>
              </a:rPr>
              <a:t>df_SAFI</a:t>
            </a:r>
            <a:r>
              <a:rPr lang="en-US" sz="2800" dirty="0">
                <a:ea typeface="+mn-lt"/>
                <a:cs typeface="+mn-lt"/>
              </a:rPr>
              <a:t> = </a:t>
            </a:r>
            <a:r>
              <a:rPr lang="en-US" sz="2800" err="1">
                <a:ea typeface="+mn-lt"/>
                <a:cs typeface="+mn-lt"/>
              </a:rPr>
              <a:t>pd.read_csv</a:t>
            </a:r>
            <a:r>
              <a:rPr lang="en-US" sz="2800" dirty="0">
                <a:ea typeface="+mn-lt"/>
                <a:cs typeface="+mn-lt"/>
              </a:rPr>
              <a:t>("/content/drive/</a:t>
            </a:r>
            <a:r>
              <a:rPr lang="en-US" sz="2800" err="1">
                <a:ea typeface="+mn-lt"/>
                <a:cs typeface="+mn-lt"/>
              </a:rPr>
              <a:t>MyDrive</a:t>
            </a:r>
            <a:r>
              <a:rPr lang="en-US" sz="2800" dirty="0">
                <a:ea typeface="+mn-lt"/>
                <a:cs typeface="+mn-lt"/>
              </a:rPr>
              <a:t>/</a:t>
            </a:r>
            <a:r>
              <a:rPr lang="en-US" sz="2800" err="1">
                <a:ea typeface="+mn-lt"/>
                <a:cs typeface="+mn-lt"/>
              </a:rPr>
              <a:t>workshop_data</a:t>
            </a:r>
            <a:r>
              <a:rPr lang="en-US" sz="2800" dirty="0">
                <a:ea typeface="+mn-lt"/>
                <a:cs typeface="+mn-lt"/>
              </a:rPr>
              <a:t>/SAFI_results_cleaned.csv", </a:t>
            </a:r>
            <a:r>
              <a:rPr lang="en-US" sz="2800" err="1">
                <a:ea typeface="+mn-lt"/>
                <a:cs typeface="+mn-lt"/>
              </a:rPr>
              <a:t>index_col</a:t>
            </a:r>
            <a:r>
              <a:rPr lang="en-US" sz="2800" dirty="0">
                <a:ea typeface="+mn-lt"/>
                <a:cs typeface="+mn-lt"/>
              </a:rPr>
              <a:t>=0) </a:t>
            </a:r>
            <a:endParaRPr lang="en-US" sz="2800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ea typeface="+mn-lt"/>
                <a:cs typeface="+mn-lt"/>
              </a:rPr>
              <a:t>df_SAFI</a:t>
            </a:r>
            <a:r>
              <a:rPr lang="en-US" sz="2800" dirty="0">
                <a:ea typeface="+mn-lt"/>
                <a:cs typeface="+mn-lt"/>
              </a:rPr>
              <a:t>['</a:t>
            </a:r>
            <a:r>
              <a:rPr lang="en-US" sz="2800" err="1">
                <a:ea typeface="+mn-lt"/>
                <a:cs typeface="+mn-lt"/>
              </a:rPr>
              <a:t>respondent_wall_type</a:t>
            </a:r>
            <a:r>
              <a:rPr lang="en-US" sz="2800" dirty="0">
                <a:ea typeface="+mn-lt"/>
                <a:cs typeface="+mn-lt"/>
              </a:rPr>
              <a:t>'].unique()</a:t>
            </a:r>
            <a:endParaRPr lang="en-US" sz="2800">
              <a:ea typeface="Calibri"/>
              <a:cs typeface="Calibri"/>
            </a:endParaRPr>
          </a:p>
          <a:p>
            <a:br>
              <a:rPr lang="en-US" dirty="0"/>
            </a:br>
            <a:endParaRPr lang="en-US" sz="2800">
              <a:ea typeface="Calibri"/>
              <a:cs typeface="Calibri"/>
            </a:endParaRPr>
          </a:p>
          <a:p>
            <a:r>
              <a:rPr lang="en-US" sz="2800" err="1">
                <a:ea typeface="+mn-lt"/>
                <a:cs typeface="+mn-lt"/>
              </a:rPr>
              <a:t>grouped_data</a:t>
            </a:r>
            <a:r>
              <a:rPr lang="en-US" sz="2800" dirty="0">
                <a:ea typeface="+mn-lt"/>
                <a:cs typeface="+mn-lt"/>
              </a:rPr>
              <a:t> = </a:t>
            </a:r>
            <a:r>
              <a:rPr lang="en-US" sz="2800" err="1">
                <a:ea typeface="+mn-lt"/>
                <a:cs typeface="+mn-lt"/>
              </a:rPr>
              <a:t>df_SAFI.groupby</a:t>
            </a:r>
            <a:r>
              <a:rPr lang="en-US" sz="2800" dirty="0">
                <a:ea typeface="+mn-lt"/>
                <a:cs typeface="+mn-lt"/>
              </a:rPr>
              <a:t>('</a:t>
            </a:r>
            <a:r>
              <a:rPr lang="en-US" sz="2800" err="1">
                <a:ea typeface="+mn-lt"/>
                <a:cs typeface="+mn-lt"/>
              </a:rPr>
              <a:t>respondent_wall_type</a:t>
            </a:r>
            <a:r>
              <a:rPr lang="en-US" sz="2800" dirty="0">
                <a:ea typeface="+mn-lt"/>
                <a:cs typeface="+mn-lt"/>
              </a:rPr>
              <a:t>') </a:t>
            </a:r>
            <a:br>
              <a:rPr lang="en-US" sz="2800" dirty="0"/>
            </a:br>
            <a:br>
              <a:rPr lang="en-US" sz="2800" dirty="0"/>
            </a:br>
            <a:endParaRPr lang="en-US" sz="2800" dirty="0">
              <a:ea typeface="Calibri" panose="020F0502020204030204"/>
              <a:cs typeface="Calibri" panose="020F0502020204030204"/>
            </a:endParaRPr>
          </a:p>
          <a:p>
            <a:r>
              <a:rPr lang="en-US" sz="2800" err="1">
                <a:ea typeface="+mn-lt"/>
                <a:cs typeface="+mn-lt"/>
              </a:rPr>
              <a:t>grouped_data.describe</a:t>
            </a:r>
            <a:r>
              <a:rPr lang="en-US" sz="2800" dirty="0">
                <a:ea typeface="+mn-lt"/>
                <a:cs typeface="+mn-lt"/>
              </a:rPr>
              <a:t>()</a:t>
            </a:r>
            <a:endParaRPr lang="en-US" sz="2800"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</a:pPr>
            <a:endParaRPr lang="en-US" sz="2800" dirty="0">
              <a:latin typeface="Menlo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</a:pPr>
            <a:endParaRPr lang="en-US" sz="3200" dirty="0">
              <a:latin typeface="Consolas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3200" dirty="0">
                <a:latin typeface="Consolas"/>
                <a:cs typeface="Consolas" panose="020B0609020204030204" pitchFamily="49" charset="0"/>
              </a:rPr>
              <a:t> </a:t>
            </a:r>
          </a:p>
          <a:p>
            <a:pPr marL="12700" marR="0"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3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66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Today's Lesson Plan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602732" y="1823438"/>
            <a:ext cx="15013934" cy="7478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828800" indent="-742950">
              <a:lnSpc>
                <a:spcPct val="200000"/>
              </a:lnSpc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Dealing with Null Data</a:t>
            </a:r>
            <a:endParaRPr lang="en-US" dirty="0"/>
          </a:p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Aggregating Data</a:t>
            </a:r>
          </a:p>
          <a:p>
            <a:pPr marL="1828800" indent="-742950">
              <a:lnSpc>
                <a:spcPct val="2000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Merging </a:t>
            </a:r>
            <a:r>
              <a:rPr lang="en-US" sz="4000" dirty="0" err="1">
                <a:solidFill>
                  <a:srgbClr val="000000"/>
                </a:solidFill>
                <a:latin typeface="Times New Roman"/>
                <a:cs typeface="Times New Roman"/>
              </a:rPr>
              <a:t>Dataframes</a:t>
            </a: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 1: </a:t>
            </a:r>
            <a:endParaRPr lang="en-US"/>
          </a:p>
          <a:p>
            <a:pPr algn="ctr"/>
            <a:r>
              <a:rPr lang="en-US" sz="4800" b="1" dirty="0">
                <a:latin typeface="Times New Roman"/>
                <a:cs typeface="Times New Roman"/>
              </a:rPr>
              <a:t>Pandas Review &amp;</a:t>
            </a:r>
          </a:p>
          <a:p>
            <a:pPr algn="ctr"/>
            <a:r>
              <a:rPr lang="en-US" sz="4800" b="1" dirty="0">
                <a:latin typeface="Times New Roman"/>
                <a:cs typeface="Times New Roman"/>
              </a:rPr>
              <a:t>Dealing with Null Data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1: Calculating null cells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1342350" y="2131159"/>
            <a:ext cx="13863783" cy="918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indent="-742950">
              <a:lnSpc>
                <a:spcPct val="90000"/>
              </a:lnSpc>
              <a:spcBef>
                <a:spcPts val="1333"/>
              </a:spcBef>
              <a:buAutoNum type="arabicPeriod"/>
            </a:pPr>
            <a:r>
              <a:rPr lang="en-US" sz="4400" dirty="0">
                <a:latin typeface="Times New Roman"/>
                <a:ea typeface="Calibri"/>
                <a:cs typeface="Times New Roman"/>
              </a:rPr>
              <a:t>Create a new </a:t>
            </a:r>
            <a:r>
              <a:rPr lang="en-US" sz="4400" dirty="0" err="1">
                <a:latin typeface="Times New Roman"/>
                <a:ea typeface="Calibri"/>
                <a:cs typeface="Times New Roman"/>
              </a:rPr>
              <a:t>dataframe</a:t>
            </a:r>
            <a:r>
              <a:rPr lang="en-US" sz="4400" dirty="0">
                <a:latin typeface="Times New Roman"/>
                <a:ea typeface="Calibri"/>
                <a:cs typeface="Times New Roman"/>
              </a:rPr>
              <a:t> called </a:t>
            </a:r>
            <a:r>
              <a:rPr lang="en-US" sz="4400" dirty="0" err="1">
                <a:latin typeface="Times New Roman"/>
                <a:ea typeface="Calibri"/>
                <a:cs typeface="Times New Roman"/>
              </a:rPr>
              <a:t>SAFI_subset</a:t>
            </a:r>
            <a:r>
              <a:rPr lang="en-US" sz="4400" dirty="0">
                <a:latin typeface="Times New Roman"/>
                <a:ea typeface="Calibri"/>
                <a:cs typeface="Times New Roman"/>
              </a:rPr>
              <a:t> from the SAFI_results.csv that contains the columns </a:t>
            </a:r>
            <a:r>
              <a:rPr lang="en-US" sz="4400" dirty="0" err="1">
                <a:latin typeface="Times New Roman"/>
                <a:cs typeface="Times New Roman"/>
              </a:rPr>
              <a:t>respondent_roof_type</a:t>
            </a:r>
            <a:r>
              <a:rPr lang="en-US" sz="4400" dirty="0">
                <a:latin typeface="Times New Roman"/>
                <a:cs typeface="Times New Roman"/>
              </a:rPr>
              <a:t>, </a:t>
            </a:r>
            <a:r>
              <a:rPr lang="en-US" sz="4400" dirty="0" err="1">
                <a:latin typeface="Times New Roman"/>
                <a:cs typeface="Times New Roman"/>
              </a:rPr>
              <a:t>respondent_wall_type</a:t>
            </a:r>
            <a:r>
              <a:rPr lang="en-US" sz="4400" dirty="0">
                <a:latin typeface="Times New Roman"/>
                <a:cs typeface="Times New Roman"/>
              </a:rPr>
              <a:t>, </a:t>
            </a:r>
            <a:r>
              <a:rPr lang="en-US" sz="4400" dirty="0" err="1">
                <a:latin typeface="Times New Roman"/>
                <a:cs typeface="Times New Roman"/>
              </a:rPr>
              <a:t>respondent_wall_type_other</a:t>
            </a:r>
            <a:r>
              <a:rPr lang="en-US" sz="4400" dirty="0">
                <a:latin typeface="Times New Roman"/>
                <a:cs typeface="Times New Roman"/>
              </a:rPr>
              <a:t>, and </a:t>
            </a:r>
            <a:r>
              <a:rPr lang="en-US" sz="4400" dirty="0" err="1">
                <a:latin typeface="Times New Roman"/>
                <a:cs typeface="Times New Roman"/>
              </a:rPr>
              <a:t>respondent_floor_type</a:t>
            </a:r>
            <a:r>
              <a:rPr lang="en-US" sz="4400" dirty="0">
                <a:latin typeface="Times New Roman"/>
                <a:cs typeface="Times New Roman"/>
              </a:rPr>
              <a:t>. 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indent="-742950">
              <a:lnSpc>
                <a:spcPct val="90000"/>
              </a:lnSpc>
              <a:spcBef>
                <a:spcPts val="1333"/>
              </a:spcBef>
              <a:buAutoNum type="arabicPeriod"/>
            </a:pPr>
            <a:r>
              <a:rPr lang="en-US" sz="4400" dirty="0">
                <a:latin typeface="Times New Roman"/>
                <a:cs typeface="Times New Roman"/>
              </a:rPr>
              <a:t>Calculate the percentage of cells in the new </a:t>
            </a:r>
            <a:r>
              <a:rPr lang="en-US" sz="4400" dirty="0" err="1">
                <a:latin typeface="Times New Roman"/>
                <a:cs typeface="Times New Roman"/>
              </a:rPr>
              <a:t>dataframe</a:t>
            </a:r>
            <a:r>
              <a:rPr lang="en-US" sz="4400" dirty="0">
                <a:latin typeface="Times New Roman"/>
                <a:cs typeface="Times New Roman"/>
              </a:rPr>
              <a:t> that are null.</a:t>
            </a:r>
            <a:endParaRPr lang="en-US">
              <a:ea typeface="Calibri"/>
              <a:cs typeface="Calibri"/>
            </a:endParaRPr>
          </a:p>
          <a:p>
            <a:pPr marL="742950" indent="-742950">
              <a:lnSpc>
                <a:spcPct val="90000"/>
              </a:lnSpc>
              <a:spcBef>
                <a:spcPts val="1333"/>
              </a:spcBef>
              <a:buAutoNum type="arabicPeriod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sz="4400" dirty="0">
                <a:latin typeface="Times New Roman"/>
                <a:cs typeface="Times New Roman"/>
              </a:rPr>
              <a:t>Hint: For part 2 you will have to remember you mathematical operators!!</a:t>
            </a:r>
          </a:p>
          <a:p>
            <a:pPr marL="457200" indent="-457200">
              <a:lnSpc>
                <a:spcPct val="90000"/>
              </a:lnSpc>
              <a:spcBef>
                <a:spcPts val="1333"/>
              </a:spcBef>
              <a:buAutoNum type="arabicPeriod"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Tx/>
              <a:buAutoNum type="arabicPeriod"/>
            </a:pPr>
            <a:endParaRPr lang="en-US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3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AFE12FF-52B7-A7E2-2BC9-BE74A0D00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EA816B1-F459-8AB6-E3E0-72113C79F7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B51EED65-DC8A-17E2-BD61-7306553CFBE7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3501BC-9A39-F07B-1BF0-F37A937CAB7A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Part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2E9CA-6B3E-88D3-BB30-2260F06FF9EF}"/>
              </a:ext>
            </a:extLst>
          </p:cNvPr>
          <p:cNvSpPr txBox="1"/>
          <p:nvPr/>
        </p:nvSpPr>
        <p:spPr>
          <a:xfrm>
            <a:off x="798672" y="1351051"/>
            <a:ext cx="13863783" cy="68244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Menlo"/>
                <a:ea typeface="+mn-lt"/>
                <a:cs typeface="Times New Roman"/>
              </a:rPr>
              <a:t>df_SAFI</a:t>
            </a:r>
            <a:r>
              <a:rPr lang="en-US" sz="3200" dirty="0">
                <a:latin typeface="Menlo"/>
                <a:ea typeface="+mn-lt"/>
                <a:cs typeface="Times New Roman"/>
              </a:rPr>
              <a:t> = </a:t>
            </a:r>
            <a:r>
              <a:rPr lang="en-US" sz="3200" dirty="0" err="1">
                <a:latin typeface="Menlo"/>
                <a:ea typeface="+mn-lt"/>
                <a:cs typeface="Times New Roman"/>
              </a:rPr>
              <a:t>pd.read_csv</a:t>
            </a:r>
            <a:r>
              <a:rPr lang="en-US" sz="3200" dirty="0">
                <a:latin typeface="Menlo"/>
                <a:ea typeface="+mn-lt"/>
                <a:cs typeface="Times New Roman"/>
              </a:rPr>
              <a:t>(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"/content/drive/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MyDrive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/</a:t>
            </a:r>
            <a:r>
              <a:rPr lang="en-US" sz="3200" dirty="0" err="1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workshop_data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/SAFI_results.csv"</a:t>
            </a:r>
            <a:r>
              <a:rPr lang="en-US" sz="3200" dirty="0">
                <a:latin typeface="Menlo"/>
                <a:ea typeface="+mn-lt"/>
                <a:cs typeface="Times New Roman"/>
              </a:rPr>
              <a:t>)</a:t>
            </a:r>
            <a:endParaRPr lang="en-US" dirty="0">
              <a:latin typeface="Menlo"/>
            </a:endParaRPr>
          </a:p>
          <a:p>
            <a:pPr>
              <a:lnSpc>
                <a:spcPct val="90000"/>
              </a:lnSpc>
            </a:pPr>
            <a:br>
              <a:rPr lang="en-US" dirty="0"/>
            </a:br>
            <a:endParaRPr lang="en-US">
              <a:latin typeface="Menlo"/>
            </a:endParaRP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Menlo"/>
                <a:ea typeface="+mn-lt"/>
                <a:cs typeface="Times New Roman"/>
              </a:rPr>
              <a:t>df_SAFI_subset</a:t>
            </a:r>
            <a:r>
              <a:rPr lang="en-US" sz="3200" dirty="0">
                <a:latin typeface="Menlo"/>
                <a:ea typeface="+mn-lt"/>
                <a:cs typeface="Times New Roman"/>
              </a:rPr>
              <a:t> = </a:t>
            </a:r>
            <a:r>
              <a:rPr lang="en-US" sz="3200" dirty="0" err="1">
                <a:latin typeface="Menlo"/>
                <a:ea typeface="+mn-lt"/>
                <a:cs typeface="Times New Roman"/>
              </a:rPr>
              <a:t>df_SAFI</a:t>
            </a:r>
            <a:r>
              <a:rPr lang="en-US" sz="3200" dirty="0">
                <a:latin typeface="Menlo"/>
                <a:ea typeface="+mn-lt"/>
                <a:cs typeface="Times New Roman"/>
              </a:rPr>
              <a:t>[[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"C01_respondent_roof_type"</a:t>
            </a:r>
            <a:r>
              <a:rPr lang="en-US" sz="3200" dirty="0">
                <a:latin typeface="Menlo"/>
                <a:ea typeface="+mn-lt"/>
                <a:cs typeface="Times New Roman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"C02_respondent_wall_type"</a:t>
            </a:r>
            <a:r>
              <a:rPr lang="en-US" sz="3200" dirty="0">
                <a:latin typeface="Menlo"/>
                <a:ea typeface="+mn-lt"/>
                <a:cs typeface="Times New Roman"/>
              </a:rPr>
              <a:t>, </a:t>
            </a:r>
            <a:endParaRPr lang="en-US" dirty="0">
              <a:latin typeface="Menlo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"C02_respondent_wall_type_other"</a:t>
            </a:r>
            <a:r>
              <a:rPr lang="en-US" sz="3200" dirty="0">
                <a:latin typeface="Menlo"/>
                <a:ea typeface="+mn-lt"/>
                <a:cs typeface="Times New Roman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"C03_respondent_floor_type"</a:t>
            </a:r>
            <a:r>
              <a:rPr lang="en-US" sz="3200" dirty="0">
                <a:latin typeface="Menlo"/>
                <a:ea typeface="+mn-lt"/>
                <a:cs typeface="Times New Roman"/>
              </a:rPr>
              <a:t>]]</a:t>
            </a:r>
            <a:endParaRPr lang="en-US" dirty="0">
              <a:latin typeface="Menlo"/>
            </a:endParaRPr>
          </a:p>
          <a:p>
            <a:pPr>
              <a:lnSpc>
                <a:spcPct val="90000"/>
              </a:lnSpc>
            </a:pPr>
            <a:br>
              <a:rPr lang="en-US" dirty="0"/>
            </a:br>
            <a:br>
              <a:rPr lang="en-US" dirty="0"/>
            </a:br>
            <a:endParaRPr lang="en-US">
              <a:latin typeface="Menlo"/>
            </a:endParaRPr>
          </a:p>
          <a:p>
            <a:pPr>
              <a:lnSpc>
                <a:spcPct val="90000"/>
              </a:lnSpc>
            </a:pPr>
            <a:r>
              <a:rPr lang="en-US" sz="3200" err="1">
                <a:latin typeface="Menlo"/>
                <a:ea typeface="+mn-lt"/>
                <a:cs typeface="Times New Roman"/>
              </a:rPr>
              <a:t>df_SAFI_subset.columns</a:t>
            </a:r>
            <a:r>
              <a:rPr lang="en-US" sz="3200" dirty="0">
                <a:latin typeface="Menlo"/>
                <a:ea typeface="+mn-lt"/>
                <a:cs typeface="Times New Roman"/>
              </a:rPr>
              <a:t> = </a:t>
            </a:r>
            <a:r>
              <a:rPr lang="en-US" sz="3200" err="1">
                <a:latin typeface="Menlo"/>
                <a:ea typeface="+mn-lt"/>
                <a:cs typeface="Times New Roman"/>
              </a:rPr>
              <a:t>df_SAFI_subset.columns.</a:t>
            </a:r>
            <a:r>
              <a:rPr lang="en-US" sz="3200" err="1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str</a:t>
            </a:r>
            <a:r>
              <a:rPr lang="en-US" sz="3200" err="1">
                <a:latin typeface="Menlo"/>
                <a:ea typeface="+mn-lt"/>
                <a:cs typeface="Times New Roman"/>
              </a:rPr>
              <a:t>.replace</a:t>
            </a:r>
            <a:r>
              <a:rPr lang="en-US" sz="3200" dirty="0">
                <a:latin typeface="Menlo"/>
                <a:ea typeface="+mn-lt"/>
                <a:cs typeface="Times New Roman"/>
              </a:rPr>
              <a:t>(r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'^.*?_'</a:t>
            </a:r>
            <a:r>
              <a:rPr lang="en-US" sz="3200" dirty="0">
                <a:latin typeface="Menlo"/>
                <a:ea typeface="+mn-lt"/>
                <a:cs typeface="Times New Roman"/>
              </a:rPr>
              <a:t>, 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''</a:t>
            </a:r>
            <a:r>
              <a:rPr lang="en-US" sz="3200" dirty="0">
                <a:latin typeface="Menlo"/>
                <a:ea typeface="+mn-lt"/>
                <a:cs typeface="Times New Roman"/>
              </a:rPr>
              <a:t>, regex=</a:t>
            </a:r>
            <a:r>
              <a:rPr lang="en-US" sz="32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True</a:t>
            </a:r>
            <a:r>
              <a:rPr lang="en-US" sz="3200" dirty="0">
                <a:latin typeface="Menlo"/>
                <a:ea typeface="+mn-lt"/>
                <a:cs typeface="Times New Roman"/>
              </a:rPr>
              <a:t>)</a:t>
            </a:r>
            <a:endParaRPr lang="en-US" dirty="0">
              <a:latin typeface="Menlo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85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7FA58F-0DC9-7606-64EB-1C946553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44E8B5F2-F600-7618-6925-086DE44229B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806D0177-1580-3DA9-3E4B-ABE3545D2BAC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8780FC-4CEC-A5D4-8C53-751D1AB3833C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 1 Part 1 (Alternative)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521F0-D0DD-EC7E-4176-055240C72728}"/>
              </a:ext>
            </a:extLst>
          </p:cNvPr>
          <p:cNvSpPr txBox="1"/>
          <p:nvPr/>
        </p:nvSpPr>
        <p:spPr>
          <a:xfrm>
            <a:off x="798672" y="1351051"/>
            <a:ext cx="14400005" cy="68521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br>
              <a:rPr lang="en-US" dirty="0"/>
            </a:br>
            <a:r>
              <a:rPr lang="en-US" sz="2400" err="1">
                <a:latin typeface="Menlo"/>
                <a:ea typeface="+mn-lt"/>
                <a:cs typeface="Times New Roman"/>
              </a:rPr>
              <a:t>df_SAFI</a:t>
            </a:r>
            <a:r>
              <a:rPr lang="en-US" sz="2400" dirty="0">
                <a:latin typeface="Menlo"/>
                <a:ea typeface="+mn-lt"/>
                <a:cs typeface="Times New Roman"/>
              </a:rPr>
              <a:t> = </a:t>
            </a:r>
            <a:r>
              <a:rPr lang="en-US" sz="2400" err="1">
                <a:latin typeface="Menlo"/>
                <a:ea typeface="+mn-lt"/>
                <a:cs typeface="Times New Roman"/>
              </a:rPr>
              <a:t>pd.read_csv</a:t>
            </a:r>
            <a:r>
              <a:rPr lang="en-US" sz="2400" dirty="0">
                <a:latin typeface="Menlo"/>
                <a:ea typeface="+mn-lt"/>
                <a:cs typeface="Times New Roman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"/content/drive/</a:t>
            </a:r>
            <a:r>
              <a:rPr lang="en-US" sz="2400" err="1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MyDrive</a:t>
            </a:r>
            <a:r>
              <a:rPr lang="en-US" sz="24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/</a:t>
            </a:r>
            <a:r>
              <a:rPr lang="en-US" sz="2400" err="1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workshop_data</a:t>
            </a:r>
            <a:r>
              <a:rPr lang="en-US" sz="24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/SAFI_results.csv"</a:t>
            </a:r>
            <a:r>
              <a:rPr lang="en-US" sz="2400" dirty="0">
                <a:latin typeface="Menlo"/>
                <a:ea typeface="+mn-lt"/>
                <a:cs typeface="Times New Roman"/>
              </a:rPr>
              <a:t>)</a:t>
            </a:r>
            <a:endParaRPr lang="en-US" sz="2400">
              <a:latin typeface="Menlo"/>
            </a:endParaRPr>
          </a:p>
          <a:p>
            <a:pPr>
              <a:lnSpc>
                <a:spcPct val="90000"/>
              </a:lnSpc>
            </a:pPr>
            <a:br>
              <a:rPr lang="en-US" dirty="0"/>
            </a:br>
            <a:endParaRPr lang="en-US" sz="2400">
              <a:latin typeface="Menlo"/>
            </a:endParaRPr>
          </a:p>
          <a:p>
            <a:pPr>
              <a:lnSpc>
                <a:spcPct val="90000"/>
              </a:lnSpc>
            </a:pPr>
            <a:r>
              <a:rPr lang="en-US" sz="2400" err="1">
                <a:latin typeface="Menlo"/>
                <a:ea typeface="+mn-lt"/>
                <a:cs typeface="Times New Roman"/>
              </a:rPr>
              <a:t>df_SAFI_subset</a:t>
            </a:r>
            <a:r>
              <a:rPr lang="en-US" sz="2400" dirty="0">
                <a:latin typeface="Menlo"/>
                <a:ea typeface="+mn-lt"/>
                <a:cs typeface="Times New Roman"/>
              </a:rPr>
              <a:t> = </a:t>
            </a:r>
            <a:r>
              <a:rPr lang="en-US" sz="2400" err="1">
                <a:latin typeface="Menlo"/>
                <a:ea typeface="+mn-lt"/>
                <a:cs typeface="Times New Roman"/>
              </a:rPr>
              <a:t>df_SAFI</a:t>
            </a:r>
            <a:r>
              <a:rPr lang="en-US" sz="2400" dirty="0">
                <a:latin typeface="Menlo"/>
                <a:ea typeface="+mn-lt"/>
                <a:cs typeface="Times New Roman"/>
              </a:rPr>
              <a:t>[[</a:t>
            </a:r>
            <a:r>
              <a:rPr lang="en-US" sz="24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"C01_respondent_roof_type"</a:t>
            </a:r>
            <a:r>
              <a:rPr lang="en-US" sz="2400" dirty="0">
                <a:latin typeface="Menlo"/>
                <a:ea typeface="+mn-lt"/>
                <a:cs typeface="Times New Roman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"C02_respondent_wall_type"</a:t>
            </a:r>
            <a:r>
              <a:rPr lang="en-US" sz="2400" dirty="0">
                <a:latin typeface="Menlo"/>
                <a:ea typeface="+mn-lt"/>
                <a:cs typeface="Times New Roman"/>
              </a:rPr>
              <a:t>, </a:t>
            </a:r>
            <a:endParaRPr lang="en-US" sz="2400">
              <a:latin typeface="Menlo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"C02_respondent_wall_type_other"</a:t>
            </a:r>
            <a:r>
              <a:rPr lang="en-US" sz="2400" dirty="0">
                <a:latin typeface="Menlo"/>
                <a:ea typeface="+mn-lt"/>
                <a:cs typeface="Times New Roman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Menlo"/>
                <a:ea typeface="+mn-lt"/>
                <a:cs typeface="Times New Roman"/>
              </a:rPr>
              <a:t>"C03_respondent_floor_type"</a:t>
            </a:r>
            <a:r>
              <a:rPr lang="en-US" sz="2400" dirty="0">
                <a:latin typeface="Menlo"/>
                <a:ea typeface="+mn-lt"/>
                <a:cs typeface="Times New Roman"/>
              </a:rPr>
              <a:t>]]</a:t>
            </a:r>
            <a:endParaRPr lang="en-US" sz="2400">
              <a:latin typeface="Menlo"/>
            </a:endParaRPr>
          </a:p>
          <a:p>
            <a:pPr>
              <a:lnSpc>
                <a:spcPct val="90000"/>
              </a:lnSpc>
            </a:pPr>
            <a:br>
              <a:rPr lang="en-US" dirty="0"/>
            </a:br>
            <a:br>
              <a:rPr lang="en-US" dirty="0"/>
            </a:br>
            <a:endParaRPr lang="en-US" sz="2400">
              <a:latin typeface="Menlo"/>
            </a:endParaRP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Menlo"/>
                <a:ea typeface="+mn-lt"/>
                <a:cs typeface="+mn-lt"/>
              </a:rPr>
              <a:t>df_SAFI_subset.rename</a:t>
            </a:r>
            <a:r>
              <a:rPr lang="en-US" sz="2400" dirty="0">
                <a:latin typeface="Menlo"/>
                <a:ea typeface="+mn-lt"/>
                <a:cs typeface="+mn-lt"/>
              </a:rPr>
              <a:t>(columns={'C01_respondent_roof_type':'respondent_roof_type'},</a:t>
            </a:r>
            <a:endParaRPr lang="en-US" sz="2400" dirty="0">
              <a:latin typeface="Calibri" panose="020F0502020204030204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Menlo"/>
                <a:ea typeface="+mn-lt"/>
                <a:cs typeface="+mn-lt"/>
              </a:rPr>
              <a:t>'C02_respondent_wall_type': '</a:t>
            </a:r>
            <a:r>
              <a:rPr lang="en-US" sz="2400" dirty="0" err="1">
                <a:latin typeface="Menlo"/>
                <a:ea typeface="+mn-lt"/>
                <a:cs typeface="+mn-lt"/>
              </a:rPr>
              <a:t>respondent_wall_type</a:t>
            </a:r>
            <a:r>
              <a:rPr lang="en-US" sz="2400" dirty="0">
                <a:latin typeface="Menlo"/>
                <a:ea typeface="+mn-lt"/>
                <a:cs typeface="+mn-lt"/>
              </a:rPr>
              <a:t>'},</a:t>
            </a:r>
            <a:endParaRPr lang="en-US" sz="2400" dirty="0">
              <a:latin typeface="Calibri" panose="020F0502020204030204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Menlo"/>
                <a:ea typeface="+mn-lt"/>
                <a:cs typeface="+mn-lt"/>
              </a:rPr>
              <a:t>'C02_respondent_wall_type_other': '</a:t>
            </a:r>
            <a:r>
              <a:rPr lang="en-US" sz="2400" dirty="0" err="1">
                <a:latin typeface="Menlo"/>
                <a:ea typeface="+mn-lt"/>
                <a:cs typeface="+mn-lt"/>
              </a:rPr>
              <a:t>respondent_wall_type_other</a:t>
            </a:r>
            <a:r>
              <a:rPr lang="en-US" sz="2400" dirty="0">
                <a:latin typeface="Menlo"/>
                <a:ea typeface="+mn-lt"/>
                <a:cs typeface="+mn-lt"/>
              </a:rPr>
              <a:t>'},</a:t>
            </a:r>
            <a:endParaRPr lang="en-US" sz="2400" dirty="0">
              <a:latin typeface="Calibri" panose="020F0502020204030204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Menlo"/>
                <a:ea typeface="+mn-lt"/>
                <a:cs typeface="+mn-lt"/>
              </a:rPr>
              <a:t>'C03_respondent_floor_type': '</a:t>
            </a:r>
            <a:r>
              <a:rPr lang="en-US" sz="2400" dirty="0" err="1">
                <a:latin typeface="Menlo"/>
                <a:ea typeface="+mn-lt"/>
                <a:cs typeface="+mn-lt"/>
              </a:rPr>
              <a:t>respondent_floor_type</a:t>
            </a:r>
            <a:r>
              <a:rPr lang="en-US" sz="2400" dirty="0">
                <a:latin typeface="Menlo"/>
                <a:ea typeface="+mn-lt"/>
                <a:cs typeface="+mn-lt"/>
              </a:rPr>
              <a:t>'}, </a:t>
            </a:r>
            <a:r>
              <a:rPr lang="en-US" sz="2400" dirty="0" err="1">
                <a:latin typeface="Menlo"/>
                <a:ea typeface="+mn-lt"/>
                <a:cs typeface="+mn-lt"/>
              </a:rPr>
              <a:t>inplace</a:t>
            </a:r>
            <a:r>
              <a:rPr lang="en-US" sz="2400" dirty="0">
                <a:latin typeface="Menlo"/>
                <a:ea typeface="+mn-lt"/>
                <a:cs typeface="+mn-lt"/>
              </a:rPr>
              <a:t>=True)</a:t>
            </a:r>
            <a:endParaRPr lang="en-US" sz="24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3200" dirty="0">
              <a:latin typeface="Menlo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062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Exercise 1 Part 2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8412-A195-DCBD-C6D1-8A8D7D140D33}"/>
              </a:ext>
            </a:extLst>
          </p:cNvPr>
          <p:cNvSpPr txBox="1"/>
          <p:nvPr/>
        </p:nvSpPr>
        <p:spPr>
          <a:xfrm>
            <a:off x="817416" y="1538493"/>
            <a:ext cx="13863783" cy="80775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/>
                <a:cs typeface="Consolas" panose="020B0609020204030204" pitchFamily="49" charset="0"/>
              </a:rPr>
              <a:t>col_no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/>
                <a:cs typeface="Consolas" panose="020B0609020204030204" pitchFamily="49" charset="0"/>
              </a:rPr>
              <a:t>df_SAFI_subset.columns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row_no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df_SAFI_subset.index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col_no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row_no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x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df_SAFI_subset.isnull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().sum():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+= x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percentage_null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total_cells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* 100)</a:t>
            </a: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percentage_null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alibri" panose="020F0502020204030204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333"/>
              </a:spcBef>
            </a:pPr>
            <a:endParaRPr lang="en-US" sz="3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742950" indent="-742950">
              <a:buFont typeface="Arial"/>
              <a:buChar char="•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  <a:p>
            <a:pPr marL="1028700" lvl="1" indent="-571500">
              <a:buFont typeface="Courier New"/>
              <a:buChar char="o"/>
            </a:pPr>
            <a:endParaRPr lang="en-US" sz="36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38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 2: Aggregating Data</a:t>
            </a:r>
          </a:p>
        </p:txBody>
      </p:sp>
    </p:spTree>
    <p:extLst>
      <p:ext uri="{BB962C8B-B14F-4D97-AF65-F5344CB8AC3E}">
        <p14:creationId xmlns:p14="http://schemas.microsoft.com/office/powerpoint/2010/main" val="141391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Joins: Inner and Outer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B8391-CC34-EE9E-2AD2-B428B857D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728" y="2721026"/>
            <a:ext cx="6592397" cy="4010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B3C8-8CE2-4CF0-B1B1-227E54AC5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792584"/>
            <a:ext cx="6292850" cy="38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{4ABE2C33-E5B2-C545-8D47-3347716CB3E9}tf10001121_mac</Template>
  <TotalTime>61</TotalTime>
  <Words>640</Words>
  <Application>Microsoft Macintosh PowerPoint</Application>
  <PresentationFormat>Custom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Consolas</vt:lpstr>
      <vt:lpstr>Courier New</vt:lpstr>
      <vt:lpstr>Menlo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231</cp:revision>
  <dcterms:created xsi:type="dcterms:W3CDTF">2023-01-12T07:17:30Z</dcterms:created>
  <dcterms:modified xsi:type="dcterms:W3CDTF">2025-02-26T04:06:46Z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