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63" r:id="rId3"/>
    <p:sldId id="308" r:id="rId4"/>
    <p:sldId id="309" r:id="rId5"/>
    <p:sldId id="265" r:id="rId6"/>
    <p:sldId id="323" r:id="rId7"/>
    <p:sldId id="311" r:id="rId8"/>
    <p:sldId id="324" r:id="rId9"/>
    <p:sldId id="325" r:id="rId10"/>
    <p:sldId id="326" r:id="rId11"/>
    <p:sldId id="327" r:id="rId12"/>
    <p:sldId id="307" r:id="rId13"/>
    <p:sldId id="322" r:id="rId14"/>
    <p:sldId id="312" r:id="rId15"/>
    <p:sldId id="317" r:id="rId16"/>
    <p:sldId id="318" r:id="rId17"/>
    <p:sldId id="316" r:id="rId18"/>
    <p:sldId id="320" r:id="rId19"/>
    <p:sldId id="328" r:id="rId20"/>
    <p:sldId id="321" r:id="rId21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EB07D-9B24-1013-7204-4B7BC8AC4DF1}" v="2298" dt="2024-03-27T01:45:21.463"/>
    <p1510:client id="{A530499A-99E6-5665-D144-6AD559871E49}" v="367" dt="2024-03-26T23:12:49.1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89" d="100"/>
          <a:sy n="89" d="100"/>
        </p:scale>
        <p:origin x="73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F974-841C-3A6F-5735-1CDE13990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5582E-1B9B-C9E1-864C-3118EDCE4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A96E0-65B8-FB0D-650E-784E6332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CE097-A64E-703C-7F06-9794036E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21661-0406-4920-1A18-ECCA2058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D689-D96E-060F-1B45-663C3C0A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F8F88-012D-D951-4536-2EAF3C69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168C9-94A0-DC83-DB70-11A926ED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8BAA-4092-FC92-2007-8200808C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ED60-8C3F-F9C2-6FF1-9F0E5EF5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FAA83-975D-9FFD-5E97-E98F5E9D8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33200" y="486833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57994-C4F2-79CA-1B96-B158A5BA4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7600" y="486833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2EA1-C5B2-829A-ED0D-D6116F56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98ECC-6DE1-D488-B50B-BD230B67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5D949-0541-B7E9-9B51-D36AD476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A6C-DC2E-F540-EE51-6DA0FDAD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879F3-5254-A3BD-EC35-80CCDCB67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CF3D2-1774-B9DD-C406-44C95C86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29A4B-B9A8-8025-0BD9-06889BAD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835F-FC30-24C3-1163-BCD88952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281C-8FE2-DA63-206E-7AC8C968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3CDCF-AC8B-A6CC-4D6D-D8EA631C4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412CE-F6A5-07E8-D2C9-36E2C4B7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90CC-1C0F-3017-4E59-7890DCC4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2C3C-6663-CAE9-9771-259C6938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2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6E45-2634-FEF5-CA06-FE0D1E2E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20CD1-4397-24DC-1465-8BDDC62A1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02F56-6712-426A-97C0-93A957008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C7EFC-145E-13AA-818F-E677DBB6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7465E-52FC-AF51-1357-DA1CAFD6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A7B2B-79D8-DF0C-492D-E57D8F52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6E67-E637-8D92-4D40-76007A26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E71F1-1C32-F669-C496-687CC74A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5AAC3-6245-1625-7A6B-5759356A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C4471-6280-7EC4-345B-92859A3FB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06B81-180F-7D69-9AC2-596B9813E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CA86B-1E32-C952-607E-106AB4A9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6FF4F-6128-5DA3-CD1C-50D8AB90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B0CED-ADD1-9EF7-273D-3AE7FA0C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6303-6F6B-BF97-A96F-E67C8A65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8280D-0102-F906-5784-AC68ACF9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82449-187C-0279-9E14-04FCD483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3FE2F-0EC0-6760-FB0D-7C2CDE7F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0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28C76-7375-95AA-1B7D-AE86A2AF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A6EE5-5014-6037-518F-D750194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9F50-B6AB-4DCB-8EDF-62E3032C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3630-CF0B-730A-46DD-2E54C931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6BCB-C1BA-E2C9-9689-A892D321C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7FF84-39B2-346C-468B-79D2335C7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D325A-662B-8D17-6E89-6FD07603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93141-6332-821D-B143-827FB577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8E153-1222-2CEA-47EB-AD542F3E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0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1F52-2042-EB24-F22A-3B60080A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71D57-472E-D4B1-A8DB-94FA535BC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78DD5-7B02-15B3-2A83-E38CAF432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D9DF-4A56-8E73-8DE5-2CEA856D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CA53B-F644-183B-1E36-5D276131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27F93-1378-B6E4-B53F-83CA2834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2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1E7C4-78E0-1C89-AFC3-6039413C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B7997-DB92-EBE2-D873-501564F2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B85C4-A129-60F7-018A-7F8E063B2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FF6D-67BB-DAC3-983E-314AB2B42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4C54D-7D8F-F056-4EAC-076DCD3EE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0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udiaECarroll/python_data_clas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udiaECarroll/python_data_clas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6597" y="1953656"/>
            <a:ext cx="8018961" cy="36780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4" name="object 4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540A67-CD84-C0AB-A441-06C2044E5610}"/>
              </a:ext>
            </a:extLst>
          </p:cNvPr>
          <p:cNvSpPr txBox="1"/>
          <p:nvPr/>
        </p:nvSpPr>
        <p:spPr>
          <a:xfrm>
            <a:off x="1194090" y="2294577"/>
            <a:ext cx="628173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latin typeface="Times New Roman"/>
                <a:cs typeface="Times New Roman"/>
              </a:rPr>
              <a:t>Python for Data Analysis and Visualization</a:t>
            </a:r>
            <a:endParaRPr lang="en-US" sz="4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endParaRPr lang="en-US" sz="4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Instructor: Claudia Carroll</a:t>
            </a: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Spring 2024</a:t>
            </a:r>
          </a:p>
          <a:p>
            <a:pPr algn="l"/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Session 2 (March 27)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Disadvantages of JSON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933509" y="2003154"/>
            <a:ext cx="1417766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dirty="0">
                <a:solidFill>
                  <a:srgbClr val="212529"/>
                </a:solidFill>
                <a:latin typeface="Times New Roman"/>
                <a:ea typeface="+mn-lt"/>
                <a:cs typeface="+mn-lt"/>
              </a:rPr>
              <a:t>Difficult for humans to read!</a:t>
            </a:r>
          </a:p>
          <a:p>
            <a:endParaRPr lang="en-US" sz="3600" dirty="0">
              <a:solidFill>
                <a:srgbClr val="212529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600" dirty="0">
                <a:solidFill>
                  <a:srgbClr val="212529"/>
                </a:solidFill>
                <a:latin typeface="Times New Roman"/>
                <a:ea typeface="+mn-lt"/>
                <a:cs typeface="+mn-lt"/>
              </a:rPr>
              <a:t>Some familiarity with the data structure is necessary to query the data</a:t>
            </a:r>
          </a:p>
          <a:p>
            <a:endParaRPr lang="en-US" sz="3600" dirty="0">
              <a:solidFill>
                <a:srgbClr val="212529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600" dirty="0">
                <a:solidFill>
                  <a:srgbClr val="212529"/>
                </a:solidFill>
                <a:latin typeface="Times New Roman"/>
                <a:ea typeface="+mn-lt"/>
                <a:cs typeface="+mn-lt"/>
              </a:rPr>
              <a:t>It is more verbose than the equivalent data in csv format (more text)</a:t>
            </a:r>
            <a:endParaRPr lang="en-US" sz="3600" dirty="0">
              <a:latin typeface="Times New Roman"/>
              <a:cs typeface="Times New Roman"/>
            </a:endParaRPr>
          </a:p>
          <a:p>
            <a:endParaRPr lang="en-US" sz="3600" dirty="0">
              <a:solidFill>
                <a:srgbClr val="212529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600" dirty="0">
                <a:solidFill>
                  <a:srgbClr val="212529"/>
                </a:solidFill>
                <a:latin typeface="Times New Roman"/>
                <a:ea typeface="+mn-lt"/>
                <a:cs typeface="+mn-lt"/>
              </a:rPr>
              <a:t>Can be more difficult to visualize than csv formatted data</a:t>
            </a:r>
            <a:endParaRPr lang="en-US" sz="3600" dirty="0">
              <a:latin typeface="Times New Roman"/>
            </a:endParaRPr>
          </a:p>
          <a:p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435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Python and JSON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933509" y="2003154"/>
            <a:ext cx="14177666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imes New Roman"/>
                <a:ea typeface="Calibri"/>
                <a:cs typeface="Times New Roman"/>
              </a:rPr>
              <a:t>Syntax compatibility:</a:t>
            </a:r>
          </a:p>
          <a:p>
            <a:endParaRPr lang="en-US" sz="3200" dirty="0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200" dirty="0">
                <a:latin typeface="Times New Roman"/>
                <a:ea typeface="Calibri"/>
                <a:cs typeface="Times New Roman"/>
              </a:rPr>
              <a:t>JSON files use the same syntax to indicate an </a:t>
            </a:r>
            <a:r>
              <a:rPr lang="en-US" sz="3200" i="1" dirty="0">
                <a:latin typeface="Times New Roman"/>
                <a:ea typeface="Calibri"/>
                <a:cs typeface="Times New Roman"/>
              </a:rPr>
              <a:t>object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(curly brackets, key: values pairs separated by a colon) as a Python </a:t>
            </a:r>
            <a:r>
              <a:rPr lang="en-US" sz="3200" i="1" dirty="0">
                <a:latin typeface="Times New Roman"/>
                <a:ea typeface="Calibri"/>
                <a:cs typeface="Times New Roman"/>
              </a:rPr>
              <a:t>dictionary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>
                <a:latin typeface="Times New Roman"/>
                <a:ea typeface="Calibri"/>
                <a:cs typeface="Times New Roman"/>
              </a:rPr>
              <a:t>JSON files use the same syntax to indicate an </a:t>
            </a:r>
            <a:r>
              <a:rPr lang="en-US" sz="3200" i="1" dirty="0">
                <a:latin typeface="Times New Roman"/>
                <a:ea typeface="Calibri"/>
                <a:cs typeface="Times New Roman"/>
              </a:rPr>
              <a:t>array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(square brackets, elements separated by commas) as a Python </a:t>
            </a:r>
            <a:r>
              <a:rPr lang="en-US" sz="3200" i="1" dirty="0">
                <a:latin typeface="Times New Roman"/>
                <a:ea typeface="Calibri"/>
                <a:cs typeface="Times New Roman"/>
              </a:rPr>
              <a:t>list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.</a:t>
            </a:r>
          </a:p>
          <a:p>
            <a:pPr marL="571500" indent="-571500">
              <a:buFont typeface="Arial"/>
              <a:buChar char="•"/>
            </a:pPr>
            <a:endParaRPr lang="en-US" sz="3200" dirty="0">
              <a:latin typeface="Times New Roman"/>
              <a:ea typeface="Calibri"/>
              <a:cs typeface="Times New Roman"/>
            </a:endParaRPr>
          </a:p>
          <a:p>
            <a:r>
              <a:rPr lang="en-US" sz="3200" b="1" dirty="0">
                <a:latin typeface="Times New Roman"/>
                <a:ea typeface="Calibri"/>
                <a:cs typeface="Times New Roman"/>
              </a:rPr>
              <a:t>Reading JSON with Python:</a:t>
            </a:r>
          </a:p>
          <a:p>
            <a:endParaRPr lang="en-US" sz="3200" dirty="0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200" dirty="0">
                <a:latin typeface="Times New Roman"/>
                <a:ea typeface="Calibri"/>
                <a:cs typeface="Times New Roman"/>
              </a:rPr>
              <a:t>Python will read a JSON file as a string unless told otherwise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>
                <a:latin typeface="Times New Roman"/>
                <a:ea typeface="Calibri"/>
                <a:cs typeface="Times New Roman"/>
              </a:rPr>
              <a:t>Python </a:t>
            </a:r>
            <a:r>
              <a:rPr lang="en-US" sz="3200" b="1" dirty="0" err="1">
                <a:latin typeface="Times New Roman"/>
                <a:ea typeface="Calibri"/>
                <a:cs typeface="Times New Roman"/>
              </a:rPr>
              <a:t>json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library reads JSON files as a list of dictionaries</a:t>
            </a:r>
            <a:endParaRPr lang="en-US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0087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98ECD4-E888-FC98-E0A7-5E01297CC64B}"/>
              </a:ext>
            </a:extLst>
          </p:cNvPr>
          <p:cNvSpPr txBox="1"/>
          <p:nvPr/>
        </p:nvSpPr>
        <p:spPr>
          <a:xfrm>
            <a:off x="1707984" y="3706345"/>
            <a:ext cx="128218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solidFill>
                  <a:srgbClr val="000000"/>
                </a:solidFill>
                <a:latin typeface="Times New Roman"/>
                <a:cs typeface="Times New Roman"/>
              </a:rPr>
              <a:t>Demo 1: Dictionaries</a:t>
            </a:r>
          </a:p>
        </p:txBody>
      </p:sp>
    </p:spTree>
    <p:extLst>
      <p:ext uri="{BB962C8B-B14F-4D97-AF65-F5344CB8AC3E}">
        <p14:creationId xmlns:p14="http://schemas.microsoft.com/office/powerpoint/2010/main" val="151636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1: Dictionaries Basics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7436B-288A-B774-1A67-9579AA5EBE0D}"/>
              </a:ext>
            </a:extLst>
          </p:cNvPr>
          <p:cNvSpPr txBox="1"/>
          <p:nvPr/>
        </p:nvSpPr>
        <p:spPr>
          <a:xfrm>
            <a:off x="1089320" y="1843464"/>
            <a:ext cx="14553610" cy="70480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 algn="l">
              <a:buAutoNum type="arabicPeriod"/>
            </a:pPr>
            <a:r>
              <a:rPr lang="en-US" sz="3200" dirty="0">
                <a:solidFill>
                  <a:srgbClr val="212529"/>
                </a:solidFill>
                <a:latin typeface="Times New Roman"/>
                <a:cs typeface="Times New Roman"/>
              </a:rPr>
              <a:t>Create a dictionary called 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dict_roof_types</a:t>
            </a:r>
            <a:r>
              <a:rPr lang="en-US" sz="3200" dirty="0">
                <a:solidFill>
                  <a:srgbClr val="212529"/>
                </a:solidFill>
                <a:latin typeface="Times New Roman"/>
                <a:cs typeface="Times New Roman"/>
              </a:rPr>
              <a:t> with initial keys of </a:t>
            </a: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type1</a:t>
            </a:r>
            <a:r>
              <a:rPr lang="en-US" sz="3200" dirty="0">
                <a:solidFill>
                  <a:srgbClr val="212529"/>
                </a:solidFill>
                <a:latin typeface="Times New Roman"/>
                <a:cs typeface="Times New Roman"/>
              </a:rPr>
              <a:t> and </a:t>
            </a: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type2</a:t>
            </a:r>
            <a:r>
              <a:rPr lang="en-US" sz="3200" dirty="0">
                <a:solidFill>
                  <a:srgbClr val="212529"/>
                </a:solidFill>
                <a:latin typeface="Times New Roman"/>
                <a:cs typeface="Times New Roman"/>
              </a:rPr>
              <a:t> and give them values of 1 and 3.</a:t>
            </a:r>
            <a:endParaRPr lang="en-US" sz="3200" dirty="0">
              <a:latin typeface="Times New Roman"/>
              <a:cs typeface="Times New Roman"/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rgbClr val="212529"/>
              </a:solidFill>
              <a:latin typeface="Times New Roman"/>
              <a:cs typeface="Times New Roman"/>
            </a:endParaRPr>
          </a:p>
          <a:p>
            <a:pPr marL="514350" indent="-514350" algn="l">
              <a:buAutoNum type="arabicPeriod"/>
            </a:pPr>
            <a:r>
              <a:rPr lang="en-US" sz="3200" dirty="0">
                <a:solidFill>
                  <a:srgbClr val="212529"/>
                </a:solidFill>
                <a:latin typeface="Times New Roman"/>
                <a:cs typeface="Times New Roman"/>
              </a:rPr>
              <a:t>Add a third key </a:t>
            </a: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type3</a:t>
            </a:r>
            <a:r>
              <a:rPr lang="en-US" sz="3200" dirty="0">
                <a:solidFill>
                  <a:srgbClr val="212529"/>
                </a:solidFill>
                <a:latin typeface="Times New Roman"/>
                <a:cs typeface="Times New Roman"/>
              </a:rPr>
              <a:t> with a value of 6.</a:t>
            </a:r>
            <a:endParaRPr lang="en-US" sz="3200" dirty="0">
              <a:latin typeface="Times New Roman"/>
              <a:cs typeface="Times New Roman"/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rgbClr val="212529"/>
              </a:solidFill>
              <a:latin typeface="Times New Roman"/>
              <a:cs typeface="Times New Roman"/>
            </a:endParaRPr>
          </a:p>
          <a:p>
            <a:pPr marL="514350" indent="-514350" algn="l">
              <a:buAutoNum type="arabicPeriod"/>
            </a:pPr>
            <a:r>
              <a:rPr lang="en-US" sz="3200" dirty="0">
                <a:solidFill>
                  <a:srgbClr val="212529"/>
                </a:solidFill>
                <a:latin typeface="Times New Roman"/>
                <a:cs typeface="Times New Roman"/>
              </a:rPr>
              <a:t>Add code to check if a key of </a:t>
            </a: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type4</a:t>
            </a:r>
            <a:r>
              <a:rPr lang="en-US" sz="3200" dirty="0">
                <a:solidFill>
                  <a:srgbClr val="212529"/>
                </a:solidFill>
                <a:latin typeface="Times New Roman"/>
                <a:cs typeface="Times New Roman"/>
              </a:rPr>
              <a:t> exists. If it does not add it to the dictionary with a value of 1 if it does, increment its value by 1</a:t>
            </a:r>
            <a:endParaRPr lang="en-US" sz="3200" dirty="0">
              <a:latin typeface="Times New Roman"/>
              <a:cs typeface="Times New Roman"/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rgbClr val="212529"/>
              </a:solidFill>
              <a:latin typeface="Times New Roman"/>
              <a:cs typeface="Times New Roman"/>
            </a:endParaRPr>
          </a:p>
          <a:p>
            <a:pPr marL="514350" indent="-514350" algn="l">
              <a:buAutoNum type="arabicPeriod"/>
            </a:pPr>
            <a:r>
              <a:rPr lang="en-US" sz="3200" dirty="0">
                <a:solidFill>
                  <a:srgbClr val="212529"/>
                </a:solidFill>
                <a:latin typeface="Times New Roman"/>
                <a:cs typeface="Times New Roman"/>
              </a:rPr>
              <a:t>Add code to check if a key of </a:t>
            </a: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type2</a:t>
            </a:r>
            <a:r>
              <a:rPr lang="en-US" sz="3200" dirty="0">
                <a:solidFill>
                  <a:srgbClr val="212529"/>
                </a:solidFill>
                <a:latin typeface="Times New Roman"/>
                <a:cs typeface="Times New Roman"/>
              </a:rPr>
              <a:t> exists. If it does not add it to the dictionary with a value of 1 if it does, increment its value by 1</a:t>
            </a:r>
            <a:endParaRPr lang="en-US" sz="3200">
              <a:latin typeface="Times New Roman"/>
              <a:cs typeface="Times New Roman"/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rgbClr val="212529"/>
              </a:solidFill>
              <a:latin typeface="Times New Roman"/>
              <a:cs typeface="Times New Roman"/>
            </a:endParaRPr>
          </a:p>
          <a:p>
            <a:pPr marL="514350" indent="-514350" algn="l">
              <a:buAutoNum type="arabicPeriod"/>
            </a:pPr>
            <a:r>
              <a:rPr lang="en-US" sz="3200" dirty="0">
                <a:solidFill>
                  <a:srgbClr val="212529"/>
                </a:solidFill>
                <a:latin typeface="Times New Roman"/>
                <a:cs typeface="Times New Roman"/>
              </a:rPr>
              <a:t>Print out all of the keys and values from the dictionary</a:t>
            </a:r>
            <a:endParaRPr lang="en-US" sz="3200" dirty="0">
              <a:latin typeface="Times New Roman"/>
              <a:cs typeface="Times New Roman"/>
            </a:endParaRPr>
          </a:p>
          <a:p>
            <a:pPr algn="l"/>
            <a:endParaRPr lang="en-US" sz="3200" dirty="0">
              <a:solidFill>
                <a:srgbClr val="383838"/>
              </a:solidFill>
              <a:latin typeface="Times New Roman"/>
              <a:cs typeface="Times New Roman"/>
            </a:endParaRPr>
          </a:p>
          <a:p>
            <a:pPr algn="l"/>
            <a:endParaRPr lang="en-US" sz="3600" dirty="0">
              <a:solidFill>
                <a:srgbClr val="383838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1716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1 (Dictionaries Basics):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7436B-288A-B774-1A67-9579AA5EBE0D}"/>
              </a:ext>
            </a:extLst>
          </p:cNvPr>
          <p:cNvSpPr txBox="1"/>
          <p:nvPr/>
        </p:nvSpPr>
        <p:spPr>
          <a:xfrm>
            <a:off x="1068153" y="1547131"/>
            <a:ext cx="14553610" cy="7294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212529"/>
                </a:solidFill>
                <a:latin typeface="Consolas"/>
              </a:rPr>
              <a:t>dict_roof_types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5E5E5E"/>
                </a:solidFill>
                <a:latin typeface="Consolas"/>
              </a:rPr>
              <a:t>=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{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'type1'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: </a:t>
            </a:r>
            <a:r>
              <a:rPr lang="en-US" sz="2400" dirty="0">
                <a:solidFill>
                  <a:srgbClr val="AD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, 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'type2'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: </a:t>
            </a:r>
            <a:r>
              <a:rPr lang="en-US" sz="2400" dirty="0">
                <a:solidFill>
                  <a:srgbClr val="AD0000"/>
                </a:solidFill>
                <a:latin typeface="Consolas"/>
              </a:rPr>
              <a:t>3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}
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dict_roof_types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[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'type3'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] </a:t>
            </a:r>
            <a:r>
              <a:rPr lang="en-US" sz="2400" dirty="0">
                <a:solidFill>
                  <a:srgbClr val="5E5E5E"/>
                </a:solidFill>
                <a:latin typeface="Consolas"/>
              </a:rPr>
              <a:t>=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AD0000"/>
                </a:solidFill>
                <a:latin typeface="Consolas"/>
              </a:rPr>
              <a:t>6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
key </a:t>
            </a:r>
            <a:r>
              <a:rPr lang="en-US" sz="2400" dirty="0">
                <a:solidFill>
                  <a:srgbClr val="5E5E5E"/>
                </a:solidFill>
                <a:latin typeface="Consolas"/>
              </a:rPr>
              <a:t>=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'type4'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
</a:t>
            </a:r>
            <a:r>
              <a:rPr lang="en-US" sz="2400" dirty="0">
                <a:solidFill>
                  <a:srgbClr val="007BA5"/>
                </a:solidFill>
                <a:latin typeface="Consolas"/>
              </a:rPr>
              <a:t>if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key </a:t>
            </a:r>
            <a:r>
              <a:rPr lang="en-US" sz="2400" dirty="0">
                <a:solidFill>
                  <a:srgbClr val="007BA5"/>
                </a:solidFill>
                <a:latin typeface="Consolas"/>
              </a:rPr>
              <a:t>in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dict_roof_types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:
    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dict_roof_types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[key] </a:t>
            </a:r>
            <a:r>
              <a:rPr lang="en-US" sz="2400" dirty="0">
                <a:solidFill>
                  <a:srgbClr val="5E5E5E"/>
                </a:solidFill>
                <a:latin typeface="Consolas"/>
              </a:rPr>
              <a:t>+=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AD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
</a:t>
            </a:r>
            <a:r>
              <a:rPr lang="en-US" sz="2400" dirty="0">
                <a:solidFill>
                  <a:srgbClr val="007BA5"/>
                </a:solidFill>
                <a:latin typeface="Consolas"/>
              </a:rPr>
              <a:t>else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:
    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dict_roof_types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[key] </a:t>
            </a:r>
            <a:r>
              <a:rPr lang="en-US" sz="2400" dirty="0">
                <a:solidFill>
                  <a:srgbClr val="5E5E5E"/>
                </a:solidFill>
                <a:latin typeface="Consolas"/>
              </a:rPr>
              <a:t>=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AD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
key </a:t>
            </a:r>
            <a:r>
              <a:rPr lang="en-US" sz="2400" dirty="0">
                <a:solidFill>
                  <a:srgbClr val="5E5E5E"/>
                </a:solidFill>
                <a:latin typeface="Consolas"/>
              </a:rPr>
              <a:t>=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'type2'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
</a:t>
            </a:r>
            <a:r>
              <a:rPr lang="en-US" sz="2400" dirty="0">
                <a:solidFill>
                  <a:srgbClr val="007BA5"/>
                </a:solidFill>
                <a:latin typeface="Consolas"/>
              </a:rPr>
              <a:t>if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key </a:t>
            </a:r>
            <a:r>
              <a:rPr lang="en-US" sz="2400" dirty="0">
                <a:solidFill>
                  <a:srgbClr val="007BA5"/>
                </a:solidFill>
                <a:latin typeface="Consolas"/>
              </a:rPr>
              <a:t>in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dict_roof_types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:
    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dict_roof_types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[key] </a:t>
            </a:r>
            <a:r>
              <a:rPr lang="en-US" sz="2400" dirty="0">
                <a:solidFill>
                  <a:srgbClr val="5E5E5E"/>
                </a:solidFill>
                <a:latin typeface="Consolas"/>
              </a:rPr>
              <a:t>+=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AD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
</a:t>
            </a:r>
            <a:r>
              <a:rPr lang="en-US" sz="2400" dirty="0">
                <a:solidFill>
                  <a:srgbClr val="007BA5"/>
                </a:solidFill>
                <a:latin typeface="Consolas"/>
              </a:rPr>
              <a:t>else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:
    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dict_roof_types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[key] </a:t>
            </a:r>
            <a:r>
              <a:rPr lang="en-US" sz="2400" dirty="0">
                <a:solidFill>
                  <a:srgbClr val="5E5E5E"/>
                </a:solidFill>
                <a:latin typeface="Consolas"/>
              </a:rPr>
              <a:t>=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AD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
</a:t>
            </a:r>
            <a:r>
              <a:rPr lang="en-US" sz="2400" dirty="0">
                <a:solidFill>
                  <a:srgbClr val="007BA5"/>
                </a:solidFill>
                <a:latin typeface="Consolas"/>
              </a:rPr>
              <a:t>for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item </a:t>
            </a:r>
            <a:r>
              <a:rPr lang="en-US" sz="2400" dirty="0">
                <a:solidFill>
                  <a:srgbClr val="007BA5"/>
                </a:solidFill>
                <a:latin typeface="Consolas"/>
              </a:rPr>
              <a:t>in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dict_roof_types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:
    print(item, 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"="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, 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dict_roof_types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[item])</a:t>
            </a:r>
            <a:endParaRPr lang="en-US" sz="2400">
              <a:latin typeface="Consolas"/>
            </a:endParaRPr>
          </a:p>
          <a:p>
            <a:pPr marL="742950" indent="-742950" algn="l">
              <a:buAutoNum type="arabicPeriod"/>
            </a:pPr>
            <a:endParaRPr lang="en-US" sz="3600" dirty="0">
              <a:solidFill>
                <a:srgbClr val="383838"/>
              </a:solidFill>
              <a:latin typeface="Consola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4634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2: Lists in Dictionaries 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6E442-9410-8797-A732-D37D7AE99370}"/>
              </a:ext>
            </a:extLst>
          </p:cNvPr>
          <p:cNvSpPr txBox="1"/>
          <p:nvPr/>
        </p:nvSpPr>
        <p:spPr>
          <a:xfrm>
            <a:off x="1117600" y="1905000"/>
            <a:ext cx="14097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indent="-457200" algn="l">
              <a:buFont typeface="+mj-lt"/>
              <a:buAutoNum type="arabicPeriod"/>
            </a:pPr>
            <a:r>
              <a:rPr lang="en-US" sz="3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 dictionary ‘Addresses’ to the </a:t>
            </a:r>
            <a:r>
              <a:rPr lang="en-US" sz="36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personDict</a:t>
            </a:r>
            <a:r>
              <a:rPr lang="en-US" sz="3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dictionary that in turn contains two dictionaries, ‘Home’ and ‘Work’ that use </a:t>
            </a:r>
            <a:r>
              <a:rPr lang="en-US" sz="36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key:value</a:t>
            </a:r>
            <a:r>
              <a:rPr lang="en-US" sz="3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pairs to track addresses under the following values: ‘Street’, ‘City’, ‘Postcode’. (You may make up the addresses!)</a:t>
            </a:r>
            <a:endParaRPr lang="en-US" sz="36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sz="36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l">
              <a:buFont typeface="+mj-lt"/>
              <a:buAutoNum type="arabicPeriod"/>
            </a:pPr>
            <a:r>
              <a:rPr lang="en-US" sz="3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 out the postcode for the work address.</a:t>
            </a:r>
          </a:p>
          <a:p>
            <a:pPr algn="l">
              <a:buFont typeface="+mj-lt"/>
              <a:buAutoNum type="arabicPeriod"/>
            </a:pPr>
            <a:endParaRPr lang="en-US" sz="36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l">
              <a:buFont typeface="+mj-lt"/>
              <a:buAutoNum type="arabicPeriod"/>
            </a:pPr>
            <a:r>
              <a:rPr lang="en-US" sz="3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 out the names of the children </a:t>
            </a:r>
            <a:r>
              <a:rPr lang="en-US" sz="36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separate lines </a:t>
            </a:r>
            <a:r>
              <a:rPr lang="en-US" sz="3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(i.e. not as a list)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25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Solution 2 (Lists in Dictionaries):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6E442-9410-8797-A732-D37D7AE99370}"/>
              </a:ext>
            </a:extLst>
          </p:cNvPr>
          <p:cNvSpPr txBox="1"/>
          <p:nvPr/>
        </p:nvSpPr>
        <p:spPr>
          <a:xfrm>
            <a:off x="1079500" y="1905000"/>
            <a:ext cx="14097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personDict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'Addresses'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3600" dirty="0">
                <a:solidFill>
                  <a:srgbClr val="5E5E5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'Home'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{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‘Street'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'23 acacia </a:t>
            </a:r>
            <a:r>
              <a:rPr lang="en-US" sz="3600" dirty="0" err="1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ave.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‘City'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600" dirty="0" err="1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Romford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600" dirty="0" err="1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PostCode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'RO6 5WR'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'Work'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{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‘Street'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'19 </a:t>
            </a:r>
            <a:r>
              <a:rPr lang="en-US" sz="3600" dirty="0" err="1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Orford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Road.'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‘City'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'London'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600" dirty="0" err="1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PostCode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'EC4J 3XY'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3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3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personDict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'Addresses'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'Work'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600" dirty="0" err="1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PostCode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3600" dirty="0">
              <a:solidFill>
                <a:srgbClr val="007BA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007BA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child </a:t>
            </a:r>
            <a:r>
              <a:rPr lang="en-US" sz="3600" dirty="0">
                <a:solidFill>
                  <a:srgbClr val="007BA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personDict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3600" dirty="0">
                <a:solidFill>
                  <a:srgbClr val="20794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'Children’</a:t>
            </a:r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3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print(child)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656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98ECD4-E888-FC98-E0A7-5E01297CC64B}"/>
              </a:ext>
            </a:extLst>
          </p:cNvPr>
          <p:cNvSpPr txBox="1"/>
          <p:nvPr/>
        </p:nvSpPr>
        <p:spPr>
          <a:xfrm>
            <a:off x="1863494" y="1855774"/>
            <a:ext cx="12821878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solidFill>
                  <a:srgbClr val="000000"/>
                </a:solidFill>
                <a:latin typeface="Times New Roman"/>
                <a:cs typeface="Times New Roman"/>
              </a:rPr>
              <a:t>Demo 2: JSON files</a:t>
            </a:r>
          </a:p>
          <a:p>
            <a:pPr algn="ctr"/>
            <a:endParaRPr lang="en-US" sz="48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Setup:</a:t>
            </a: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 Download the file </a:t>
            </a: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  <a:cs typeface="Times New Roman"/>
              </a:rPr>
              <a:t>SAFI.json</a:t>
            </a: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 from the Class 2 folder on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Github</a:t>
            </a: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 and save it to your local desktop folder 'python-data-workshop'</a:t>
            </a:r>
          </a:p>
          <a:p>
            <a:endParaRPr lang="en-US" sz="3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GitHub Link: </a:t>
            </a:r>
            <a:endParaRPr lang="en-US" sz="32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32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Times New Roman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https://github.com/ClaudiaECarroll/python_data_class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+mn-lt"/>
                <a:cs typeface="+mn-lt"/>
                <a:hlinkClick r:id="rId3"/>
              </a:rPr>
              <a:t>/</a:t>
            </a:r>
            <a:endParaRPr lang="en-US" sz="320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algn="ctr"/>
            <a:endParaRPr lang="en-US" sz="32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8933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3: Extracting from JSON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C1988-A6F8-8EFE-E5C6-04236121358A}"/>
              </a:ext>
            </a:extLst>
          </p:cNvPr>
          <p:cNvSpPr txBox="1"/>
          <p:nvPr/>
        </p:nvSpPr>
        <p:spPr>
          <a:xfrm>
            <a:off x="812800" y="1981200"/>
            <a:ext cx="14554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code to extract each crop (‘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D_curr_crop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 grown by each farm (‘id’) in the JSON file and the plot number in which they grow it. The output should be in the following string format”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Farm no. 1 grows maize in plot 1.</a:t>
            </a:r>
          </a:p>
          <a:p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 1: You will need to create a counter to track plot number.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 2: There will be several nested loops and conditional statements!</a:t>
            </a:r>
          </a:p>
        </p:txBody>
      </p:sp>
    </p:spTree>
    <p:extLst>
      <p:ext uri="{BB962C8B-B14F-4D97-AF65-F5344CB8AC3E}">
        <p14:creationId xmlns:p14="http://schemas.microsoft.com/office/powerpoint/2010/main" val="2018965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Homework: Class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C1988-A6F8-8EFE-E5C6-04236121358A}"/>
              </a:ext>
            </a:extLst>
          </p:cNvPr>
          <p:cNvSpPr txBox="1"/>
          <p:nvPr/>
        </p:nvSpPr>
        <p:spPr>
          <a:xfrm>
            <a:off x="812800" y="1981200"/>
            <a:ext cx="14554200" cy="62478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>
                <a:latin typeface="Times New Roman"/>
                <a:cs typeface="Times New Roman"/>
              </a:rPr>
              <a:t>Complete the in-class exercises if we did not have a chance to do so! (pythondata_class2_in-class_exercises.pdf)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r>
              <a:rPr lang="en-US" sz="4000" dirty="0">
                <a:latin typeface="Times New Roman"/>
                <a:cs typeface="Times New Roman"/>
              </a:rPr>
              <a:t>Complete the homework exercise sheet for Class 2 (pythondata_class2_homework.pdf)</a:t>
            </a:r>
          </a:p>
          <a:p>
            <a:pPr marL="742950" indent="-742950">
              <a:buAutoNum type="arabicPeriod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/>
                <a:cs typeface="Times New Roman"/>
              </a:rPr>
              <a:t>These materials, along with class </a:t>
            </a:r>
            <a:r>
              <a:rPr lang="en-US" sz="4000" dirty="0" err="1">
                <a:latin typeface="Times New Roman"/>
                <a:cs typeface="Times New Roman"/>
              </a:rPr>
              <a:t>powerpoints</a:t>
            </a:r>
            <a:r>
              <a:rPr lang="en-US" sz="4000" dirty="0">
                <a:latin typeface="Times New Roman"/>
                <a:cs typeface="Times New Roman"/>
              </a:rPr>
              <a:t>, are available at: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latin typeface="Times New Roman"/>
                <a:ea typeface="+mn-lt"/>
                <a:cs typeface="Times New Roman"/>
                <a:hlinkClick r:id="rId3"/>
              </a:rPr>
              <a:t>https://github.com/ClaudiaECarroll/python_data_class/</a:t>
            </a:r>
            <a:endParaRPr lang="en-US">
              <a:latin typeface="Calibri" panose="020F0502020204030204"/>
              <a:ea typeface="+mn-lt"/>
              <a:cs typeface="Calibri" panose="020F0502020204030204"/>
            </a:endParaRPr>
          </a:p>
          <a:p>
            <a:pPr algn="ctr"/>
            <a:endParaRPr lang="en-US" sz="4000" dirty="0">
              <a:latin typeface="Times New Roman"/>
              <a:ea typeface="Calibri" panose="020F0502020204030204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235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latin typeface="Times New Roman"/>
                <a:cs typeface="Times New Roman"/>
              </a:rPr>
              <a:t>Today's Lesson Plan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602732" y="1823438"/>
            <a:ext cx="15018112" cy="8094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>
              <a:lnSpc>
                <a:spcPct val="200000"/>
              </a:lnSpc>
              <a:buAutoNum type="arabicPeriod"/>
            </a:pPr>
            <a:r>
              <a:rPr lang="en-US" sz="4000" dirty="0">
                <a:latin typeface="Times New Roman"/>
                <a:cs typeface="Times New Roman"/>
              </a:rPr>
              <a:t>Review class 1 exercises</a:t>
            </a: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en-US" sz="4000" dirty="0">
                <a:latin typeface="Times New Roman"/>
                <a:cs typeface="Times New Roman"/>
              </a:rPr>
              <a:t>Brief introduction to Python dictionaries and JSON format</a:t>
            </a: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en-US" sz="4000">
                <a:latin typeface="Times New Roman"/>
                <a:cs typeface="Times New Roman"/>
              </a:rPr>
              <a:t>Demo 1: Dictionaries</a:t>
            </a:r>
            <a:endParaRPr lang="en-US" sz="4000" dirty="0">
              <a:latin typeface="Times New Roman"/>
              <a:cs typeface="Times New Roman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en-US" sz="4000" dirty="0">
                <a:latin typeface="Times New Roman"/>
                <a:cs typeface="Times New Roman"/>
              </a:rPr>
              <a:t>Demo 2: JSON files</a:t>
            </a:r>
          </a:p>
          <a:p>
            <a:pPr marL="742950" indent="-742950" algn="l">
              <a:buAutoNum type="arabicPeriod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3191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3 (Extracting from JSON files):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6E442-9410-8797-A732-D37D7AE99370}"/>
              </a:ext>
            </a:extLst>
          </p:cNvPr>
          <p:cNvSpPr txBox="1"/>
          <p:nvPr/>
        </p:nvSpPr>
        <p:spPr>
          <a:xfrm>
            <a:off x="1079500" y="1905000"/>
            <a:ext cx="14097000" cy="62786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unique_outputs</a:t>
            </a:r>
            <a:r>
              <a:rPr lang="en-US" sz="2400" dirty="0">
                <a:ea typeface="+mn-lt"/>
                <a:cs typeface="+mn-lt"/>
              </a:rPr>
              <a:t> = set()</a:t>
            </a:r>
            <a:endParaRPr lang="en-US" dirty="0"/>
          </a:p>
          <a:p>
            <a:endParaRPr lang="en-US"/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for</a:t>
            </a:r>
            <a:r>
              <a:rPr lang="en-US" sz="2400" dirty="0">
                <a:ea typeface="+mn-lt"/>
                <a:cs typeface="+mn-lt"/>
              </a:rPr>
              <a:t> farms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in</a:t>
            </a:r>
            <a:r>
              <a:rPr lang="en-US" sz="2400" dirty="0">
                <a:ea typeface="+mn-lt"/>
                <a:cs typeface="+mn-lt"/>
              </a:rPr>
              <a:t> d: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  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plot_no</a:t>
            </a:r>
            <a:r>
              <a:rPr lang="en-US" sz="2400" dirty="0">
                <a:ea typeface="+mn-lt"/>
                <a:cs typeface="+mn-lt"/>
              </a:rPr>
              <a:t> = 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0</a:t>
            </a:r>
            <a:endParaRPr lang="en-US">
              <a:solidFill>
                <a:srgbClr val="FF0000"/>
              </a:solidFill>
            </a:endParaRPr>
          </a:p>
          <a:p>
            <a:r>
              <a:rPr lang="en-US" sz="2400" dirty="0">
                <a:ea typeface="+mn-lt"/>
                <a:cs typeface="+mn-lt"/>
              </a:rPr>
              <a:t>    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id</a:t>
            </a:r>
            <a:r>
              <a:rPr lang="en-US" sz="2400" dirty="0">
                <a:ea typeface="+mn-lt"/>
                <a:cs typeface="+mn-lt"/>
              </a:rPr>
              <a:t> = farms[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'A03_quest_no'</a:t>
            </a:r>
            <a:r>
              <a:rPr lang="en-US" sz="2400" dirty="0">
                <a:ea typeface="+mn-lt"/>
                <a:cs typeface="+mn-lt"/>
              </a:rPr>
              <a:t>]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   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if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'</a:t>
            </a:r>
            <a:r>
              <a:rPr lang="en-US" sz="2400" err="1">
                <a:solidFill>
                  <a:srgbClr val="00B050"/>
                </a:solidFill>
                <a:ea typeface="+mn-lt"/>
                <a:cs typeface="+mn-lt"/>
              </a:rPr>
              <a:t>D_plots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'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in</a:t>
            </a:r>
            <a:r>
              <a:rPr lang="en-US" sz="2400" dirty="0">
                <a:ea typeface="+mn-lt"/>
                <a:cs typeface="+mn-lt"/>
              </a:rPr>
              <a:t> farms: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        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plot</a:t>
            </a:r>
            <a:r>
              <a:rPr lang="en-US" sz="2400" dirty="0">
                <a:ea typeface="+mn-lt"/>
                <a:cs typeface="+mn-lt"/>
              </a:rPr>
              <a:t> = farms[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'</a:t>
            </a:r>
            <a:r>
              <a:rPr lang="en-US" sz="2400" err="1">
                <a:solidFill>
                  <a:srgbClr val="00B050"/>
                </a:solidFill>
                <a:ea typeface="+mn-lt"/>
                <a:cs typeface="+mn-lt"/>
              </a:rPr>
              <a:t>D_plots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'</a:t>
            </a:r>
            <a:r>
              <a:rPr lang="en-US" sz="2400" dirty="0">
                <a:ea typeface="+mn-lt"/>
                <a:cs typeface="+mn-lt"/>
              </a:rPr>
              <a:t>]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       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for </a:t>
            </a:r>
            <a:r>
              <a:rPr lang="en-US" sz="2400" dirty="0">
                <a:ea typeface="+mn-lt"/>
                <a:cs typeface="+mn-lt"/>
              </a:rPr>
              <a:t>crops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in</a:t>
            </a:r>
            <a:r>
              <a:rPr lang="en-US" sz="2400" dirty="0">
                <a:ea typeface="+mn-lt"/>
                <a:cs typeface="+mn-lt"/>
              </a:rPr>
              <a:t> plot: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            </a:t>
            </a:r>
            <a:r>
              <a:rPr lang="en-US" sz="2400" dirty="0" err="1">
                <a:ea typeface="+mn-lt"/>
                <a:cs typeface="+mn-lt"/>
              </a:rPr>
              <a:t>plot_no</a:t>
            </a:r>
            <a:r>
              <a:rPr lang="en-US" sz="2400" dirty="0">
                <a:ea typeface="+mn-lt"/>
                <a:cs typeface="+mn-lt"/>
              </a:rPr>
              <a:t> +=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 1</a:t>
            </a:r>
            <a:endParaRPr lang="en-US">
              <a:solidFill>
                <a:srgbClr val="FF0000"/>
              </a:solidFill>
            </a:endParaRPr>
          </a:p>
          <a:p>
            <a:r>
              <a:rPr lang="en-US" sz="2400" dirty="0">
                <a:ea typeface="+mn-lt"/>
                <a:cs typeface="+mn-lt"/>
              </a:rPr>
              <a:t>          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  if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'</a:t>
            </a:r>
            <a:r>
              <a:rPr lang="en-US" sz="2400" err="1">
                <a:solidFill>
                  <a:srgbClr val="00B050"/>
                </a:solidFill>
                <a:ea typeface="+mn-lt"/>
                <a:cs typeface="+mn-lt"/>
              </a:rPr>
              <a:t>D_crops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'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in </a:t>
            </a:r>
            <a:r>
              <a:rPr lang="en-US" sz="2400" dirty="0">
                <a:ea typeface="+mn-lt"/>
                <a:cs typeface="+mn-lt"/>
              </a:rPr>
              <a:t>crops: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                crop = crops[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'</a:t>
            </a:r>
            <a:r>
              <a:rPr lang="en-US" sz="2400" err="1">
                <a:solidFill>
                  <a:srgbClr val="00B050"/>
                </a:solidFill>
                <a:ea typeface="+mn-lt"/>
                <a:cs typeface="+mn-lt"/>
              </a:rPr>
              <a:t>D_crops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'</a:t>
            </a:r>
            <a:r>
              <a:rPr lang="en-US" sz="2400" dirty="0">
                <a:ea typeface="+mn-lt"/>
                <a:cs typeface="+mn-lt"/>
              </a:rPr>
              <a:t>]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               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for </a:t>
            </a:r>
            <a:r>
              <a:rPr lang="en-US" sz="2400" err="1">
                <a:ea typeface="+mn-lt"/>
                <a:cs typeface="+mn-lt"/>
              </a:rPr>
              <a:t>curr_crops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in</a:t>
            </a:r>
            <a:r>
              <a:rPr lang="en-US" sz="2400" dirty="0">
                <a:ea typeface="+mn-lt"/>
                <a:cs typeface="+mn-lt"/>
              </a:rPr>
              <a:t> crop: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                   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if 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'</a:t>
            </a:r>
            <a:r>
              <a:rPr lang="en-US" sz="2400" err="1">
                <a:solidFill>
                  <a:srgbClr val="00B050"/>
                </a:solidFill>
                <a:ea typeface="+mn-lt"/>
                <a:cs typeface="+mn-lt"/>
              </a:rPr>
              <a:t>D_curr_crop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'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in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curr_crops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                        combination = (id, </a:t>
            </a:r>
            <a:r>
              <a:rPr lang="en-US" sz="2400" err="1">
                <a:ea typeface="+mn-lt"/>
                <a:cs typeface="+mn-lt"/>
              </a:rPr>
              <a:t>curr_crops</a:t>
            </a:r>
            <a:r>
              <a:rPr lang="en-US" sz="2400" dirty="0">
                <a:ea typeface="+mn-lt"/>
                <a:cs typeface="+mn-lt"/>
              </a:rPr>
              <a:t>[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'</a:t>
            </a:r>
            <a:r>
              <a:rPr lang="en-US" sz="2400" err="1">
                <a:solidFill>
                  <a:srgbClr val="00B050"/>
                </a:solidFill>
                <a:ea typeface="+mn-lt"/>
                <a:cs typeface="+mn-lt"/>
              </a:rPr>
              <a:t>D_curr_crop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'</a:t>
            </a:r>
            <a:r>
              <a:rPr lang="en-US" sz="2400" dirty="0">
                <a:ea typeface="+mn-lt"/>
                <a:cs typeface="+mn-lt"/>
              </a:rPr>
              <a:t>], </a:t>
            </a:r>
            <a:r>
              <a:rPr lang="en-US" sz="2400" err="1">
                <a:ea typeface="+mn-lt"/>
                <a:cs typeface="+mn-lt"/>
              </a:rPr>
              <a:t>plot_no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                       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if </a:t>
            </a:r>
            <a:r>
              <a:rPr lang="en-US" sz="2400" dirty="0">
                <a:ea typeface="+mn-lt"/>
                <a:cs typeface="+mn-lt"/>
              </a:rPr>
              <a:t>combination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not in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unique_outputs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                            print("Farm no ", id," grows ", </a:t>
            </a:r>
            <a:r>
              <a:rPr lang="en-US" sz="2400" err="1">
                <a:ea typeface="+mn-lt"/>
                <a:cs typeface="+mn-lt"/>
              </a:rPr>
              <a:t>curr_crops</a:t>
            </a:r>
            <a:r>
              <a:rPr lang="en-US" sz="2400" dirty="0">
                <a:ea typeface="+mn-lt"/>
                <a:cs typeface="+mn-lt"/>
              </a:rPr>
              <a:t>[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'</a:t>
            </a:r>
            <a:r>
              <a:rPr lang="en-US" sz="2400" err="1">
                <a:solidFill>
                  <a:srgbClr val="00B050"/>
                </a:solidFill>
                <a:ea typeface="+mn-lt"/>
                <a:cs typeface="+mn-lt"/>
              </a:rPr>
              <a:t>D_curr_crop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'</a:t>
            </a:r>
            <a:r>
              <a:rPr lang="en-US" sz="2400" dirty="0">
                <a:ea typeface="+mn-lt"/>
                <a:cs typeface="+mn-lt"/>
              </a:rPr>
              <a:t>]," in plot", </a:t>
            </a:r>
            <a:r>
              <a:rPr lang="en-US" sz="2400" err="1">
                <a:ea typeface="+mn-lt"/>
                <a:cs typeface="+mn-lt"/>
              </a:rPr>
              <a:t>plot_no</a:t>
            </a:r>
            <a:r>
              <a:rPr lang="en-US" sz="2400" dirty="0">
                <a:ea typeface="+mn-lt"/>
                <a:cs typeface="+mn-lt"/>
              </a:rPr>
              <a:t> , ".")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                            </a:t>
            </a:r>
            <a:r>
              <a:rPr lang="en-US" sz="2400" dirty="0" err="1">
                <a:ea typeface="+mn-lt"/>
                <a:cs typeface="+mn-lt"/>
              </a:rPr>
              <a:t>unique_outputs.add</a:t>
            </a:r>
            <a:r>
              <a:rPr lang="en-US" sz="2400" dirty="0">
                <a:ea typeface="+mn-lt"/>
                <a:cs typeface="+mn-lt"/>
              </a:rPr>
              <a:t>(combination)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3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Class 1 Exercise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7436B-288A-B774-1A67-9579AA5EBE0D}"/>
              </a:ext>
            </a:extLst>
          </p:cNvPr>
          <p:cNvSpPr txBox="1"/>
          <p:nvPr/>
        </p:nvSpPr>
        <p:spPr>
          <a:xfrm>
            <a:off x="1089320" y="1843464"/>
            <a:ext cx="14553610" cy="66171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 algn="l">
              <a:buAutoNum type="arabicPeriod"/>
            </a:pPr>
            <a:r>
              <a:rPr lang="en-US" sz="3200" dirty="0">
                <a:solidFill>
                  <a:srgbClr val="383838"/>
                </a:solidFill>
                <a:latin typeface="Times New Roman"/>
                <a:cs typeface="Times New Roman"/>
              </a:rPr>
              <a:t>From the SAFI_results.csv file extract all of the records where the C01_respondent_roof_type (index 18) has a value of 'grass' and the C02_respondent_wall_type (index 19) has a value of '</a:t>
            </a:r>
            <a:r>
              <a:rPr lang="en-US" sz="3200" dirty="0" err="1">
                <a:solidFill>
                  <a:srgbClr val="383838"/>
                </a:solidFill>
                <a:latin typeface="Times New Roman"/>
                <a:cs typeface="Times New Roman"/>
              </a:rPr>
              <a:t>muddaub</a:t>
            </a:r>
            <a:r>
              <a:rPr lang="en-US" sz="3200" dirty="0">
                <a:solidFill>
                  <a:srgbClr val="383838"/>
                </a:solidFill>
                <a:latin typeface="Times New Roman"/>
                <a:cs typeface="Times New Roman"/>
              </a:rPr>
              <a:t>' and write them to a file. </a:t>
            </a:r>
            <a:endParaRPr lang="en-US" sz="3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rgbClr val="383838"/>
              </a:solidFill>
              <a:latin typeface="Times New Roman"/>
              <a:cs typeface="Times New Roman"/>
            </a:endParaRPr>
          </a:p>
          <a:p>
            <a:pPr marL="514350" indent="-514350" algn="l">
              <a:buAutoNum type="arabicPeriod"/>
            </a:pPr>
            <a:r>
              <a:rPr lang="en-US" sz="3200" dirty="0">
                <a:solidFill>
                  <a:srgbClr val="383838"/>
                </a:solidFill>
                <a:latin typeface="Times New Roman"/>
                <a:cs typeface="Times New Roman"/>
              </a:rPr>
              <a:t>Within the same program write all of the records where C01_respondent_roof_type (index 18) has a value of 'grass' and the C02_respondent_wall_type (index 19) has a value of '</a:t>
            </a:r>
            <a:r>
              <a:rPr lang="en-US" sz="3200" dirty="0" err="1">
                <a:solidFill>
                  <a:srgbClr val="383838"/>
                </a:solidFill>
                <a:latin typeface="Times New Roman"/>
                <a:cs typeface="Times New Roman"/>
              </a:rPr>
              <a:t>burntbricks</a:t>
            </a:r>
            <a:r>
              <a:rPr lang="en-US" sz="3200" dirty="0">
                <a:solidFill>
                  <a:srgbClr val="383838"/>
                </a:solidFill>
                <a:latin typeface="Times New Roman"/>
                <a:cs typeface="Times New Roman"/>
              </a:rPr>
              <a:t>' and write them to a separate file. </a:t>
            </a:r>
            <a:endParaRPr lang="en-US" sz="3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rgbClr val="383838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3200" dirty="0">
                <a:solidFill>
                  <a:srgbClr val="383838"/>
                </a:solidFill>
                <a:latin typeface="Times New Roman"/>
                <a:cs typeface="Times New Roman"/>
              </a:rPr>
              <a:t>**In both files include the header record.**</a:t>
            </a:r>
            <a:endParaRPr lang="en-US" sz="3200" dirty="0">
              <a:latin typeface="Times New Roman"/>
              <a:cs typeface="Times New Roman"/>
            </a:endParaRPr>
          </a:p>
          <a:p>
            <a:pPr algn="l"/>
            <a:endParaRPr lang="en-US" sz="3600" dirty="0">
              <a:solidFill>
                <a:srgbClr val="383838"/>
              </a:solidFill>
              <a:latin typeface="Times New Roman"/>
              <a:cs typeface="Times New Roman"/>
            </a:endParaRPr>
          </a:p>
          <a:p>
            <a:pPr algn="l"/>
            <a:endParaRPr lang="en-US" sz="3600" dirty="0">
              <a:solidFill>
                <a:srgbClr val="383838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583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1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7436B-288A-B774-1A67-9579AA5EBE0D}"/>
              </a:ext>
            </a:extLst>
          </p:cNvPr>
          <p:cNvSpPr txBox="1"/>
          <p:nvPr/>
        </p:nvSpPr>
        <p:spPr>
          <a:xfrm>
            <a:off x="1089320" y="1843464"/>
            <a:ext cx="14553610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rgbClr val="007BA5"/>
                </a:solidFill>
                <a:latin typeface="Consolas"/>
              </a:rPr>
              <a:t>with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open (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"SAFI_results.csv"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) as 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fr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:
   </a:t>
            </a:r>
            <a:r>
              <a:rPr lang="en-US" sz="2400" dirty="0">
                <a:solidFill>
                  <a:srgbClr val="007BA5"/>
                </a:solidFill>
                <a:latin typeface="Consolas"/>
              </a:rPr>
              <a:t>with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open (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"SAFI_grass_roof_muddaub.csv"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, 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"w"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) as fw1:
      </a:t>
            </a:r>
            <a:r>
              <a:rPr lang="en-US" sz="2400" dirty="0">
                <a:solidFill>
                  <a:srgbClr val="007BA5"/>
                </a:solidFill>
                <a:latin typeface="Consolas"/>
              </a:rPr>
              <a:t>with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open (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"SAFI_grass_roof_burntbricks.csv"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, 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"w"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) as fw2:
          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headerline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5E5E5E"/>
                </a:solidFill>
                <a:latin typeface="Consolas"/>
              </a:rPr>
              <a:t>=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fr.readline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()
          fw1.write(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headerline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)
          fw2.write(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headerline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)
          </a:t>
            </a:r>
            <a:r>
              <a:rPr lang="en-US" sz="2400" dirty="0">
                <a:solidFill>
                  <a:srgbClr val="007BA5"/>
                </a:solidFill>
                <a:latin typeface="Consolas"/>
              </a:rPr>
              <a:t>for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line </a:t>
            </a:r>
            <a:r>
              <a:rPr lang="en-US" sz="2400" dirty="0">
                <a:solidFill>
                  <a:srgbClr val="007BA5"/>
                </a:solidFill>
                <a:latin typeface="Consolas"/>
              </a:rPr>
              <a:t>in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fr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:
              </a:t>
            </a:r>
            <a:r>
              <a:rPr lang="en-US" sz="2400" dirty="0">
                <a:solidFill>
                  <a:srgbClr val="007BA5"/>
                </a:solidFill>
                <a:latin typeface="Consolas"/>
              </a:rPr>
              <a:t>if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line.split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","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)[</a:t>
            </a:r>
            <a:r>
              <a:rPr lang="en-US" sz="2400" dirty="0">
                <a:solidFill>
                  <a:srgbClr val="AD0000"/>
                </a:solidFill>
                <a:latin typeface="Consolas"/>
              </a:rPr>
              <a:t>18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] </a:t>
            </a:r>
            <a:r>
              <a:rPr lang="en-US" sz="2400" dirty="0">
                <a:solidFill>
                  <a:srgbClr val="5E5E5E"/>
                </a:solidFill>
                <a:latin typeface="Consolas"/>
              </a:rPr>
              <a:t>==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'grass'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:
                  </a:t>
            </a:r>
            <a:r>
              <a:rPr lang="en-US" sz="2400" dirty="0">
                <a:solidFill>
                  <a:srgbClr val="007BA5"/>
                </a:solidFill>
                <a:latin typeface="Consolas"/>
              </a:rPr>
              <a:t>if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line.split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","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)[</a:t>
            </a:r>
            <a:r>
              <a:rPr lang="en-US" sz="2400" dirty="0">
                <a:solidFill>
                  <a:srgbClr val="AD0000"/>
                </a:solidFill>
                <a:latin typeface="Consolas"/>
              </a:rPr>
              <a:t>19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] </a:t>
            </a:r>
            <a:r>
              <a:rPr lang="en-US" sz="2400" dirty="0">
                <a:solidFill>
                  <a:srgbClr val="5E5E5E"/>
                </a:solidFill>
                <a:latin typeface="Consolas"/>
              </a:rPr>
              <a:t>==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'</a:t>
            </a:r>
            <a:r>
              <a:rPr lang="en-US" sz="2400" dirty="0" err="1">
                <a:solidFill>
                  <a:srgbClr val="20794D"/>
                </a:solidFill>
                <a:latin typeface="Consolas"/>
              </a:rPr>
              <a:t>muddaub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'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:
                      fw1.write(line)
                  </a:t>
            </a:r>
            <a:r>
              <a:rPr lang="en-US" sz="2400" dirty="0">
                <a:solidFill>
                  <a:srgbClr val="007BA5"/>
                </a:solidFill>
                <a:latin typeface="Consolas"/>
              </a:rPr>
              <a:t>if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12529"/>
                </a:solidFill>
                <a:latin typeface="Consolas"/>
              </a:rPr>
              <a:t>line.split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","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)[</a:t>
            </a:r>
            <a:r>
              <a:rPr lang="en-US" sz="2400" dirty="0">
                <a:solidFill>
                  <a:srgbClr val="AD0000"/>
                </a:solidFill>
                <a:latin typeface="Consolas"/>
              </a:rPr>
              <a:t>19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] </a:t>
            </a:r>
            <a:r>
              <a:rPr lang="en-US" sz="2400" dirty="0">
                <a:solidFill>
                  <a:srgbClr val="5E5E5E"/>
                </a:solidFill>
                <a:latin typeface="Consolas"/>
              </a:rPr>
              <a:t>==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'</a:t>
            </a:r>
            <a:r>
              <a:rPr lang="en-US" sz="2400" dirty="0" err="1">
                <a:solidFill>
                  <a:srgbClr val="20794D"/>
                </a:solidFill>
                <a:latin typeface="Consolas"/>
              </a:rPr>
              <a:t>burntbricks</a:t>
            </a:r>
            <a:r>
              <a:rPr lang="en-US" sz="2400" dirty="0">
                <a:solidFill>
                  <a:srgbClr val="20794D"/>
                </a:solidFill>
                <a:latin typeface="Consolas"/>
              </a:rPr>
              <a:t>'</a:t>
            </a:r>
            <a:r>
              <a:rPr lang="en-US" sz="2400" dirty="0">
                <a:solidFill>
                  <a:srgbClr val="212529"/>
                </a:solidFill>
                <a:latin typeface="Consolas"/>
              </a:rPr>
              <a:t> :
                      fw2.write(line)  </a:t>
            </a:r>
            <a:endParaRPr lang="en-US" sz="2400">
              <a:latin typeface="Consolas"/>
            </a:endParaRPr>
          </a:p>
          <a:p>
            <a:pPr algn="l"/>
            <a:endParaRPr lang="en-US" sz="3600" dirty="0">
              <a:solidFill>
                <a:srgbClr val="383838"/>
              </a:solidFill>
              <a:latin typeface="Times New Roman"/>
              <a:cs typeface="Times New Roman"/>
            </a:endParaRPr>
          </a:p>
          <a:p>
            <a:pPr algn="l"/>
            <a:endParaRPr lang="en-US" sz="3600" dirty="0">
              <a:solidFill>
                <a:srgbClr val="383838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728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98ECD4-E888-FC98-E0A7-5E01297CC64B}"/>
              </a:ext>
            </a:extLst>
          </p:cNvPr>
          <p:cNvSpPr txBox="1"/>
          <p:nvPr/>
        </p:nvSpPr>
        <p:spPr>
          <a:xfrm>
            <a:off x="1707984" y="3706345"/>
            <a:ext cx="128218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Dictionaries and JSON</a:t>
            </a:r>
          </a:p>
        </p:txBody>
      </p:sp>
    </p:spTree>
    <p:extLst>
      <p:ext uri="{BB962C8B-B14F-4D97-AF65-F5344CB8AC3E}">
        <p14:creationId xmlns:p14="http://schemas.microsoft.com/office/powerpoint/2010/main" val="220661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What is a python dictionary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1182325" y="4429113"/>
            <a:ext cx="1417766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200150" lvl="2" indent="-800100">
              <a:buFont typeface="Symbol,Sans-Serif"/>
              <a:buChar char="•"/>
            </a:pPr>
            <a:r>
              <a:rPr lang="en-US" sz="3600" dirty="0">
                <a:highlight>
                  <a:srgbClr val="FFFFFF"/>
                </a:highlight>
                <a:latin typeface="Times New Roman"/>
                <a:ea typeface="Calibri"/>
                <a:cs typeface="Times New Roman"/>
              </a:rPr>
              <a:t>Stores data in key/value pairs</a:t>
            </a: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1200150" lvl="2" indent="-800100">
              <a:buFont typeface="Symbol,Sans-Serif"/>
              <a:buChar char="•"/>
            </a:pPr>
            <a:r>
              <a:rPr lang="en-US" sz="3600" dirty="0">
                <a:highlight>
                  <a:srgbClr val="FFFFFF"/>
                </a:highlight>
                <a:latin typeface="Times New Roman"/>
                <a:ea typeface="Calibri"/>
                <a:cs typeface="Times New Roman"/>
              </a:rPr>
              <a:t>Order is saved (as of Python 3.7)</a:t>
            </a: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1200150" lvl="2" indent="-800100">
              <a:buFont typeface="Symbol,Sans-Serif"/>
              <a:buChar char="•"/>
            </a:pPr>
            <a:r>
              <a:rPr lang="en-US" sz="3600" dirty="0">
                <a:highlight>
                  <a:srgbClr val="FFFFFF"/>
                </a:highlight>
                <a:latin typeface="Times New Roman"/>
                <a:ea typeface="Calibri"/>
                <a:cs typeface="Times New Roman"/>
              </a:rPr>
              <a:t>Duplicate </a:t>
            </a:r>
            <a:r>
              <a:rPr lang="en-US" sz="3600" i="1" dirty="0">
                <a:highlight>
                  <a:srgbClr val="FFFFFF"/>
                </a:highlight>
                <a:latin typeface="Times New Roman"/>
                <a:ea typeface="Calibri"/>
                <a:cs typeface="Times New Roman"/>
              </a:rPr>
              <a:t>values</a:t>
            </a:r>
            <a:r>
              <a:rPr lang="en-US" sz="3600" dirty="0">
                <a:highlight>
                  <a:srgbClr val="FFFFFF"/>
                </a:highlight>
                <a:latin typeface="Times New Roman"/>
                <a:ea typeface="Calibri"/>
                <a:cs typeface="Times New Roman"/>
              </a:rPr>
              <a:t> permitted, but </a:t>
            </a:r>
            <a:r>
              <a:rPr lang="en-US" sz="3600" i="1" dirty="0">
                <a:highlight>
                  <a:srgbClr val="FFFFFF"/>
                </a:highlight>
                <a:latin typeface="Times New Roman"/>
                <a:ea typeface="Calibri"/>
                <a:cs typeface="Times New Roman"/>
              </a:rPr>
              <a:t>not duplicate keys within one item</a:t>
            </a:r>
            <a:endParaRPr lang="en-US" sz="3600" i="1">
              <a:latin typeface="Times New Roman"/>
              <a:ea typeface="Calibri"/>
              <a:cs typeface="Times New Roman"/>
            </a:endParaRPr>
          </a:p>
          <a:p>
            <a:pPr marL="1200150" lvl="2" indent="-800100">
              <a:buFont typeface="Symbol,Sans-Serif"/>
              <a:buChar char="•"/>
            </a:pPr>
            <a:r>
              <a:rPr lang="en-US" sz="3600" dirty="0">
                <a:highlight>
                  <a:srgbClr val="FFFFFF"/>
                </a:highlight>
                <a:latin typeface="Times New Roman"/>
                <a:ea typeface="Calibri"/>
                <a:cs typeface="Times New Roman"/>
              </a:rPr>
              <a:t>Elements can be added and removed</a:t>
            </a: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1200150" lvl="2" indent="-800100">
              <a:buFont typeface="Symbol,Sans-Serif"/>
              <a:buChar char="•"/>
            </a:pPr>
            <a:r>
              <a:rPr lang="en-US" sz="3600" dirty="0">
                <a:highlight>
                  <a:srgbClr val="FFFFFF"/>
                </a:highlight>
                <a:latin typeface="Times New Roman"/>
                <a:ea typeface="Calibri"/>
                <a:cs typeface="Times New Roman"/>
              </a:rPr>
              <a:t>Indicated by curly brackets and colons</a:t>
            </a: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1200150" lvl="2" indent="-800100">
              <a:buFont typeface="Symbol,Sans-Serif"/>
              <a:buChar char="•"/>
            </a:pPr>
            <a:r>
              <a:rPr lang="en-US" sz="3600" dirty="0">
                <a:highlight>
                  <a:srgbClr val="FFFFFF"/>
                </a:highlight>
                <a:latin typeface="Times New Roman"/>
                <a:ea typeface="Calibri"/>
                <a:cs typeface="Times New Roman"/>
              </a:rPr>
              <a:t>Dictionaries can contain nested lists and dictionaries</a:t>
            </a:r>
          </a:p>
          <a:p>
            <a:endParaRPr lang="en-US" sz="3600" dirty="0">
              <a:latin typeface="Times New Roman"/>
              <a:ea typeface="Calibri"/>
              <a:cs typeface="Times New Roman"/>
            </a:endParaRPr>
          </a:p>
        </p:txBody>
      </p:sp>
      <p:pic>
        <p:nvPicPr>
          <p:cNvPr id="3" name="Picture 2" descr="A group of black text&#10;&#10;Description automatically generated">
            <a:extLst>
              <a:ext uri="{FF2B5EF4-FFF2-40B4-BE49-F238E27FC236}">
                <a16:creationId xmlns:a16="http://schemas.microsoft.com/office/drawing/2014/main" id="{09B2E00E-9BC1-30C8-6B7A-415318A97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073" y="1758530"/>
            <a:ext cx="9911373" cy="225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2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What is a JSON file?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1011264" y="1598828"/>
            <a:ext cx="945717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>
                <a:latin typeface="Times New Roman"/>
                <a:ea typeface="Calibri"/>
                <a:cs typeface="Times New Roman"/>
              </a:rPr>
              <a:t>JavaScript Object Notation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Times New Roman"/>
                <a:ea typeface="Calibri"/>
                <a:cs typeface="Times New Roman"/>
              </a:rPr>
              <a:t>Designed for communication of data between different software systems</a:t>
            </a:r>
            <a:endParaRPr lang="en-US" sz="3600">
              <a:ea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Times New Roman"/>
                <a:ea typeface="Calibri"/>
                <a:cs typeface="Times New Roman"/>
              </a:rPr>
              <a:t>Highly structured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Times New Roman"/>
                <a:ea typeface="Calibri"/>
                <a:cs typeface="Times New Roman"/>
              </a:rPr>
              <a:t>Stores data in key: value pairs</a:t>
            </a:r>
          </a:p>
        </p:txBody>
      </p:sp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1CC0EEF2-FCC4-BAA2-6880-A5457B78C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553" y="429764"/>
            <a:ext cx="4294309" cy="7366244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95A451F-7C00-055B-F686-65773A55E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53" y="5316592"/>
            <a:ext cx="10529521" cy="25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1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Where is JSON format used?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933509" y="2003154"/>
            <a:ext cx="14177666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Times New Roman"/>
                <a:ea typeface="Calibri"/>
                <a:cs typeface="Times New Roman"/>
              </a:rPr>
              <a:t>Preferred data structure for APIs (application programming interface)</a:t>
            </a:r>
            <a:endParaRPr lang="en-US"/>
          </a:p>
          <a:p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Times New Roman"/>
                <a:ea typeface="Calibri"/>
                <a:cs typeface="Times New Roman"/>
              </a:rPr>
              <a:t>Downloading data from online repositories or websites to local machines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Times New Roman"/>
                <a:ea typeface="Calibri"/>
                <a:cs typeface="Times New Roman"/>
              </a:rPr>
              <a:t>Downloading data from survey apps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Times New Roman"/>
                <a:ea typeface="Calibri"/>
                <a:cs typeface="Times New Roman"/>
              </a:rPr>
              <a:t>Sending or sharing data between programs written in multiple programming languages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Times New Roman"/>
                <a:ea typeface="Calibri"/>
                <a:cs typeface="Times New Roman"/>
              </a:rPr>
              <a:t>Transferring data between servers and websites</a:t>
            </a:r>
          </a:p>
          <a:p>
            <a:pPr marL="571500" indent="-571500">
              <a:buFont typeface="Arial"/>
              <a:buChar char="•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232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Advantages of JSON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933509" y="2003154"/>
            <a:ext cx="14177666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Multidimensional: JSON files can have multiple layers of nested dictionaries so that data can be recorded in more than two dimensions.</a:t>
            </a:r>
          </a:p>
          <a:p>
            <a:pPr marL="571500" indent="-571500">
              <a:buFont typeface="Arial"/>
              <a:buChar char="•"/>
            </a:pPr>
            <a:endParaRPr lang="en-US" sz="36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Self-contained records: The equivalent of the column name and column values are in every record.</a:t>
            </a:r>
            <a:endParaRPr lang="en-US"/>
          </a:p>
          <a:p>
            <a:endParaRPr lang="en-US" sz="36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More flexible data: documents do not all have to have the same structure within the same file</a:t>
            </a:r>
            <a:endParaRPr lang="en-US" dirty="0"/>
          </a:p>
          <a:p>
            <a:endParaRPr lang="en-US" sz="36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More flexible access: Can be viewed directly in a web browser, text application, IDE etc.</a:t>
            </a:r>
          </a:p>
          <a:p>
            <a:pPr marL="571500" indent="-571500">
              <a:buFont typeface="Arial"/>
              <a:buChar char="•"/>
            </a:pPr>
            <a:endParaRPr lang="en-US" sz="36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63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{4ABE2C33-E5B2-C545-8D47-3347716CB3E9}tf10001121_mac</Template>
  <TotalTime>84</TotalTime>
  <Words>1238</Words>
  <Application>Microsoft Office PowerPoint</Application>
  <PresentationFormat>Custom</PresentationFormat>
  <Paragraphs>93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Carroll, Claudia</cp:lastModifiedBy>
  <cp:revision>927</cp:revision>
  <dcterms:created xsi:type="dcterms:W3CDTF">2023-01-12T07:17:30Z</dcterms:created>
  <dcterms:modified xsi:type="dcterms:W3CDTF">2024-03-27T01:46:42Z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Creator">
    <vt:lpwstr>Adobe InDesign 18.1 (Macintosh)</vt:lpwstr>
  </property>
  <property fmtid="{D5CDD505-2E9C-101B-9397-08002B2CF9AE}" pid="4" name="LastSaved">
    <vt:filetime>2023-01-12T00:00:00Z</vt:filetime>
  </property>
  <property fmtid="{D5CDD505-2E9C-101B-9397-08002B2CF9AE}" pid="5" name="Producer">
    <vt:lpwstr>Adobe PDF Library 17.0</vt:lpwstr>
  </property>
</Properties>
</file>