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478" y="970173"/>
            <a:ext cx="7766936" cy="781654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CNOS PROJECT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97" y="2243032"/>
            <a:ext cx="9694258" cy="1225176"/>
          </a:xfrm>
        </p:spPr>
        <p:txBody>
          <a:bodyPr>
            <a:noAutofit/>
          </a:bodyPr>
          <a:lstStyle/>
          <a:p>
            <a:pPr algn="ctr"/>
            <a:r>
              <a:rPr lang="ro-RO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Computer Network for Exclusive Residence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0473" y="4751615"/>
            <a:ext cx="45315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Coordinators:</a:t>
            </a:r>
          </a:p>
          <a:p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Conf. Dr. </a:t>
            </a:r>
            <a:r>
              <a:rPr lang="en-US" sz="1600" dirty="0" err="1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600" dirty="0" err="1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Luminița</a:t>
            </a:r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Scripcariu</a:t>
            </a:r>
            <a:endParaRPr lang="en-US" sz="1600" dirty="0" smtClean="0">
              <a:ln w="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err="1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Şef</a:t>
            </a:r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l. </a:t>
            </a:r>
            <a:r>
              <a:rPr lang="en-US" sz="1600" dirty="0" err="1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dr.ing</a:t>
            </a:r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1600" dirty="0" err="1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Petre</a:t>
            </a:r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D. </a:t>
            </a:r>
            <a:r>
              <a:rPr lang="en-US" sz="1600" dirty="0" err="1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Mătăsaru</a:t>
            </a:r>
            <a:r>
              <a:rPr lang="en-US" sz="16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578" y="4782393"/>
            <a:ext cx="3528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Students:</a:t>
            </a:r>
          </a:p>
          <a:p>
            <a:r>
              <a:rPr lang="en-US" sz="1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Covrig</a:t>
            </a: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Angelica-Larisa</a:t>
            </a:r>
          </a:p>
          <a:p>
            <a:r>
              <a:rPr lang="en-US" sz="1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Paramanov</a:t>
            </a: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Diana-Alexandra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53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35313"/>
              </p:ext>
            </p:extLst>
          </p:nvPr>
        </p:nvGraphicFramePr>
        <p:xfrm>
          <a:off x="779984" y="387928"/>
          <a:ext cx="7948380" cy="596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123"/>
                <a:gridCol w="2353133"/>
                <a:gridCol w="3196101"/>
                <a:gridCol w="1708023"/>
              </a:tblGrid>
              <a:tr h="5990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IP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Address of the Subnet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Usable Host Range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Broadcast Address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152.166.0.0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152.166.0.1 - 152.166.7.254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152.166.7.255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315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152.166.8.0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152.166.8.1 - 152.166.15.254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152.166.15.255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152.166.16.0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152.166.16.1 - 152.166.23.254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152.166.23.255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152.166.24.0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152.166.24.1 - 152.166.31.254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152.166.31.255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152.166.32.0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152.166.32.1 - 152.166.39.254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152.166.39.255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152.166.40.0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152.166.40.1 - 152.166.47.254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152.166.47.255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152.166.48.0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152.166.48.1 - 152.166.55.254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152.166.55.255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152.166.56.0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152.166.56.1 - 152.166.63.254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152.166.63.255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152.166.64.0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152.166.64.1 - 152.166.71.254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152.166.71.255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152.166.72.0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152.166.72.1 - 152.166.79.254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152.166.79.255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152.166.80.0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152.166.80.1 - 152.166.87.254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152.166.87.255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152.166.88.0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152.166.88.1 - 152.166.95.254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152.166.95.255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152.166.96.0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152.166.96.1 - 152.166.103.254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152.166.103.255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315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152.166.104.0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152.166.104.1 - 152.166.111.254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152.166.111.255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152.166.112.0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152.166.112.1 - 152.166.119.254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152.166.119.255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152.166.120.0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152.166.120.1 - 152.166.127.254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152.166.127.255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152.166.128.0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152.166.128.1 - 152.166.135.254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152.166.135.255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152.166.136.0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152.166.136.1 - 152.166.143.254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152.166.143.255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  <a:tr h="28222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#18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152.166.144.0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152.166.144.1 - 152.166.151.254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152.166.151.255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130" marR="3619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2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350" y="341745"/>
            <a:ext cx="8596668" cy="6188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</a:t>
            </a:r>
            <a:r>
              <a:rPr lang="en-US" dirty="0"/>
              <a:t>S</a:t>
            </a:r>
            <a:r>
              <a:rPr lang="en-US" dirty="0" smtClean="0"/>
              <a:t>imulation Scheme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6" y="960581"/>
            <a:ext cx="9288196" cy="572916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317122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146"/>
            <a:ext cx="9744364" cy="55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 the used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material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567723"/>
              </p:ext>
            </p:extLst>
          </p:nvPr>
        </p:nvGraphicFramePr>
        <p:xfrm>
          <a:off x="508001" y="886689"/>
          <a:ext cx="8460510" cy="5771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0198"/>
                <a:gridCol w="2994093"/>
                <a:gridCol w="1186139"/>
                <a:gridCol w="935938"/>
                <a:gridCol w="1464142"/>
              </a:tblGrid>
              <a:tr h="38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Equipment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Details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Number of Units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Price per Unit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Total Price (RON)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Cisco Catalyst 2960-24TT - switch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Catalyst 2960 24 10/100 + 2 1000BT LAN Base Image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1141.54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15981.56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CISCO2911/K9 Cisco 2911 Router ISR G2</a:t>
                      </a:r>
                    </a:p>
                    <a:p>
                      <a:pPr marL="0" marR="0" indent="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Cisco 2911 router w/3 GE,4 EHWIC,2 DSP,1 SM,256MB CF,512MB DRAM,IPB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7572.08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37860.4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Access Point Wireless TP-LINK EAP115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 300 Mbps, Fast Ethernet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158.99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  <a:p>
                      <a:pPr marL="0" marR="0" indent="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56282.46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Cisco CAB-SS-V35MT(Serial DTE) 50 Meter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Access Point Wireless TP-Link EAP115-Wall N 300Mbps </a:t>
                      </a:r>
                      <a:r>
                        <a:rPr lang="en-US" sz="900" dirty="0" err="1">
                          <a:effectLst/>
                        </a:rPr>
                        <a:t>PoE</a:t>
                      </a:r>
                      <a:r>
                        <a:rPr lang="en-US" sz="900" dirty="0">
                          <a:effectLst/>
                        </a:rPr>
                        <a:t> IEEE 802.3af 2 </a:t>
                      </a:r>
                      <a:r>
                        <a:rPr lang="en-US" sz="900" dirty="0" err="1">
                          <a:effectLst/>
                        </a:rPr>
                        <a:t>Antene</a:t>
                      </a:r>
                      <a:r>
                        <a:rPr lang="en-US" sz="900" dirty="0">
                          <a:effectLst/>
                        </a:rPr>
                        <a:t> Interne eap115-wall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1469.66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5878.64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</a:rPr>
                        <a:t>Digitus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 19'' CAT5e patch panel 48-port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_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354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60180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</a:rPr>
                        <a:t>WireRun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 Rubber Cable Protectors 100 Meters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_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1266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12660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4.5" Rack Fan - Middle Atlantic</a:t>
                      </a:r>
                    </a:p>
                    <a:p>
                      <a:pPr marL="0" marR="0" indent="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smooth, ball-bearing design, &lt; 30 </a:t>
                      </a:r>
                      <a:r>
                        <a:rPr lang="en-US" sz="900" dirty="0" err="1">
                          <a:effectLst/>
                        </a:rPr>
                        <a:t>dBA</a:t>
                      </a:r>
                      <a:r>
                        <a:rPr lang="en-US" sz="900" dirty="0">
                          <a:effectLst/>
                        </a:rPr>
                        <a:t>; includes hardware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176.3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881.5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589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</a:rPr>
                        <a:t>EverFocus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® EHD Series Outdoor Camera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1/3 "CCD color sensor, a resolution of 560 TV lines, a 3.7-12 mm </a:t>
                      </a:r>
                      <a:r>
                        <a:rPr lang="en-US" sz="900" dirty="0" err="1">
                          <a:effectLst/>
                        </a:rPr>
                        <a:t>farifocal</a:t>
                      </a:r>
                      <a:r>
                        <a:rPr lang="en-US" sz="900" dirty="0">
                          <a:effectLst/>
                        </a:rPr>
                        <a:t> lens, a smoky case and a 12 VDC power supply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17200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294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Wall Mount Rack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_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Cable UTP CAT 6 OUTDOOR 1000 METERS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_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2250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292,500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442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Surge protection for mains cable USP201E</a:t>
                      </a:r>
                    </a:p>
                    <a:p>
                      <a:pPr marL="0" marR="0" indent="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 _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88.9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4445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294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Dual internet socket 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effectLst/>
                        </a:rPr>
                        <a:t>Livolo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36.1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12779.4</a:t>
                      </a:r>
                    </a:p>
                    <a:p>
                      <a:pPr marL="0" marR="0" indent="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  <a:tr h="229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TOTAL: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517,919.26 RON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621" marR="396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62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982"/>
          </a:xfrm>
        </p:spPr>
        <p:txBody>
          <a:bodyPr/>
          <a:lstStyle/>
          <a:p>
            <a:pPr algn="ctr"/>
            <a:r>
              <a:rPr lang="en-US" dirty="0"/>
              <a:t>Logistics Costs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24776"/>
              </p:ext>
            </p:extLst>
          </p:nvPr>
        </p:nvGraphicFramePr>
        <p:xfrm>
          <a:off x="677334" y="1468582"/>
          <a:ext cx="8488215" cy="5042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342"/>
                <a:gridCol w="2103929"/>
                <a:gridCol w="2105472"/>
                <a:gridCol w="2105472"/>
              </a:tblGrid>
              <a:tr h="46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Equipments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Number of Units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Price per Unit (RON)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Total Price (RON)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351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1800">
                          <a:solidFill>
                            <a:schemeClr val="bg1"/>
                          </a:solidFill>
                          <a:effectLst/>
                        </a:rPr>
                        <a:t>Laptop Asus X509FA-EJ767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2400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7200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5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Ford TRANSIT 8 EUROPALETI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55684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55684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Cable tester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124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496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Wire Strippers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Pair of pliers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160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Wall plug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400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0.5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Hammer drill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311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622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351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Masonry drill bits (box of 20)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336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351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Regular drill bits (box of 20)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304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Masonry screw (box of 50)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142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Utility knife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Toolbox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900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420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840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Socket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9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Power strip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221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EZ RJ45 and RJ11-12 Plug Connectors 100/pack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152.06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760.3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Cable stripper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210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Cable tacker staple gun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174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174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180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Measuring tape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132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  <a:tr h="274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TOTAL: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69,296.3 RON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6" marR="5869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26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97" y="29556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Staff resources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755015"/>
              </p:ext>
            </p:extLst>
          </p:nvPr>
        </p:nvGraphicFramePr>
        <p:xfrm>
          <a:off x="184728" y="1075385"/>
          <a:ext cx="9550398" cy="303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502"/>
                <a:gridCol w="1382271"/>
                <a:gridCol w="1467990"/>
                <a:gridCol w="1524000"/>
                <a:gridCol w="1911927"/>
                <a:gridCol w="1080654"/>
                <a:gridCol w="979054"/>
              </a:tblGrid>
              <a:tr h="4578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Employed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Gross Salary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Social Insurance(25%)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Health Insurance(10%)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Labor Insurance Contribution(2.25%)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Income Tax(10%)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Net Salary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Senior Network Engineer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9684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2421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968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630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5665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9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System Engineer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6342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1586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634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143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3710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Assembly Engineering Technician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4260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1065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426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277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2492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Assembly Engineering Technician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4260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1065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426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277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2492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0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Assembly Engineering Technician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4260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1065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426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277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2492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0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TOTAL: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57,612 RON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46907" y="4299805"/>
            <a:ext cx="5828147" cy="2424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Workmanship: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Estimated time for the project: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months/day (5 days/week)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9684 RON x2(months) = 19,368 RON (Senior Network Engineer)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6342 RON x2(months) = 12,684 RON (System Engineer)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4260 RON x2(months) = 8,520 RON/Assembly Engineering Technician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cost: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644,827.56 RON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Total: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758,620.27 RON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(15%):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113,792.71 RON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32" y="1683159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Presentation of the complex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Visio space sketch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IP Address Analysis</a:t>
            </a:r>
          </a:p>
          <a:p>
            <a:pPr>
              <a:buFont typeface="+mj-lt"/>
              <a:buAutoNum type="arabicPeriod"/>
            </a:pPr>
            <a:r>
              <a:rPr lang="ro-RO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Cisco Packet </a:t>
            </a:r>
            <a:r>
              <a:rPr lang="ro-RO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TRACER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implementation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Estimated costs and staff resources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12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617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General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97" y="2027505"/>
            <a:ext cx="9491957" cy="45281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 of the project</a:t>
            </a:r>
            <a:r>
              <a:rPr lang="ro-RO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Computer Network for Exclusive Residence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location</a:t>
            </a:r>
            <a:r>
              <a:rPr lang="ro-RO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Municipality Iasi, Iasi County, Street Petre Andrei</a:t>
            </a:r>
            <a:r>
              <a:rPr lang="ro-RO" dirty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beneficiary</a:t>
            </a:r>
            <a:r>
              <a:rPr lang="ro-RO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PEG CONSTRUCT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Entity in charge with project implementation</a:t>
            </a:r>
            <a:r>
              <a:rPr lang="ro-RO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SC -DLCN- SRL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objectives</a:t>
            </a:r>
            <a:r>
              <a:rPr lang="ro-RO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ro-RO" dirty="0"/>
              <a:t>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objective is designing, implementing and administering the computer networks in the residential complex Exclusive Residence.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Target areas and/or groups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aimed</a:t>
            </a:r>
            <a:r>
              <a:rPr lang="ro-RO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target group addressed by the implementation of this project is represented by the inhabitants of the complex, agencies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or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companies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operating in the compound, staff members of the residential units.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justification</a:t>
            </a:r>
            <a:r>
              <a:rPr lang="ro-RO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Implementing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computer network for the entire complex will benefit by cutting back on costs and allowing for efficient use of resources, access of data from any device.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Time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interval</a:t>
            </a:r>
            <a:r>
              <a:rPr lang="ro-RO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Start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of the project: 28.03.2020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  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of project completion: 30.05.2020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Estimated total cost of the project: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758,620.27 RON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6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41" y="6644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Details about the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8" y="1857694"/>
            <a:ext cx="3119866" cy="3815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complex Exclusive Residence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is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located in Iasi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county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 </a:t>
            </a:r>
            <a:r>
              <a:rPr lang="ro-R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Petre Andrei 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Street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incorporates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0" indent="0">
              <a:buClr>
                <a:schemeClr val="accent2">
                  <a:lumMod val="20000"/>
                  <a:lumOff val="80000"/>
                </a:schemeClr>
              </a:buClr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10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apartment blocks 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chemeClr val="accent2">
                  <a:lumMod val="20000"/>
                  <a:lumOff val="80000"/>
                </a:schemeClr>
              </a:buClr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1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security block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chemeClr val="accent2">
                  <a:lumMod val="20000"/>
                  <a:lumOff val="80000"/>
                </a:schemeClr>
              </a:buClr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1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administrative office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chemeClr val="accent2">
                  <a:lumMod val="20000"/>
                  <a:lumOff val="80000"/>
                </a:schemeClr>
              </a:buClr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 </a:t>
            </a:r>
            <a:r>
              <a:rPr lang="ro-RO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commercial 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premises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Clr>
                <a:schemeClr val="accent2">
                  <a:lumMod val="20000"/>
                  <a:lumOff val="80000"/>
                </a:schemeClr>
              </a:buClr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  <a:r>
              <a:rPr lang="ro-RO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leisure areas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Clr>
                <a:schemeClr val="accent2">
                  <a:lumMod val="20000"/>
                  <a:lumOff val="80000"/>
                </a:schemeClr>
              </a:buClr>
              <a:buNone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1 kindergarten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91" y="1867964"/>
            <a:ext cx="5199248" cy="379517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/>
          <p:cNvSpPr txBox="1"/>
          <p:nvPr/>
        </p:nvSpPr>
        <p:spPr>
          <a:xfrm>
            <a:off x="3554058" y="1780391"/>
            <a:ext cx="3117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Each block has 5 floors and 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contains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30 flats as follows: 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5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1-room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flats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15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2-room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flats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10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3-room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flats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the current year, 2020, 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421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people live in the complex. 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staff of the complex 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consists of: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 administrators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1 secretary</a:t>
            </a: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4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guards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	5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cleaning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ladies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95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950" y="49516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General Layout of the Complex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520" y="1386190"/>
            <a:ext cx="6652401" cy="485573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3096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713" y="30806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Kindergarten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522" y="1073666"/>
            <a:ext cx="6270937" cy="521761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80647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993" y="22257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Apartment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86" y="1020536"/>
            <a:ext cx="7433572" cy="550956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46762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41" y="32637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Hypermarket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635" y="1126032"/>
            <a:ext cx="7700846" cy="51387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6348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61" y="94210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IP ADDRESS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443" y="2188298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IP address block’s class: B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subnetworks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Maximum number of hosts per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subnetwork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is 350 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Estimated future number of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subnetworks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18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subnetworks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</a:t>
            </a:r>
            <a:r>
              <a:rPr lang="en-US" baseline="3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&gt;=18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S=5 bits (2</a:t>
            </a:r>
            <a:r>
              <a:rPr lang="en-US" baseline="3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=32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 of host bits: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2</a:t>
            </a:r>
            <a:r>
              <a:rPr lang="en-US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-2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2046 hosts/subnet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H=11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bits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Subnet mask: 255. 255.248.0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CIDR:/21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65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</TotalTime>
  <Words>933</Words>
  <Application>Microsoft Office PowerPoint</Application>
  <PresentationFormat>Widescreen</PresentationFormat>
  <Paragraphs>406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CNOS PROJECT</vt:lpstr>
      <vt:lpstr>PowerPoint Presentation</vt:lpstr>
      <vt:lpstr>General Presentation</vt:lpstr>
      <vt:lpstr>Details about the complex</vt:lpstr>
      <vt:lpstr>General Layout of the Complex</vt:lpstr>
      <vt:lpstr>Kindergarten</vt:lpstr>
      <vt:lpstr>Apartment Block</vt:lpstr>
      <vt:lpstr>Hypermarket</vt:lpstr>
      <vt:lpstr>IP ADDRESS ANALYSIS</vt:lpstr>
      <vt:lpstr>PowerPoint Presentation</vt:lpstr>
      <vt:lpstr>Network Simulation Scheme</vt:lpstr>
      <vt:lpstr>Costs of the used material </vt:lpstr>
      <vt:lpstr>Logistics Costs</vt:lpstr>
      <vt:lpstr>Staff resources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CNOS PROJECT</dc:title>
  <dc:creator>larric1998@yahoo.com</dc:creator>
  <cp:lastModifiedBy>larric1998@yahoo.com</cp:lastModifiedBy>
  <cp:revision>40</cp:revision>
  <dcterms:created xsi:type="dcterms:W3CDTF">2020-05-10T17:28:52Z</dcterms:created>
  <dcterms:modified xsi:type="dcterms:W3CDTF">2020-05-12T10:22:52Z</dcterms:modified>
</cp:coreProperties>
</file>