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5828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78592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15828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78592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15828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78592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15828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578592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15828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78592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15828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578592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15828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785920" y="270468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315828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body"/>
          </p:nvPr>
        </p:nvSpPr>
        <p:spPr>
          <a:xfrm>
            <a:off x="5785920" y="3493440"/>
            <a:ext cx="250236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60000" r="50000" b="4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Click to edit Master title style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943426BB-2508-4222-B5A5-A11A25CA43AC}" type="datetime">
              <a:rPr b="0" lang="en-US" sz="1200" spc="-1" strike="noStrike">
                <a:solidFill>
                  <a:srgbClr val="d1eaed"/>
                </a:solidFill>
                <a:latin typeface="Constantia"/>
              </a:rPr>
              <a:t>5/12/20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63DE69C-225F-4F3B-9CD2-0C502880FC77}" type="slidenum">
              <a:rPr b="0" lang="en-US" sz="1200" spc="-1" strike="noStrike">
                <a:solidFill>
                  <a:srgbClr val="d1eaed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FC16D0A3-2952-4B91-9B61-99E92546873D}" type="datetime">
              <a:rPr b="0" lang="en-US" sz="1200" spc="-1" strike="noStrike">
                <a:solidFill>
                  <a:srgbClr val="035c75"/>
                </a:solidFill>
                <a:latin typeface="Constantia"/>
              </a:rPr>
              <a:t>5/12/20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F9290A4-EEA8-4BE3-B896-196B20C97DC8}" type="slidenum">
              <a:rPr b="0" lang="en-US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95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457200" y="1920240"/>
            <a:ext cx="4038120" cy="44344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0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36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36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4648320" y="1920240"/>
            <a:ext cx="4038120" cy="44344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0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36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36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3BA68790-B549-454A-8D26-B14317ED3E67}" type="datetime">
              <a:rPr b="0" lang="en-US" sz="1200" spc="-1" strike="noStrike">
                <a:solidFill>
                  <a:srgbClr val="035c75"/>
                </a:solidFill>
                <a:latin typeface="Constantia"/>
              </a:rPr>
              <a:t>5/12/20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2" name="PlaceHolder 11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FABC77F-1C29-496B-BD8F-767475F724C2}" type="slidenum">
              <a:rPr b="0" lang="en-US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60000" r="50000" b="4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1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142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4" name="PlaceHolder 6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5600" spc="-1" strike="noStrike">
                <a:solidFill>
                  <a:srgbClr val="4fe3ac"/>
                </a:solidFill>
                <a:latin typeface="Calibri"/>
              </a:rPr>
              <a:t>Click to edit Master title style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onstantia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46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3A10601E-9642-4E43-875F-834DCEBB704F}" type="datetime">
              <a:rPr b="0" lang="en-US" sz="1200" spc="-1" strike="noStrike">
                <a:solidFill>
                  <a:srgbClr val="d1eaed"/>
                </a:solidFill>
                <a:latin typeface="Constantia"/>
              </a:rPr>
              <a:t>5/12/20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8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577B676-8409-4708-99B4-83CD99730945}" type="slidenum">
              <a:rPr b="0" lang="en-US" sz="1200" spc="-1" strike="noStrike">
                <a:solidFill>
                  <a:srgbClr val="d1eaed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057400" y="1523880"/>
            <a:ext cx="4803120" cy="106632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>
            <a:normAutofit fontScale="64000"/>
          </a:bodyPr>
          <a:p>
            <a:pPr algn="r">
              <a:lnSpc>
                <a:spcPct val="100000"/>
              </a:lnSpc>
            </a:pPr>
            <a:br/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CNOS PROJECT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  <a:noFill/>
          <a:ln>
            <a:noFill/>
          </a:ln>
        </p:spPr>
        <p:txBody>
          <a:bodyPr lIns="0" rIns="18360" tIns="45000" bIns="45000">
            <a:noAutofit/>
          </a:bodyPr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     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Croitoru Nicolae-Radu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	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Patlagica Liviu-Gabriel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Group 5312</a:t>
            </a:r>
            <a:endParaRPr b="0" lang="en-US" sz="2600" spc="-1" strike="noStrike">
              <a:latin typeface="Arial"/>
            </a:endParaRPr>
          </a:p>
        </p:txBody>
      </p:sp>
    </p:spTree>
  </p:cSld>
  <p:transition>
    <p:wedg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5228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Subnet Mask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5 subnet bits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      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bin: 11111111.1111111.</a:t>
            </a:r>
            <a:r>
              <a:rPr b="1" lang="en-US" sz="2600" spc="-1" strike="noStrike">
                <a:solidFill>
                  <a:srgbClr val="ff0000"/>
                </a:solidFill>
                <a:latin typeface="Constantia"/>
              </a:rPr>
              <a:t>11111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000.00000000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          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dec: 255.255.248.0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            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          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CIDR: /21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ransition>
    <p:comb dir="horz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286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Subnetworks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1905120" y="914400"/>
            <a:ext cx="4952520" cy="5943240"/>
          </a:xfrm>
          <a:prstGeom prst="rect">
            <a:avLst/>
          </a:prstGeom>
          <a:ln w="9360">
            <a:noFill/>
          </a:ln>
        </p:spPr>
      </p:pic>
    </p:spTree>
  </p:cSld>
  <p:transition>
    <p:split dir="out" orient="horz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704160"/>
            <a:ext cx="8229240" cy="9720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Subnetwork Simulation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209" name="Content Placeholder 3" descr="Week4.png"/>
          <p:cNvPicPr/>
          <p:nvPr/>
        </p:nvPicPr>
        <p:blipFill>
          <a:blip r:embed="rId1"/>
          <a:stretch/>
        </p:blipFill>
        <p:spPr>
          <a:xfrm>
            <a:off x="138240" y="1935000"/>
            <a:ext cx="8471880" cy="477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80880" y="380880"/>
            <a:ext cx="8229240" cy="7797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Financial analysis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211" name="Picture 3" descr=""/>
          <p:cNvPicPr/>
          <p:nvPr/>
        </p:nvPicPr>
        <p:blipFill>
          <a:blip r:embed="rId1"/>
          <a:stretch/>
        </p:blipFill>
        <p:spPr>
          <a:xfrm>
            <a:off x="1768320" y="1278720"/>
            <a:ext cx="4723920" cy="5578920"/>
          </a:xfrm>
          <a:prstGeom prst="rect">
            <a:avLst/>
          </a:prstGeom>
          <a:ln w="9360">
            <a:noFill/>
          </a:ln>
        </p:spPr>
      </p:pic>
    </p:spTree>
  </p:cSld>
  <p:transition>
    <p:blinds dir="horz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286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Other resources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52280" y="144792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Project Designer:4 000lei/month  =&gt; 1 000lei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System engineer:3 500lei/month  =&gt; 875lei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Four workers: 4 x 2 350lei/month  =&gt;587lei x 4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D.Estimated HR budget:5225lei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Overall project budget:191 715lei+2 000lei (other expenses) = 193 715lei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Profit: 20%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Final price: 193 715lei+20% = 232 458lei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ransition>
    <p:comb dir="vert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40080" y="3026880"/>
            <a:ext cx="7772040" cy="136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600" spc="-1" strike="noStrike">
                <a:solidFill>
                  <a:srgbClr val="4fe3ac"/>
                </a:solidFill>
                <a:latin typeface="Calibri"/>
              </a:rPr>
              <a:t>Thank You!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transition>
    <p:newsflash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Braunstein Palace-Computer Network</a:t>
            </a:r>
            <a:endParaRPr b="0" lang="en-US" sz="4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Braunstein Palace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is  an architectural monument built at the beginning of the 20th century, more precisely in 1914, and due to its severe degradation state, has been consolidated and restored in 2018-2020.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Activity Profile : Managing Historical Buildings, Monuments and other Landmarks – CAEN code: 9103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 palace will serve both as monument and as library, events hall, art  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ransition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 fontScale="79000"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Organisational Structure</a:t>
            </a:r>
            <a:br/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228600" y="1523880"/>
            <a:ext cx="8301600" cy="4509720"/>
          </a:xfrm>
          <a:prstGeom prst="rect">
            <a:avLst/>
          </a:prstGeom>
          <a:ln w="9360">
            <a:noFill/>
          </a:ln>
        </p:spPr>
      </p:pic>
    </p:spTree>
  </p:cSld>
  <p:transition>
    <p:wipe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Building Analysis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2280" y="1920240"/>
            <a:ext cx="4343040" cy="478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26000"/>
          </a:bodyPr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Basement: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library provided with emergency exits (100 people max)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bathroom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elevator 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Hallway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Media room / Mini Cinema (max 50 People)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stairway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Ground floor: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information center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Art Gallery ( 200 p. max)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Coffee Shop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bathroom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Two stairways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First Floor: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6 reading rooms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hallway that will host temporary exhibits.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Library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bathroom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Two stairways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61"/>
              </a:spcBef>
            </a:pP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648320" y="1920240"/>
            <a:ext cx="403812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1000"/>
          </a:bodyPr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Second Floor: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6 reading rooms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hallway that will host temporary exhibits.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Board Room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bathroom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elevator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Two stairways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99"/>
              </a:spcBef>
            </a:pP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Third floor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Two conference rooms ( 200 P. max )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Two bathrooms 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IT Administration room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elevator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Two stairways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99"/>
              </a:spcBef>
            </a:pP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Attic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Auditorium (max 150)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Exhibit room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bathroom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elevator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Constantia"/>
              </a:rPr>
              <a:t>One Stairway</a:t>
            </a: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61"/>
              </a:spcBef>
            </a:pPr>
            <a:endParaRPr b="0" lang="en-US" sz="25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ransition>
    <p:pull dir="r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522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Extra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920240"/>
            <a:ext cx="7772040" cy="443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For the Internet access using the Hotspots in the building, Each guest will be provided with either a one-time authentication token based on personal information. The same rule will apply in the case of using the Desktop Computers.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 Staff and Contractors will receive an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username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and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password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ransition>
    <p:push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0492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Ground Floor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0" y="1905120"/>
            <a:ext cx="9143640" cy="4952520"/>
          </a:xfrm>
          <a:prstGeom prst="rect">
            <a:avLst/>
          </a:prstGeom>
          <a:ln w="9360">
            <a:noFill/>
          </a:ln>
        </p:spPr>
      </p:pic>
    </p:spTree>
  </p:cSld>
  <p:transition>
    <p:cover dir="r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Second Floor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0" y="2062800"/>
            <a:ext cx="9143640" cy="4794840"/>
          </a:xfrm>
          <a:prstGeom prst="rect">
            <a:avLst/>
          </a:prstGeom>
          <a:ln w="9360">
            <a:noFill/>
          </a:ln>
        </p:spPr>
      </p:pic>
    </p:spTree>
  </p:cSld>
  <p:transition>
    <p:cover dir="r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286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Network analysis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49000" y="18291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1295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1295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latin typeface="Constantia"/>
              </a:rPr>
              <a:t>In the present : 13 subnetworks</a:t>
            </a:r>
            <a:endParaRPr b="0" lang="en-US" sz="3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1295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latin typeface="Constantia"/>
              </a:rPr>
              <a:t>In the future   : Up to  17 subnetworks</a:t>
            </a:r>
            <a:endParaRPr b="0" lang="en-US" sz="3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1295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latin typeface="Constantia"/>
              </a:rPr>
              <a:t>In the present : 70 Hosts /Subnet</a:t>
            </a:r>
            <a:endParaRPr b="0" lang="en-US" sz="3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1295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latin typeface="Constantia"/>
              </a:rPr>
              <a:t>In the future   : 100 Hosts /Subnet</a:t>
            </a:r>
            <a:endParaRPr b="0" lang="en-US" sz="3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1295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latin typeface="Constantia"/>
              </a:rPr>
              <a:t>IP  CLASS     :  @1500 hosts overall → B class IP</a:t>
            </a:r>
            <a:endParaRPr b="0" lang="en-US" sz="3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1295"/>
              </a:spcBef>
            </a:pPr>
            <a:endParaRPr b="0" lang="en-US" sz="3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ransition>
    <p:circl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522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Subnet address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0" y="1143000"/>
            <a:ext cx="9143640" cy="57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CLASS B IP:  175.22.0.0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Expected: 13 subnets &amp; a total of 120 hosts/sub 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             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2</a:t>
            </a:r>
            <a:r>
              <a:rPr b="1" lang="en-US" sz="2600" spc="-1" strike="noStrike" baseline="30000">
                <a:solidFill>
                  <a:srgbClr val="000000"/>
                </a:solidFill>
                <a:latin typeface="Constantia"/>
              </a:rPr>
              <a:t>s 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&gt; 17 : s=5 ( 32 subnets )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            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No. of Subnet bits: 5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   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             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2</a:t>
            </a:r>
            <a:r>
              <a:rPr b="1" lang="en-US" sz="2600" spc="-1" strike="noStrike" baseline="30000">
                <a:solidFill>
                  <a:srgbClr val="000000"/>
                </a:solidFill>
                <a:latin typeface="Constantia"/>
              </a:rPr>
              <a:t>H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-2 &gt; 120 ; H=11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              </a:t>
            </a: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No of Host Bits: 11  (2046 hosts)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  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ransition>
    <p:blinds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114</TotalTime>
  <Application>LibreOffice/6.4.0.3$Windows_X86_64 LibreOffice_project/b0a288ab3d2d4774cb44b62f04d5d28733ac6df8</Application>
  <Words>352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2020-05-12T11:16:34Z</dcterms:created>
  <dc:creator>user</dc:creator>
  <dc:description/>
  <dc:language>en-US</dc:language>
  <cp:lastModifiedBy/>
  <dcterms:modified xsi:type="dcterms:W3CDTF">2020-05-12T17:03:00Z</dcterms:modified>
  <cp:revision>19</cp:revision>
  <dc:subject/>
  <dc:title>CNOS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