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6" autoAdjust="0"/>
  </p:normalViewPr>
  <p:slideViewPr>
    <p:cSldViewPr snapToGrid="0">
      <p:cViewPr>
        <p:scale>
          <a:sx n="50" d="100"/>
          <a:sy n="50" d="100"/>
        </p:scale>
        <p:origin x="20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4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7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97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4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66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3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6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0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46378-CC0B-49B4-8182-D585FB200D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59A01A-484E-4367-83F4-9348103F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u-iasi.ro/comanda-online-en" TargetMode="External"/><Relationship Id="rId7" Type="http://schemas.openxmlformats.org/officeDocument/2006/relationships/hyperlink" Target="http://www.bcu-iasi.ro/cercetare-bibliografica-la-cerere-en" TargetMode="External"/><Relationship Id="rId2" Type="http://schemas.openxmlformats.org/officeDocument/2006/relationships/hyperlink" Target="http://www.bcu-iasi.ro/permise-vize-lichidari-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cu-iasi.ro/fotocopierea-fotografierea-scanarea-documentelor-en" TargetMode="External"/><Relationship Id="rId5" Type="http://schemas.openxmlformats.org/officeDocument/2006/relationships/hyperlink" Target="http://www.bcu-iasi.ro/consultarea-publicatiilor-in-salile-de-lectura-en" TargetMode="External"/><Relationship Id="rId4" Type="http://schemas.openxmlformats.org/officeDocument/2006/relationships/hyperlink" Target="http://www.bcu-iasi.ro/consultarea-bazelor-de-date-stiintifice-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6920" y="2189183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Design of a computer network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BCU  Iasi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7241" y="3962400"/>
            <a:ext cx="6255026" cy="1256268"/>
          </a:xfrm>
        </p:spPr>
        <p:txBody>
          <a:bodyPr>
            <a:normAutofit fontScale="70000" lnSpcReduction="20000"/>
          </a:bodyPr>
          <a:lstStyle/>
          <a:p>
            <a:r>
              <a:rPr lang="ro-RO" sz="4000" dirty="0" smtClean="0"/>
              <a:t>Gheorghita Andrei</a:t>
            </a:r>
          </a:p>
          <a:p>
            <a:r>
              <a:rPr lang="ro-RO" sz="4000" dirty="0" smtClean="0"/>
              <a:t>Student,3th year on ETTI Iasi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39945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THE SIMULATION SKETCH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" y="0"/>
            <a:ext cx="12367287" cy="6858001"/>
          </a:xfrm>
        </p:spPr>
      </p:pic>
    </p:spTree>
    <p:extLst>
      <p:ext uri="{BB962C8B-B14F-4D97-AF65-F5344CB8AC3E}">
        <p14:creationId xmlns:p14="http://schemas.microsoft.com/office/powerpoint/2010/main" val="149188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LIST OF NECESSARY MATERIALS AND 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1212"/>
            <a:ext cx="9601196" cy="3318936"/>
          </a:xfrm>
        </p:spPr>
        <p:txBody>
          <a:bodyPr numCol="2">
            <a:noAutofit/>
          </a:bodyPr>
          <a:lstStyle/>
          <a:p>
            <a:pPr lvl="1"/>
            <a:r>
              <a:rPr lang="en-US" sz="2400" dirty="0" smtClean="0"/>
              <a:t>Routers </a:t>
            </a:r>
            <a:endParaRPr lang="en-US" sz="2800" dirty="0"/>
          </a:p>
          <a:p>
            <a:pPr lvl="1"/>
            <a:r>
              <a:rPr lang="en-US" sz="2400" dirty="0"/>
              <a:t>Ethernet Switches</a:t>
            </a:r>
            <a:endParaRPr lang="en-US" sz="2800" dirty="0"/>
          </a:p>
          <a:p>
            <a:pPr lvl="1"/>
            <a:r>
              <a:rPr lang="en-US" sz="2400" dirty="0"/>
              <a:t>Computers</a:t>
            </a:r>
            <a:endParaRPr lang="en-US" sz="2800" dirty="0"/>
          </a:p>
          <a:p>
            <a:pPr lvl="1"/>
            <a:r>
              <a:rPr lang="en-US" sz="2400" dirty="0"/>
              <a:t>Printers</a:t>
            </a:r>
          </a:p>
          <a:p>
            <a:pPr lvl="1"/>
            <a:r>
              <a:rPr lang="en-US" sz="2400" dirty="0"/>
              <a:t>Server system </a:t>
            </a:r>
          </a:p>
          <a:p>
            <a:pPr lvl="1"/>
            <a:r>
              <a:rPr lang="en-US" sz="2400" dirty="0"/>
              <a:t>Patch Panels</a:t>
            </a:r>
          </a:p>
          <a:p>
            <a:pPr lvl="1"/>
            <a:r>
              <a:rPr lang="en-US" sz="2400" dirty="0"/>
              <a:t>Rack</a:t>
            </a:r>
          </a:p>
          <a:p>
            <a:pPr lvl="1"/>
            <a:r>
              <a:rPr lang="en-US" sz="2400" dirty="0"/>
              <a:t>Copper Straight-Through Cable</a:t>
            </a:r>
          </a:p>
          <a:p>
            <a:pPr lvl="1"/>
            <a:r>
              <a:rPr lang="en-US" sz="2400" dirty="0"/>
              <a:t>Sockets</a:t>
            </a:r>
          </a:p>
          <a:p>
            <a:pPr lvl="1"/>
            <a:r>
              <a:rPr lang="en-US" sz="2400" dirty="0" smtClean="0"/>
              <a:t>Clippers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86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Aproximation</a:t>
            </a:r>
            <a:r>
              <a:rPr lang="en-US" dirty="0" smtClean="0"/>
              <a:t> of the costs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95667"/>
              </p:ext>
            </p:extLst>
          </p:nvPr>
        </p:nvGraphicFramePr>
        <p:xfrm>
          <a:off x="1127760" y="2667000"/>
          <a:ext cx="10058400" cy="326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4273"/>
                <a:gridCol w="4884127"/>
              </a:tblGrid>
              <a:tr h="811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Total cost of the material  Costs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10.496</a:t>
                      </a:r>
                      <a:r>
                        <a:rPr lang="en-US" sz="2800" dirty="0">
                          <a:effectLst/>
                        </a:rPr>
                        <a:t>RON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1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Employees Salaries</a:t>
                      </a:r>
                      <a:endParaRPr lang="en-US" sz="2800" b="1" kern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7873 RON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86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Logistical Costs</a:t>
                      </a:r>
                      <a:endParaRPr lang="en-US" sz="2800" b="1" kern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1183 RON</a:t>
                      </a:r>
                      <a:endParaRPr lang="en-US" sz="2400" b="1" kern="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51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Total  Cost of the project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19.552 RON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8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Emag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err="1" smtClean="0"/>
              <a:t>Youtube</a:t>
            </a:r>
            <a:r>
              <a:rPr lang="en-US" smtClean="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Presentation of the project and the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68880"/>
            <a:ext cx="9601195" cy="34069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 smtClean="0"/>
              <a:t>	In this project is presented the design of a computer network for the first and second floor of the Central University Library .The project is including rooms of the British Council, German Lecture room , Cafe Sage and others.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smtClean="0"/>
              <a:t>The project is created in a few steps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-the activity resume and some details about the structure and </a:t>
            </a:r>
            <a:r>
              <a:rPr lang="en-US" dirty="0" err="1" smtClean="0"/>
              <a:t>employes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-the blueprints created in </a:t>
            </a:r>
            <a:r>
              <a:rPr lang="en-US" dirty="0" err="1" smtClean="0"/>
              <a:t>visio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-an network analysis</a:t>
            </a:r>
          </a:p>
          <a:p>
            <a:pPr marL="0" indent="0">
              <a:buNone/>
            </a:pPr>
            <a:r>
              <a:rPr lang="en-US" dirty="0" smtClean="0"/>
              <a:t>-an network example in Cisco</a:t>
            </a:r>
          </a:p>
          <a:p>
            <a:pPr marL="0" indent="0">
              <a:buNone/>
            </a:pPr>
            <a:r>
              <a:rPr lang="en-US" dirty="0" smtClean="0"/>
              <a:t>-and a </a:t>
            </a:r>
            <a:r>
              <a:rPr lang="en-US" dirty="0"/>
              <a:t>File for calculations of the acquisition costs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beneficiary of the network 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5" cy="3700993"/>
          </a:xfrm>
        </p:spPr>
        <p:txBody>
          <a:bodyPr numCol="2">
            <a:normAutofit fontScale="25000" lnSpcReduction="20000"/>
          </a:bodyPr>
          <a:lstStyle/>
          <a:p>
            <a:pPr lvl="0"/>
            <a:r>
              <a:rPr lang="en-US" sz="9600" b="1" dirty="0"/>
              <a:t>Employees: </a:t>
            </a:r>
            <a:endParaRPr lang="en-US" sz="12800" dirty="0"/>
          </a:p>
          <a:p>
            <a:r>
              <a:rPr lang="en-US" sz="8000" b="1" dirty="0"/>
              <a:t>- 2 door keepers</a:t>
            </a:r>
            <a:endParaRPr lang="en-US" sz="8000" dirty="0"/>
          </a:p>
          <a:p>
            <a:r>
              <a:rPr lang="en-US" sz="8000" b="1" dirty="0"/>
              <a:t>-  1 secretary</a:t>
            </a:r>
            <a:endParaRPr lang="en-US" sz="8000" dirty="0"/>
          </a:p>
          <a:p>
            <a:r>
              <a:rPr lang="en-US" sz="8000" b="1" dirty="0"/>
              <a:t>-  1 accountant </a:t>
            </a:r>
            <a:endParaRPr lang="en-US" sz="8000" dirty="0"/>
          </a:p>
          <a:p>
            <a:r>
              <a:rPr lang="en-US" sz="8000" b="1" dirty="0"/>
              <a:t>- 2 janitors </a:t>
            </a:r>
            <a:endParaRPr lang="en-US" sz="8000" dirty="0"/>
          </a:p>
          <a:p>
            <a:r>
              <a:rPr lang="en-US" sz="8000" b="1" dirty="0"/>
              <a:t>- 2-3 managers </a:t>
            </a:r>
            <a:endParaRPr lang="en-US" sz="8000" dirty="0"/>
          </a:p>
          <a:p>
            <a:r>
              <a:rPr lang="en-US" sz="8000" b="1" dirty="0"/>
              <a:t>- 8-10 librarians </a:t>
            </a:r>
            <a:endParaRPr lang="en-US" sz="8000" dirty="0"/>
          </a:p>
          <a:p>
            <a:r>
              <a:rPr lang="en-US" sz="8000" b="1" dirty="0"/>
              <a:t>- 1 director</a:t>
            </a:r>
            <a:endParaRPr lang="en-US" sz="8000" dirty="0"/>
          </a:p>
          <a:p>
            <a:r>
              <a:rPr lang="en-US" sz="8000" b="1" dirty="0"/>
              <a:t>- System engineer</a:t>
            </a:r>
            <a:endParaRPr lang="en-US" sz="8000" dirty="0"/>
          </a:p>
          <a:p>
            <a:pPr marL="0" indent="0">
              <a:buNone/>
            </a:pPr>
            <a:endParaRPr lang="en-US" sz="7200" b="1" dirty="0" smtClean="0"/>
          </a:p>
          <a:p>
            <a:endParaRPr lang="en-US" sz="7200" b="1" dirty="0"/>
          </a:p>
          <a:p>
            <a:endParaRPr lang="en-US" sz="14400" b="1" dirty="0" smtClean="0"/>
          </a:p>
          <a:p>
            <a:endParaRPr lang="en-US" sz="14400" b="1" dirty="0"/>
          </a:p>
          <a:p>
            <a:endParaRPr lang="en-US" sz="14400" b="1" dirty="0" smtClean="0"/>
          </a:p>
          <a:p>
            <a:r>
              <a:rPr lang="en-US" sz="14400" b="1" dirty="0" smtClean="0"/>
              <a:t>Services</a:t>
            </a:r>
            <a:r>
              <a:rPr lang="en-US" sz="14400" b="1" dirty="0"/>
              <a:t>:</a:t>
            </a:r>
            <a:endParaRPr lang="en-US" sz="14400" dirty="0"/>
          </a:p>
          <a:p>
            <a:r>
              <a:rPr lang="en-US" sz="9600" dirty="0">
                <a:solidFill>
                  <a:schemeClr val="tx1"/>
                </a:solidFill>
                <a:hlinkClick r:id="rId2"/>
              </a:rPr>
              <a:t>Library card</a:t>
            </a:r>
            <a:endParaRPr lang="en-US" sz="9600" dirty="0">
              <a:solidFill>
                <a:schemeClr val="tx1"/>
              </a:solidFill>
            </a:endParaRPr>
          </a:p>
          <a:p>
            <a:r>
              <a:rPr lang="en-US" sz="9600" dirty="0">
                <a:solidFill>
                  <a:schemeClr val="tx1"/>
                </a:solidFill>
                <a:hlinkClick r:id="rId3"/>
              </a:rPr>
              <a:t>Online request</a:t>
            </a:r>
            <a:endParaRPr lang="en-US" sz="9600" dirty="0">
              <a:solidFill>
                <a:schemeClr val="tx1"/>
              </a:solidFill>
            </a:endParaRPr>
          </a:p>
          <a:p>
            <a:r>
              <a:rPr lang="en-US" sz="9600" dirty="0">
                <a:solidFill>
                  <a:schemeClr val="tx1"/>
                </a:solidFill>
                <a:hlinkClick r:id="rId4"/>
              </a:rPr>
              <a:t>Access to the scientific databases</a:t>
            </a:r>
            <a:endParaRPr lang="en-US" sz="9600" dirty="0">
              <a:solidFill>
                <a:schemeClr val="tx1"/>
              </a:solidFill>
            </a:endParaRPr>
          </a:p>
          <a:p>
            <a:r>
              <a:rPr lang="en-US" sz="9600" dirty="0">
                <a:solidFill>
                  <a:schemeClr val="tx1"/>
                </a:solidFill>
                <a:hlinkClick r:id="rId5"/>
              </a:rPr>
              <a:t>Reading room book request</a:t>
            </a:r>
            <a:endParaRPr lang="en-US" sz="9600" dirty="0">
              <a:solidFill>
                <a:schemeClr val="tx1"/>
              </a:solidFill>
            </a:endParaRPr>
          </a:p>
          <a:p>
            <a:r>
              <a:rPr lang="en-US" sz="9600" dirty="0">
                <a:solidFill>
                  <a:schemeClr val="tx1"/>
                </a:solidFill>
                <a:hlinkClick r:id="rId6"/>
              </a:rPr>
              <a:t>Library's documents' copy/photocopy/scanning</a:t>
            </a:r>
            <a:endParaRPr lang="en-US" sz="9600" dirty="0">
              <a:solidFill>
                <a:schemeClr val="tx1"/>
              </a:solidFill>
            </a:endParaRPr>
          </a:p>
          <a:p>
            <a:r>
              <a:rPr lang="en-US" sz="9600" dirty="0">
                <a:solidFill>
                  <a:schemeClr val="tx1"/>
                </a:solidFill>
                <a:hlinkClick r:id="rId7"/>
              </a:rPr>
              <a:t>Bibliographical research on request</a:t>
            </a:r>
            <a:endParaRPr lang="en-US" sz="9600" dirty="0">
              <a:solidFill>
                <a:schemeClr val="tx1"/>
              </a:solidFill>
            </a:endParaRPr>
          </a:p>
          <a:p>
            <a:pPr lvl="0"/>
            <a:endParaRPr lang="en-US" sz="7200" b="1" dirty="0"/>
          </a:p>
          <a:p>
            <a:pPr lvl="0"/>
            <a:endParaRPr lang="en-US" sz="7200" b="1" dirty="0" smtClean="0"/>
          </a:p>
          <a:p>
            <a:pPr lvl="0"/>
            <a:endParaRPr lang="en-US" sz="7200" b="1" dirty="0"/>
          </a:p>
          <a:p>
            <a:pPr lvl="0"/>
            <a:endParaRPr lang="en-US" sz="7200" b="1" dirty="0" smtClean="0"/>
          </a:p>
          <a:p>
            <a:pPr lvl="0"/>
            <a:endParaRPr lang="en-US" sz="7200" b="1" dirty="0"/>
          </a:p>
          <a:p>
            <a:pPr lvl="0"/>
            <a:endParaRPr lang="en-US" sz="7200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39945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SPACE SKETCH WITH DEVICE LOCATIONS 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-477334"/>
            <a:ext cx="9601196" cy="1303867"/>
          </a:xfrm>
        </p:spPr>
        <p:txBody>
          <a:bodyPr/>
          <a:lstStyle/>
          <a:p>
            <a:r>
              <a:rPr lang="en-US" dirty="0" smtClean="0"/>
              <a:t> First 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89820"/>
              </p:ext>
            </p:extLst>
          </p:nvPr>
        </p:nvGraphicFramePr>
        <p:xfrm>
          <a:off x="-1285814" y="-1407640"/>
          <a:ext cx="14072174" cy="858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10469667" imgH="6385402" progId="AcroExch.Document.DC">
                  <p:embed/>
                </p:oleObj>
              </mc:Choice>
              <mc:Fallback>
                <p:oleObj name="Acrobat Document" r:id="rId3" imgW="10469667" imgH="638540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85814" y="-1407640"/>
                        <a:ext cx="14072174" cy="8581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46699"/>
              </p:ext>
            </p:extLst>
          </p:nvPr>
        </p:nvGraphicFramePr>
        <p:xfrm>
          <a:off x="-324464" y="-1191623"/>
          <a:ext cx="12746037" cy="90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3" imgW="9067446" imgH="6415677" progId="AcroExch.Document.DC">
                  <p:embed/>
                </p:oleObj>
              </mc:Choice>
              <mc:Fallback>
                <p:oleObj name="Acrobat Document" r:id="rId3" imgW="9067446" imgH="641567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24464" y="-1191623"/>
                        <a:ext cx="12746037" cy="90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4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subnetworks analyses</a:t>
            </a:r>
          </a:p>
          <a:p>
            <a:pPr marL="0" lvl="0" indent="0">
              <a:buNone/>
            </a:pPr>
            <a:r>
              <a:rPr lang="en-US" dirty="0"/>
              <a:t>Number of the </a:t>
            </a:r>
            <a:r>
              <a:rPr lang="en-US" dirty="0" smtClean="0"/>
              <a:t>subnetworks:5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Future subnetworks : </a:t>
            </a:r>
            <a:r>
              <a:rPr lang="en-US" dirty="0" smtClean="0"/>
              <a:t>8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Today’s </a:t>
            </a:r>
            <a:r>
              <a:rPr lang="en-US" dirty="0" err="1"/>
              <a:t>subneteork</a:t>
            </a:r>
            <a:r>
              <a:rPr lang="en-US" dirty="0"/>
              <a:t> will have a maximum of </a:t>
            </a:r>
            <a:r>
              <a:rPr lang="en-US" dirty="0" smtClean="0"/>
              <a:t>30 </a:t>
            </a:r>
            <a:r>
              <a:rPr lang="en-US" dirty="0"/>
              <a:t>hosts</a:t>
            </a:r>
          </a:p>
          <a:p>
            <a:pPr marL="0" lvl="0" indent="0">
              <a:buNone/>
            </a:pPr>
            <a:r>
              <a:rPr lang="en-US" dirty="0"/>
              <a:t>The future subnetwork will have a number of </a:t>
            </a:r>
            <a:r>
              <a:rPr lang="en-US" dirty="0" smtClean="0"/>
              <a:t>30 </a:t>
            </a:r>
            <a:r>
              <a:rPr lang="en-US" dirty="0"/>
              <a:t>hosts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Subnetworks</a:t>
            </a:r>
          </a:p>
          <a:p>
            <a:pPr marL="0" lvl="0" indent="0">
              <a:buNone/>
            </a:pPr>
            <a:r>
              <a:rPr lang="en-US" dirty="0"/>
              <a:t>Video cameras: 16</a:t>
            </a:r>
          </a:p>
          <a:p>
            <a:pPr marL="0" lvl="0" indent="0">
              <a:buNone/>
            </a:pPr>
            <a:r>
              <a:rPr lang="en-US" dirty="0"/>
              <a:t>Ground floor computers: 6</a:t>
            </a:r>
          </a:p>
          <a:p>
            <a:pPr marL="0" lvl="0" indent="0">
              <a:buNone/>
            </a:pPr>
            <a:r>
              <a:rPr lang="en-US" dirty="0"/>
              <a:t>Second floor computers: 18</a:t>
            </a:r>
          </a:p>
          <a:p>
            <a:pPr marL="0" lvl="0" indent="0">
              <a:buNone/>
            </a:pPr>
            <a:r>
              <a:rPr lang="en-US" dirty="0" err="1"/>
              <a:t>Wi-fi</a:t>
            </a:r>
            <a:r>
              <a:rPr lang="en-US" dirty="0"/>
              <a:t> routers : 4</a:t>
            </a:r>
          </a:p>
          <a:p>
            <a:pPr marL="0" lvl="0" indent="0">
              <a:buNone/>
            </a:pPr>
            <a:r>
              <a:rPr lang="en-US" dirty="0"/>
              <a:t>Camera surveillance computer :1</a:t>
            </a:r>
          </a:p>
        </p:txBody>
      </p:sp>
    </p:spTree>
    <p:extLst>
      <p:ext uri="{BB962C8B-B14F-4D97-AF65-F5344CB8AC3E}">
        <p14:creationId xmlns:p14="http://schemas.microsoft.com/office/powerpoint/2010/main" val="243693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Subnetwork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The network will have a maximum of 30 hosts (computers , printers , </a:t>
            </a:r>
            <a:r>
              <a:rPr lang="en-US" dirty="0" err="1" smtClean="0"/>
              <a:t>leptops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per sub-network , we </a:t>
            </a:r>
            <a:r>
              <a:rPr lang="en-US" dirty="0" err="1" smtClean="0"/>
              <a:t>cand</a:t>
            </a:r>
            <a:r>
              <a:rPr lang="en-US" dirty="0" smtClean="0"/>
              <a:t> find this by applying the formula </a:t>
            </a:r>
            <a:r>
              <a:rPr lang="en-US" i="1" dirty="0"/>
              <a:t>no. of hosts = 2</a:t>
            </a:r>
            <a:r>
              <a:rPr lang="en-US" i="1" baseline="30000" dirty="0"/>
              <a:t>h</a:t>
            </a:r>
            <a:r>
              <a:rPr lang="en-US" i="1" dirty="0"/>
              <a:t>-2</a:t>
            </a:r>
            <a:r>
              <a:rPr lang="en-US" dirty="0"/>
              <a:t>. </a:t>
            </a:r>
            <a:r>
              <a:rPr lang="en-US" dirty="0" smtClean="0"/>
              <a:t>Having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sub-nets, we can find that we have 3 S bits, this allows us to have at most 8 sub-nets in the future (</a:t>
            </a:r>
            <a:r>
              <a:rPr lang="en-US" i="1" dirty="0"/>
              <a:t>no. of subnets = 2</a:t>
            </a:r>
            <a:r>
              <a:rPr lang="en-US" i="1" baseline="30000" dirty="0"/>
              <a:t>s</a:t>
            </a:r>
            <a:r>
              <a:rPr lang="en-US" i="1" dirty="0"/>
              <a:t>)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We need a C class network 215.82.46.0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2^S</a:t>
            </a:r>
            <a:r>
              <a:rPr lang="en-US" dirty="0"/>
              <a:t>&gt;=6 -&gt; S=3</a:t>
            </a:r>
          </a:p>
          <a:p>
            <a:pPr marL="0" indent="0">
              <a:buNone/>
            </a:pPr>
            <a:r>
              <a:rPr lang="en-US" dirty="0"/>
              <a:t>    2^H-2&gt;=25 -&gt; H=5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Subnetwork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Subnetwork </a:t>
            </a:r>
            <a:r>
              <a:rPr lang="en-US" sz="3200" dirty="0" err="1"/>
              <a:t>adress</a:t>
            </a:r>
            <a:r>
              <a:rPr lang="en-US" sz="3200" dirty="0"/>
              <a:t>: 215.82.46.0 – C class</a:t>
            </a:r>
          </a:p>
          <a:p>
            <a:pPr marL="0" indent="0">
              <a:buNone/>
            </a:pPr>
            <a:r>
              <a:rPr lang="en-US" sz="3200" dirty="0"/>
              <a:t>Subnetwork mask: 255.255.255.224/27 (24+3)	</a:t>
            </a:r>
          </a:p>
          <a:p>
            <a:pPr marL="0" indent="0">
              <a:buNone/>
            </a:pPr>
            <a:r>
              <a:rPr lang="en-US" sz="3200" dirty="0"/>
              <a:t>Binary: 11111111.11111111.11111111.11100000</a:t>
            </a:r>
          </a:p>
          <a:p>
            <a:pPr marL="0" indent="0">
              <a:buNone/>
            </a:pPr>
            <a:r>
              <a:rPr lang="en-US" sz="3200" dirty="0"/>
              <a:t>CDIR : 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3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208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Times New Roman</vt:lpstr>
      <vt:lpstr>Organic</vt:lpstr>
      <vt:lpstr>Adobe Acrobat Document</vt:lpstr>
      <vt:lpstr> Design of a computer network BCU  Iasi</vt:lpstr>
      <vt:lpstr>Presentation of the project and the steps</vt:lpstr>
      <vt:lpstr>The beneficiary of the network  resume</vt:lpstr>
      <vt:lpstr>SPACE SKETCH WITH DEVICE LOCATIONS  </vt:lpstr>
      <vt:lpstr> First floor</vt:lpstr>
      <vt:lpstr>PowerPoint Presentation</vt:lpstr>
      <vt:lpstr>Network analysis</vt:lpstr>
      <vt:lpstr>Subnetwork address</vt:lpstr>
      <vt:lpstr>Subnetwork mask</vt:lpstr>
      <vt:lpstr>THE SIMULATION SKETCH  </vt:lpstr>
      <vt:lpstr>PowerPoint Presentation</vt:lpstr>
      <vt:lpstr>LIST OF NECESSARY MATERIALS AND EQUIPMENT</vt:lpstr>
      <vt:lpstr>Aproximation of the costs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computer network BCU  Iasi</dc:title>
  <dc:creator>Andrei Gheorghita</dc:creator>
  <cp:lastModifiedBy>Andrei Gheorghita</cp:lastModifiedBy>
  <cp:revision>7</cp:revision>
  <dcterms:created xsi:type="dcterms:W3CDTF">2020-05-12T11:28:50Z</dcterms:created>
  <dcterms:modified xsi:type="dcterms:W3CDTF">2020-05-12T12:56:37Z</dcterms:modified>
</cp:coreProperties>
</file>