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8A684CF-E2D4-458F-8F0A-112446084C99}">
  <a:tblStyle styleId="{68A684CF-E2D4-458F-8F0A-112446084C99}"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7d623ac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7d623ac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7c673ec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7c673ec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7c673ec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7c673ec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7c673ec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7c673ec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7c673ec3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7c673ec3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7c673ec3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7c673ec3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7c673ec3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7c673ec3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7c673ec3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c673ec3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7d623ac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7d623ac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94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o"/>
              <a:t>CNOS PROJECT</a:t>
            </a:r>
            <a:endParaRPr/>
          </a:p>
        </p:txBody>
      </p:sp>
      <p:sp>
        <p:nvSpPr>
          <p:cNvPr id="55" name="Google Shape;55;p13"/>
          <p:cNvSpPr txBox="1"/>
          <p:nvPr>
            <p:ph idx="1" type="subTitle"/>
          </p:nvPr>
        </p:nvSpPr>
        <p:spPr>
          <a:xfrm>
            <a:off x="311700" y="18596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Designing a computer network for Ceplenița commune</a:t>
            </a:r>
            <a:endParaRPr/>
          </a:p>
        </p:txBody>
      </p:sp>
      <p:sp>
        <p:nvSpPr>
          <p:cNvPr id="56" name="Google Shape;56;p13"/>
          <p:cNvSpPr txBox="1"/>
          <p:nvPr>
            <p:ph idx="1" type="subTitle"/>
          </p:nvPr>
        </p:nvSpPr>
        <p:spPr>
          <a:xfrm>
            <a:off x="443975" y="3378325"/>
            <a:ext cx="322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sz="1600"/>
              <a:t>Guiding teacher:Daniel Mătăsaru</a:t>
            </a:r>
            <a:endParaRPr sz="1600"/>
          </a:p>
        </p:txBody>
      </p:sp>
      <p:sp>
        <p:nvSpPr>
          <p:cNvPr id="57" name="Google Shape;57;p13"/>
          <p:cNvSpPr txBox="1"/>
          <p:nvPr>
            <p:ph idx="1" type="subTitle"/>
          </p:nvPr>
        </p:nvSpPr>
        <p:spPr>
          <a:xfrm>
            <a:off x="5328000" y="3299675"/>
            <a:ext cx="322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sz="1600"/>
              <a:t>Project team:</a:t>
            </a:r>
            <a:endParaRPr sz="1600"/>
          </a:p>
          <a:p>
            <a:pPr indent="0" lvl="0" marL="0" rtl="0" algn="ctr">
              <a:spcBef>
                <a:spcPts val="0"/>
              </a:spcBef>
              <a:spcAft>
                <a:spcPts val="0"/>
              </a:spcAft>
              <a:buNone/>
            </a:pPr>
            <a:r>
              <a:rPr lang="ro" sz="1600"/>
              <a:t>Covașă Mihai</a:t>
            </a:r>
            <a:br>
              <a:rPr lang="ro" sz="1600"/>
            </a:br>
            <a:r>
              <a:rPr lang="ro" sz="1600"/>
              <a:t>Șerban Vlad</a:t>
            </a:r>
            <a:endParaRPr sz="1600"/>
          </a:p>
          <a:p>
            <a:pPr indent="0" lvl="0" marL="0" rtl="0" algn="ctr">
              <a:spcBef>
                <a:spcPts val="0"/>
              </a:spcBef>
              <a:spcAft>
                <a:spcPts val="0"/>
              </a:spcAft>
              <a:buNone/>
            </a:pPr>
            <a:r>
              <a:rPr lang="ro" sz="1600"/>
              <a:t>Group 5311</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Total costs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49580" lvl="0" marL="0" rtl="0" algn="l">
              <a:lnSpc>
                <a:spcPct val="107916"/>
              </a:lnSpc>
              <a:spcBef>
                <a:spcPts val="0"/>
              </a:spcBef>
              <a:spcAft>
                <a:spcPts val="0"/>
              </a:spcAft>
              <a:buClr>
                <a:schemeClr val="dk1"/>
              </a:buClr>
              <a:buSzPts val="1100"/>
              <a:buFont typeface="Arial"/>
              <a:buNone/>
            </a:pPr>
            <a:r>
              <a:rPr lang="ro" sz="1600">
                <a:solidFill>
                  <a:srgbClr val="2A2A2A"/>
                </a:solidFill>
                <a:latin typeface="Calibri"/>
                <a:ea typeface="Calibri"/>
                <a:cs typeface="Calibri"/>
                <a:sym typeface="Calibri"/>
              </a:rPr>
              <a:t>Manual labor:            38241.5  </a:t>
            </a:r>
            <a:r>
              <a:rPr lang="ro" sz="1600">
                <a:solidFill>
                  <a:schemeClr val="dk1"/>
                </a:solidFill>
                <a:latin typeface="Calibri"/>
                <a:ea typeface="Calibri"/>
                <a:cs typeface="Calibri"/>
                <a:sym typeface="Calibri"/>
              </a:rPr>
              <a:t>LEI</a:t>
            </a:r>
            <a:endParaRPr b="1" sz="1100">
              <a:solidFill>
                <a:schemeClr val="dk1"/>
              </a:solidFill>
              <a:latin typeface="Calibri"/>
              <a:ea typeface="Calibri"/>
              <a:cs typeface="Calibri"/>
              <a:sym typeface="Calibri"/>
            </a:endParaRPr>
          </a:p>
          <a:p>
            <a:pPr indent="0" lvl="0" marL="449580" rtl="0" algn="l">
              <a:lnSpc>
                <a:spcPct val="107916"/>
              </a:lnSpc>
              <a:spcBef>
                <a:spcPts val="800"/>
              </a:spcBef>
              <a:spcAft>
                <a:spcPts val="0"/>
              </a:spcAft>
              <a:buClr>
                <a:schemeClr val="dk1"/>
              </a:buClr>
              <a:buSzPts val="1100"/>
              <a:buFont typeface="Arial"/>
              <a:buNone/>
            </a:pPr>
            <a:r>
              <a:rPr lang="ro" sz="1600">
                <a:solidFill>
                  <a:srgbClr val="2A2A2A"/>
                </a:solidFill>
                <a:latin typeface="Calibri"/>
                <a:ea typeface="Calibri"/>
                <a:cs typeface="Calibri"/>
                <a:sym typeface="Calibri"/>
              </a:rPr>
              <a:t>Equipment costs:          </a:t>
            </a:r>
            <a:r>
              <a:rPr lang="ro" sz="1600">
                <a:solidFill>
                  <a:schemeClr val="dk1"/>
                </a:solidFill>
                <a:latin typeface="Calibri"/>
                <a:ea typeface="Calibri"/>
                <a:cs typeface="Calibri"/>
                <a:sym typeface="Calibri"/>
              </a:rPr>
              <a:t>47682</a:t>
            </a:r>
            <a:r>
              <a:rPr lang="ro" sz="1600">
                <a:solidFill>
                  <a:srgbClr val="2A2A2A"/>
                </a:solidFill>
                <a:latin typeface="Calibri"/>
                <a:ea typeface="Calibri"/>
                <a:cs typeface="Calibri"/>
                <a:sym typeface="Calibri"/>
              </a:rPr>
              <a:t> lei</a:t>
            </a:r>
            <a:endParaRPr sz="1600">
              <a:solidFill>
                <a:srgbClr val="2A2A2A"/>
              </a:solidFill>
              <a:latin typeface="Calibri"/>
              <a:ea typeface="Calibri"/>
              <a:cs typeface="Calibri"/>
              <a:sym typeface="Calibri"/>
            </a:endParaRPr>
          </a:p>
          <a:p>
            <a:pPr indent="0" lvl="0" marL="449580" rtl="0" algn="l">
              <a:lnSpc>
                <a:spcPct val="107916"/>
              </a:lnSpc>
              <a:spcBef>
                <a:spcPts val="800"/>
              </a:spcBef>
              <a:spcAft>
                <a:spcPts val="0"/>
              </a:spcAft>
              <a:buClr>
                <a:schemeClr val="dk1"/>
              </a:buClr>
              <a:buSzPts val="1100"/>
              <a:buFont typeface="Arial"/>
              <a:buNone/>
            </a:pPr>
            <a:r>
              <a:rPr lang="ro" sz="1600">
                <a:solidFill>
                  <a:srgbClr val="2A2A2A"/>
                </a:solidFill>
                <a:latin typeface="Calibri"/>
                <a:ea typeface="Calibri"/>
                <a:cs typeface="Calibri"/>
                <a:sym typeface="Calibri"/>
              </a:rPr>
              <a:t>Logistics: 10/100*(Manual labor+Equipment costs)= 8592.35 lei</a:t>
            </a:r>
            <a:endParaRPr sz="1600">
              <a:solidFill>
                <a:srgbClr val="2A2A2A"/>
              </a:solidFill>
              <a:latin typeface="Calibri"/>
              <a:ea typeface="Calibri"/>
              <a:cs typeface="Calibri"/>
              <a:sym typeface="Calibri"/>
            </a:endParaRPr>
          </a:p>
          <a:p>
            <a:pPr indent="0" lvl="0" marL="449580" rtl="0" algn="l">
              <a:lnSpc>
                <a:spcPct val="107916"/>
              </a:lnSpc>
              <a:spcBef>
                <a:spcPts val="800"/>
              </a:spcBef>
              <a:spcAft>
                <a:spcPts val="0"/>
              </a:spcAft>
              <a:buClr>
                <a:schemeClr val="dk1"/>
              </a:buClr>
              <a:buSzPts val="1100"/>
              <a:buFont typeface="Arial"/>
              <a:buNone/>
            </a:pPr>
            <a:r>
              <a:rPr lang="ro" sz="1600">
                <a:solidFill>
                  <a:srgbClr val="2A2A2A"/>
                </a:solidFill>
                <a:latin typeface="Calibri"/>
                <a:ea typeface="Calibri"/>
                <a:cs typeface="Calibri"/>
                <a:sym typeface="Calibri"/>
              </a:rPr>
              <a:t>Profit(25% of A+B+10%*C):   23628.96 lei                 </a:t>
            </a:r>
            <a:endParaRPr sz="1600">
              <a:solidFill>
                <a:srgbClr val="2A2A2A"/>
              </a:solidFill>
              <a:latin typeface="Calibri"/>
              <a:ea typeface="Calibri"/>
              <a:cs typeface="Calibri"/>
              <a:sym typeface="Calibri"/>
            </a:endParaRPr>
          </a:p>
          <a:p>
            <a:pPr indent="0" lvl="0" marL="449580" rtl="0" algn="l">
              <a:lnSpc>
                <a:spcPct val="107916"/>
              </a:lnSpc>
              <a:spcBef>
                <a:spcPts val="800"/>
              </a:spcBef>
              <a:spcAft>
                <a:spcPts val="0"/>
              </a:spcAft>
              <a:buClr>
                <a:schemeClr val="dk1"/>
              </a:buClr>
              <a:buSzPts val="1100"/>
              <a:buFont typeface="Arial"/>
              <a:buNone/>
            </a:pPr>
            <a:r>
              <a:rPr lang="ro" sz="1600">
                <a:solidFill>
                  <a:srgbClr val="2A2A2A"/>
                </a:solidFill>
                <a:latin typeface="Calibri"/>
                <a:ea typeface="Calibri"/>
                <a:cs typeface="Calibri"/>
                <a:sym typeface="Calibri"/>
              </a:rPr>
              <a:t>Profit tax(16%):             3780.63    lei</a:t>
            </a:r>
            <a:endParaRPr sz="1600">
              <a:solidFill>
                <a:srgbClr val="2A2A2A"/>
              </a:solidFill>
              <a:latin typeface="Calibri"/>
              <a:ea typeface="Calibri"/>
              <a:cs typeface="Calibri"/>
              <a:sym typeface="Calibri"/>
            </a:endParaRPr>
          </a:p>
          <a:p>
            <a:pPr indent="0" lvl="0" marL="449580" rtl="0" algn="l">
              <a:lnSpc>
                <a:spcPct val="107916"/>
              </a:lnSpc>
              <a:spcBef>
                <a:spcPts val="800"/>
              </a:spcBef>
              <a:spcAft>
                <a:spcPts val="0"/>
              </a:spcAft>
              <a:buClr>
                <a:schemeClr val="dk1"/>
              </a:buClr>
              <a:buSzPts val="1100"/>
              <a:buFont typeface="Arial"/>
              <a:buNone/>
            </a:pPr>
            <a:r>
              <a:rPr lang="ro" sz="1600">
                <a:solidFill>
                  <a:srgbClr val="2A2A2A"/>
                </a:solidFill>
                <a:latin typeface="Calibri"/>
                <a:ea typeface="Calibri"/>
                <a:cs typeface="Calibri"/>
                <a:sym typeface="Calibri"/>
              </a:rPr>
              <a:t>Project Costs(TOTAL):  </a:t>
            </a:r>
            <a:r>
              <a:rPr lang="ro" sz="1600">
                <a:solidFill>
                  <a:srgbClr val="FF0000"/>
                </a:solidFill>
                <a:latin typeface="Calibri"/>
                <a:ea typeface="Calibri"/>
                <a:cs typeface="Calibri"/>
                <a:sym typeface="Calibri"/>
              </a:rPr>
              <a:t> 121871.45 lei</a:t>
            </a:r>
            <a:endParaRPr sz="1600">
              <a:solidFill>
                <a:srgbClr val="FF0000"/>
              </a:solidFill>
              <a:latin typeface="Calibri"/>
              <a:ea typeface="Calibri"/>
              <a:cs typeface="Calibri"/>
              <a:sym typeface="Calibri"/>
            </a:endParaRPr>
          </a:p>
          <a:p>
            <a:pPr indent="0" lvl="0" marL="0" rtl="0" algn="l">
              <a:spcBef>
                <a:spcPts val="8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Project overview</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ro"/>
              <a:t>We have decided to implement the computer network for Ceplenita commune. Our project would serve high quality internet to 4 villages from which 983 different households, a considerable number of public institutions such as the Ceplenița City Hall, Ceplenița Public Library, 4 schools, 4 kindergartens, one police station and more than 10 private companies. Out of these we have focused on the layout of the Ceplenita City Hall. It has one floor but multiple devices connected to its network such as personal computers, mobile phones, a projector, wireless access point and servers. For each department a separate vlan is used.</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Ceplenița City Hall building plan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70325" y="1152475"/>
            <a:ext cx="8761975" cy="40312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261475" y="244125"/>
            <a:ext cx="8237400" cy="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Analysis of the subnetworks</a:t>
            </a:r>
            <a:endParaRPr/>
          </a:p>
        </p:txBody>
      </p:sp>
      <p:sp>
        <p:nvSpPr>
          <p:cNvPr id="76" name="Google Shape;76;p16"/>
          <p:cNvSpPr txBox="1"/>
          <p:nvPr>
            <p:ph idx="1" type="body"/>
          </p:nvPr>
        </p:nvSpPr>
        <p:spPr>
          <a:xfrm>
            <a:off x="119875" y="913775"/>
            <a:ext cx="8520600" cy="4389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ro" sz="1100">
                <a:solidFill>
                  <a:schemeClr val="dk1"/>
                </a:solidFill>
                <a:latin typeface="Times New Roman"/>
                <a:ea typeface="Times New Roman"/>
                <a:cs typeface="Times New Roman"/>
                <a:sym typeface="Times New Roman"/>
              </a:rPr>
              <a:t>The subnet mask is 55.255.252.0 or 1111 1111.1111 1111.</a:t>
            </a:r>
            <a:r>
              <a:rPr lang="ro" sz="1100">
                <a:solidFill>
                  <a:schemeClr val="dk1"/>
                </a:solidFill>
                <a:highlight>
                  <a:srgbClr val="00FF00"/>
                </a:highlight>
                <a:latin typeface="Times New Roman"/>
                <a:ea typeface="Times New Roman"/>
                <a:cs typeface="Times New Roman"/>
                <a:sym typeface="Times New Roman"/>
              </a:rPr>
              <a:t>1111 11</a:t>
            </a:r>
            <a:r>
              <a:rPr lang="ro" sz="1100">
                <a:solidFill>
                  <a:schemeClr val="dk1"/>
                </a:solidFill>
                <a:highlight>
                  <a:srgbClr val="00FFFF"/>
                </a:highlight>
                <a:latin typeface="Times New Roman"/>
                <a:ea typeface="Times New Roman"/>
                <a:cs typeface="Times New Roman"/>
                <a:sym typeface="Times New Roman"/>
              </a:rPr>
              <a:t>00.0000 0000</a:t>
            </a:r>
            <a:r>
              <a:rPr lang="ro" sz="1100">
                <a:solidFill>
                  <a:schemeClr val="dk1"/>
                </a:solidFill>
                <a:latin typeface="Times New Roman"/>
                <a:ea typeface="Times New Roman"/>
                <a:cs typeface="Times New Roman"/>
                <a:sym typeface="Times New Roman"/>
              </a:rPr>
              <a:t> /22</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8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graphicFrame>
        <p:nvGraphicFramePr>
          <p:cNvPr id="77" name="Google Shape;77;p16"/>
          <p:cNvGraphicFramePr/>
          <p:nvPr/>
        </p:nvGraphicFramePr>
        <p:xfrm>
          <a:off x="533400" y="1524000"/>
          <a:ext cx="3000000" cy="3000000"/>
        </p:xfrm>
        <a:graphic>
          <a:graphicData uri="http://schemas.openxmlformats.org/drawingml/2006/table">
            <a:tbl>
              <a:tblPr bandRow="1">
                <a:noFill/>
                <a:tableStyleId>{68A684CF-E2D4-458F-8F0A-112446084C99}</a:tableStyleId>
              </a:tblPr>
              <a:tblGrid>
                <a:gridCol w="854075"/>
                <a:gridCol w="1428750"/>
                <a:gridCol w="3654425"/>
              </a:tblGrid>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Subnetwork</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ID Subnetwork</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IP address subnetwork</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highlight>
                            <a:srgbClr val="00FF00"/>
                          </a:highlight>
                          <a:latin typeface="Times New Roman"/>
                          <a:ea typeface="Times New Roman"/>
                          <a:cs typeface="Times New Roman"/>
                          <a:sym typeface="Times New Roman"/>
                        </a:rPr>
                        <a:t>000000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1010 1000 . 1011 1111 . </a:t>
                      </a:r>
                      <a:r>
                        <a:rPr lang="ro" sz="1100">
                          <a:highlight>
                            <a:srgbClr val="00FF00"/>
                          </a:highlight>
                          <a:latin typeface="Times New Roman"/>
                          <a:ea typeface="Times New Roman"/>
                          <a:cs typeface="Times New Roman"/>
                          <a:sym typeface="Times New Roman"/>
                        </a:rPr>
                        <a:t>000000</a:t>
                      </a:r>
                      <a:r>
                        <a:rPr lang="ro" sz="1100">
                          <a:latin typeface="Times New Roman"/>
                          <a:ea typeface="Times New Roman"/>
                          <a:cs typeface="Times New Roman"/>
                          <a:sym typeface="Times New Roman"/>
                        </a:rPr>
                        <a:t> </a:t>
                      </a:r>
                      <a:r>
                        <a:rPr lang="ro" sz="1100">
                          <a:highlight>
                            <a:srgbClr val="00FFFF"/>
                          </a:highlight>
                          <a:latin typeface="Times New Roman"/>
                          <a:ea typeface="Times New Roman"/>
                          <a:cs typeface="Times New Roman"/>
                          <a:sym typeface="Times New Roman"/>
                        </a:rPr>
                        <a:t>00. 0000 0000</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000001</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1010 1000 . 1011 1111 . </a:t>
                      </a:r>
                      <a:r>
                        <a:rPr lang="ro" sz="1100">
                          <a:highlight>
                            <a:srgbClr val="00FF00"/>
                          </a:highlight>
                          <a:latin typeface="Times New Roman"/>
                          <a:ea typeface="Times New Roman"/>
                          <a:cs typeface="Times New Roman"/>
                          <a:sym typeface="Times New Roman"/>
                        </a:rPr>
                        <a:t>000001</a:t>
                      </a:r>
                      <a:r>
                        <a:rPr lang="ro" sz="1100">
                          <a:latin typeface="Times New Roman"/>
                          <a:ea typeface="Times New Roman"/>
                          <a:cs typeface="Times New Roman"/>
                          <a:sym typeface="Times New Roman"/>
                        </a:rPr>
                        <a:t> </a:t>
                      </a:r>
                      <a:r>
                        <a:rPr lang="ro" sz="1100">
                          <a:highlight>
                            <a:srgbClr val="00FFFF"/>
                          </a:highlight>
                          <a:latin typeface="Times New Roman"/>
                          <a:ea typeface="Times New Roman"/>
                          <a:cs typeface="Times New Roman"/>
                          <a:sym typeface="Times New Roman"/>
                        </a:rPr>
                        <a:t>00. 0000 0000</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#25</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011001</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1010 1000 . 1011 1111 . </a:t>
                      </a:r>
                      <a:r>
                        <a:rPr lang="ro" sz="1100">
                          <a:highlight>
                            <a:srgbClr val="00FF00"/>
                          </a:highlight>
                          <a:latin typeface="Times New Roman"/>
                          <a:ea typeface="Times New Roman"/>
                          <a:cs typeface="Times New Roman"/>
                          <a:sym typeface="Times New Roman"/>
                        </a:rPr>
                        <a:t>011001</a:t>
                      </a:r>
                      <a:r>
                        <a:rPr lang="ro" sz="1100">
                          <a:latin typeface="Times New Roman"/>
                          <a:ea typeface="Times New Roman"/>
                          <a:cs typeface="Times New Roman"/>
                          <a:sym typeface="Times New Roman"/>
                        </a:rPr>
                        <a:t> </a:t>
                      </a:r>
                      <a:r>
                        <a:rPr lang="ro" sz="1100">
                          <a:highlight>
                            <a:srgbClr val="00FFFF"/>
                          </a:highlight>
                          <a:latin typeface="Times New Roman"/>
                          <a:ea typeface="Times New Roman"/>
                          <a:cs typeface="Times New Roman"/>
                          <a:sym typeface="Times New Roman"/>
                        </a:rPr>
                        <a:t>00. 0000 0000</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#63</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111111</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1010 1000 . 1011 1111 .</a:t>
                      </a:r>
                      <a:r>
                        <a:rPr lang="ro" sz="1100">
                          <a:highlight>
                            <a:srgbClr val="00FF00"/>
                          </a:highlight>
                          <a:latin typeface="Times New Roman"/>
                          <a:ea typeface="Times New Roman"/>
                          <a:cs typeface="Times New Roman"/>
                          <a:sym typeface="Times New Roman"/>
                        </a:rPr>
                        <a:t>111111</a:t>
                      </a:r>
                      <a:r>
                        <a:rPr lang="ro" sz="1100">
                          <a:latin typeface="Times New Roman"/>
                          <a:ea typeface="Times New Roman"/>
                          <a:cs typeface="Times New Roman"/>
                          <a:sym typeface="Times New Roman"/>
                        </a:rPr>
                        <a:t> </a:t>
                      </a:r>
                      <a:r>
                        <a:rPr lang="ro" sz="1100">
                          <a:highlight>
                            <a:srgbClr val="00FFFF"/>
                          </a:highlight>
                          <a:latin typeface="Times New Roman"/>
                          <a:ea typeface="Times New Roman"/>
                          <a:cs typeface="Times New Roman"/>
                          <a:sym typeface="Times New Roman"/>
                        </a:rPr>
                        <a:t>00. 0000 0000</a:t>
                      </a:r>
                      <a:endParaRPr sz="1100">
                        <a:latin typeface="Times New Roman"/>
                        <a:ea typeface="Times New Roman"/>
                        <a:cs typeface="Times New Roman"/>
                        <a:sym typeface="Times New Roman"/>
                      </a:endParaRPr>
                    </a:p>
                  </a:txBody>
                  <a:tcPr marT="0" marB="0" marR="68575" marL="68575"/>
                </a:tc>
              </a:tr>
            </a:tbl>
          </a:graphicData>
        </a:graphic>
      </p:graphicFrame>
      <p:sp>
        <p:nvSpPr>
          <p:cNvPr id="78" name="Google Shape;78;p16"/>
          <p:cNvSpPr txBox="1"/>
          <p:nvPr/>
        </p:nvSpPr>
        <p:spPr>
          <a:xfrm>
            <a:off x="341550" y="3365375"/>
            <a:ext cx="3275100" cy="16539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ro" sz="1100">
                <a:latin typeface="Times New Roman"/>
                <a:ea typeface="Times New Roman"/>
                <a:cs typeface="Times New Roman"/>
                <a:sym typeface="Times New Roman"/>
              </a:rPr>
              <a:t>Class B: 255.255.252.0</a:t>
            </a:r>
            <a:endParaRPr sz="1100">
              <a:latin typeface="Times New Roman"/>
              <a:ea typeface="Times New Roman"/>
              <a:cs typeface="Times New Roman"/>
              <a:sym typeface="Times New Roman"/>
            </a:endParaRPr>
          </a:p>
          <a:p>
            <a:pPr indent="0" lvl="0" marL="0" rtl="0" algn="l">
              <a:lnSpc>
                <a:spcPct val="150000"/>
              </a:lnSpc>
              <a:spcBef>
                <a:spcPts val="800"/>
              </a:spcBef>
              <a:spcAft>
                <a:spcPts val="800"/>
              </a:spcAft>
              <a:buNone/>
            </a:pPr>
            <a:r>
              <a:rPr lang="ro" sz="1100">
                <a:latin typeface="Times New Roman"/>
                <a:ea typeface="Times New Roman"/>
                <a:cs typeface="Times New Roman"/>
                <a:sym typeface="Times New Roman"/>
              </a:rPr>
              <a:t>Chosen IP 168.191.0.0 / 1010 1000 . 1011 1111 . 0 . 0</a:t>
            </a:r>
            <a:endParaRPr sz="1100">
              <a:latin typeface="Times New Roman"/>
              <a:ea typeface="Times New Roman"/>
              <a:cs typeface="Times New Roman"/>
              <a:sym typeface="Times New Roman"/>
            </a:endParaRPr>
          </a:p>
        </p:txBody>
      </p:sp>
      <p:sp>
        <p:nvSpPr>
          <p:cNvPr id="79" name="Google Shape;79;p16"/>
          <p:cNvSpPr txBox="1"/>
          <p:nvPr/>
        </p:nvSpPr>
        <p:spPr>
          <a:xfrm>
            <a:off x="4369975" y="3596225"/>
            <a:ext cx="3757200" cy="1192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o" sz="1100">
                <a:solidFill>
                  <a:schemeClr val="dk1"/>
                </a:solidFill>
                <a:latin typeface="Times New Roman"/>
                <a:ea typeface="Times New Roman"/>
                <a:cs typeface="Times New Roman"/>
                <a:sym typeface="Times New Roman"/>
              </a:rPr>
              <a:t>#0-#63 = 64 subnetworks available (required 26)</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800"/>
              </a:spcBef>
              <a:spcAft>
                <a:spcPts val="800"/>
              </a:spcAft>
              <a:buNone/>
            </a:pPr>
            <a:r>
              <a:rPr lang="ro" sz="1100">
                <a:solidFill>
                  <a:schemeClr val="dk1"/>
                </a:solidFill>
                <a:latin typeface="Times New Roman"/>
                <a:ea typeface="Times New Roman"/>
                <a:cs typeface="Times New Roman"/>
                <a:sym typeface="Times New Roman"/>
              </a:rPr>
              <a:t>IP range: 168.191.0.0-168.191.252.0</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5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Hosts range </a:t>
            </a:r>
            <a:endParaRPr/>
          </a:p>
        </p:txBody>
      </p:sp>
      <p:sp>
        <p:nvSpPr>
          <p:cNvPr id="85" name="Google Shape;85;p17"/>
          <p:cNvSpPr txBox="1"/>
          <p:nvPr/>
        </p:nvSpPr>
        <p:spPr>
          <a:xfrm>
            <a:off x="1034725" y="726400"/>
            <a:ext cx="4601100" cy="63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lang="ro" sz="1100">
                <a:solidFill>
                  <a:schemeClr val="dk1"/>
                </a:solidFill>
                <a:latin typeface="Times New Roman"/>
                <a:ea typeface="Times New Roman"/>
                <a:cs typeface="Times New Roman"/>
                <a:sym typeface="Times New Roman"/>
              </a:rPr>
              <a:t>2^10-2=1024-2=1022 hosts	Binary IP address: 10101000.10111111.</a:t>
            </a:r>
            <a:r>
              <a:rPr lang="ro" sz="1100">
                <a:solidFill>
                  <a:schemeClr val="dk1"/>
                </a:solidFill>
                <a:highlight>
                  <a:srgbClr val="00FF00"/>
                </a:highlight>
                <a:latin typeface="Times New Roman"/>
                <a:ea typeface="Times New Roman"/>
                <a:cs typeface="Times New Roman"/>
                <a:sym typeface="Times New Roman"/>
              </a:rPr>
              <a:t>000000</a:t>
            </a:r>
            <a:r>
              <a:rPr lang="ro" sz="1100">
                <a:solidFill>
                  <a:schemeClr val="dk1"/>
                </a:solidFill>
                <a:latin typeface="Times New Roman"/>
                <a:ea typeface="Times New Roman"/>
                <a:cs typeface="Times New Roman"/>
                <a:sym typeface="Times New Roman"/>
              </a:rPr>
              <a:t> </a:t>
            </a:r>
            <a:r>
              <a:rPr lang="ro" sz="1100">
                <a:solidFill>
                  <a:schemeClr val="dk1"/>
                </a:solidFill>
                <a:highlight>
                  <a:srgbClr val="00FFFF"/>
                </a:highlight>
                <a:latin typeface="Times New Roman"/>
                <a:ea typeface="Times New Roman"/>
                <a:cs typeface="Times New Roman"/>
                <a:sym typeface="Times New Roman"/>
              </a:rPr>
              <a:t>00.0000 0000</a:t>
            </a:r>
            <a:endParaRPr/>
          </a:p>
        </p:txBody>
      </p:sp>
      <p:graphicFrame>
        <p:nvGraphicFramePr>
          <p:cNvPr id="86" name="Google Shape;86;p17"/>
          <p:cNvGraphicFramePr/>
          <p:nvPr/>
        </p:nvGraphicFramePr>
        <p:xfrm>
          <a:off x="616225" y="1661000"/>
          <a:ext cx="3000000" cy="3000000"/>
        </p:xfrm>
        <a:graphic>
          <a:graphicData uri="http://schemas.openxmlformats.org/drawingml/2006/table">
            <a:tbl>
              <a:tblPr bandRow="1">
                <a:noFill/>
                <a:tableStyleId>{68A684CF-E2D4-458F-8F0A-112446084C99}</a:tableStyleId>
              </a:tblPr>
              <a:tblGrid>
                <a:gridCol w="824225"/>
                <a:gridCol w="1058550"/>
                <a:gridCol w="2210425"/>
                <a:gridCol w="1656075"/>
              </a:tblGrid>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Subnetwork</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Subnetwork IP</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Domain Address</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Broadcast Address</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168.191.0.0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168.191.0.1-168.191.3.254</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168.191.3.255</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168.191.4.0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168.191.4.1-168.191.7.254</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168.191.7.255</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168.191.8.0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168.191.8.1-168.191.11.254</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168.191.11.255</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168.191.12.0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168.191.12.1-168.191.15.254</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168.191.15.255</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168.191.16.0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168.191.16.1-168.191.19.254</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168.191.19.255</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168.191.20.0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168.191.20.1-168.191.23.254</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168.191.23.255</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#25</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168.191.100.0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168.191.100.1-168.191.103.254</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168.191.103.255</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0" marB="0" marR="68575" marL="68575"/>
                </a:tc>
              </a:tr>
              <a:tr h="12700">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#63</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168.191.252.0</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168.191.252.1-168.191.255.254</a:t>
                      </a:r>
                      <a:endParaRPr sz="1100">
                        <a:latin typeface="Times New Roman"/>
                        <a:ea typeface="Times New Roman"/>
                        <a:cs typeface="Times New Roman"/>
                        <a:sym typeface="Times New Roman"/>
                      </a:endParaRPr>
                    </a:p>
                  </a:txBody>
                  <a:tcPr marT="0" marB="0" marR="68575" marL="68575"/>
                </a:tc>
                <a:tc>
                  <a:txBody>
                    <a:bodyPr/>
                    <a:lstStyle/>
                    <a:p>
                      <a:pPr indent="0" lvl="0" marL="0" rtl="0" algn="ctr">
                        <a:lnSpc>
                          <a:spcPct val="150000"/>
                        </a:lnSpc>
                        <a:spcBef>
                          <a:spcPts val="0"/>
                        </a:spcBef>
                        <a:spcAft>
                          <a:spcPts val="0"/>
                        </a:spcAft>
                        <a:buNone/>
                      </a:pPr>
                      <a:r>
                        <a:rPr lang="ro" sz="1100">
                          <a:latin typeface="Times New Roman"/>
                          <a:ea typeface="Times New Roman"/>
                          <a:cs typeface="Times New Roman"/>
                          <a:sym typeface="Times New Roman"/>
                        </a:rPr>
                        <a:t>168.191.255.255</a:t>
                      </a:r>
                      <a:endParaRPr sz="11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271500" y="163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2100"/>
              <a:t>Implementing the subnets in CISCO PACKET TRACER</a:t>
            </a:r>
            <a:endParaRPr sz="1200"/>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8"/>
          <p:cNvPicPr preferRelativeResize="0"/>
          <p:nvPr/>
        </p:nvPicPr>
        <p:blipFill>
          <a:blip r:embed="rId3">
            <a:alphaModFix/>
          </a:blip>
          <a:stretch>
            <a:fillRect/>
          </a:stretch>
        </p:blipFill>
        <p:spPr>
          <a:xfrm>
            <a:off x="50200" y="1005167"/>
            <a:ext cx="9144000" cy="34546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4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configuration of 2 PCs and the router</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70325" y="1017715"/>
            <a:ext cx="9144000" cy="39265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4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Bill of materials and costs</a:t>
            </a:r>
            <a:endParaRPr/>
          </a:p>
        </p:txBody>
      </p:sp>
      <p:pic>
        <p:nvPicPr>
          <p:cNvPr id="106" name="Google Shape;106;p20"/>
          <p:cNvPicPr preferRelativeResize="0"/>
          <p:nvPr/>
        </p:nvPicPr>
        <p:blipFill>
          <a:blip r:embed="rId3">
            <a:alphaModFix/>
          </a:blip>
          <a:stretch>
            <a:fillRect/>
          </a:stretch>
        </p:blipFill>
        <p:spPr>
          <a:xfrm>
            <a:off x="235100" y="839350"/>
            <a:ext cx="3893264" cy="3820975"/>
          </a:xfrm>
          <a:prstGeom prst="rect">
            <a:avLst/>
          </a:prstGeom>
          <a:noFill/>
          <a:ln>
            <a:noFill/>
          </a:ln>
        </p:spPr>
      </p:pic>
      <p:pic>
        <p:nvPicPr>
          <p:cNvPr id="107" name="Google Shape;107;p20"/>
          <p:cNvPicPr preferRelativeResize="0"/>
          <p:nvPr/>
        </p:nvPicPr>
        <p:blipFill>
          <a:blip r:embed="rId4">
            <a:alphaModFix/>
          </a:blip>
          <a:stretch>
            <a:fillRect/>
          </a:stretch>
        </p:blipFill>
        <p:spPr>
          <a:xfrm>
            <a:off x="4677702" y="632625"/>
            <a:ext cx="4021600" cy="4118675"/>
          </a:xfrm>
          <a:prstGeom prst="rect">
            <a:avLst/>
          </a:prstGeom>
          <a:noFill/>
          <a:ln>
            <a:noFill/>
          </a:ln>
        </p:spPr>
      </p:pic>
      <p:sp>
        <p:nvSpPr>
          <p:cNvPr id="108" name="Google Shape;108;p20"/>
          <p:cNvSpPr txBox="1"/>
          <p:nvPr>
            <p:ph type="title"/>
          </p:nvPr>
        </p:nvSpPr>
        <p:spPr>
          <a:xfrm>
            <a:off x="5756425" y="147325"/>
            <a:ext cx="22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2100"/>
              <a:t>Logistics costs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Human resources and project length</a:t>
            </a:r>
            <a:endParaRPr/>
          </a:p>
        </p:txBody>
      </p:sp>
      <p:sp>
        <p:nvSpPr>
          <p:cNvPr id="114" name="Google Shape;114;p21"/>
          <p:cNvSpPr txBox="1"/>
          <p:nvPr/>
        </p:nvSpPr>
        <p:spPr>
          <a:xfrm>
            <a:off x="1423150" y="3428825"/>
            <a:ext cx="3000000" cy="1251900"/>
          </a:xfrm>
          <a:prstGeom prst="rect">
            <a:avLst/>
          </a:prstGeom>
          <a:noFill/>
          <a:ln>
            <a:noFill/>
          </a:ln>
        </p:spPr>
        <p:txBody>
          <a:bodyPr anchorCtr="0" anchor="t" bIns="91425" lIns="91425" spcFirstLastPara="1" rIns="91425" wrap="square" tIns="91425">
            <a:noAutofit/>
          </a:bodyPr>
          <a:lstStyle/>
          <a:p>
            <a:pPr indent="0" lvl="0" marL="449580" rtl="0" algn="l">
              <a:lnSpc>
                <a:spcPct val="107916"/>
              </a:lnSpc>
              <a:spcBef>
                <a:spcPts val="0"/>
              </a:spcBef>
              <a:spcAft>
                <a:spcPts val="0"/>
              </a:spcAft>
              <a:buNone/>
            </a:pPr>
            <a:r>
              <a:rPr lang="ro" sz="1050">
                <a:solidFill>
                  <a:srgbClr val="2A2A2A"/>
                </a:solidFill>
                <a:latin typeface="Calibri"/>
                <a:ea typeface="Calibri"/>
                <a:cs typeface="Calibri"/>
                <a:sym typeface="Calibri"/>
              </a:rPr>
              <a:t>Net salary:</a:t>
            </a:r>
            <a:endParaRPr sz="1050">
              <a:solidFill>
                <a:srgbClr val="2A2A2A"/>
              </a:solidFill>
              <a:latin typeface="Calibri"/>
              <a:ea typeface="Calibri"/>
              <a:cs typeface="Calibri"/>
              <a:sym typeface="Calibri"/>
            </a:endParaRPr>
          </a:p>
          <a:p>
            <a:pPr indent="449580" lvl="0" marL="449580" rtl="0" algn="l">
              <a:lnSpc>
                <a:spcPct val="107916"/>
              </a:lnSpc>
              <a:spcBef>
                <a:spcPts val="800"/>
              </a:spcBef>
              <a:spcAft>
                <a:spcPts val="0"/>
              </a:spcAft>
              <a:buNone/>
            </a:pPr>
            <a:r>
              <a:rPr lang="ro" sz="1050">
                <a:solidFill>
                  <a:srgbClr val="2A2A2A"/>
                </a:solidFill>
                <a:latin typeface="Calibri"/>
                <a:ea typeface="Calibri"/>
                <a:cs typeface="Calibri"/>
                <a:sym typeface="Calibri"/>
              </a:rPr>
              <a:t>Network engineer: 2749 RON</a:t>
            </a:r>
            <a:endParaRPr sz="1050">
              <a:solidFill>
                <a:srgbClr val="2A2A2A"/>
              </a:solidFill>
              <a:latin typeface="Calibri"/>
              <a:ea typeface="Calibri"/>
              <a:cs typeface="Calibri"/>
              <a:sym typeface="Calibri"/>
            </a:endParaRPr>
          </a:p>
          <a:p>
            <a:pPr indent="0" lvl="0" marL="899160" rtl="0" algn="l">
              <a:lnSpc>
                <a:spcPct val="107916"/>
              </a:lnSpc>
              <a:spcBef>
                <a:spcPts val="800"/>
              </a:spcBef>
              <a:spcAft>
                <a:spcPts val="0"/>
              </a:spcAft>
              <a:buNone/>
            </a:pPr>
            <a:r>
              <a:rPr lang="ro" sz="1050">
                <a:solidFill>
                  <a:srgbClr val="2A2A2A"/>
                </a:solidFill>
                <a:latin typeface="Calibri"/>
                <a:ea typeface="Calibri"/>
                <a:cs typeface="Calibri"/>
                <a:sym typeface="Calibri"/>
              </a:rPr>
              <a:t>Technician: 2052 RON</a:t>
            </a:r>
            <a:endParaRPr sz="1050">
              <a:solidFill>
                <a:srgbClr val="2A2A2A"/>
              </a:solidFill>
              <a:latin typeface="Calibri"/>
              <a:ea typeface="Calibri"/>
              <a:cs typeface="Calibri"/>
              <a:sym typeface="Calibri"/>
            </a:endParaRPr>
          </a:p>
          <a:p>
            <a:pPr indent="0" lvl="0" marL="449580" rtl="0" algn="l">
              <a:lnSpc>
                <a:spcPct val="107916"/>
              </a:lnSpc>
              <a:spcBef>
                <a:spcPts val="800"/>
              </a:spcBef>
              <a:spcAft>
                <a:spcPts val="800"/>
              </a:spcAft>
              <a:buNone/>
            </a:pPr>
            <a:r>
              <a:t/>
            </a:r>
            <a:endParaRPr sz="1600">
              <a:solidFill>
                <a:srgbClr val="2A2A2A"/>
              </a:solidFill>
              <a:latin typeface="Calibri"/>
              <a:ea typeface="Calibri"/>
              <a:cs typeface="Calibri"/>
              <a:sym typeface="Calibri"/>
            </a:endParaRPr>
          </a:p>
        </p:txBody>
      </p:sp>
      <p:pic>
        <p:nvPicPr>
          <p:cNvPr id="115" name="Google Shape;115;p21"/>
          <p:cNvPicPr preferRelativeResize="0"/>
          <p:nvPr/>
        </p:nvPicPr>
        <p:blipFill>
          <a:blip r:embed="rId3">
            <a:alphaModFix/>
          </a:blip>
          <a:stretch>
            <a:fillRect/>
          </a:stretch>
        </p:blipFill>
        <p:spPr>
          <a:xfrm>
            <a:off x="1093475" y="1175525"/>
            <a:ext cx="6838950" cy="2095500"/>
          </a:xfrm>
          <a:prstGeom prst="rect">
            <a:avLst/>
          </a:prstGeom>
          <a:noFill/>
          <a:ln>
            <a:noFill/>
          </a:ln>
        </p:spPr>
      </p:pic>
      <p:sp>
        <p:nvSpPr>
          <p:cNvPr id="116" name="Google Shape;116;p21"/>
          <p:cNvSpPr txBox="1"/>
          <p:nvPr/>
        </p:nvSpPr>
        <p:spPr>
          <a:xfrm>
            <a:off x="4423150" y="3360125"/>
            <a:ext cx="3000000" cy="1389300"/>
          </a:xfrm>
          <a:prstGeom prst="rect">
            <a:avLst/>
          </a:prstGeom>
          <a:noFill/>
          <a:ln>
            <a:noFill/>
          </a:ln>
        </p:spPr>
        <p:txBody>
          <a:bodyPr anchorCtr="0" anchor="t" bIns="91425" lIns="91425" spcFirstLastPara="1" rIns="91425" wrap="square" tIns="91425">
            <a:noAutofit/>
          </a:bodyPr>
          <a:lstStyle/>
          <a:p>
            <a:pPr indent="0" lvl="0" marL="449580" rtl="0" algn="l">
              <a:lnSpc>
                <a:spcPct val="107916"/>
              </a:lnSpc>
              <a:spcBef>
                <a:spcPts val="0"/>
              </a:spcBef>
              <a:spcAft>
                <a:spcPts val="0"/>
              </a:spcAft>
              <a:buNone/>
            </a:pPr>
            <a:r>
              <a:rPr lang="ro" sz="1600">
                <a:solidFill>
                  <a:srgbClr val="2A2A2A"/>
                </a:solidFill>
                <a:latin typeface="Calibri"/>
                <a:ea typeface="Calibri"/>
                <a:cs typeface="Calibri"/>
                <a:sym typeface="Calibri"/>
              </a:rPr>
              <a:t>Estimated Time:           </a:t>
            </a:r>
            <a:r>
              <a:rPr lang="ro" sz="1600">
                <a:solidFill>
                  <a:srgbClr val="FF0000"/>
                </a:solidFill>
                <a:latin typeface="Calibri"/>
                <a:ea typeface="Calibri"/>
                <a:cs typeface="Calibri"/>
                <a:sym typeface="Calibri"/>
              </a:rPr>
              <a:t>2 </a:t>
            </a:r>
            <a:r>
              <a:rPr lang="ro" sz="1600">
                <a:solidFill>
                  <a:srgbClr val="2A2A2A"/>
                </a:solidFill>
                <a:latin typeface="Calibri"/>
                <a:ea typeface="Calibri"/>
                <a:cs typeface="Calibri"/>
                <a:sym typeface="Calibri"/>
              </a:rPr>
              <a:t>(Months) </a:t>
            </a:r>
            <a:endParaRPr sz="1600">
              <a:solidFill>
                <a:srgbClr val="2A2A2A"/>
              </a:solidFill>
              <a:latin typeface="Calibri"/>
              <a:ea typeface="Calibri"/>
              <a:cs typeface="Calibri"/>
              <a:sym typeface="Calibri"/>
            </a:endParaRPr>
          </a:p>
          <a:p>
            <a:pPr indent="0" lvl="0" marL="449580" rtl="0" algn="l">
              <a:lnSpc>
                <a:spcPct val="107916"/>
              </a:lnSpc>
              <a:spcBef>
                <a:spcPts val="800"/>
              </a:spcBef>
              <a:spcAft>
                <a:spcPts val="800"/>
              </a:spcAft>
              <a:buNone/>
            </a:pPr>
            <a:r>
              <a:rPr lang="ro" sz="1600">
                <a:solidFill>
                  <a:srgbClr val="2A2A2A"/>
                </a:solidFill>
                <a:latin typeface="Calibri"/>
                <a:ea typeface="Calibri"/>
                <a:cs typeface="Calibri"/>
                <a:sym typeface="Calibri"/>
              </a:rPr>
              <a:t>No. of                                </a:t>
            </a:r>
            <a:r>
              <a:rPr lang="ro" sz="1600">
                <a:solidFill>
                  <a:srgbClr val="FF0000"/>
                </a:solidFill>
                <a:latin typeface="Calibri"/>
                <a:ea typeface="Calibri"/>
                <a:cs typeface="Calibri"/>
                <a:sym typeface="Calibri"/>
              </a:rPr>
              <a:t>10</a:t>
            </a:r>
            <a:r>
              <a:rPr lang="ro" sz="1600">
                <a:solidFill>
                  <a:srgbClr val="2A2A2A"/>
                </a:solidFill>
                <a:latin typeface="Calibri"/>
                <a:ea typeface="Calibri"/>
                <a:cs typeface="Calibri"/>
                <a:sym typeface="Calibri"/>
              </a:rPr>
              <a:t> employees</a:t>
            </a:r>
            <a:endParaRPr sz="1600">
              <a:solidFill>
                <a:srgbClr val="2A2A2A"/>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