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Nuni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7653F3C-700C-4BCD-B05C-CDDCF118AE85}">
  <a:tblStyle styleId="{87653F3C-700C-4BCD-B05C-CDDCF118AE8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803bf9afb5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03bf9afb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7d3fc3b0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7d3fc3b0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8508695a28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508695a28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8508695a28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508695a28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803bf9afb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03bf9afb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8508695a28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508695a28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803bf9afb5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803bf9afb5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803bf9afb5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03bf9afb5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803bf9afb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03bf9afb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508695a28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508695a28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508695a28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508695a28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508695a2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508695a2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7d3fc3b08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7d3fc3b08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508695a28_5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508695a28_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7d3fc3b08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7d3fc3b08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803bf9afb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03bf9afb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803bf9afb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03bf9afb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7.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Computer Networks and Operating Systems Project</a:t>
            </a:r>
            <a:endParaRPr/>
          </a:p>
        </p:txBody>
      </p:sp>
      <p:sp>
        <p:nvSpPr>
          <p:cNvPr id="129" name="Google Shape;129;p13"/>
          <p:cNvSpPr txBox="1"/>
          <p:nvPr>
            <p:ph idx="1" type="subTitle"/>
          </p:nvPr>
        </p:nvSpPr>
        <p:spPr>
          <a:xfrm>
            <a:off x="1744900" y="3316246"/>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Designing computer network of Solomons Building.</a:t>
            </a:r>
            <a:endParaRPr/>
          </a:p>
        </p:txBody>
      </p:sp>
      <p:sp>
        <p:nvSpPr>
          <p:cNvPr id="130" name="Google Shape;130;p13"/>
          <p:cNvSpPr txBox="1"/>
          <p:nvPr/>
        </p:nvSpPr>
        <p:spPr>
          <a:xfrm>
            <a:off x="6735375" y="3884150"/>
            <a:ext cx="2129400" cy="8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Bogza Gabriel</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Manolache Roxana</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Group 5311</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graphicFrame>
        <p:nvGraphicFramePr>
          <p:cNvPr id="183" name="Google Shape;183;p22"/>
          <p:cNvGraphicFramePr/>
          <p:nvPr/>
        </p:nvGraphicFramePr>
        <p:xfrm>
          <a:off x="347625" y="288230"/>
          <a:ext cx="3000000" cy="3000000"/>
        </p:xfrm>
        <a:graphic>
          <a:graphicData uri="http://schemas.openxmlformats.org/drawingml/2006/table">
            <a:tbl>
              <a:tblPr>
                <a:noFill/>
                <a:tableStyleId>{87653F3C-700C-4BCD-B05C-CDDCF118AE85}</a:tableStyleId>
              </a:tblPr>
              <a:tblGrid>
                <a:gridCol w="1332650"/>
                <a:gridCol w="945825"/>
                <a:gridCol w="1043300"/>
                <a:gridCol w="2093775"/>
                <a:gridCol w="1714700"/>
                <a:gridCol w="1318500"/>
              </a:tblGrid>
              <a:tr h="476225">
                <a:tc>
                  <a:txBody>
                    <a:bodyPr/>
                    <a:lstStyle/>
                    <a:p>
                      <a:pPr indent="0" lvl="0" marL="0" rtl="0" algn="l">
                        <a:spcBef>
                          <a:spcPts val="0"/>
                        </a:spcBef>
                        <a:spcAft>
                          <a:spcPts val="0"/>
                        </a:spcAft>
                        <a:buNone/>
                      </a:pPr>
                      <a:r>
                        <a:rPr lang="en" sz="1100"/>
                        <a:t>#8</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01000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168.177.64.0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10101000‬.10110001‬.</a:t>
                      </a:r>
                      <a:endParaRPr sz="1100"/>
                    </a:p>
                    <a:p>
                      <a:pPr indent="0" lvl="0" marL="0" rtl="0" algn="l">
                        <a:lnSpc>
                          <a:spcPct val="115000"/>
                        </a:lnSpc>
                        <a:spcBef>
                          <a:spcPts val="0"/>
                        </a:spcBef>
                        <a:spcAft>
                          <a:spcPts val="0"/>
                        </a:spcAft>
                        <a:buNone/>
                      </a:pPr>
                      <a:r>
                        <a:rPr lang="en" sz="1100"/>
                        <a:t>01000000‬‬.0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168.177.64.1 - 168.177.71.254</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168.177.71.255</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4850">
                <a:tc>
                  <a:txBody>
                    <a:bodyPr/>
                    <a:lstStyle/>
                    <a:p>
                      <a:pPr indent="0" lvl="0" marL="0" rtl="0" algn="l">
                        <a:spcBef>
                          <a:spcPts val="0"/>
                        </a:spcBef>
                        <a:spcAft>
                          <a:spcPts val="0"/>
                        </a:spcAft>
                        <a:buNone/>
                      </a:pPr>
                      <a:r>
                        <a:rPr lang="en" sz="1100"/>
                        <a:t>#9</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01001</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168.177.72.0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10101000‬.10110001‬.</a:t>
                      </a:r>
                      <a:endParaRPr sz="1100"/>
                    </a:p>
                    <a:p>
                      <a:pPr indent="0" lvl="0" marL="0" rtl="0" algn="l">
                        <a:lnSpc>
                          <a:spcPct val="115000"/>
                        </a:lnSpc>
                        <a:spcBef>
                          <a:spcPts val="0"/>
                        </a:spcBef>
                        <a:spcAft>
                          <a:spcPts val="0"/>
                        </a:spcAft>
                        <a:buNone/>
                      </a:pPr>
                      <a:r>
                        <a:rPr lang="en" sz="1100"/>
                        <a:t>01001000‬‬.0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168.177.72.1 -168.177.79.254</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168.177.79.255</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4850">
                <a:tc>
                  <a:txBody>
                    <a:bodyPr/>
                    <a:lstStyle/>
                    <a:p>
                      <a:pPr indent="0" lvl="0" marL="0" rtl="0" algn="l">
                        <a:spcBef>
                          <a:spcPts val="0"/>
                        </a:spcBef>
                        <a:spcAft>
                          <a:spcPts val="0"/>
                        </a:spcAft>
                        <a:buNone/>
                      </a:pPr>
                      <a:r>
                        <a:rPr lang="en" sz="1100"/>
                        <a:t>#10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01010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168.177.80.0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10101000‬.10110001‬.</a:t>
                      </a:r>
                      <a:endParaRPr sz="1100"/>
                    </a:p>
                    <a:p>
                      <a:pPr indent="0" lvl="0" marL="0" rtl="0" algn="l">
                        <a:lnSpc>
                          <a:spcPct val="115000"/>
                        </a:lnSpc>
                        <a:spcBef>
                          <a:spcPts val="0"/>
                        </a:spcBef>
                        <a:spcAft>
                          <a:spcPts val="0"/>
                        </a:spcAft>
                        <a:buNone/>
                      </a:pPr>
                      <a:r>
                        <a:rPr lang="en" sz="1100"/>
                        <a:t>01010000‬‬.0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168.177.80.1 - 168.177.87.254</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168.177.87.255</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4850">
                <a:tc>
                  <a:txBody>
                    <a:bodyPr/>
                    <a:lstStyle/>
                    <a:p>
                      <a:pPr indent="0" lvl="0" marL="0" rtl="0" algn="l">
                        <a:spcBef>
                          <a:spcPts val="0"/>
                        </a:spcBef>
                        <a:spcAft>
                          <a:spcPts val="0"/>
                        </a:spcAft>
                        <a:buNone/>
                      </a:pPr>
                      <a:r>
                        <a:rPr lang="en" sz="1100"/>
                        <a:t>#11</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01011</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168.177.88.0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10101000‬.10110001‬.</a:t>
                      </a:r>
                      <a:endParaRPr sz="1100"/>
                    </a:p>
                    <a:p>
                      <a:pPr indent="0" lvl="0" marL="0" rtl="0" algn="l">
                        <a:lnSpc>
                          <a:spcPct val="115000"/>
                        </a:lnSpc>
                        <a:spcBef>
                          <a:spcPts val="0"/>
                        </a:spcBef>
                        <a:spcAft>
                          <a:spcPts val="0"/>
                        </a:spcAft>
                        <a:buNone/>
                      </a:pPr>
                      <a:r>
                        <a:rPr lang="en" sz="1100"/>
                        <a:t>01011000‬‬.0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168.177.88.1 - 168.177.95.254</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168.177.95.255</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4850">
                <a:tc>
                  <a:txBody>
                    <a:bodyPr/>
                    <a:lstStyle/>
                    <a:p>
                      <a:pPr indent="0" lvl="0" marL="0" rtl="0" algn="l">
                        <a:spcBef>
                          <a:spcPts val="0"/>
                        </a:spcBef>
                        <a:spcAft>
                          <a:spcPts val="0"/>
                        </a:spcAft>
                        <a:buNone/>
                      </a:pPr>
                      <a:r>
                        <a:rPr lang="en" sz="1100"/>
                        <a:t>#12</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01100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168.177.96.0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10101000‬.10110001‬.</a:t>
                      </a:r>
                      <a:endParaRPr sz="1100"/>
                    </a:p>
                    <a:p>
                      <a:pPr indent="0" lvl="0" marL="0" rtl="0" algn="l">
                        <a:lnSpc>
                          <a:spcPct val="115000"/>
                        </a:lnSpc>
                        <a:spcBef>
                          <a:spcPts val="0"/>
                        </a:spcBef>
                        <a:spcAft>
                          <a:spcPts val="0"/>
                        </a:spcAft>
                        <a:buNone/>
                      </a:pPr>
                      <a:r>
                        <a:rPr lang="en" sz="1100"/>
                        <a:t>01100000‬‬.0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168.177.96.1 - 168.177.103.254</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168.177.103.255</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4850">
                <a:tc>
                  <a:txBody>
                    <a:bodyPr/>
                    <a:lstStyle/>
                    <a:p>
                      <a:pPr indent="0" lvl="0" marL="0" rtl="0" algn="l">
                        <a:spcBef>
                          <a:spcPts val="0"/>
                        </a:spcBef>
                        <a:spcAft>
                          <a:spcPts val="0"/>
                        </a:spcAft>
                        <a:buNone/>
                      </a:pPr>
                      <a:r>
                        <a:rPr lang="en" sz="1100"/>
                        <a:t>#13</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01101</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168.177.104.0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10101000‬.10110001‬.</a:t>
                      </a:r>
                      <a:endParaRPr sz="1100"/>
                    </a:p>
                    <a:p>
                      <a:pPr indent="0" lvl="0" marL="0" rtl="0" algn="l">
                        <a:lnSpc>
                          <a:spcPct val="115000"/>
                        </a:lnSpc>
                        <a:spcBef>
                          <a:spcPts val="0"/>
                        </a:spcBef>
                        <a:spcAft>
                          <a:spcPts val="0"/>
                        </a:spcAft>
                        <a:buNone/>
                      </a:pPr>
                      <a:r>
                        <a:rPr lang="en" sz="1100"/>
                        <a:t>01101000‬‬.0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168.177.104.1 -168.177.111.126</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168.177.111.255</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01525">
                <a:tc>
                  <a:txBody>
                    <a:bodyPr/>
                    <a:lstStyle/>
                    <a:p>
                      <a:pPr indent="0" lvl="0" marL="0" rtl="0" algn="l">
                        <a:spcBef>
                          <a:spcPts val="0"/>
                        </a:spcBef>
                        <a:spcAft>
                          <a:spcPts val="0"/>
                        </a:spcAft>
                        <a:buNone/>
                      </a:pPr>
                      <a:r>
                        <a:rPr lang="en" sz="1100"/>
                        <a:t>#14</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01110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168.177.112.0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10101000‬.10110001‬.</a:t>
                      </a:r>
                      <a:endParaRPr sz="1100"/>
                    </a:p>
                    <a:p>
                      <a:pPr indent="0" lvl="0" marL="0" rtl="0" algn="l">
                        <a:lnSpc>
                          <a:spcPct val="115000"/>
                        </a:lnSpc>
                        <a:spcBef>
                          <a:spcPts val="0"/>
                        </a:spcBef>
                        <a:spcAft>
                          <a:spcPts val="0"/>
                        </a:spcAft>
                        <a:buNone/>
                      </a:pPr>
                      <a:r>
                        <a:rPr lang="en" sz="1100"/>
                        <a:t>01110000‬‬.0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168.177.112.1 - 168.177.119.190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168.177.119.255</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01525">
                <a:tc>
                  <a:txBody>
                    <a:bodyPr/>
                    <a:lstStyle/>
                    <a:p>
                      <a:pPr indent="0" lvl="0" marL="0" rtl="0" algn="l">
                        <a:spcBef>
                          <a:spcPts val="0"/>
                        </a:spcBef>
                        <a:spcAft>
                          <a:spcPts val="0"/>
                        </a:spcAft>
                        <a:buNone/>
                      </a:pPr>
                      <a:r>
                        <a:rPr lang="en" sz="1100"/>
                        <a:t>#15</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01111</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168.177.120.0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10101000‬.10110001‬.</a:t>
                      </a:r>
                      <a:endParaRPr sz="1100"/>
                    </a:p>
                    <a:p>
                      <a:pPr indent="0" lvl="0" marL="0" rtl="0" algn="l">
                        <a:lnSpc>
                          <a:spcPct val="115000"/>
                        </a:lnSpc>
                        <a:spcBef>
                          <a:spcPts val="0"/>
                        </a:spcBef>
                        <a:spcAft>
                          <a:spcPts val="0"/>
                        </a:spcAft>
                        <a:buNone/>
                      </a:pPr>
                      <a:r>
                        <a:rPr lang="en" sz="1100"/>
                        <a:t>01111000‬‬.0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168.177.120.1 - 168.177.127.254</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168.177.127.255</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01525">
                <a:tc>
                  <a:txBody>
                    <a:bodyPr/>
                    <a:lstStyle/>
                    <a:p>
                      <a:pPr indent="0" lvl="0" marL="0" rtl="0" algn="l">
                        <a:spcBef>
                          <a:spcPts val="0"/>
                        </a:spcBef>
                        <a:spcAft>
                          <a:spcPts val="0"/>
                        </a:spcAft>
                        <a:buNone/>
                      </a:pPr>
                      <a:r>
                        <a:rPr lang="en" sz="1100"/>
                        <a:t>#16</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10000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168.177.128.0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10101000‬.10110001‬.</a:t>
                      </a:r>
                      <a:endParaRPr sz="1100"/>
                    </a:p>
                    <a:p>
                      <a:pPr indent="0" lvl="0" marL="0" rtl="0" algn="l">
                        <a:lnSpc>
                          <a:spcPct val="115000"/>
                        </a:lnSpc>
                        <a:spcBef>
                          <a:spcPts val="0"/>
                        </a:spcBef>
                        <a:spcAft>
                          <a:spcPts val="0"/>
                        </a:spcAft>
                        <a:buNone/>
                      </a:pPr>
                      <a:r>
                        <a:rPr lang="en" sz="1100"/>
                        <a:t>10000000‬‬.0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168.177.128.1 - 168.177.135.254</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168.177.135.255</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819150" y="18925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900"/>
              <a:t>4.Network Simulation</a:t>
            </a:r>
            <a:endParaRPr sz="4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94" name="Google Shape;194;p24"/>
          <p:cNvPicPr preferRelativeResize="0"/>
          <p:nvPr/>
        </p:nvPicPr>
        <p:blipFill>
          <a:blip r:embed="rId3">
            <a:alphaModFix/>
          </a:blip>
          <a:stretch>
            <a:fillRect/>
          </a:stretch>
        </p:blipFill>
        <p:spPr>
          <a:xfrm>
            <a:off x="206750" y="310475"/>
            <a:ext cx="8730499" cy="39565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pic>
        <p:nvPicPr>
          <p:cNvPr id="199" name="Google Shape;199;p25"/>
          <p:cNvPicPr preferRelativeResize="0"/>
          <p:nvPr/>
        </p:nvPicPr>
        <p:blipFill>
          <a:blip r:embed="rId3">
            <a:alphaModFix/>
          </a:blip>
          <a:stretch>
            <a:fillRect/>
          </a:stretch>
        </p:blipFill>
        <p:spPr>
          <a:xfrm>
            <a:off x="3855848" y="4230573"/>
            <a:ext cx="5146650" cy="694200"/>
          </a:xfrm>
          <a:prstGeom prst="rect">
            <a:avLst/>
          </a:prstGeom>
          <a:noFill/>
          <a:ln>
            <a:noFill/>
          </a:ln>
        </p:spPr>
      </p:pic>
      <p:pic>
        <p:nvPicPr>
          <p:cNvPr id="200" name="Google Shape;200;p25"/>
          <p:cNvPicPr preferRelativeResize="0"/>
          <p:nvPr/>
        </p:nvPicPr>
        <p:blipFill>
          <a:blip r:embed="rId4">
            <a:alphaModFix/>
          </a:blip>
          <a:stretch>
            <a:fillRect/>
          </a:stretch>
        </p:blipFill>
        <p:spPr>
          <a:xfrm>
            <a:off x="898425" y="293874"/>
            <a:ext cx="7181476" cy="4039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6"/>
          <p:cNvSpPr txBox="1"/>
          <p:nvPr>
            <p:ph type="title"/>
          </p:nvPr>
        </p:nvSpPr>
        <p:spPr>
          <a:xfrm>
            <a:off x="819150" y="18166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900"/>
              <a:t>5.Projecting Costs</a:t>
            </a:r>
            <a:endParaRPr sz="49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2" name="Google Shape;212;p27"/>
          <p:cNvPicPr preferRelativeResize="0"/>
          <p:nvPr/>
        </p:nvPicPr>
        <p:blipFill>
          <a:blip r:embed="rId3">
            <a:alphaModFix/>
          </a:blip>
          <a:stretch>
            <a:fillRect/>
          </a:stretch>
        </p:blipFill>
        <p:spPr>
          <a:xfrm>
            <a:off x="523450" y="786363"/>
            <a:ext cx="8181975" cy="3457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pic>
        <p:nvPicPr>
          <p:cNvPr id="217" name="Google Shape;217;p28"/>
          <p:cNvPicPr preferRelativeResize="0"/>
          <p:nvPr/>
        </p:nvPicPr>
        <p:blipFill>
          <a:blip r:embed="rId3">
            <a:alphaModFix/>
          </a:blip>
          <a:stretch>
            <a:fillRect/>
          </a:stretch>
        </p:blipFill>
        <p:spPr>
          <a:xfrm>
            <a:off x="473725" y="944775"/>
            <a:ext cx="8139951" cy="3059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9"/>
          <p:cNvSpPr txBox="1"/>
          <p:nvPr>
            <p:ph idx="1" type="body"/>
          </p:nvPr>
        </p:nvSpPr>
        <p:spPr>
          <a:xfrm>
            <a:off x="854525" y="2811400"/>
            <a:ext cx="7505700" cy="168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Arial"/>
                <a:ea typeface="Arial"/>
                <a:cs typeface="Arial"/>
                <a:sym typeface="Arial"/>
              </a:rPr>
              <a:t>Project realization time: 2 weeks</a:t>
            </a:r>
            <a:endParaRPr sz="1200">
              <a:solidFill>
                <a:srgbClr val="000000"/>
              </a:solidFill>
              <a:latin typeface="Arial"/>
              <a:ea typeface="Arial"/>
              <a:cs typeface="Arial"/>
              <a:sym typeface="Arial"/>
            </a:endParaRPr>
          </a:p>
          <a:p>
            <a:pPr indent="0" lvl="0" marL="0" rtl="0" algn="l">
              <a:spcBef>
                <a:spcPts val="1600"/>
              </a:spcBef>
              <a:spcAft>
                <a:spcPts val="0"/>
              </a:spcAft>
              <a:buNone/>
            </a:pPr>
            <a:r>
              <a:rPr lang="en" sz="1200">
                <a:solidFill>
                  <a:srgbClr val="000000"/>
                </a:solidFill>
                <a:latin typeface="Arial"/>
                <a:ea typeface="Arial"/>
                <a:cs typeface="Arial"/>
                <a:sym typeface="Arial"/>
              </a:rPr>
              <a:t>For the project will work: 2 engineers and 2 technicians</a:t>
            </a:r>
            <a:endParaRPr sz="1200">
              <a:solidFill>
                <a:srgbClr val="000000"/>
              </a:solidFill>
              <a:latin typeface="Arial"/>
              <a:ea typeface="Arial"/>
              <a:cs typeface="Arial"/>
              <a:sym typeface="Arial"/>
            </a:endParaRPr>
          </a:p>
          <a:p>
            <a:pPr indent="0" lvl="0" marL="0" rtl="0" algn="l">
              <a:spcBef>
                <a:spcPts val="1600"/>
              </a:spcBef>
              <a:spcAft>
                <a:spcPts val="0"/>
              </a:spcAft>
              <a:buNone/>
            </a:pPr>
            <a:r>
              <a:rPr lang="en" sz="1200">
                <a:solidFill>
                  <a:srgbClr val="000000"/>
                </a:solidFill>
                <a:latin typeface="Arial"/>
                <a:ea typeface="Arial"/>
                <a:cs typeface="Arial"/>
                <a:sym typeface="Arial"/>
              </a:rPr>
              <a:t>Salary expenses (LEI):  20919.5</a:t>
            </a:r>
            <a:endParaRPr sz="1200">
              <a:solidFill>
                <a:srgbClr val="000000"/>
              </a:solidFill>
              <a:latin typeface="Arial"/>
              <a:ea typeface="Arial"/>
              <a:cs typeface="Arial"/>
              <a:sym typeface="Arial"/>
            </a:endParaRPr>
          </a:p>
          <a:p>
            <a:pPr indent="0" lvl="0" marL="0" rtl="0" algn="l">
              <a:spcBef>
                <a:spcPts val="1600"/>
              </a:spcBef>
              <a:spcAft>
                <a:spcPts val="0"/>
              </a:spcAft>
              <a:buNone/>
            </a:pPr>
            <a:r>
              <a:t/>
            </a:r>
            <a:endParaRPr sz="1000">
              <a:solidFill>
                <a:srgbClr val="000000"/>
              </a:solidFill>
              <a:latin typeface="Arial"/>
              <a:ea typeface="Arial"/>
              <a:cs typeface="Arial"/>
              <a:sym typeface="Arial"/>
            </a:endParaRPr>
          </a:p>
          <a:p>
            <a:pPr indent="0" lvl="0" marL="0" rtl="0" algn="l">
              <a:spcBef>
                <a:spcPts val="1600"/>
              </a:spcBef>
              <a:spcAft>
                <a:spcPts val="1600"/>
              </a:spcAft>
              <a:buNone/>
            </a:pPr>
            <a:r>
              <a:t/>
            </a:r>
            <a:endParaRPr sz="1000">
              <a:solidFill>
                <a:srgbClr val="000000"/>
              </a:solidFill>
              <a:latin typeface="Arial"/>
              <a:ea typeface="Arial"/>
              <a:cs typeface="Arial"/>
              <a:sym typeface="Arial"/>
            </a:endParaRPr>
          </a:p>
        </p:txBody>
      </p:sp>
      <p:pic>
        <p:nvPicPr>
          <p:cNvPr id="223" name="Google Shape;223;p29"/>
          <p:cNvPicPr preferRelativeResize="0"/>
          <p:nvPr/>
        </p:nvPicPr>
        <p:blipFill>
          <a:blip r:embed="rId3">
            <a:alphaModFix/>
          </a:blip>
          <a:stretch>
            <a:fillRect/>
          </a:stretch>
        </p:blipFill>
        <p:spPr>
          <a:xfrm>
            <a:off x="227975" y="1167750"/>
            <a:ext cx="8688052" cy="1404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9" name="Google Shape;229;p30"/>
          <p:cNvPicPr preferRelativeResize="0"/>
          <p:nvPr/>
        </p:nvPicPr>
        <p:blipFill>
          <a:blip r:embed="rId3">
            <a:alphaModFix/>
          </a:blip>
          <a:stretch>
            <a:fillRect/>
          </a:stretch>
        </p:blipFill>
        <p:spPr>
          <a:xfrm>
            <a:off x="1187025" y="1898750"/>
            <a:ext cx="6488900" cy="1560775"/>
          </a:xfrm>
          <a:prstGeom prst="rect">
            <a:avLst/>
          </a:prstGeom>
          <a:noFill/>
          <a:ln>
            <a:noFill/>
          </a:ln>
        </p:spPr>
      </p:pic>
      <p:sp>
        <p:nvSpPr>
          <p:cNvPr id="230" name="Google Shape;230;p30"/>
          <p:cNvSpPr txBox="1"/>
          <p:nvPr/>
        </p:nvSpPr>
        <p:spPr>
          <a:xfrm>
            <a:off x="714575" y="523550"/>
            <a:ext cx="6190500" cy="8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Nunito"/>
                <a:ea typeface="Nunito"/>
                <a:cs typeface="Nunito"/>
                <a:sym typeface="Nunito"/>
              </a:rPr>
              <a:t>Total Costs</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1198475" y="1400275"/>
            <a:ext cx="7776000" cy="2613600"/>
          </a:xfrm>
          <a:prstGeom prst="rect">
            <a:avLst/>
          </a:prstGeom>
        </p:spPr>
        <p:txBody>
          <a:bodyPr anchorCtr="0" anchor="t" bIns="91425" lIns="91425" spcFirstLastPara="1" rIns="91425" wrap="square" tIns="91425">
            <a:noAutofit/>
          </a:bodyPr>
          <a:lstStyle/>
          <a:p>
            <a:pPr indent="-539750" lvl="0" marL="457200" rtl="0" algn="l">
              <a:spcBef>
                <a:spcPts val="0"/>
              </a:spcBef>
              <a:spcAft>
                <a:spcPts val="0"/>
              </a:spcAft>
              <a:buSzPts val="4900"/>
              <a:buAutoNum type="arabicPeriod"/>
            </a:pPr>
            <a:r>
              <a:rPr lang="en" sz="4900"/>
              <a:t>Beneficiary Card</a:t>
            </a:r>
            <a:endParaRPr sz="4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776700" y="279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Solomons Building</a:t>
            </a:r>
            <a:endParaRPr/>
          </a:p>
        </p:txBody>
      </p:sp>
      <p:sp>
        <p:nvSpPr>
          <p:cNvPr id="141" name="Google Shape;141;p15"/>
          <p:cNvSpPr txBox="1"/>
          <p:nvPr>
            <p:ph idx="1" type="body"/>
          </p:nvPr>
        </p:nvSpPr>
        <p:spPr>
          <a:xfrm>
            <a:off x="819150" y="922900"/>
            <a:ext cx="7505700" cy="320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a:solidFill>
                <a:srgbClr val="000000"/>
              </a:solidFill>
              <a:latin typeface="Arial"/>
              <a:ea typeface="Arial"/>
              <a:cs typeface="Arial"/>
              <a:sym typeface="Arial"/>
            </a:endParaRPr>
          </a:p>
          <a:p>
            <a:pPr indent="0" lvl="0" marL="0" rtl="0" algn="l">
              <a:spcBef>
                <a:spcPts val="0"/>
              </a:spcBef>
              <a:spcAft>
                <a:spcPts val="0"/>
              </a:spcAft>
              <a:buNone/>
            </a:pPr>
            <a:r>
              <a:rPr b="1" lang="en" sz="1400">
                <a:solidFill>
                  <a:srgbClr val="000000"/>
                </a:solidFill>
                <a:latin typeface="Arial"/>
                <a:ea typeface="Arial"/>
                <a:cs typeface="Arial"/>
                <a:sym typeface="Arial"/>
              </a:rPr>
              <a:t>Activity profile: 	</a:t>
            </a:r>
            <a:r>
              <a:rPr lang="en" sz="1400">
                <a:solidFill>
                  <a:srgbClr val="000000"/>
                </a:solidFill>
                <a:latin typeface="Arial"/>
                <a:ea typeface="Arial"/>
                <a:cs typeface="Arial"/>
                <a:sym typeface="Arial"/>
              </a:rPr>
              <a:t>renting and leasing of own of rented properties</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b="1" sz="1400">
              <a:solidFill>
                <a:srgbClr val="000000"/>
              </a:solidFill>
              <a:latin typeface="Arial"/>
              <a:ea typeface="Arial"/>
              <a:cs typeface="Arial"/>
              <a:sym typeface="Arial"/>
            </a:endParaRPr>
          </a:p>
          <a:p>
            <a:pPr indent="0" lvl="0" marL="0" rtl="0" algn="l">
              <a:spcBef>
                <a:spcPts val="0"/>
              </a:spcBef>
              <a:spcAft>
                <a:spcPts val="0"/>
              </a:spcAft>
              <a:buNone/>
            </a:pPr>
            <a:r>
              <a:rPr b="1" lang="en" sz="1400">
                <a:solidFill>
                  <a:srgbClr val="000000"/>
                </a:solidFill>
                <a:latin typeface="Arial"/>
                <a:ea typeface="Arial"/>
                <a:cs typeface="Arial"/>
                <a:sym typeface="Arial"/>
              </a:rPr>
              <a:t>Renters activity profile:</a:t>
            </a:r>
            <a:r>
              <a:rPr lang="en" sz="1400">
                <a:solidFill>
                  <a:srgbClr val="000000"/>
                </a:solidFill>
                <a:latin typeface="Arial"/>
                <a:ea typeface="Arial"/>
                <a:cs typeface="Arial"/>
                <a:sym typeface="Arial"/>
              </a:rPr>
              <a:t>  	 Software development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Advocacy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Medical recovery,  labor medicine (Arcadia) </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b="1" lang="en" sz="1400">
                <a:solidFill>
                  <a:srgbClr val="000000"/>
                </a:solidFill>
                <a:latin typeface="Arial"/>
                <a:ea typeface="Arial"/>
                <a:cs typeface="Arial"/>
                <a:sym typeface="Arial"/>
              </a:rPr>
              <a:t>Number of employees in the building:</a:t>
            </a:r>
            <a:r>
              <a:rPr lang="en" sz="1400">
                <a:solidFill>
                  <a:srgbClr val="000000"/>
                </a:solidFill>
                <a:latin typeface="Arial"/>
                <a:ea typeface="Arial"/>
                <a:cs typeface="Arial"/>
                <a:sym typeface="Arial"/>
              </a:rPr>
              <a:t>  Approximate of 260</a:t>
            </a:r>
            <a:endParaRPr sz="1400">
              <a:solidFill>
                <a:srgbClr val="000000"/>
              </a:solidFill>
              <a:latin typeface="Arial"/>
              <a:ea typeface="Arial"/>
              <a:cs typeface="Arial"/>
              <a:sym typeface="Arial"/>
            </a:endParaRPr>
          </a:p>
          <a:p>
            <a:pPr indent="0" lvl="0" marL="0" rtl="0" algn="l">
              <a:spcBef>
                <a:spcPts val="1200"/>
              </a:spcBef>
              <a:spcAft>
                <a:spcPts val="0"/>
              </a:spcAft>
              <a:buNone/>
            </a:pPr>
            <a:r>
              <a:rPr b="1" lang="en" sz="1400">
                <a:solidFill>
                  <a:srgbClr val="000000"/>
                </a:solidFill>
                <a:latin typeface="Arial"/>
                <a:ea typeface="Arial"/>
                <a:cs typeface="Arial"/>
                <a:sym typeface="Arial"/>
              </a:rPr>
              <a:t>Development plans: </a:t>
            </a:r>
            <a:r>
              <a:rPr lang="en" sz="1400">
                <a:solidFill>
                  <a:srgbClr val="000000"/>
                </a:solidFill>
                <a:latin typeface="Arial"/>
                <a:ea typeface="Arial"/>
                <a:cs typeface="Arial"/>
                <a:sym typeface="Arial"/>
              </a:rPr>
              <a:t>In the next 5 years we want to maintain the best network infrastructure for our renters. Also we will develop a platform in which every employee can supervise their desk from phone and also a security system through which every employee has access in the building by access cards. Something else that we have in plan is to rent the entire building and reach the maximum number of people in the building (300).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b="1" sz="14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nvSpPr>
        <p:spPr>
          <a:xfrm>
            <a:off x="523550" y="283000"/>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Organizational structure: </a:t>
            </a:r>
            <a:r>
              <a:rPr lang="en"/>
              <a:t>Employers of the building</a:t>
            </a:r>
            <a:r>
              <a:rPr lang="en" sz="1100"/>
              <a:t>	</a:t>
            </a:r>
            <a:endParaRPr/>
          </a:p>
        </p:txBody>
      </p:sp>
      <p:pic>
        <p:nvPicPr>
          <p:cNvPr id="147" name="Google Shape;147;p16"/>
          <p:cNvPicPr preferRelativeResize="0"/>
          <p:nvPr/>
        </p:nvPicPr>
        <p:blipFill>
          <a:blip r:embed="rId3">
            <a:alphaModFix/>
          </a:blip>
          <a:stretch>
            <a:fillRect/>
          </a:stretch>
        </p:blipFill>
        <p:spPr>
          <a:xfrm>
            <a:off x="431575" y="1162200"/>
            <a:ext cx="3947826" cy="2649300"/>
          </a:xfrm>
          <a:prstGeom prst="rect">
            <a:avLst/>
          </a:prstGeom>
          <a:noFill/>
          <a:ln>
            <a:noFill/>
          </a:ln>
        </p:spPr>
      </p:pic>
      <p:sp>
        <p:nvSpPr>
          <p:cNvPr id="148" name="Google Shape;148;p16"/>
          <p:cNvSpPr txBox="1"/>
          <p:nvPr/>
        </p:nvSpPr>
        <p:spPr>
          <a:xfrm>
            <a:off x="5441225" y="198675"/>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
              <a:t>Organizational structure of an IT Company:</a:t>
            </a:r>
            <a:endParaRPr/>
          </a:p>
        </p:txBody>
      </p:sp>
      <p:pic>
        <p:nvPicPr>
          <p:cNvPr id="149" name="Google Shape;149;p16"/>
          <p:cNvPicPr preferRelativeResize="0"/>
          <p:nvPr/>
        </p:nvPicPr>
        <p:blipFill>
          <a:blip r:embed="rId4">
            <a:alphaModFix/>
          </a:blip>
          <a:stretch>
            <a:fillRect/>
          </a:stretch>
        </p:blipFill>
        <p:spPr>
          <a:xfrm>
            <a:off x="4775873" y="1128813"/>
            <a:ext cx="3804502" cy="2812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978450" y="15814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900"/>
              <a:t>2.Building Structure</a:t>
            </a:r>
            <a:endParaRPr sz="4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pic>
        <p:nvPicPr>
          <p:cNvPr id="159" name="Google Shape;159;p18"/>
          <p:cNvPicPr preferRelativeResize="0"/>
          <p:nvPr/>
        </p:nvPicPr>
        <p:blipFill>
          <a:blip r:embed="rId3">
            <a:alphaModFix/>
          </a:blip>
          <a:stretch>
            <a:fillRect/>
          </a:stretch>
        </p:blipFill>
        <p:spPr>
          <a:xfrm>
            <a:off x="223150" y="683025"/>
            <a:ext cx="4453101" cy="4163326"/>
          </a:xfrm>
          <a:prstGeom prst="rect">
            <a:avLst/>
          </a:prstGeom>
          <a:noFill/>
          <a:ln>
            <a:noFill/>
          </a:ln>
        </p:spPr>
      </p:pic>
      <p:pic>
        <p:nvPicPr>
          <p:cNvPr id="160" name="Google Shape;160;p18"/>
          <p:cNvPicPr preferRelativeResize="0"/>
          <p:nvPr/>
        </p:nvPicPr>
        <p:blipFill>
          <a:blip r:embed="rId4">
            <a:alphaModFix/>
          </a:blip>
          <a:stretch>
            <a:fillRect/>
          </a:stretch>
        </p:blipFill>
        <p:spPr>
          <a:xfrm>
            <a:off x="4761450" y="822175"/>
            <a:ext cx="4095725" cy="3846776"/>
          </a:xfrm>
          <a:prstGeom prst="rect">
            <a:avLst/>
          </a:prstGeom>
          <a:noFill/>
          <a:ln>
            <a:noFill/>
          </a:ln>
        </p:spPr>
      </p:pic>
      <p:sp>
        <p:nvSpPr>
          <p:cNvPr id="161" name="Google Shape;161;p18"/>
          <p:cNvSpPr txBox="1"/>
          <p:nvPr/>
        </p:nvSpPr>
        <p:spPr>
          <a:xfrm>
            <a:off x="438650" y="318375"/>
            <a:ext cx="22287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Ground Floor</a:t>
            </a:r>
            <a:endParaRPr>
              <a:latin typeface="Calibri"/>
              <a:ea typeface="Calibri"/>
              <a:cs typeface="Calibri"/>
              <a:sym typeface="Calibri"/>
            </a:endParaRPr>
          </a:p>
        </p:txBody>
      </p:sp>
      <p:sp>
        <p:nvSpPr>
          <p:cNvPr id="162" name="Google Shape;162;p18"/>
          <p:cNvSpPr txBox="1"/>
          <p:nvPr/>
        </p:nvSpPr>
        <p:spPr>
          <a:xfrm>
            <a:off x="4994925" y="346675"/>
            <a:ext cx="4075200" cy="4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First floor</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872250" y="16171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900"/>
              <a:t>3. Subnetting</a:t>
            </a: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IP Address Analysis</a:t>
            </a:r>
            <a:endParaRPr/>
          </a:p>
        </p:txBody>
      </p:sp>
      <p:sp>
        <p:nvSpPr>
          <p:cNvPr id="173" name="Google Shape;173;p20"/>
          <p:cNvSpPr txBox="1"/>
          <p:nvPr>
            <p:ph idx="1" type="body"/>
          </p:nvPr>
        </p:nvSpPr>
        <p:spPr>
          <a:xfrm>
            <a:off x="819150" y="1608675"/>
            <a:ext cx="7505700" cy="286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Arial"/>
                <a:ea typeface="Arial"/>
                <a:cs typeface="Arial"/>
                <a:sym typeface="Arial"/>
              </a:rPr>
              <a:t>Network Address class B: 168.177.0.0 /21</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Subnetwork MASK: 255.255.248.0</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In the future we estimate a number of 16 subnetworks with approximately 100 hosts/ subnetwork</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5 Subnetwork bits =&gt; 2^5=32 subnetworks</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11 host bits, 2^11-2=2046 hosts</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graphicFrame>
        <p:nvGraphicFramePr>
          <p:cNvPr id="178" name="Google Shape;178;p21"/>
          <p:cNvGraphicFramePr/>
          <p:nvPr/>
        </p:nvGraphicFramePr>
        <p:xfrm>
          <a:off x="347625" y="288230"/>
          <a:ext cx="3000000" cy="3000000"/>
        </p:xfrm>
        <a:graphic>
          <a:graphicData uri="http://schemas.openxmlformats.org/drawingml/2006/table">
            <a:tbl>
              <a:tblPr>
                <a:noFill/>
                <a:tableStyleId>{87653F3C-700C-4BCD-B05C-CDDCF118AE85}</a:tableStyleId>
              </a:tblPr>
              <a:tblGrid>
                <a:gridCol w="1332650"/>
                <a:gridCol w="945825"/>
                <a:gridCol w="1043300"/>
                <a:gridCol w="2093775"/>
                <a:gridCol w="1714700"/>
                <a:gridCol w="1318500"/>
              </a:tblGrid>
              <a:tr h="476225">
                <a:tc>
                  <a:txBody>
                    <a:bodyPr/>
                    <a:lstStyle/>
                    <a:p>
                      <a:pPr indent="0" lvl="0" marL="0" rtl="0" algn="l">
                        <a:spcBef>
                          <a:spcPts val="0"/>
                        </a:spcBef>
                        <a:spcAft>
                          <a:spcPts val="0"/>
                        </a:spcAft>
                        <a:buNone/>
                      </a:pPr>
                      <a:r>
                        <a:rPr b="1" lang="en" sz="1100"/>
                        <a:t>Subnetwork</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t>Subnet</a:t>
                      </a:r>
                      <a:endParaRPr b="1" sz="1100"/>
                    </a:p>
                    <a:p>
                      <a:pPr indent="0" lvl="0" marL="0" rtl="0" algn="l">
                        <a:spcBef>
                          <a:spcPts val="0"/>
                        </a:spcBef>
                        <a:spcAft>
                          <a:spcPts val="0"/>
                        </a:spcAft>
                        <a:buNone/>
                      </a:pPr>
                      <a:r>
                        <a:rPr b="1" lang="en" sz="1100"/>
                        <a:t>(binary)</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t>IP address of subnetwork</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t>IP address of subnetwork </a:t>
                      </a:r>
                      <a:r>
                        <a:rPr b="1" lang="en" sz="1100"/>
                        <a:t>(binary)</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t>Host addresses range</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solidFill>
                            <a:srgbClr val="444444"/>
                          </a:solidFill>
                          <a:highlight>
                            <a:srgbClr val="FFFFFF"/>
                          </a:highlight>
                        </a:rPr>
                        <a:t>Broadcast Address</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4850">
                <a:tc>
                  <a:txBody>
                    <a:bodyPr/>
                    <a:lstStyle/>
                    <a:p>
                      <a:pPr indent="0" lvl="0" marL="0" rtl="0" algn="l">
                        <a:spcBef>
                          <a:spcPts val="0"/>
                        </a:spcBef>
                        <a:spcAft>
                          <a:spcPts val="0"/>
                        </a:spcAft>
                        <a:buNone/>
                      </a:pPr>
                      <a:r>
                        <a:rPr lang="en" sz="1100"/>
                        <a:t>#0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00000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168.177.0.0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10101000‬.10110001‬.</a:t>
                      </a:r>
                      <a:endParaRPr sz="1100"/>
                    </a:p>
                    <a:p>
                      <a:pPr indent="0" lvl="0" marL="0" rtl="0" algn="l">
                        <a:lnSpc>
                          <a:spcPct val="115000"/>
                        </a:lnSpc>
                        <a:spcBef>
                          <a:spcPts val="0"/>
                        </a:spcBef>
                        <a:spcAft>
                          <a:spcPts val="0"/>
                        </a:spcAft>
                        <a:buNone/>
                      </a:pPr>
                      <a:r>
                        <a:rPr lang="en" sz="1100"/>
                        <a:t>0.0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168.177.0.1 - 168.177.7.254</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168.177.7.255</a:t>
                      </a:r>
                      <a:endParaRPr sz="1100"/>
                    </a:p>
                    <a:p>
                      <a:pPr indent="0" lvl="0" marL="0" rtl="0" algn="l">
                        <a:lnSpc>
                          <a:spcPct val="115000"/>
                        </a:lnSpc>
                        <a:spcBef>
                          <a:spcPts val="0"/>
                        </a:spcBef>
                        <a:spcAft>
                          <a:spcPts val="0"/>
                        </a:spcAft>
                        <a:buNone/>
                      </a:pPr>
                      <a:r>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4850">
                <a:tc>
                  <a:txBody>
                    <a:bodyPr/>
                    <a:lstStyle/>
                    <a:p>
                      <a:pPr indent="0" lvl="0" marL="0" rtl="0" algn="l">
                        <a:spcBef>
                          <a:spcPts val="0"/>
                        </a:spcBef>
                        <a:spcAft>
                          <a:spcPts val="0"/>
                        </a:spcAft>
                        <a:buNone/>
                      </a:pPr>
                      <a:r>
                        <a:rPr lang="en" sz="1100"/>
                        <a:t>#1</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00001</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168.177.8.0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10101000‬.10110001‬.</a:t>
                      </a:r>
                      <a:endParaRPr sz="1100"/>
                    </a:p>
                    <a:p>
                      <a:pPr indent="0" lvl="0" marL="0" rtl="0" algn="l">
                        <a:lnSpc>
                          <a:spcPct val="115000"/>
                        </a:lnSpc>
                        <a:spcBef>
                          <a:spcPts val="0"/>
                        </a:spcBef>
                        <a:spcAft>
                          <a:spcPts val="0"/>
                        </a:spcAft>
                        <a:buNone/>
                      </a:pPr>
                      <a:r>
                        <a:rPr lang="en" sz="1100"/>
                        <a:t>00001000.0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168.177.8.1 -168.177.15.254</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168.177.15.255</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4850">
                <a:tc>
                  <a:txBody>
                    <a:bodyPr/>
                    <a:lstStyle/>
                    <a:p>
                      <a:pPr indent="0" lvl="0" marL="0" rtl="0" algn="l">
                        <a:spcBef>
                          <a:spcPts val="0"/>
                        </a:spcBef>
                        <a:spcAft>
                          <a:spcPts val="0"/>
                        </a:spcAft>
                        <a:buNone/>
                      </a:pPr>
                      <a:r>
                        <a:rPr lang="en" sz="1100"/>
                        <a:t>#2</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00010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168.177.16.0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10101000‬.10110001‬.</a:t>
                      </a:r>
                      <a:endParaRPr sz="1100"/>
                    </a:p>
                    <a:p>
                      <a:pPr indent="0" lvl="0" marL="0" rtl="0" algn="l">
                        <a:lnSpc>
                          <a:spcPct val="115000"/>
                        </a:lnSpc>
                        <a:spcBef>
                          <a:spcPts val="0"/>
                        </a:spcBef>
                        <a:spcAft>
                          <a:spcPts val="0"/>
                        </a:spcAft>
                        <a:buNone/>
                      </a:pPr>
                      <a:r>
                        <a:rPr lang="en" sz="1100"/>
                        <a:t>00010000‬.0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168.177.16.1 - 168.177.23.254</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168.177.23.255</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4850">
                <a:tc>
                  <a:txBody>
                    <a:bodyPr/>
                    <a:lstStyle/>
                    <a:p>
                      <a:pPr indent="0" lvl="0" marL="0" rtl="0" algn="l">
                        <a:spcBef>
                          <a:spcPts val="0"/>
                        </a:spcBef>
                        <a:spcAft>
                          <a:spcPts val="0"/>
                        </a:spcAft>
                        <a:buNone/>
                      </a:pPr>
                      <a:r>
                        <a:rPr lang="en" sz="1100"/>
                        <a:t>#3</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00011</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168.177.24.0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10101000‬.10110001‬.</a:t>
                      </a:r>
                      <a:endParaRPr sz="1100"/>
                    </a:p>
                    <a:p>
                      <a:pPr indent="0" lvl="0" marL="0" rtl="0" algn="l">
                        <a:lnSpc>
                          <a:spcPct val="115000"/>
                        </a:lnSpc>
                        <a:spcBef>
                          <a:spcPts val="0"/>
                        </a:spcBef>
                        <a:spcAft>
                          <a:spcPts val="0"/>
                        </a:spcAft>
                        <a:buNone/>
                      </a:pPr>
                      <a:r>
                        <a:rPr lang="en" sz="1100"/>
                        <a:t>00011000‬.0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168.177.24.1 - 168.177.31.254</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168.177.31.255</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4850">
                <a:tc>
                  <a:txBody>
                    <a:bodyPr/>
                    <a:lstStyle/>
                    <a:p>
                      <a:pPr indent="0" lvl="0" marL="0" rtl="0" algn="l">
                        <a:spcBef>
                          <a:spcPts val="0"/>
                        </a:spcBef>
                        <a:spcAft>
                          <a:spcPts val="0"/>
                        </a:spcAft>
                        <a:buNone/>
                      </a:pPr>
                      <a:r>
                        <a:rPr lang="en" sz="1100"/>
                        <a:t>#4</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00100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168.177.32.0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10101000‬.10110001‬.</a:t>
                      </a:r>
                      <a:endParaRPr sz="1100"/>
                    </a:p>
                    <a:p>
                      <a:pPr indent="0" lvl="0" marL="0" rtl="0" algn="l">
                        <a:lnSpc>
                          <a:spcPct val="115000"/>
                        </a:lnSpc>
                        <a:spcBef>
                          <a:spcPts val="0"/>
                        </a:spcBef>
                        <a:spcAft>
                          <a:spcPts val="0"/>
                        </a:spcAft>
                        <a:buNone/>
                      </a:pPr>
                      <a:r>
                        <a:rPr lang="en" sz="1100"/>
                        <a:t>00100000‬‬.0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168.177.32.1 - 168.177.39.254</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168.177.39.255</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01525">
                <a:tc>
                  <a:txBody>
                    <a:bodyPr/>
                    <a:lstStyle/>
                    <a:p>
                      <a:pPr indent="0" lvl="0" marL="0" rtl="0" algn="l">
                        <a:spcBef>
                          <a:spcPts val="0"/>
                        </a:spcBef>
                        <a:spcAft>
                          <a:spcPts val="0"/>
                        </a:spcAft>
                        <a:buNone/>
                      </a:pPr>
                      <a:r>
                        <a:rPr lang="en" sz="1100"/>
                        <a:t>#5</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00101</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168.177.40.0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10101000‬.10110001‬.</a:t>
                      </a:r>
                      <a:endParaRPr sz="1100"/>
                    </a:p>
                    <a:p>
                      <a:pPr indent="0" lvl="0" marL="0" rtl="0" algn="l">
                        <a:lnSpc>
                          <a:spcPct val="115000"/>
                        </a:lnSpc>
                        <a:spcBef>
                          <a:spcPts val="0"/>
                        </a:spcBef>
                        <a:spcAft>
                          <a:spcPts val="0"/>
                        </a:spcAft>
                        <a:buNone/>
                      </a:pPr>
                      <a:r>
                        <a:rPr lang="en" sz="1100"/>
                        <a:t>00101000‬‬‬.0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168.177.40.1 -168.177.47.254</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168.177.47.255</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01525">
                <a:tc>
                  <a:txBody>
                    <a:bodyPr/>
                    <a:lstStyle/>
                    <a:p>
                      <a:pPr indent="0" lvl="0" marL="0" rtl="0" algn="l">
                        <a:spcBef>
                          <a:spcPts val="0"/>
                        </a:spcBef>
                        <a:spcAft>
                          <a:spcPts val="0"/>
                        </a:spcAft>
                        <a:buNone/>
                      </a:pPr>
                      <a:r>
                        <a:rPr lang="en" sz="1100"/>
                        <a:t>#6</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00110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168.177.48.0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10101000‬.10110001‬.</a:t>
                      </a:r>
                      <a:endParaRPr sz="1100"/>
                    </a:p>
                    <a:p>
                      <a:pPr indent="0" lvl="0" marL="0" rtl="0" algn="l">
                        <a:lnSpc>
                          <a:spcPct val="115000"/>
                        </a:lnSpc>
                        <a:spcBef>
                          <a:spcPts val="0"/>
                        </a:spcBef>
                        <a:spcAft>
                          <a:spcPts val="0"/>
                        </a:spcAft>
                        <a:buNone/>
                      </a:pPr>
                      <a:r>
                        <a:rPr lang="en" sz="1100"/>
                        <a:t>00110000‬‬.0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168.177.48.1 - 168.177.55.254</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168.177.55.255</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01525">
                <a:tc>
                  <a:txBody>
                    <a:bodyPr/>
                    <a:lstStyle/>
                    <a:p>
                      <a:pPr indent="0" lvl="0" marL="0" rtl="0" algn="l">
                        <a:spcBef>
                          <a:spcPts val="0"/>
                        </a:spcBef>
                        <a:spcAft>
                          <a:spcPts val="0"/>
                        </a:spcAft>
                        <a:buNone/>
                      </a:pPr>
                      <a:r>
                        <a:rPr lang="en" sz="1100"/>
                        <a:t>#7</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00111</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168.177.56.0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10101000‬.10110001‬.</a:t>
                      </a:r>
                      <a:endParaRPr sz="1100"/>
                    </a:p>
                    <a:p>
                      <a:pPr indent="0" lvl="0" marL="0" rtl="0" algn="l">
                        <a:lnSpc>
                          <a:spcPct val="115000"/>
                        </a:lnSpc>
                        <a:spcBef>
                          <a:spcPts val="0"/>
                        </a:spcBef>
                        <a:spcAft>
                          <a:spcPts val="0"/>
                        </a:spcAft>
                        <a:buNone/>
                      </a:pPr>
                      <a:r>
                        <a:rPr lang="en" sz="1100"/>
                        <a:t>00111000‬‬.0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168.177.56.1 - 168.177.63.254</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t>168.177.63.255</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