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notesMasterIdLst>
    <p:notesMasterId r:id="rId20"/>
  </p:notesMasterIdLst>
  <p:sldIdLst>
    <p:sldId id="335" r:id="rId3"/>
    <p:sldId id="336" r:id="rId4"/>
    <p:sldId id="349" r:id="rId5"/>
    <p:sldId id="339" r:id="rId6"/>
    <p:sldId id="334" r:id="rId7"/>
    <p:sldId id="350" r:id="rId8"/>
    <p:sldId id="343" r:id="rId9"/>
    <p:sldId id="344" r:id="rId10"/>
    <p:sldId id="345" r:id="rId11"/>
    <p:sldId id="346" r:id="rId12"/>
    <p:sldId id="351" r:id="rId13"/>
    <p:sldId id="352" r:id="rId14"/>
    <p:sldId id="353" r:id="rId15"/>
    <p:sldId id="340" r:id="rId16"/>
    <p:sldId id="347" r:id="rId17"/>
    <p:sldId id="348" r:id="rId18"/>
    <p:sldId id="34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1" autoAdjust="0"/>
    <p:restoredTop sz="96327" autoAdjust="0"/>
  </p:normalViewPr>
  <p:slideViewPr>
    <p:cSldViewPr snapToGrid="0">
      <p:cViewPr varScale="1">
        <p:scale>
          <a:sx n="68" d="100"/>
          <a:sy n="68" d="100"/>
        </p:scale>
        <p:origin x="75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78B-FE7C-474B-AC91-ABC1B62969E2}" type="datetimeFigureOut">
              <a:rPr lang="en-US" smtClean="0"/>
              <a:t>19/5/2020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B4EB-D9F6-4F2F-973A-15D71B3F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1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18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45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1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99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2A483ECA-5E4C-194B-8294-BB936B22E4FF}"/>
              </a:ext>
            </a:extLst>
          </p:cNvPr>
          <p:cNvSpPr/>
          <p:nvPr/>
        </p:nvSpPr>
        <p:spPr>
          <a:xfrm>
            <a:off x="464274" y="497438"/>
            <a:ext cx="11235442" cy="5889656"/>
          </a:xfrm>
          <a:prstGeom prst="rect">
            <a:avLst/>
          </a:prstGeom>
          <a:solidFill>
            <a:srgbClr val="20202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977" y="3576577"/>
            <a:ext cx="10814046" cy="1160522"/>
          </a:xfrm>
        </p:spPr>
        <p:txBody>
          <a:bodyPr anchor="b">
            <a:normAutofit/>
          </a:bodyPr>
          <a:lstStyle>
            <a:lvl1pPr algn="r">
              <a:defRPr sz="60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8977" y="4878897"/>
            <a:ext cx="10814045" cy="50590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38E9F746-467C-9F48-B41E-1A9A86134C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732963" cy="3429000"/>
          </a:xfrm>
          <a:solidFill>
            <a:schemeClr val="accent5">
              <a:lumMod val="75000"/>
            </a:schemeClr>
          </a:solidFill>
        </p:spPr>
        <p:txBody>
          <a:bodyPr anchor="b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 Placeholder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7EA472F-50D0-8C4B-B4BF-CCB45005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32656" y="6434673"/>
            <a:ext cx="1143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19/5/2020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6135640-A978-D44A-B3A6-D0403BB3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00" y="6434673"/>
            <a:ext cx="708417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D38AAB4-1F5D-F64A-868B-E9FCAE9D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6434673"/>
            <a:ext cx="55116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9226AA1F-E8AD-D24C-99F4-47BCF8A8F10A}"/>
              </a:ext>
            </a:extLst>
          </p:cNvPr>
          <p:cNvSpPr/>
          <p:nvPr/>
        </p:nvSpPr>
        <p:spPr>
          <a:xfrm>
            <a:off x="464274" y="497438"/>
            <a:ext cx="11235442" cy="5889656"/>
          </a:xfrm>
          <a:prstGeom prst="rect">
            <a:avLst/>
          </a:prstGeom>
          <a:solidFill>
            <a:srgbClr val="20202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C5F4903-5D46-B64B-9CE6-9F86204716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18375" y="0"/>
            <a:ext cx="4873625" cy="5486400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Picture Placeholder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83214B01-190F-EA46-A0B5-8CB2F036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32656" y="6434673"/>
            <a:ext cx="1143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19/5/2020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6C12819-9D70-B449-B341-F8BEE41D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00" y="6434673"/>
            <a:ext cx="708417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9EAD95E-91AC-D54C-A92C-2C7044BA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6434673"/>
            <a:ext cx="55116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736B7E5-8945-CC43-BB5D-FD29B700DE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Picture Placeholder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647661" y="4732865"/>
            <a:ext cx="3865944" cy="566738"/>
          </a:xfrm>
        </p:spPr>
        <p:txBody>
          <a:bodyPr anchor="b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half" idx="2"/>
          </p:nvPr>
        </p:nvSpPr>
        <p:spPr>
          <a:xfrm>
            <a:off x="7647661" y="5299603"/>
            <a:ext cx="3865944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 userDrawn="1">
            <p:ph type="dt" sz="half" idx="10"/>
          </p:nvPr>
        </p:nvSpPr>
        <p:spPr>
          <a:xfrm>
            <a:off x="9710286" y="5883275"/>
            <a:ext cx="1143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 userDrawn="1">
            <p:ph type="ftr" sz="quarter" idx="11"/>
          </p:nvPr>
        </p:nvSpPr>
        <p:spPr>
          <a:xfrm>
            <a:off x="7639197" y="5883275"/>
            <a:ext cx="197251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">
            <a:extLst>
              <a:ext uri="{FF2B5EF4-FFF2-40B4-BE49-F238E27FC236}">
                <a16:creationId xmlns:a16="http://schemas.microsoft.com/office/drawing/2014/main" id="{21F21BD7-D364-D44A-A3D3-F6D831E20179}"/>
              </a:ext>
            </a:extLst>
          </p:cNvPr>
          <p:cNvSpPr/>
          <p:nvPr/>
        </p:nvSpPr>
        <p:spPr>
          <a:xfrm>
            <a:off x="464274" y="497438"/>
            <a:ext cx="11235442" cy="5889656"/>
          </a:xfrm>
          <a:prstGeom prst="rect">
            <a:avLst/>
          </a:prstGeom>
          <a:solidFill>
            <a:srgbClr val="202020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B6B2289-FFD1-F244-B951-270004D8B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5996" cy="3428999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Picture Placeholder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F28CA87E-4D32-F440-A412-46F5603EF06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5998" y="3428998"/>
            <a:ext cx="6096002" cy="3429002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Picture Placeholder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0" y="84318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090116" y="300876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8202" y="685800"/>
            <a:ext cx="5125698" cy="2578261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58481" y="3681993"/>
            <a:ext cx="51330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81" y="4215395"/>
            <a:ext cx="513303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21147" y="5883275"/>
            <a:ext cx="1143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8481" y="5883275"/>
            <a:ext cx="32000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40347" y="5883275"/>
            <a:ext cx="5511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56A604C2-E3DC-EE47-87D2-19AAF2B54BAC}"/>
              </a:ext>
            </a:extLst>
          </p:cNvPr>
          <p:cNvSpPr/>
          <p:nvPr userDrawn="1"/>
        </p:nvSpPr>
        <p:spPr>
          <a:xfrm>
            <a:off x="464274" y="497438"/>
            <a:ext cx="11235442" cy="5889656"/>
          </a:xfrm>
          <a:prstGeom prst="rect">
            <a:avLst/>
          </a:prstGeom>
          <a:solidFill>
            <a:srgbClr val="20202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459" y="685800"/>
            <a:ext cx="10889565" cy="17525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458" y="2666999"/>
            <a:ext cx="10889565" cy="3505201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0DAEC1B-5A5F-B741-9290-D1BDFDF9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32656" y="6434673"/>
            <a:ext cx="1143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19/5/2020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9939B-C7F0-3E4A-AF90-5F4DD250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00" y="6434673"/>
            <a:ext cx="708417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352266-720C-F248-8B9A-EA612377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6434673"/>
            <a:ext cx="55116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91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56A604C2-E3DC-EE47-87D2-19AAF2B54BAC}"/>
              </a:ext>
            </a:extLst>
          </p:cNvPr>
          <p:cNvSpPr/>
          <p:nvPr/>
        </p:nvSpPr>
        <p:spPr>
          <a:xfrm>
            <a:off x="464274" y="497438"/>
            <a:ext cx="11235442" cy="5889656"/>
          </a:xfrm>
          <a:prstGeom prst="rect">
            <a:avLst/>
          </a:prstGeom>
          <a:solidFill>
            <a:srgbClr val="20202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459" y="685800"/>
            <a:ext cx="10889565" cy="17525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458" y="2667000"/>
            <a:ext cx="10889565" cy="2472160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0DAEC1B-5A5F-B741-9290-D1BDFDF9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32656" y="6434673"/>
            <a:ext cx="1143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19/5/2020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9939B-C7F0-3E4A-AF90-5F4DD250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2200" y="6434673"/>
            <a:ext cx="348425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352266-720C-F248-8B9A-EA612377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6434673"/>
            <a:ext cx="55116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96B6044-6A70-424B-B784-9CD58FB1A14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5278438"/>
            <a:ext cx="6096000" cy="1579562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Picture Placeholder</a:t>
            </a:r>
          </a:p>
        </p:txBody>
      </p:sp>
    </p:spTree>
    <p:extLst>
      <p:ext uri="{BB962C8B-B14F-4D97-AF65-F5344CB8AC3E}">
        <p14:creationId xmlns:p14="http://schemas.microsoft.com/office/powerpoint/2010/main" val="31910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1795A215-736B-9849-8880-43924211E22F}"/>
              </a:ext>
            </a:extLst>
          </p:cNvPr>
          <p:cNvSpPr/>
          <p:nvPr/>
        </p:nvSpPr>
        <p:spPr>
          <a:xfrm>
            <a:off x="464274" y="497438"/>
            <a:ext cx="11235442" cy="5889656"/>
          </a:xfrm>
          <a:prstGeom prst="rect">
            <a:avLst/>
          </a:prstGeom>
          <a:solidFill>
            <a:srgbClr val="20202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118D7888-9C5E-9146-8FE7-D54083D4A7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72469" y="3429000"/>
            <a:ext cx="8247063" cy="3429000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Picture Placeholder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630165"/>
            <a:ext cx="8930747" cy="1688629"/>
          </a:xfrm>
        </p:spPr>
        <p:txBody>
          <a:bodyPr anchor="b"/>
          <a:lstStyle>
            <a:lvl1pPr algn="r">
              <a:defRPr sz="40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2491830"/>
            <a:ext cx="8930748" cy="688452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6434673"/>
            <a:ext cx="1143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" y="6434673"/>
            <a:ext cx="708417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6434673"/>
            <a:ext cx="55116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1795A215-736B-9849-8880-43924211E22F}"/>
              </a:ext>
            </a:extLst>
          </p:cNvPr>
          <p:cNvSpPr/>
          <p:nvPr/>
        </p:nvSpPr>
        <p:spPr>
          <a:xfrm>
            <a:off x="464274" y="497438"/>
            <a:ext cx="11235442" cy="5889656"/>
          </a:xfrm>
          <a:prstGeom prst="rect">
            <a:avLst/>
          </a:prstGeom>
          <a:solidFill>
            <a:srgbClr val="20202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118D7888-9C5E-9146-8FE7-D54083D4A7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72469" y="4585"/>
            <a:ext cx="8247063" cy="3429000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Picture Placeholder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3612505"/>
            <a:ext cx="8930747" cy="1688629"/>
          </a:xfrm>
        </p:spPr>
        <p:txBody>
          <a:bodyPr anchor="b"/>
          <a:lstStyle>
            <a:lvl1pPr algn="r">
              <a:defRPr sz="40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5474170"/>
            <a:ext cx="8930748" cy="688452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6434673"/>
            <a:ext cx="1143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" y="6434673"/>
            <a:ext cx="708417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6434673"/>
            <a:ext cx="55116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5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www.presentationgo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61BEF0D-F0BB-DE4B-95CE-6DB70DBA9567}" type="datetimeFigureOut">
              <a:rPr lang="en-US" smtClean="0"/>
              <a:pPr/>
              <a:t>19/5/2020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D35851-77C7-4EA7-8DA4-803301E9B62B}"/>
              </a:ext>
            </a:extLst>
          </p:cNvPr>
          <p:cNvSpPr/>
          <p:nvPr userDrawn="1"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21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E7DD553-2AC4-432D-A43B-C8305542BE0E}"/>
              </a:ext>
            </a:extLst>
          </p:cNvPr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23DA4F-C1FF-4F55-BAF5-771642DBC3DE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EA9F86-74C3-4161-9AC2-8E8EC6B2814C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3382475-D263-4AB9-90E2-FD4C05C171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1" r:id="rId4"/>
    <p:sldLayoutId id="214748367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60" r:id="rId11"/>
    <p:sldLayoutId id="2147483657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58" r:id="rId18"/>
    <p:sldLayoutId id="2147483659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enetic.ro/product/SRT6KXLI?gclid=CjwKCAjwkun1BRAIEiwA2mJRWUn_iWO_lHiw9qAUutw0eGppiPybvNKGkxXltaHYVJlgJCqCc-nU4xoCIO0QAvD_BwE" TargetMode="External"/><Relationship Id="rId3" Type="http://schemas.openxmlformats.org/officeDocument/2006/relationships/hyperlink" Target="https://buy.hpe.com/us/en/servers/rack-servers/proliant-dl300-servers/proliant-dl380-server/hpe-proliant-dl380-gen10-server/p/1010026818" TargetMode="External"/><Relationship Id="rId7" Type="http://schemas.openxmlformats.org/officeDocument/2006/relationships/hyperlink" Target="https://www.cel.ro/imprimante-laser/imprimanta-laser-monocrom-canon-i-sensys-lbp212dw-wireless-a4-pNyozMTAn-l/?gclid=CjwKCAjwkun1BRAIEiwA2mJRWTBioq-RuZehRR8anv-LZxOPVUjXPWuT0dqX2Ht4Am_fO12_4PLGUxoCZGAQAvD_BwE" TargetMode="External"/><Relationship Id="rId2" Type="http://schemas.openxmlformats.org/officeDocument/2006/relationships/slide" Target="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o.rsdelivers.com/product/rs-pro/cat6utpframeb/rs-pro-cat6-24-port-rj45-rj-patch-panel-utp-1u/0556651" TargetMode="External"/><Relationship Id="rId5" Type="http://schemas.openxmlformats.org/officeDocument/2006/relationships/hyperlink" Target="https://www8.hp.com/ro/ro/desktops/product-details/32235715" TargetMode="External"/><Relationship Id="rId4" Type="http://schemas.openxmlformats.org/officeDocument/2006/relationships/hyperlink" Target="https://www.tp-link.com/ro/business-networking/outdoor-radio/tl-wa7210n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FD0D48-696B-4896-8F6F-B19AA59A6A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CNOS(Project) – Installation of an Intranet network at the                     Data Center in Iasi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239C1AF-BC69-40CE-935D-B07D61F11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977" y="4878896"/>
            <a:ext cx="10814045" cy="132495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Presented by </a:t>
            </a:r>
            <a:r>
              <a:rPr lang="en-US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Ekram Mohammad Shaidul </a:t>
            </a:r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and                                                                                    Professors:  </a:t>
            </a:r>
            <a:r>
              <a:rPr lang="en-US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Luminița Scripcariu  </a:t>
            </a:r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and                </a:t>
            </a:r>
          </a:p>
          <a:p>
            <a:pPr algn="l"/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                      </a:t>
            </a:r>
            <a:r>
              <a:rPr lang="en-US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Nnoli Mbanefo Nnaemeka</a:t>
            </a:r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                                                                                                                  </a:t>
            </a:r>
            <a:r>
              <a:rPr lang="en-US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Petre D. Mătăsaru</a:t>
            </a:r>
          </a:p>
          <a:p>
            <a:pPr algn="l"/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Group: 5311</a:t>
            </a:r>
          </a:p>
          <a:p>
            <a:pPr algn="l"/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20/05/2020</a:t>
            </a:r>
          </a:p>
        </p:txBody>
      </p:sp>
      <p:pic>
        <p:nvPicPr>
          <p:cNvPr id="12" name="Picture Placeholder 11" descr="A picture containing room, bed, table&#10;&#10;Description automatically generated">
            <a:extLst>
              <a:ext uri="{FF2B5EF4-FFF2-40B4-BE49-F238E27FC236}">
                <a16:creationId xmlns:a16="http://schemas.microsoft.com/office/drawing/2014/main" id="{6225CE17-0D53-4CF5-AFA5-8F0F63F686F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8" r="8"/>
          <a:stretch>
            <a:fillRect/>
          </a:stretch>
        </p:blipFill>
        <p:spPr/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F8ACC0-F44E-49F1-803E-3DEF084B0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072" y="4021603"/>
            <a:ext cx="2012621" cy="71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16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C498-B2CA-4C70-A885-20EF4B618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59" y="685801"/>
            <a:ext cx="10889565" cy="1055914"/>
          </a:xfrm>
        </p:spPr>
        <p:txBody>
          <a:bodyPr/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Bill of Materials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570D1F-AF36-42C2-ACC6-8DD770557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6541" y="1611086"/>
            <a:ext cx="6750061" cy="4561113"/>
          </a:xfrm>
        </p:spPr>
      </p:pic>
    </p:spTree>
    <p:extLst>
      <p:ext uri="{BB962C8B-B14F-4D97-AF65-F5344CB8AC3E}">
        <p14:creationId xmlns:p14="http://schemas.microsoft.com/office/powerpoint/2010/main" val="216856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D328-CBF5-464B-AE56-84D1CB23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17" y="699867"/>
            <a:ext cx="10889565" cy="720969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Device Specs - Hewlett Packard 868703-B21 HPE PROLIANT DL380 GEN10 8SFF Server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BCA1D3-6360-41F6-9F08-E338F04E1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038" y="2244968"/>
            <a:ext cx="3755488" cy="37554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551428-DFE3-47D8-80AF-381D50B86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241" y="1534494"/>
            <a:ext cx="4029977" cy="1920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338FDE-2B23-4069-9DD8-7305452E8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241" y="3454734"/>
            <a:ext cx="4029977" cy="286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99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DE07-3231-4DA4-8518-5F16413A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58" y="685800"/>
            <a:ext cx="10889565" cy="622495"/>
          </a:xfrm>
        </p:spPr>
        <p:txBody>
          <a:bodyPr/>
          <a:lstStyle/>
          <a:p>
            <a:r>
              <a:rPr kumimoji="0" lang="en-US" sz="32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Devanagari" panose="02040503050201020203" pitchFamily="18" charset="0"/>
                <a:ea typeface="+mj-ea"/>
                <a:cs typeface="Adobe Devanagari" panose="02040503050201020203" pitchFamily="18" charset="0"/>
              </a:rPr>
              <a:t>Device Specs – D-Link (DGS-3120) switch </a:t>
            </a: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D50C73-355A-43EA-8E03-046AF8619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471" y="2835812"/>
            <a:ext cx="5990817" cy="35052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EABBF4-F538-4DC2-9D9A-B0787D630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243" y="1416881"/>
            <a:ext cx="3293526" cy="460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58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A578-3388-42A0-844E-4F87D19A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2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Devanagari" panose="02040503050201020203" pitchFamily="18" charset="0"/>
                <a:ea typeface="+mj-ea"/>
                <a:cs typeface="Adobe Devanagari" panose="02040503050201020203" pitchFamily="18" charset="0"/>
              </a:rPr>
              <a:t>Device Specs -TP-Link TL-WA7210N 2.4GHz 150Mbps Outdoor Wireless Access Point  (PoE)</a:t>
            </a: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326171-F367-4382-9093-8563FB40F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426" y="2667000"/>
            <a:ext cx="4255282" cy="3505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C0EF3F-F7FE-458F-AD28-ED5F38D1A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5" y="2963712"/>
            <a:ext cx="5922023" cy="1289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2591FC-3DB2-40DB-B486-F1D72B5CD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24" y="4253251"/>
            <a:ext cx="5922023" cy="1663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07FCAE-1410-45D0-A0CA-F374F4E53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125" y="4419600"/>
            <a:ext cx="5930899" cy="150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4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8425-2F50-4608-A74C-052CD9F6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59" y="685801"/>
            <a:ext cx="10889565" cy="763172"/>
          </a:xfrm>
        </p:spPr>
        <p:txBody>
          <a:bodyPr/>
          <a:lstStyle/>
          <a:p>
            <a:r>
              <a:rPr lang="en-US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Workforce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D2F034-1AA1-45F2-AACA-3ABBD5117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58" y="2405574"/>
            <a:ext cx="10889565" cy="2872863"/>
          </a:xfrm>
        </p:spPr>
        <p:txBody>
          <a:bodyPr>
            <a:noAutofit/>
          </a:bodyPr>
          <a:lstStyle/>
          <a:p>
            <a:pPr algn="just">
              <a:spcBef>
                <a:spcPts val="1800"/>
              </a:spcBef>
            </a:pPr>
            <a:r>
              <a:rPr lang="en-US" sz="2800" noProof="1">
                <a:latin typeface="Adobe Devanagari" panose="02040503050201020203" pitchFamily="18" charset="0"/>
                <a:cs typeface="Adobe Devanagari" panose="02040503050201020203" pitchFamily="18" charset="0"/>
              </a:rPr>
              <a:t>Time frame for project completion: </a:t>
            </a:r>
            <a:r>
              <a:rPr lang="en-US" sz="2800" dirty="0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Adobe Devanagari" panose="02040503050201020203" pitchFamily="18" charset="0"/>
              </a:rPr>
              <a:t>2 weeks </a:t>
            </a:r>
          </a:p>
          <a:p>
            <a:pPr marL="0" indent="0" algn="just">
              <a:spcBef>
                <a:spcPts val="1800"/>
              </a:spcBef>
              <a:buNone/>
            </a:pPr>
            <a:endParaRPr lang="en-US" sz="2800" noProof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noProof="1">
                <a:latin typeface="Adobe Devanagari" panose="02040503050201020203" pitchFamily="18" charset="0"/>
                <a:cs typeface="Adobe Devanagari" panose="02040503050201020203" pitchFamily="18" charset="0"/>
              </a:rPr>
              <a:t>Employees deployed: </a:t>
            </a:r>
            <a:r>
              <a:rPr lang="en-US" sz="2800" dirty="0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Adobe Devanagari" panose="02040503050201020203" pitchFamily="18" charset="0"/>
              </a:rPr>
              <a:t>8 Technicians, 4 Electricians and 1 Networking engineer</a:t>
            </a:r>
            <a:endParaRPr lang="en-US" sz="2000" dirty="0">
              <a:effectLst/>
              <a:latin typeface="Adobe Devanagari" panose="02040503050201020203" pitchFamily="18" charset="0"/>
              <a:ea typeface="Calibri" panose="020F0502020204030204" pitchFamily="34" charset="0"/>
              <a:cs typeface="Adobe Devanagari" panose="02040503050201020203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800" noProof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 algn="just">
              <a:spcBef>
                <a:spcPts val="1800"/>
              </a:spcBef>
              <a:buNone/>
            </a:pPr>
            <a:endParaRPr lang="en-US" sz="2800" noProof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just">
              <a:spcBef>
                <a:spcPts val="1800"/>
              </a:spcBef>
            </a:pPr>
            <a:endParaRPr lang="en-US" noProof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B9A4-7C00-41BB-B303-4E91C20728D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3" name="Picture Placeholder 12" descr="A picture containing swimming, sitting, motorcycle&#10;&#10;Description automatically generated">
            <a:extLst>
              <a:ext uri="{FF2B5EF4-FFF2-40B4-BE49-F238E27FC236}">
                <a16:creationId xmlns:a16="http://schemas.microsoft.com/office/drawing/2014/main" id="{80A90EE2-1154-4DB7-AFB6-0413AD4249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50" b="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3978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011D85-10D1-4351-A415-301682611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261" y="1400906"/>
            <a:ext cx="10559281" cy="3987020"/>
          </a:xfrm>
        </p:spPr>
      </p:pic>
    </p:spTree>
    <p:extLst>
      <p:ext uri="{BB962C8B-B14F-4D97-AF65-F5344CB8AC3E}">
        <p14:creationId xmlns:p14="http://schemas.microsoft.com/office/powerpoint/2010/main" val="2495503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3DBC-70A3-4370-B8D0-651B8FE71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59" y="685800"/>
            <a:ext cx="10889565" cy="43961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24802-6206-4277-B4D6-661520640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58" y="1237957"/>
            <a:ext cx="10889565" cy="4934243"/>
          </a:xfrm>
        </p:spPr>
        <p:txBody>
          <a:bodyPr/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  <a:hlinkClick r:id="rId2" action="ppaction://hlinksldjump"/>
              </a:rPr>
              <a:t>https://www.google.com/url?sa=i&amp;url=http%3A%2F%2Fwww.vmastoryboard.com%2Fcase-stories%2F2648%2Fturner_duckworth_amazon_smile_logo%2F&amp;psig=AOvVaw3rLVpmwIp82sFTQbI7eCnJ&amp;ust=1589316902800000&amp;source=images&amp;cd=vfe&amp;ved=0CAIQjRxqFwoTCJDHr9DcrOkCFQAAAAAdAAAAABAR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dobe Devanagari" panose="02040503050201020203" pitchFamily="18" charset="0"/>
              <a:ea typeface="+mn-ea"/>
              <a:cs typeface="Adobe Devanagari" panose="02040503050201020203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  <a:hlinkClick r:id="rId3"/>
              </a:rPr>
              <a:t>https://buy.hpe.com/us/en/servers/rack-servers/proliant-dl300-servers/proliant-dl380-server/hpe-proliant-dl380-gen10-server/p/1010026818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dobe Devanagari" panose="02040503050201020203" pitchFamily="18" charset="0"/>
              <a:ea typeface="+mn-ea"/>
              <a:cs typeface="Adobe Devanagari" panose="02040503050201020203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  <a:hlinkClick r:id="rId2" action="ppaction://hlinksldjump"/>
              </a:rPr>
              <a:t>https://www.it-market.com/en/d-link/d-link-dgs-3120-24tc1?gclid=CjwKCAjwkun1BRAIEiwA2mJRWXiCBfsMYpe9wr9cx_PSAiEDlbPWe8Lt-tXIUK9OLYDQiTZhtDTGwxoC614QAvD_BwE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dobe Devanagari" panose="02040503050201020203" pitchFamily="18" charset="0"/>
              <a:ea typeface="+mn-ea"/>
              <a:cs typeface="Adobe Devanagari" panose="02040503050201020203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  <a:hlinkClick r:id="rId4"/>
              </a:rPr>
              <a:t>https://www.tp-link.com/ro/business-networking/outdoor-radio/tl-wa7210n/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dobe Devanagari" panose="02040503050201020203" pitchFamily="18" charset="0"/>
              <a:ea typeface="+mn-ea"/>
              <a:cs typeface="Adobe Devanagari" panose="02040503050201020203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  <a:hlinkClick r:id="rId5"/>
              </a:rPr>
              <a:t>https://www8.hp.com/ro/ro/desktops/product-details/32235715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dobe Devanagari" panose="02040503050201020203" pitchFamily="18" charset="0"/>
              <a:ea typeface="+mn-ea"/>
              <a:cs typeface="Adobe Devanagari" panose="02040503050201020203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  <a:hlinkClick r:id="rId2" action="ppaction://hlinksldjump"/>
              </a:rPr>
              <a:t>https://www.lizengo.ro/microsoft/windows-server-2016-1-user-cal?gclid=CjwKCAjwkun1BRAIEiwA2mJRWbpbyi4wzx7h85KE0u9aocNVkDtFRIvt5Q-dKrRFFdfbpi2YYkCfABoCqPQQAvD_BwE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dobe Devanagari" panose="02040503050201020203" pitchFamily="18" charset="0"/>
              <a:ea typeface="+mn-ea"/>
              <a:cs typeface="Adobe Devanagari" panose="02040503050201020203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  <a:hlinkClick r:id="rId2" action="ppaction://hlinksldjump"/>
              </a:rPr>
              <a:t>https://www.emag.ro/laptop-hp-15s-fq1003nq-cu-procesor-intelr-coretm-i5-1035g1-pana-la-3-60-ghz-ice-lake-15-6-full-hd-8gb-256gb-ssd-intel-uhd-graphics-free-dos-silver-8pt32ea/pd/DJPJ0WBBM/?cmpid=86846&amp;gclid=CjwKCAjwkun1BRAIEiwA2mJRWbFHLsgdy2Yxzw5GQku8x9L1yHt6ub4Q-ok0QvrFx6z9WQfcz-wojBoC728QAvD_BwE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dobe Devanagari" panose="02040503050201020203" pitchFamily="18" charset="0"/>
              <a:ea typeface="+mn-ea"/>
              <a:cs typeface="Adobe Devanagari" panose="02040503050201020203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  <a:hlinkClick r:id="rId6"/>
              </a:rPr>
              <a:t>https://ro.rsdelivers.com/product/rs-pro/cat6utpframeb/rs-pro-cat6-24-port-rj45-rj-patch-panel-utp-1u/0556651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dobe Devanagari" panose="02040503050201020203" pitchFamily="18" charset="0"/>
              <a:ea typeface="+mn-ea"/>
              <a:cs typeface="Adobe Devanagari" panose="02040503050201020203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  <a:hlinkClick r:id="rId7"/>
              </a:rPr>
              <a:t>https://www.cel.ro/imprimante-laser/imprimanta-laser-monocrom-canon-i-sensys-lbp212dw-wireless-a4-pNyozMTAn-l/?gclid=CjwKCAjwkun1BRAIEiwA2mJRWTBioq-RuZehRR8anv-LZxOPVUjXPWuT0dqX2Ht4Am_fO12_4PLGUxoCZGAQAvD_BwE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dobe Devanagari" panose="02040503050201020203" pitchFamily="18" charset="0"/>
              <a:ea typeface="+mn-ea"/>
              <a:cs typeface="Adobe Devanagari" panose="02040503050201020203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  <a:hlinkClick r:id="rId8"/>
              </a:rPr>
              <a:t>https://www.senetic.ro/product/SRT6KXLI?gclid=CjwKCAjwkun1BRAIEiwA2mJRWUn_iWO_lHiw9qAUutw0eGppiPybvNKGkxXltaHYVJlgJCqCc-nU4xoCIO0QAvD_BwE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dobe Devanagari" panose="02040503050201020203" pitchFamily="18" charset="0"/>
              <a:ea typeface="+mn-ea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430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B403BC-4327-4F09-99DB-F6BBA21B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Thank 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75C38-651B-4D8B-A382-532CF0316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We would welcome your questions and/or opinions.</a:t>
            </a:r>
          </a:p>
        </p:txBody>
      </p:sp>
      <p:pic>
        <p:nvPicPr>
          <p:cNvPr id="12" name="Picture Placeholder 11" descr="A picture containing animal, star&#10;&#10;Description automatically generated">
            <a:extLst>
              <a:ext uri="{FF2B5EF4-FFF2-40B4-BE49-F238E27FC236}">
                <a16:creationId xmlns:a16="http://schemas.microsoft.com/office/drawing/2014/main" id="{9522912D-2F75-46DC-81A4-88F47252AFF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0" r="10"/>
          <a:stretch>
            <a:fillRect/>
          </a:stretch>
        </p:blipFill>
        <p:spPr>
          <a:xfrm>
            <a:off x="1972469" y="3429000"/>
            <a:ext cx="8247063" cy="3429000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31B7C68-D786-443C-9635-ACD6C28DBA1C}"/>
              </a:ext>
            </a:extLst>
          </p:cNvPr>
          <p:cNvSpPr/>
          <p:nvPr/>
        </p:nvSpPr>
        <p:spPr>
          <a:xfrm>
            <a:off x="1972469" y="3429000"/>
            <a:ext cx="8247062" cy="3429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B403BC-4327-4F09-99DB-F6BBA21B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Company Profile – Who are we?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75C38-651B-4D8B-A382-532CF0316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E&amp;N internet solutions SRL</a:t>
            </a:r>
          </a:p>
        </p:txBody>
      </p:sp>
      <p:pic>
        <p:nvPicPr>
          <p:cNvPr id="15" name="Picture Placeholder 14" descr="A picture containing computer, laptop, sitting, desk&#10;&#10;Description automatically generated">
            <a:extLst>
              <a:ext uri="{FF2B5EF4-FFF2-40B4-BE49-F238E27FC236}">
                <a16:creationId xmlns:a16="http://schemas.microsoft.com/office/drawing/2014/main" id="{12B6EE93-C8A2-4495-B055-7DE9479B455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0" r="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7829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0A53-4C70-4F7E-9B98-E114B557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57" y="840545"/>
            <a:ext cx="10889565" cy="594360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Client Profile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01ABF-E656-4D8E-BC7C-79B42B890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58" y="1899139"/>
            <a:ext cx="10889565" cy="4346916"/>
          </a:xfrm>
        </p:spPr>
        <p:txBody>
          <a:bodyPr>
            <a:normAutofit/>
          </a:bodyPr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 Amazon Data Center based in </a:t>
            </a:r>
            <a:r>
              <a:rPr lang="it-IT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Strada Sfântul Lazăr nr. 27, Iași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Romania pioneered cloud computing in 2006, creating cloud infrastructure that allows you to securely build and innovate faster.</a:t>
            </a:r>
          </a:p>
          <a:p>
            <a:pPr marL="0" indent="0">
              <a:buNone/>
            </a:pP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They are continuously innovating the design and systems of their data centers to protect them from man-made and natural risks. </a:t>
            </a:r>
          </a:p>
          <a:p>
            <a:pPr marL="0" indent="0">
              <a:buNone/>
            </a:pP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Moreover, they also implement controls, build automated systems, and undergo third-party audits to confirm security and compliance. As a result, the most highly-regulated organizations in Iasi trust this center every day. </a:t>
            </a:r>
          </a:p>
        </p:txBody>
      </p:sp>
    </p:spTree>
    <p:extLst>
      <p:ext uri="{BB962C8B-B14F-4D97-AF65-F5344CB8AC3E}">
        <p14:creationId xmlns:p14="http://schemas.microsoft.com/office/powerpoint/2010/main" val="230212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B403BC-4327-4F09-99DB-F6BBA21BE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279" y="3612506"/>
            <a:ext cx="8930747" cy="6884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 brief analysis of the undertaking project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75C38-651B-4D8B-A382-532CF0316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2278" y="4479879"/>
            <a:ext cx="8930748" cy="1682743"/>
          </a:xfrm>
        </p:spPr>
        <p:txBody>
          <a:bodyPr>
            <a:normAutofit lnSpcReduction="10000"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Type of network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Network class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Network structure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Future plans</a:t>
            </a:r>
          </a:p>
        </p:txBody>
      </p:sp>
      <p:pic>
        <p:nvPicPr>
          <p:cNvPr id="13" name="Picture Placeholder 12" descr="A close up of a computer&#10;&#10;Description automatically generated">
            <a:extLst>
              <a:ext uri="{FF2B5EF4-FFF2-40B4-BE49-F238E27FC236}">
                <a16:creationId xmlns:a16="http://schemas.microsoft.com/office/drawing/2014/main" id="{BFB54FB4-959A-4103-A444-92C9BA0B4B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0" r="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9314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8425-2F50-4608-A74C-052CD9F6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59" y="685800"/>
            <a:ext cx="10889565" cy="62249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An in-depth reviewing of the network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D2F034-1AA1-45F2-AACA-3ABBD5117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1800"/>
              </a:spcBef>
            </a:pPr>
            <a:endParaRPr lang="en-US" noProof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 algn="just">
              <a:spcBef>
                <a:spcPts val="1800"/>
              </a:spcBef>
              <a:buNone/>
            </a:pPr>
            <a:endParaRPr lang="en-US" noProof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C4FF36-1A1F-49A5-B78A-FB3B5F5E7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066" y="1308295"/>
            <a:ext cx="8245868" cy="498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4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CBAE-72A4-43A9-986C-0CAC4117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59" y="685800"/>
            <a:ext cx="10889565" cy="62249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IPv4-to-IPv6 mixt mapping addresses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A84E6E7-7362-47FF-8773-24F1403C7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233" y="1308295"/>
            <a:ext cx="8017534" cy="4863905"/>
          </a:xfrm>
        </p:spPr>
      </p:pic>
    </p:spTree>
    <p:extLst>
      <p:ext uri="{BB962C8B-B14F-4D97-AF65-F5344CB8AC3E}">
        <p14:creationId xmlns:p14="http://schemas.microsoft.com/office/powerpoint/2010/main" val="329099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03CDA-4A9D-4D0A-BA26-A10228C8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59" y="685800"/>
            <a:ext cx="10889565" cy="1314207"/>
          </a:xfrm>
        </p:spPr>
        <p:txBody>
          <a:bodyPr/>
          <a:lstStyle/>
          <a:p>
            <a:r>
              <a:rPr lang="en-US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Layout of the first floor modeled on MS Visio 2019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9D40DA-9EB3-4D41-9DAD-8A417D117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6414" y="2000007"/>
            <a:ext cx="5903653" cy="4172193"/>
          </a:xfrm>
        </p:spPr>
      </p:pic>
    </p:spTree>
    <p:extLst>
      <p:ext uri="{BB962C8B-B14F-4D97-AF65-F5344CB8AC3E}">
        <p14:creationId xmlns:p14="http://schemas.microsoft.com/office/powerpoint/2010/main" val="26330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FD4E-117D-4D5B-B879-C8982599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59" y="685801"/>
            <a:ext cx="10889565" cy="1516966"/>
          </a:xfrm>
        </p:spPr>
        <p:txBody>
          <a:bodyPr/>
          <a:lstStyle/>
          <a:p>
            <a:r>
              <a:rPr lang="en-US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Layout of the second floor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4C637D-6355-488D-8536-6FFF9AE48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8096" y="2202766"/>
            <a:ext cx="5555808" cy="3969433"/>
          </a:xfrm>
        </p:spPr>
      </p:pic>
    </p:spTree>
    <p:extLst>
      <p:ext uri="{BB962C8B-B14F-4D97-AF65-F5344CB8AC3E}">
        <p14:creationId xmlns:p14="http://schemas.microsoft.com/office/powerpoint/2010/main" val="2339918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78E9-8AED-4E92-8E42-D908BB53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59" y="685801"/>
            <a:ext cx="10950184" cy="1157068"/>
          </a:xfrm>
        </p:spPr>
        <p:txBody>
          <a:bodyPr>
            <a:noAutofit/>
          </a:bodyPr>
          <a:lstStyle/>
          <a:p>
            <a:r>
              <a:rPr lang="en-US" sz="3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 Network infrastructure map – designed with Cisco Packet Tracer 7.3.0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A67E4D-1BDE-4132-93F2-A0EE9431C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934" y="1842869"/>
            <a:ext cx="9896568" cy="4220306"/>
          </a:xfrm>
        </p:spPr>
      </p:pic>
    </p:spTree>
    <p:extLst>
      <p:ext uri="{BB962C8B-B14F-4D97-AF65-F5344CB8AC3E}">
        <p14:creationId xmlns:p14="http://schemas.microsoft.com/office/powerpoint/2010/main" val="2744279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1180</TotalTime>
  <Words>530</Words>
  <Application>Microsoft Office PowerPoint</Application>
  <PresentationFormat>Widescreen</PresentationFormat>
  <Paragraphs>53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Adobe Devanagari</vt:lpstr>
      <vt:lpstr>Arial</vt:lpstr>
      <vt:lpstr>Calibri</vt:lpstr>
      <vt:lpstr>Calibri Light</vt:lpstr>
      <vt:lpstr>Open Sans</vt:lpstr>
      <vt:lpstr>Symbol</vt:lpstr>
      <vt:lpstr>Wingdings</vt:lpstr>
      <vt:lpstr>PresentationGO</vt:lpstr>
      <vt:lpstr>Designed by PresentationGO</vt:lpstr>
      <vt:lpstr>CNOS(Project) – Installation of an Intranet network at the                     Data Center in Iasi</vt:lpstr>
      <vt:lpstr>Company Profile – Who are we?</vt:lpstr>
      <vt:lpstr>Client Profile </vt:lpstr>
      <vt:lpstr>A brief analysis of the undertaking project  </vt:lpstr>
      <vt:lpstr>An in-depth reviewing of the network</vt:lpstr>
      <vt:lpstr>IPv4-to-IPv6 mixt mapping addresses</vt:lpstr>
      <vt:lpstr>Layout of the first floor modeled on MS Visio 2019</vt:lpstr>
      <vt:lpstr>Layout of the second floor</vt:lpstr>
      <vt:lpstr>The Network infrastructure map – designed with Cisco Packet Tracer 7.3.0</vt:lpstr>
      <vt:lpstr>Bill of Materials</vt:lpstr>
      <vt:lpstr>Device Specs - Hewlett Packard 868703-B21 HPE PROLIANT DL380 GEN10 8SFF Server</vt:lpstr>
      <vt:lpstr>Device Specs – D-Link (DGS-3120) switch </vt:lpstr>
      <vt:lpstr>Device Specs -TP-Link TL-WA7210N 2.4GHz 150Mbps Outdoor Wireless Access Point  (PoE)</vt:lpstr>
      <vt:lpstr>Workforce</vt:lpstr>
      <vt:lpstr>PowerPoint Presentation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</dc:title>
  <dc:creator>Shaidul Ekram</dc:creator>
  <dc:description>© Copyright PresentationGo.com</dc:description>
  <cp:lastModifiedBy>Mohammad-Shaidul EKRAM</cp:lastModifiedBy>
  <cp:revision>38</cp:revision>
  <dcterms:created xsi:type="dcterms:W3CDTF">2019-11-21T05:02:10Z</dcterms:created>
  <dcterms:modified xsi:type="dcterms:W3CDTF">2020-05-19T14:22:44Z</dcterms:modified>
  <cp:category>Templates</cp:category>
</cp:coreProperties>
</file>