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58DB95-0A69-40D5-AF48-97C2CFE7AD0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3DBCBA-5BB6-4A78-9DB2-8893FBE3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70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DB95-0A69-40D5-AF48-97C2CFE7AD0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BCBA-5BB6-4A78-9DB2-8893FBE3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1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DB95-0A69-40D5-AF48-97C2CFE7AD0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BCBA-5BB6-4A78-9DB2-8893FBE3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2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DB95-0A69-40D5-AF48-97C2CFE7AD0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BCBA-5BB6-4A78-9DB2-8893FBE371E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12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DB95-0A69-40D5-AF48-97C2CFE7AD0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BCBA-5BB6-4A78-9DB2-8893FBE3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26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DB95-0A69-40D5-AF48-97C2CFE7AD0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BCBA-5BB6-4A78-9DB2-8893FBE3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8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DB95-0A69-40D5-AF48-97C2CFE7AD0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BCBA-5BB6-4A78-9DB2-8893FBE3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8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DB95-0A69-40D5-AF48-97C2CFE7AD0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BCBA-5BB6-4A78-9DB2-8893FBE3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0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DB95-0A69-40D5-AF48-97C2CFE7AD0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BCBA-5BB6-4A78-9DB2-8893FBE3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DB95-0A69-40D5-AF48-97C2CFE7AD0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BCBA-5BB6-4A78-9DB2-8893FBE3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DB95-0A69-40D5-AF48-97C2CFE7AD0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BCBA-5BB6-4A78-9DB2-8893FBE3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6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DB95-0A69-40D5-AF48-97C2CFE7AD0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BCBA-5BB6-4A78-9DB2-8893FBE3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1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DB95-0A69-40D5-AF48-97C2CFE7AD0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BCBA-5BB6-4A78-9DB2-8893FBE3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DB95-0A69-40D5-AF48-97C2CFE7AD0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BCBA-5BB6-4A78-9DB2-8893FBE3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8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DB95-0A69-40D5-AF48-97C2CFE7AD0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BCBA-5BB6-4A78-9DB2-8893FBE3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26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DB95-0A69-40D5-AF48-97C2CFE7AD0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BCBA-5BB6-4A78-9DB2-8893FBE3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1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DB95-0A69-40D5-AF48-97C2CFE7AD0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BCBA-5BB6-4A78-9DB2-8893FBE3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8DB95-0A69-40D5-AF48-97C2CFE7AD0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BCBA-5BB6-4A78-9DB2-8893FBE3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72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omputer networks and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005" y="5512525"/>
            <a:ext cx="3796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Coordinators</a:t>
            </a:r>
          </a:p>
          <a:p>
            <a:r>
              <a:rPr lang="en-US" dirty="0" smtClean="0"/>
              <a:t>Conf. Dr. prof. </a:t>
            </a:r>
            <a:r>
              <a:rPr lang="en-US" dirty="0" err="1" smtClean="0"/>
              <a:t>Luminita</a:t>
            </a:r>
            <a:r>
              <a:rPr lang="en-US" dirty="0" smtClean="0"/>
              <a:t> </a:t>
            </a:r>
            <a:r>
              <a:rPr lang="en-US" dirty="0" err="1" smtClean="0"/>
              <a:t>Scripcariu</a:t>
            </a:r>
            <a:endParaRPr lang="en-US" dirty="0" smtClean="0"/>
          </a:p>
          <a:p>
            <a:r>
              <a:rPr lang="en-US" dirty="0" smtClean="0"/>
              <a:t>Asst. Dr. prof Daniel </a:t>
            </a:r>
            <a:r>
              <a:rPr lang="en-US" dirty="0" err="1" smtClean="0"/>
              <a:t>Matasaru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53600" y="5512525"/>
            <a:ext cx="2751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Students</a:t>
            </a:r>
          </a:p>
          <a:p>
            <a:r>
              <a:rPr lang="en-US" dirty="0" err="1" smtClean="0"/>
              <a:t>Novac</a:t>
            </a:r>
            <a:r>
              <a:rPr lang="en-US" dirty="0" smtClean="0"/>
              <a:t> Ion</a:t>
            </a:r>
          </a:p>
          <a:p>
            <a:r>
              <a:rPr lang="en-US" dirty="0" smtClean="0"/>
              <a:t>Robu Marcelin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5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0838"/>
            <a:ext cx="9905998" cy="748728"/>
          </a:xfrm>
        </p:spPr>
        <p:txBody>
          <a:bodyPr/>
          <a:lstStyle/>
          <a:p>
            <a:pPr algn="ctr"/>
            <a:r>
              <a:rPr lang="en-US" dirty="0" smtClean="0"/>
              <a:t>Simulation sketch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757646"/>
            <a:ext cx="11495313" cy="5947953"/>
          </a:xfrm>
        </p:spPr>
      </p:pic>
    </p:spTree>
    <p:extLst>
      <p:ext uri="{BB962C8B-B14F-4D97-AF65-F5344CB8AC3E}">
        <p14:creationId xmlns:p14="http://schemas.microsoft.com/office/powerpoint/2010/main" val="16049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" y="78377"/>
            <a:ext cx="4460777" cy="66533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62" y="78376"/>
            <a:ext cx="5398858" cy="66533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181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9634"/>
            <a:ext cx="10694126" cy="6278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001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costs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464382"/>
              </p:ext>
            </p:extLst>
          </p:nvPr>
        </p:nvGraphicFramePr>
        <p:xfrm>
          <a:off x="1141413" y="2097090"/>
          <a:ext cx="6696301" cy="3206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4575">
                  <a:extLst>
                    <a:ext uri="{9D8B030D-6E8A-4147-A177-3AD203B41FA5}">
                      <a16:colId xmlns:a16="http://schemas.microsoft.com/office/drawing/2014/main" val="3470659019"/>
                    </a:ext>
                  </a:extLst>
                </a:gridCol>
                <a:gridCol w="584854">
                  <a:extLst>
                    <a:ext uri="{9D8B030D-6E8A-4147-A177-3AD203B41FA5}">
                      <a16:colId xmlns:a16="http://schemas.microsoft.com/office/drawing/2014/main" val="596261524"/>
                    </a:ext>
                  </a:extLst>
                </a:gridCol>
                <a:gridCol w="797531">
                  <a:extLst>
                    <a:ext uri="{9D8B030D-6E8A-4147-A177-3AD203B41FA5}">
                      <a16:colId xmlns:a16="http://schemas.microsoft.com/office/drawing/2014/main" val="1193363462"/>
                    </a:ext>
                  </a:extLst>
                </a:gridCol>
                <a:gridCol w="478519">
                  <a:extLst>
                    <a:ext uri="{9D8B030D-6E8A-4147-A177-3AD203B41FA5}">
                      <a16:colId xmlns:a16="http://schemas.microsoft.com/office/drawing/2014/main" val="3688679237"/>
                    </a:ext>
                  </a:extLst>
                </a:gridCol>
                <a:gridCol w="1010205">
                  <a:extLst>
                    <a:ext uri="{9D8B030D-6E8A-4147-A177-3AD203B41FA5}">
                      <a16:colId xmlns:a16="http://schemas.microsoft.com/office/drawing/2014/main" val="131049845"/>
                    </a:ext>
                  </a:extLst>
                </a:gridCol>
                <a:gridCol w="1169712">
                  <a:extLst>
                    <a:ext uri="{9D8B030D-6E8A-4147-A177-3AD203B41FA5}">
                      <a16:colId xmlns:a16="http://schemas.microsoft.com/office/drawing/2014/main" val="3089020102"/>
                    </a:ext>
                  </a:extLst>
                </a:gridCol>
                <a:gridCol w="1116543">
                  <a:extLst>
                    <a:ext uri="{9D8B030D-6E8A-4147-A177-3AD203B41FA5}">
                      <a16:colId xmlns:a16="http://schemas.microsoft.com/office/drawing/2014/main" val="3192643016"/>
                    </a:ext>
                  </a:extLst>
                </a:gridCol>
                <a:gridCol w="744362">
                  <a:extLst>
                    <a:ext uri="{9D8B030D-6E8A-4147-A177-3AD203B41FA5}">
                      <a16:colId xmlns:a16="http://schemas.microsoft.com/office/drawing/2014/main" val="2955118278"/>
                    </a:ext>
                  </a:extLst>
                </a:gridCol>
              </a:tblGrid>
              <a:tr h="565932">
                <a:tc grid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Human resources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859443"/>
                  </a:ext>
                </a:extLst>
              </a:tr>
              <a:tr h="8730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No. of employees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Gross wage(monthly)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(25%)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Health insurance(10%)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Employment insurance(2.25%)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Net wage(monthly)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Vouchers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(monthly)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01202"/>
                  </a:ext>
                </a:extLst>
              </a:tr>
              <a:tr h="6488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System engineer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7166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1735144"/>
                  </a:ext>
                </a:extLst>
              </a:tr>
              <a:tr h="6488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Network engineer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74814"/>
                  </a:ext>
                </a:extLst>
              </a:tr>
              <a:tr h="469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Technician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78358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59634" y="1820091"/>
            <a:ext cx="41017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Installing costs:</a:t>
            </a:r>
          </a:p>
          <a:p>
            <a:r>
              <a:rPr lang="en-US" dirty="0"/>
              <a:t>-estimated time for all the work:3 weeks</a:t>
            </a:r>
          </a:p>
          <a:p>
            <a:r>
              <a:rPr lang="en-US" dirty="0"/>
              <a:t>-employees:1 system engineer, 1 network engineer, 2 technician</a:t>
            </a:r>
          </a:p>
          <a:p>
            <a:r>
              <a:rPr lang="en-US" dirty="0"/>
              <a:t>-for the 3 weeks of work the wages will be:</a:t>
            </a:r>
          </a:p>
          <a:p>
            <a:r>
              <a:rPr lang="en-US" dirty="0"/>
              <a:t>System engineer:5118.57 lei</a:t>
            </a:r>
          </a:p>
          <a:p>
            <a:r>
              <a:rPr lang="en-US" dirty="0"/>
              <a:t>Network engineer:4869.29 lei</a:t>
            </a:r>
          </a:p>
          <a:p>
            <a:r>
              <a:rPr lang="en-US" dirty="0"/>
              <a:t>Technician:3682.86 lei*2=7365.72 lei</a:t>
            </a:r>
          </a:p>
          <a:p>
            <a:r>
              <a:rPr lang="en-US" dirty="0"/>
              <a:t>Accountant:3245.72 lei</a:t>
            </a:r>
          </a:p>
          <a:p>
            <a:r>
              <a:rPr lang="en-US" dirty="0"/>
              <a:t>Total: 17313.58  lei(for manual </a:t>
            </a:r>
            <a:r>
              <a:rPr lang="en-US" dirty="0" err="1"/>
              <a:t>labour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6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569790"/>
              </p:ext>
            </p:extLst>
          </p:nvPr>
        </p:nvGraphicFramePr>
        <p:xfrm>
          <a:off x="0" y="3"/>
          <a:ext cx="12191999" cy="6857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00409">
                  <a:extLst>
                    <a:ext uri="{9D8B030D-6E8A-4147-A177-3AD203B41FA5}">
                      <a16:colId xmlns:a16="http://schemas.microsoft.com/office/drawing/2014/main" val="3742683386"/>
                    </a:ext>
                  </a:extLst>
                </a:gridCol>
                <a:gridCol w="1656024">
                  <a:extLst>
                    <a:ext uri="{9D8B030D-6E8A-4147-A177-3AD203B41FA5}">
                      <a16:colId xmlns:a16="http://schemas.microsoft.com/office/drawing/2014/main" val="3662200231"/>
                    </a:ext>
                  </a:extLst>
                </a:gridCol>
                <a:gridCol w="2351035">
                  <a:extLst>
                    <a:ext uri="{9D8B030D-6E8A-4147-A177-3AD203B41FA5}">
                      <a16:colId xmlns:a16="http://schemas.microsoft.com/office/drawing/2014/main" val="4092158153"/>
                    </a:ext>
                  </a:extLst>
                </a:gridCol>
                <a:gridCol w="2284531">
                  <a:extLst>
                    <a:ext uri="{9D8B030D-6E8A-4147-A177-3AD203B41FA5}">
                      <a16:colId xmlns:a16="http://schemas.microsoft.com/office/drawing/2014/main" val="342645630"/>
                    </a:ext>
                  </a:extLst>
                </a:gridCol>
              </a:tblGrid>
              <a:tr h="206828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Materials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028"/>
                  </a:ext>
                </a:extLst>
              </a:tr>
              <a:tr h="367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Equipment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No. of units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Price(RON)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Cost(RON)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extLst>
                  <a:ext uri="{0D108BD9-81ED-4DB2-BD59-A6C34878D82A}">
                    <a16:rowId xmlns:a16="http://schemas.microsoft.com/office/drawing/2014/main" val="1539288957"/>
                  </a:ext>
                </a:extLst>
              </a:tr>
              <a:tr h="5874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75"/>
                        </a:spcAft>
                      </a:pPr>
                      <a:r>
                        <a:rPr lang="en-US" sz="1050" kern="1800">
                          <a:effectLst/>
                        </a:rPr>
                        <a:t>NAS Synology DS218, 2-Bay SATA 3G, 1.4GHz, 2GB RAM, 1x GbE LAN, 1xUSB2.0, 2 x USB3.0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1.548.00/piece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1.548.00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extLst>
                  <a:ext uri="{0D108BD9-81ED-4DB2-BD59-A6C34878D82A}">
                    <a16:rowId xmlns:a16="http://schemas.microsoft.com/office/drawing/2014/main" val="177099149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2250"/>
                        </a:spcAft>
                      </a:pPr>
                      <a:r>
                        <a:rPr lang="en-US" sz="1050">
                          <a:effectLst/>
                        </a:rPr>
                        <a:t>HDD Seagate IronWolf 12TB SATA3 7200RPM 256MB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1.924.00/piece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3.848.00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extLst>
                  <a:ext uri="{0D108BD9-81ED-4DB2-BD59-A6C34878D82A}">
                    <a16:rowId xmlns:a16="http://schemas.microsoft.com/office/drawing/2014/main" val="464245107"/>
                  </a:ext>
                </a:extLst>
              </a:tr>
              <a:tr h="5603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75"/>
                        </a:spcAft>
                      </a:pPr>
                      <a:r>
                        <a:rPr lang="en-US" sz="1050">
                          <a:effectLst/>
                        </a:rPr>
                        <a:t>System Server Lenovo SR650 Xeon Silver 4110 (8C 2.1GHz 11MB Cache), 16GB RAM, O/B ( 8x2.5" SATA/SAS HS)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11.099.00/piece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11.099.00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extLst>
                  <a:ext uri="{0D108BD9-81ED-4DB2-BD59-A6C34878D82A}">
                    <a16:rowId xmlns:a16="http://schemas.microsoft.com/office/drawing/2014/main" val="2169377296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Rackable Switch 48 ports 100MB TP-Link TL-SF1048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800/piece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5600.00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extLst>
                  <a:ext uri="{0D108BD9-81ED-4DB2-BD59-A6C34878D82A}">
                    <a16:rowId xmlns:a16="http://schemas.microsoft.com/office/drawing/2014/main" val="2957388682"/>
                  </a:ext>
                </a:extLst>
              </a:tr>
              <a:tr h="5319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1050">
                          <a:effectLst/>
                        </a:rPr>
                        <a:t>Netgear Nighthawk X4S AC2600 WiFi Router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1.626,97/piece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11,388.79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extLst>
                  <a:ext uri="{0D108BD9-81ED-4DB2-BD59-A6C34878D82A}">
                    <a16:rowId xmlns:a16="http://schemas.microsoft.com/office/drawing/2014/main" val="788728371"/>
                  </a:ext>
                </a:extLst>
              </a:tr>
              <a:tr h="9111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CISCO1803 Integrated Services Router 1803/K9. Wireless LAN features: OFDM, CCK, QPSK, BPSK, DBPSK, DQPSK, 16QAM, 64QAM, DSSS. DSL features: ADSL. Data transmission: 0.1 Gbit/s. Network: wired. Pro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724,36 /piece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1,448.72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extLst>
                  <a:ext uri="{0D108BD9-81ED-4DB2-BD59-A6C34878D82A}">
                    <a16:rowId xmlns:a16="http://schemas.microsoft.com/office/drawing/2014/main" val="2346179964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Kit supraveghere video complet cu 4 camere interior 5MP Safer, Dvr DAHUA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1.398.92/piece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8,393.52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extLst>
                  <a:ext uri="{0D108BD9-81ED-4DB2-BD59-A6C34878D82A}">
                    <a16:rowId xmlns:a16="http://schemas.microsoft.com/office/drawing/2014/main" val="3035640466"/>
                  </a:ext>
                </a:extLst>
              </a:tr>
              <a:tr h="3866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Bullet camera IP Wireless Hikvision DS-2CD2041G1-IDW1, 4MP, 2.8mm, microphone, card slot, IR 30m, IP66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270/piece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540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extLst>
                  <a:ext uri="{0D108BD9-81ED-4DB2-BD59-A6C34878D82A}">
                    <a16:rowId xmlns:a16="http://schemas.microsoft.com/office/drawing/2014/main" val="60478770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 cameras exterior metal 5 MP, IR 60 metri cu DVR Dahua 4K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1.400.95/piece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5603.8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extLst>
                  <a:ext uri="{0D108BD9-81ED-4DB2-BD59-A6C34878D82A}">
                    <a16:rowId xmlns:a16="http://schemas.microsoft.com/office/drawing/2014/main" val="1050594483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spc="-75">
                          <a:effectLst/>
                        </a:rPr>
                        <a:t>Wireless exterior camera DIGICAM</a:t>
                      </a:r>
                      <a:endParaRPr lang="en-US" sz="1050"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620.00/piece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1240.00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extLst>
                  <a:ext uri="{0D108BD9-81ED-4DB2-BD59-A6C34878D82A}">
                    <a16:rowId xmlns:a16="http://schemas.microsoft.com/office/drawing/2014/main" val="1720772237"/>
                  </a:ext>
                </a:extLst>
              </a:tr>
              <a:tr h="173210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UTP cable Cat6 Rola 500 meters SCHRAC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860.00/piece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860.00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extLst>
                  <a:ext uri="{0D108BD9-81ED-4DB2-BD59-A6C34878D82A}">
                    <a16:rowId xmlns:a16="http://schemas.microsoft.com/office/drawing/2014/main" val="3946556954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UPS 1500VA cu stabilizer (AVR) CyberPower UT1500E, 4 sockets schuko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490.00/piece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490.00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extLst>
                  <a:ext uri="{0D108BD9-81ED-4DB2-BD59-A6C34878D82A}">
                    <a16:rowId xmlns:a16="http://schemas.microsoft.com/office/drawing/2014/main" val="19810417"/>
                  </a:ext>
                </a:extLst>
              </a:tr>
              <a:tr h="554669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cap="all">
                          <a:effectLst/>
                        </a:rPr>
                        <a:t>100 piece jack CAT. 6 STP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92.61/piece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277.83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extLst>
                  <a:ext uri="{0D108BD9-81ED-4DB2-BD59-A6C34878D82A}">
                    <a16:rowId xmlns:a16="http://schemas.microsoft.com/office/drawing/2014/main" val="584565675"/>
                  </a:ext>
                </a:extLst>
              </a:tr>
              <a:tr h="4137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/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PVC cable channel with adhesive tape, 25x16 mm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500 meters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1.7/meter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850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22" marR="27022" marT="0" marB="0"/>
                </a:tc>
                <a:extLst>
                  <a:ext uri="{0D108BD9-81ED-4DB2-BD59-A6C34878D82A}">
                    <a16:rowId xmlns:a16="http://schemas.microsoft.com/office/drawing/2014/main" val="168301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10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901709"/>
              </p:ext>
            </p:extLst>
          </p:nvPr>
        </p:nvGraphicFramePr>
        <p:xfrm>
          <a:off x="2670175" y="4953334"/>
          <a:ext cx="6851650" cy="1742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5825">
                  <a:extLst>
                    <a:ext uri="{9D8B030D-6E8A-4147-A177-3AD203B41FA5}">
                      <a16:colId xmlns:a16="http://schemas.microsoft.com/office/drawing/2014/main" val="2795718898"/>
                    </a:ext>
                  </a:extLst>
                </a:gridCol>
                <a:gridCol w="3425825">
                  <a:extLst>
                    <a:ext uri="{9D8B030D-6E8A-4147-A177-3AD203B41FA5}">
                      <a16:colId xmlns:a16="http://schemas.microsoft.com/office/drawing/2014/main" val="670455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Equipment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53187.66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930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Logistics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8447.48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774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Indirect expenses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7,378.6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2764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Manual labour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17313.58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529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Profit(20%)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15575.96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112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Taxes(16%)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2492.15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3467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Total cost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104,395.43lei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92475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79539"/>
              </p:ext>
            </p:extLst>
          </p:nvPr>
        </p:nvGraphicFramePr>
        <p:xfrm>
          <a:off x="1022038" y="457201"/>
          <a:ext cx="10011722" cy="3335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09491">
                  <a:extLst>
                    <a:ext uri="{9D8B030D-6E8A-4147-A177-3AD203B41FA5}">
                      <a16:colId xmlns:a16="http://schemas.microsoft.com/office/drawing/2014/main" val="772794374"/>
                    </a:ext>
                  </a:extLst>
                </a:gridCol>
                <a:gridCol w="1349174">
                  <a:extLst>
                    <a:ext uri="{9D8B030D-6E8A-4147-A177-3AD203B41FA5}">
                      <a16:colId xmlns:a16="http://schemas.microsoft.com/office/drawing/2014/main" val="3266173322"/>
                    </a:ext>
                  </a:extLst>
                </a:gridCol>
                <a:gridCol w="2120128">
                  <a:extLst>
                    <a:ext uri="{9D8B030D-6E8A-4147-A177-3AD203B41FA5}">
                      <a16:colId xmlns:a16="http://schemas.microsoft.com/office/drawing/2014/main" val="3773842415"/>
                    </a:ext>
                  </a:extLst>
                </a:gridCol>
                <a:gridCol w="1632929">
                  <a:extLst>
                    <a:ext uri="{9D8B030D-6E8A-4147-A177-3AD203B41FA5}">
                      <a16:colId xmlns:a16="http://schemas.microsoft.com/office/drawing/2014/main" val="3128246448"/>
                    </a:ext>
                  </a:extLst>
                </a:gridCol>
              </a:tblGrid>
              <a:tr h="202926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Logistics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464608"/>
                  </a:ext>
                </a:extLst>
              </a:tr>
              <a:tr h="3218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Equipment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Quantity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Price(RON)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Cost(RON)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extLst>
                  <a:ext uri="{0D108BD9-81ED-4DB2-BD59-A6C34878D82A}">
                    <a16:rowId xmlns:a16="http://schemas.microsoft.com/office/drawing/2014/main" val="1411685719"/>
                  </a:ext>
                </a:extLst>
              </a:tr>
              <a:tr h="121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Dacia Dokker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321.91/day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6.760,28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extLst>
                  <a:ext uri="{0D108BD9-81ED-4DB2-BD59-A6C34878D82A}">
                    <a16:rowId xmlns:a16="http://schemas.microsoft.com/office/drawing/2014/main" val="942679515"/>
                  </a:ext>
                </a:extLst>
              </a:tr>
              <a:tr h="346337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all">
                          <a:effectLst/>
                        </a:rPr>
                        <a:t>network TESTER UTP, STP, USB, GEMBIRD NCT-2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57.2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286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extLst>
                  <a:ext uri="{0D108BD9-81ED-4DB2-BD59-A6C34878D82A}">
                    <a16:rowId xmlns:a16="http://schemas.microsoft.com/office/drawing/2014/main" val="842994163"/>
                  </a:ext>
                </a:extLst>
              </a:tr>
              <a:tr h="3776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75"/>
                        </a:spcAft>
                      </a:pPr>
                      <a:r>
                        <a:rPr lang="en-US" sz="900">
                          <a:effectLst/>
                        </a:rPr>
                        <a:t>Drill machine Bosch Easy Impact 550, 550 W, 3000 RPM, 33.000 percussions/min, 11 Nm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304/piece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608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extLst>
                  <a:ext uri="{0D108BD9-81ED-4DB2-BD59-A6C34878D82A}">
                    <a16:rowId xmlns:a16="http://schemas.microsoft.com/office/drawing/2014/main" val="1887655907"/>
                  </a:ext>
                </a:extLst>
              </a:tr>
              <a:tr h="406221">
                <a:tc>
                  <a:txBody>
                    <a:bodyPr/>
                    <a:lstStyle/>
                    <a:p>
                      <a:pPr marL="0" marR="0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Self-adjusting crimping pliers for end pins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125/piece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250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extLst>
                  <a:ext uri="{0D108BD9-81ED-4DB2-BD59-A6C34878D82A}">
                    <a16:rowId xmlns:a16="http://schemas.microsoft.com/office/drawing/2014/main" val="3227202003"/>
                  </a:ext>
                </a:extLst>
              </a:tr>
              <a:tr h="235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900">
                          <a:effectLst/>
                        </a:rPr>
                        <a:t>Cutter 18mm TOPEX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8.6/piece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17.2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extLst>
                  <a:ext uri="{0D108BD9-81ED-4DB2-BD59-A6C34878D82A}">
                    <a16:rowId xmlns:a16="http://schemas.microsoft.com/office/drawing/2014/main" val="576896726"/>
                  </a:ext>
                </a:extLst>
              </a:tr>
              <a:tr h="3914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75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Universal patent pliers 240mm, tip E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45/piece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extLst>
                  <a:ext uri="{0D108BD9-81ED-4DB2-BD59-A6C34878D82A}">
                    <a16:rowId xmlns:a16="http://schemas.microsoft.com/office/drawing/2014/main" val="2375495176"/>
                  </a:ext>
                </a:extLst>
              </a:tr>
              <a:tr h="3621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Bosch - X-Line - Set 15 mixed drills, 3-8 mm, cylindrical rod, wood, metal, stone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20/piece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extLst>
                  <a:ext uri="{0D108BD9-81ED-4DB2-BD59-A6C34878D82A}">
                    <a16:rowId xmlns:a16="http://schemas.microsoft.com/office/drawing/2014/main" val="566988154"/>
                  </a:ext>
                </a:extLst>
              </a:tr>
              <a:tr h="2776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75"/>
                        </a:spcAft>
                      </a:pPr>
                      <a:r>
                        <a:rPr lang="en-US" sz="900">
                          <a:effectLst/>
                        </a:rPr>
                        <a:t>Aluminium ladder 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 b="1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416/piece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416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91" marR="50991" marT="0" marB="0"/>
                </a:tc>
                <a:extLst>
                  <a:ext uri="{0D108BD9-81ED-4DB2-BD59-A6C34878D82A}">
                    <a16:rowId xmlns:a16="http://schemas.microsoft.com/office/drawing/2014/main" val="96688042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25931" y="4245448"/>
            <a:ext cx="6540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Total costs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6240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The Roman Catholic Episcopate of Iasi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243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Adress</a:t>
            </a:r>
            <a:r>
              <a:rPr lang="en-US" dirty="0" smtClean="0">
                <a:solidFill>
                  <a:schemeClr val="bg1"/>
                </a:solidFill>
              </a:rPr>
              <a:t>: Stefan </a:t>
            </a:r>
            <a:r>
              <a:rPr lang="en-US" dirty="0" err="1" smtClean="0">
                <a:solidFill>
                  <a:schemeClr val="bg1"/>
                </a:solidFill>
              </a:rPr>
              <a:t>cel</a:t>
            </a:r>
            <a:r>
              <a:rPr lang="en-US" dirty="0" smtClean="0">
                <a:solidFill>
                  <a:schemeClr val="bg1"/>
                </a:solidFill>
              </a:rPr>
              <a:t> Mare Bld., no.26, postal code 700064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Phone:</a:t>
            </a:r>
            <a:r>
              <a:rPr lang="en-US" dirty="0">
                <a:solidFill>
                  <a:schemeClr val="bg1"/>
                </a:solidFill>
              </a:rPr>
              <a:t>0232 212 </a:t>
            </a:r>
            <a:r>
              <a:rPr lang="en-US" dirty="0" smtClean="0">
                <a:solidFill>
                  <a:schemeClr val="bg1"/>
                </a:solidFill>
              </a:rPr>
              <a:t>003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Total number of employees(for the Roman-Catholic Iasi Episcopate):~</a:t>
            </a:r>
            <a:r>
              <a:rPr lang="en-US" dirty="0" smtClean="0">
                <a:solidFill>
                  <a:schemeClr val="bg1"/>
                </a:solidFill>
              </a:rPr>
              <a:t>1130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79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56" y="443593"/>
            <a:ext cx="5142956" cy="52169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77" y="443593"/>
            <a:ext cx="5323114" cy="52169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600891" y="5913120"/>
            <a:ext cx="485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"Saint </a:t>
            </a:r>
            <a:r>
              <a:rPr lang="en-US" i="1" dirty="0">
                <a:solidFill>
                  <a:srgbClr val="FF0000"/>
                </a:solidFill>
              </a:rPr>
              <a:t>Virgin Mary, Queen" Cathedral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7851" y="5913120"/>
            <a:ext cx="512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The Roman-Catholic Parish The </a:t>
            </a:r>
            <a:r>
              <a:rPr lang="en-US" i="1" dirty="0" err="1">
                <a:solidFill>
                  <a:srgbClr val="FF0000"/>
                </a:solidFill>
              </a:rPr>
              <a:t>Dormition</a:t>
            </a:r>
            <a:r>
              <a:rPr lang="en-US" i="1" dirty="0">
                <a:solidFill>
                  <a:srgbClr val="FF0000"/>
                </a:solidFill>
              </a:rPr>
              <a:t> of the Virgin 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3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93" y="0"/>
            <a:ext cx="9685013" cy="6392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722913" y="6488668"/>
            <a:ext cx="474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First floor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9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0629"/>
            <a:ext cx="11181805" cy="61830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4119153" y="6374674"/>
            <a:ext cx="416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Second floor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6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4" y="156754"/>
            <a:ext cx="11495314" cy="6026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792582" y="6357258"/>
            <a:ext cx="471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General scheme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56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7436"/>
          </a:xfrm>
        </p:spPr>
        <p:txBody>
          <a:bodyPr/>
          <a:lstStyle/>
          <a:p>
            <a:pPr algn="ctr"/>
            <a:r>
              <a:rPr lang="en-US" dirty="0" smtClean="0"/>
              <a:t>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Subnetworks necessary now: 8</a:t>
            </a:r>
          </a:p>
          <a:p>
            <a:r>
              <a:rPr lang="en-US" dirty="0" smtClean="0"/>
              <a:t>Future subnetworks: 8</a:t>
            </a:r>
          </a:p>
          <a:p>
            <a:r>
              <a:rPr lang="en-US" dirty="0" smtClean="0"/>
              <a:t>Number of hosts in the biggest network: 19</a:t>
            </a:r>
          </a:p>
          <a:p>
            <a:r>
              <a:rPr lang="en-US" dirty="0"/>
              <a:t>Number of hosts in the biggest </a:t>
            </a:r>
            <a:r>
              <a:rPr lang="en-US" dirty="0" smtClean="0"/>
              <a:t>network</a:t>
            </a:r>
            <a:r>
              <a:rPr lang="en-US" dirty="0"/>
              <a:t> </a:t>
            </a:r>
            <a:r>
              <a:rPr lang="en-US" dirty="0" smtClean="0"/>
              <a:t>in the future: 25</a:t>
            </a:r>
          </a:p>
          <a:p>
            <a:r>
              <a:rPr lang="en-US" dirty="0" smtClean="0"/>
              <a:t>IP class: 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4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8070"/>
              </p:ext>
            </p:extLst>
          </p:nvPr>
        </p:nvGraphicFramePr>
        <p:xfrm>
          <a:off x="1287327" y="792480"/>
          <a:ext cx="9554845" cy="50805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5018">
                  <a:extLst>
                    <a:ext uri="{9D8B030D-6E8A-4147-A177-3AD203B41FA5}">
                      <a16:colId xmlns:a16="http://schemas.microsoft.com/office/drawing/2014/main" val="4096558524"/>
                    </a:ext>
                  </a:extLst>
                </a:gridCol>
                <a:gridCol w="1395018">
                  <a:extLst>
                    <a:ext uri="{9D8B030D-6E8A-4147-A177-3AD203B41FA5}">
                      <a16:colId xmlns:a16="http://schemas.microsoft.com/office/drawing/2014/main" val="3912048815"/>
                    </a:ext>
                  </a:extLst>
                </a:gridCol>
                <a:gridCol w="1590226">
                  <a:extLst>
                    <a:ext uri="{9D8B030D-6E8A-4147-A177-3AD203B41FA5}">
                      <a16:colId xmlns:a16="http://schemas.microsoft.com/office/drawing/2014/main" val="2052911161"/>
                    </a:ext>
                  </a:extLst>
                </a:gridCol>
                <a:gridCol w="3118557">
                  <a:extLst>
                    <a:ext uri="{9D8B030D-6E8A-4147-A177-3AD203B41FA5}">
                      <a16:colId xmlns:a16="http://schemas.microsoft.com/office/drawing/2014/main" val="829361419"/>
                    </a:ext>
                  </a:extLst>
                </a:gridCol>
                <a:gridCol w="2056026">
                  <a:extLst>
                    <a:ext uri="{9D8B030D-6E8A-4147-A177-3AD203B41FA5}">
                      <a16:colId xmlns:a16="http://schemas.microsoft.com/office/drawing/2014/main" val="2185040975"/>
                    </a:ext>
                  </a:extLst>
                </a:gridCol>
              </a:tblGrid>
              <a:tr h="531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Subnetwork #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Subnetwork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IP </a:t>
                      </a:r>
                      <a:r>
                        <a:rPr lang="en-US" sz="1400" dirty="0" err="1">
                          <a:effectLst/>
                        </a:rPr>
                        <a:t>adress</a:t>
                      </a:r>
                      <a:r>
                        <a:rPr lang="en-US" sz="1400" dirty="0">
                          <a:effectLst/>
                        </a:rPr>
                        <a:t> of subnetwork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Interval host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Broadcast adress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1799523"/>
                  </a:ext>
                </a:extLst>
              </a:tr>
              <a:tr h="296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192.168.79.1 - 192.168.79.30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6281057"/>
                  </a:ext>
                </a:extLst>
              </a:tr>
              <a:tr h="6074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192.168.79.33 – 192.168.79.62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1984987"/>
                  </a:ext>
                </a:extLst>
              </a:tr>
              <a:tr h="6074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192.168.79.65 – 192.168.79.94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712728"/>
                  </a:ext>
                </a:extLst>
              </a:tr>
              <a:tr h="6074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192.168.79.97 – 192.168.79.126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192.168.79.127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534935"/>
                  </a:ext>
                </a:extLst>
              </a:tr>
              <a:tr h="6074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192.168.79.128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192.168.79.129 – 192.168.79.158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192.168.79.159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7352872"/>
                  </a:ext>
                </a:extLst>
              </a:tr>
              <a:tr h="6074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192.168.79.151 – 192.168.79.180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2525544"/>
                  </a:ext>
                </a:extLst>
              </a:tr>
              <a:tr h="6074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192.168.79.192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192.168.79.193 - 192.168.79.222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192.168.79.223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577004"/>
                  </a:ext>
                </a:extLst>
              </a:tr>
              <a:tr h="6074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192.168.79.224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192.168</a:t>
                      </a:r>
                      <a:r>
                        <a:rPr lang="en-US" sz="1100">
                          <a:effectLst/>
                        </a:rPr>
                        <a:t>.79.225 -192.168.79.254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192.168.79.255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062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21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Adress:192.168.79.0 – C class</a:t>
            </a:r>
          </a:p>
          <a:p>
            <a:r>
              <a:rPr lang="en-US" dirty="0"/>
              <a:t>No. of subnetworks: 2S &gt;= 8→ S=3 (23= 8) </a:t>
            </a:r>
            <a:endParaRPr lang="en-US" dirty="0" smtClean="0"/>
          </a:p>
          <a:p>
            <a:r>
              <a:rPr lang="en-US" dirty="0" smtClean="0"/>
              <a:t>No</a:t>
            </a:r>
            <a:r>
              <a:rPr lang="en-US" dirty="0"/>
              <a:t>. of hosts: 2H–2 &gt;= 25 → H=5 (25–2 = 30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Subnet mask:255.255.255.224/27 </a:t>
            </a:r>
            <a:r>
              <a:rPr lang="en-US" dirty="0"/>
              <a:t>(24+3)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8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260</TotalTime>
  <Words>697</Words>
  <Application>Microsoft Office PowerPoint</Application>
  <PresentationFormat>Widescreen</PresentationFormat>
  <Paragraphs>250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Tw Cen MT</vt:lpstr>
      <vt:lpstr>Circuit</vt:lpstr>
      <vt:lpstr>Computer networks and operating systems</vt:lpstr>
      <vt:lpstr>The Roman Catholic Episcopate of Iasi </vt:lpstr>
      <vt:lpstr>PowerPoint Presentation</vt:lpstr>
      <vt:lpstr>PowerPoint Presentation</vt:lpstr>
      <vt:lpstr>PowerPoint Presentation</vt:lpstr>
      <vt:lpstr>PowerPoint Presentation</vt:lpstr>
      <vt:lpstr>Network analysis</vt:lpstr>
      <vt:lpstr>PowerPoint Presentation</vt:lpstr>
      <vt:lpstr>Subnetworks</vt:lpstr>
      <vt:lpstr>Simulation sketch</vt:lpstr>
      <vt:lpstr>PowerPoint Presentation</vt:lpstr>
      <vt:lpstr>PowerPoint Presentation</vt:lpstr>
      <vt:lpstr>Project costs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and operating systems</dc:title>
  <dc:creator>Marci</dc:creator>
  <cp:lastModifiedBy>Marci</cp:lastModifiedBy>
  <cp:revision>11</cp:revision>
  <dcterms:created xsi:type="dcterms:W3CDTF">2020-05-12T10:02:00Z</dcterms:created>
  <dcterms:modified xsi:type="dcterms:W3CDTF">2020-05-12T14:22:45Z</dcterms:modified>
</cp:coreProperties>
</file>