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70" r:id="rId11"/>
    <p:sldId id="269" r:id="rId12"/>
    <p:sldId id="271" r:id="rId13"/>
    <p:sldId id="263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2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63904-278E-4027-8D0C-CFEB5D519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5400" i="1" dirty="0">
                <a:solidFill>
                  <a:schemeClr val="bg1"/>
                </a:solidFill>
              </a:rPr>
              <a:t>Palas Mall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D8B25-9500-4917-B88A-CD618B53BA59}"/>
              </a:ext>
            </a:extLst>
          </p:cNvPr>
          <p:cNvSpPr/>
          <p:nvPr/>
        </p:nvSpPr>
        <p:spPr>
          <a:xfrm>
            <a:off x="-812800" y="0"/>
            <a:ext cx="1300479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596BC-F2F7-48CC-ABB1-766404D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551" y="0"/>
            <a:ext cx="5011025" cy="4626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897B6-3A18-4412-8F8E-4F16F640ED0D}"/>
              </a:ext>
            </a:extLst>
          </p:cNvPr>
          <p:cNvSpPr txBox="1"/>
          <p:nvPr/>
        </p:nvSpPr>
        <p:spPr>
          <a:xfrm>
            <a:off x="2667367" y="4608698"/>
            <a:ext cx="68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Computer Network for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Palas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C87BE-82E8-434F-AA7F-64C88108DD93}"/>
              </a:ext>
            </a:extLst>
          </p:cNvPr>
          <p:cNvSpPr txBox="1"/>
          <p:nvPr/>
        </p:nvSpPr>
        <p:spPr>
          <a:xfrm>
            <a:off x="833073" y="5675086"/>
            <a:ext cx="317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Students: 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Puscasu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Andrei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Paslariu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Andrei-Nicolae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3BD2E-3D24-4A8A-8712-D808941C01CC}"/>
              </a:ext>
            </a:extLst>
          </p:cNvPr>
          <p:cNvSpPr txBox="1"/>
          <p:nvPr/>
        </p:nvSpPr>
        <p:spPr>
          <a:xfrm>
            <a:off x="8461575" y="5702571"/>
            <a:ext cx="289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Coordinators: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dr.ing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Petre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Matasaru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8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71E8A-3A10-43E7-9F42-90DB886F0247}"/>
              </a:ext>
            </a:extLst>
          </p:cNvPr>
          <p:cNvSpPr txBox="1"/>
          <p:nvPr/>
        </p:nvSpPr>
        <p:spPr>
          <a:xfrm>
            <a:off x="512846" y="4752022"/>
            <a:ext cx="5325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64 subnetworks, 1022 hosts/subnetwork</a:t>
            </a:r>
            <a:endParaRPr lang="en-US" dirty="0"/>
          </a:p>
          <a:p>
            <a:r>
              <a:rPr lang="ro-RO" b="1" dirty="0"/>
              <a:t>Network adress class B: 168.177.0.0</a:t>
            </a:r>
            <a:endParaRPr lang="en-US" dirty="0"/>
          </a:p>
          <a:p>
            <a:r>
              <a:rPr lang="ro-RO" b="1" dirty="0"/>
              <a:t>Subnetwork mask: 255.255.252.0</a:t>
            </a:r>
            <a:endParaRPr lang="en-US" dirty="0"/>
          </a:p>
          <a:p>
            <a:r>
              <a:rPr lang="en-US" b="1" dirty="0"/>
              <a:t>CIDR: /22 -&gt; 16+6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9C63E-7FF1-48B7-AA5A-436E1914E3A7}"/>
              </a:ext>
            </a:extLst>
          </p:cNvPr>
          <p:cNvSpPr txBox="1"/>
          <p:nvPr/>
        </p:nvSpPr>
        <p:spPr>
          <a:xfrm>
            <a:off x="417596" y="1308854"/>
            <a:ext cx="9833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How many physical subnets are needed today? </a:t>
            </a:r>
            <a:endParaRPr lang="en-US" dirty="0"/>
          </a:p>
          <a:p>
            <a:r>
              <a:rPr lang="ro-RO" dirty="0"/>
              <a:t>52 subnets  </a:t>
            </a:r>
            <a:endParaRPr lang="en-US" dirty="0"/>
          </a:p>
          <a:p>
            <a:r>
              <a:rPr lang="ro-RO" b="1" dirty="0"/>
              <a:t>How many physical subnets are expected to be needed in the near future?</a:t>
            </a:r>
            <a:endParaRPr lang="en-US" dirty="0"/>
          </a:p>
          <a:p>
            <a:r>
              <a:rPr lang="ro-RO" dirty="0"/>
              <a:t> 12 subnets  </a:t>
            </a:r>
            <a:endParaRPr lang="en-US" dirty="0"/>
          </a:p>
          <a:p>
            <a:r>
              <a:rPr lang="ro-RO" b="1" dirty="0"/>
              <a:t>How many hosts must have the largest subnet today? </a:t>
            </a:r>
            <a:endParaRPr lang="en-US" dirty="0"/>
          </a:p>
          <a:p>
            <a:r>
              <a:rPr lang="ro-RO" dirty="0"/>
              <a:t>200 hosts </a:t>
            </a:r>
            <a:endParaRPr lang="en-US" dirty="0"/>
          </a:p>
          <a:p>
            <a:r>
              <a:rPr lang="ro-RO" b="1" dirty="0"/>
              <a:t>How many hosts must have the largest subnet in the near future? </a:t>
            </a:r>
            <a:endParaRPr lang="en-US" dirty="0"/>
          </a:p>
          <a:p>
            <a:r>
              <a:rPr lang="ro-RO" dirty="0"/>
              <a:t>200 hosts  </a:t>
            </a:r>
            <a:endParaRPr lang="en-US" dirty="0"/>
          </a:p>
          <a:p>
            <a:r>
              <a:rPr lang="ro-RO" b="1" dirty="0"/>
              <a:t>To which address classes does the IP address belong?</a:t>
            </a:r>
            <a:endParaRPr lang="en-US" dirty="0"/>
          </a:p>
          <a:p>
            <a:r>
              <a:rPr lang="ro-RO" dirty="0"/>
              <a:t> class B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0B795-2CA5-4958-B613-B93A41794043}"/>
              </a:ext>
            </a:extLst>
          </p:cNvPr>
          <p:cNvSpPr txBox="1"/>
          <p:nvPr/>
        </p:nvSpPr>
        <p:spPr>
          <a:xfrm>
            <a:off x="1480457" y="449943"/>
            <a:ext cx="566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IP Address Analysis</a:t>
            </a:r>
          </a:p>
        </p:txBody>
      </p:sp>
    </p:spTree>
    <p:extLst>
      <p:ext uri="{BB962C8B-B14F-4D97-AF65-F5344CB8AC3E}">
        <p14:creationId xmlns:p14="http://schemas.microsoft.com/office/powerpoint/2010/main" val="239406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4C96B7-0950-4669-94FF-B6D3614E7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1811"/>
              </p:ext>
            </p:extLst>
          </p:nvPr>
        </p:nvGraphicFramePr>
        <p:xfrm>
          <a:off x="0" y="604896"/>
          <a:ext cx="12192000" cy="625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45265730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1295924146"/>
                    </a:ext>
                  </a:extLst>
                </a:gridCol>
                <a:gridCol w="4283242">
                  <a:extLst>
                    <a:ext uri="{9D8B030D-6E8A-4147-A177-3AD203B41FA5}">
                      <a16:colId xmlns:a16="http://schemas.microsoft.com/office/drawing/2014/main" val="19385406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75740129"/>
                    </a:ext>
                  </a:extLst>
                </a:gridCol>
              </a:tblGrid>
              <a:tr h="337464">
                <a:tc>
                  <a:txBody>
                    <a:bodyPr/>
                    <a:lstStyle/>
                    <a:p>
                      <a:r>
                        <a:rPr lang="en-US" dirty="0"/>
                        <a:t>Subnetwork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</a:t>
                      </a:r>
                      <a:r>
                        <a:rPr lang="en-US" dirty="0" err="1"/>
                        <a:t>Adress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</a:t>
                      </a:r>
                      <a:r>
                        <a:rPr lang="en-US" dirty="0" err="1"/>
                        <a:t>Domanin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Broadcast </a:t>
                      </a:r>
                      <a:r>
                        <a:rPr lang="en-US" dirty="0" err="1"/>
                        <a:t>Adress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04497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r>
                        <a:rPr lang="en-US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168.177.4.1-168.177.7.254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168.177.7.255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78867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168.177.8.1-168.177.11.254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168.177.11.255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03219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12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168.177.12.1-168.177.15.254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70415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35693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39801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73299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r>
                        <a:rPr lang="en-US" dirty="0"/>
                        <a:t>#35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140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168.177.140.1-168.177.143.254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168.177.143.255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46573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r>
                        <a:rPr lang="en-US" dirty="0"/>
                        <a:t>#36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144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168.177.144.1-168.177.147.254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168.177.147.255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599792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r>
                        <a:rPr lang="en-US" dirty="0"/>
                        <a:t>#37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148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168.177.148.1-168.177.151.254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168.177.151.255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412098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40380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92041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98061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r>
                        <a:rPr lang="en-US" dirty="0"/>
                        <a:t>#61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244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168.177.244.1-168.177.247.254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168.177.247.255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04767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r>
                        <a:rPr lang="en-US" dirty="0"/>
                        <a:t>#62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248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168.177.248.1-168.177.251.254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168.177.247.255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86403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r>
                        <a:rPr lang="en-US" dirty="0"/>
                        <a:t>#63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252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168.177.252.1-168.177.255.254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</a:rPr>
                        <a:t>168.177.255.255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30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F29664-2C91-4F31-AF9B-A6C82C81087F}"/>
              </a:ext>
            </a:extLst>
          </p:cNvPr>
          <p:cNvSpPr txBox="1"/>
          <p:nvPr/>
        </p:nvSpPr>
        <p:spPr>
          <a:xfrm>
            <a:off x="3834063" y="81676"/>
            <a:ext cx="486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Network connectivity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AD118-DA14-4849-88FA-96AC2F18B7A2}"/>
              </a:ext>
            </a:extLst>
          </p:cNvPr>
          <p:cNvSpPr/>
          <p:nvPr/>
        </p:nvSpPr>
        <p:spPr>
          <a:xfrm>
            <a:off x="3031959" y="275898"/>
            <a:ext cx="802104" cy="13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3AFAE-87E3-41FB-88B5-C2548002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646" y="270128"/>
            <a:ext cx="816935" cy="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862F99-6E4C-468E-BDBF-92C8D263CDE8}"/>
              </a:ext>
            </a:extLst>
          </p:cNvPr>
          <p:cNvSpPr/>
          <p:nvPr/>
        </p:nvSpPr>
        <p:spPr>
          <a:xfrm>
            <a:off x="476250" y="4286250"/>
            <a:ext cx="11572875" cy="904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7B3F6-9DD9-4866-BD12-A19BE1EE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66" y="888445"/>
            <a:ext cx="7616140" cy="577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BE9334-8CF4-4F37-AA58-D15367E463C0}"/>
              </a:ext>
            </a:extLst>
          </p:cNvPr>
          <p:cNvSpPr txBox="1"/>
          <p:nvPr/>
        </p:nvSpPr>
        <p:spPr>
          <a:xfrm>
            <a:off x="1512906" y="519113"/>
            <a:ext cx="635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Cisco packet tracer layout example for 4 different networks</a:t>
            </a:r>
          </a:p>
        </p:txBody>
      </p:sp>
    </p:spTree>
    <p:extLst>
      <p:ext uri="{BB962C8B-B14F-4D97-AF65-F5344CB8AC3E}">
        <p14:creationId xmlns:p14="http://schemas.microsoft.com/office/powerpoint/2010/main" val="328838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5DC90-FAC8-48E5-AE1E-A705441668F8}"/>
              </a:ext>
            </a:extLst>
          </p:cNvPr>
          <p:cNvSpPr/>
          <p:nvPr/>
        </p:nvSpPr>
        <p:spPr>
          <a:xfrm>
            <a:off x="288099" y="3657600"/>
            <a:ext cx="11724361" cy="1791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15AB8-1130-412A-9BEF-F711F2B0FB9D}"/>
              </a:ext>
            </a:extLst>
          </p:cNvPr>
          <p:cNvSpPr/>
          <p:nvPr/>
        </p:nvSpPr>
        <p:spPr>
          <a:xfrm>
            <a:off x="488515" y="450937"/>
            <a:ext cx="1152395" cy="613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4ABBC3-0503-4103-B3A9-6D846D5AE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47436"/>
              </p:ext>
            </p:extLst>
          </p:nvPr>
        </p:nvGraphicFramePr>
        <p:xfrm>
          <a:off x="0" y="1"/>
          <a:ext cx="12192000" cy="686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29">
                  <a:extLst>
                    <a:ext uri="{9D8B030D-6E8A-4147-A177-3AD203B41FA5}">
                      <a16:colId xmlns:a16="http://schemas.microsoft.com/office/drawing/2014/main" val="1817734197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1438599418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12561109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5542021"/>
                    </a:ext>
                  </a:extLst>
                </a:gridCol>
              </a:tblGrid>
              <a:tr h="376975">
                <a:tc>
                  <a:txBody>
                    <a:bodyPr/>
                    <a:lstStyle/>
                    <a:p>
                      <a:r>
                        <a:rPr lang="en-US" dirty="0"/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Price(RON)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Total Price(RON)</a:t>
                      </a:r>
                      <a:endParaRPr lang="en-US" sz="1800" dirty="0">
                        <a:effectLst/>
                        <a:latin typeface="+mj-lt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660607"/>
                  </a:ext>
                </a:extLst>
              </a:tr>
              <a:tr h="559805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Server Dell PowerEdge T30, Intel Xeon E3-1225, 3.3Ghz, 8GB DDR4, 1TB, DVD-RW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21000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59255"/>
                  </a:ext>
                </a:extLst>
              </a:tr>
              <a:tr h="6376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All-In-One System Lenovo </a:t>
                      </a:r>
                      <a:r>
                        <a:rPr lang="en-US" sz="1400" b="0" dirty="0" err="1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IdeaCentre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A340-22IWL, 22 inch FHD, </a:t>
                      </a:r>
                      <a:r>
                        <a:rPr lang="en-US" sz="1400" b="0" dirty="0" err="1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Procesor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Intel® Core™ i3-10110U 2.1GHz Comet Lake, 4GB DDR4, 1TB HDD + 128GB SSD</a:t>
                      </a:r>
                      <a:endParaRPr lang="en-US" sz="14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750000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45586"/>
                  </a:ext>
                </a:extLst>
              </a:tr>
              <a:tr h="3198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Wireless router </a:t>
                      </a:r>
                      <a:r>
                        <a:rPr lang="en-US" sz="1400" b="0" dirty="0" err="1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MikroTik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Gigabit CRS125-24G-1S-2Hn</a:t>
                      </a:r>
                      <a:endParaRPr lang="en-US" sz="14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11520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87653"/>
                  </a:ext>
                </a:extLst>
              </a:tr>
              <a:tr h="3198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Switch TP-LINK Gigabit TL-SG1016DE</a:t>
                      </a:r>
                      <a:endParaRPr lang="en-US" sz="14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17576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45439"/>
                  </a:ext>
                </a:extLst>
              </a:tr>
              <a:tr h="3198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Network cable Hikvision </a:t>
                      </a:r>
                      <a:r>
                        <a:rPr lang="en-US" sz="1400" b="0" dirty="0" err="1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Rola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Cablu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CAT.5e U/UTP 305m</a:t>
                      </a:r>
                      <a:endParaRPr lang="en-US" sz="14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10890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51562"/>
                  </a:ext>
                </a:extLst>
              </a:tr>
              <a:tr h="3198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75"/>
                        </a:spcAft>
                      </a:pPr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RJ45 Jacks</a:t>
                      </a:r>
                      <a:endParaRPr lang="en-US" sz="14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00560"/>
                  </a:ext>
                </a:extLst>
              </a:tr>
              <a:tr h="3198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75"/>
                        </a:spcAft>
                      </a:pPr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Surveillance camera Dome Hikvision DS-2CE56H0T-VPITF Full HD</a:t>
                      </a:r>
                      <a:endParaRPr lang="en-US" sz="14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55451"/>
                  </a:ext>
                </a:extLst>
              </a:tr>
              <a:tr h="3198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75"/>
                        </a:spcAft>
                      </a:pPr>
                      <a:r>
                        <a:rPr lang="en-US" sz="1400" b="0" kern="120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Surveillance </a:t>
                      </a:r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Camera IP </a:t>
                      </a:r>
                      <a:r>
                        <a:rPr lang="en-US" sz="1400" b="0" dirty="0" err="1">
                          <a:solidFill>
                            <a:srgbClr val="222222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TRENDnet</a:t>
                      </a:r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TV-IP318PI 8MP 4K</a:t>
                      </a:r>
                      <a:endParaRPr lang="en-US" sz="14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23307"/>
                  </a:ext>
                </a:extLst>
              </a:tr>
              <a:tr h="3198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LED Samsung Smart TV 75RU7172 </a:t>
                      </a:r>
                      <a:r>
                        <a:rPr lang="en-US" sz="1400" b="0" dirty="0" err="1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Seria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RU7172 189cm</a:t>
                      </a:r>
                      <a:endParaRPr lang="en-US" sz="14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21500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83688"/>
                  </a:ext>
                </a:extLst>
              </a:tr>
              <a:tr h="559805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LED Samsung Smart TV 43RU7092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Seria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RU7092 108cm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19500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71855"/>
                  </a:ext>
                </a:extLst>
              </a:tr>
              <a:tr h="1039637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Notebook / Laptop Lenovo 15.6'' IdeaPad S145, FHD,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Procesor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Intel® Core™ i3-1005G1 (4M Cache, up to 3.40 GHz), 8GB DDR4, 512GB SSD, GMA UHD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91027"/>
                  </a:ext>
                </a:extLst>
              </a:tr>
              <a:tr h="559805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Cable tunnel with adhesive 20x10x2000 mm, white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6750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23347"/>
                  </a:ext>
                </a:extLst>
              </a:tr>
              <a:tr h="429635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Call Center Headphones Plantronics BLACKWIRE 225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88369"/>
                  </a:ext>
                </a:extLst>
              </a:tr>
              <a:tr h="45546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j-lt"/>
                        </a:rPr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j-lt"/>
                        </a:rPr>
                        <a:t>976,836 RON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5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44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EB4BB8-2001-46BC-AD03-53B54E22A5AA}"/>
              </a:ext>
            </a:extLst>
          </p:cNvPr>
          <p:cNvSpPr/>
          <p:nvPr/>
        </p:nvSpPr>
        <p:spPr>
          <a:xfrm>
            <a:off x="379078" y="4183693"/>
            <a:ext cx="11433844" cy="492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79259-D174-4F2C-932E-339191A54021}"/>
              </a:ext>
            </a:extLst>
          </p:cNvPr>
          <p:cNvSpPr txBox="1"/>
          <p:nvPr/>
        </p:nvSpPr>
        <p:spPr>
          <a:xfrm>
            <a:off x="379078" y="787269"/>
            <a:ext cx="410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Logistical costs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2E32B-9EDC-4DB9-82C1-F63AF8491674}"/>
              </a:ext>
            </a:extLst>
          </p:cNvPr>
          <p:cNvSpPr txBox="1"/>
          <p:nvPr/>
        </p:nvSpPr>
        <p:spPr>
          <a:xfrm>
            <a:off x="379078" y="4091099"/>
            <a:ext cx="350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Human 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81B0E-AA31-4EC9-BE3C-1283A4F64CFF}"/>
              </a:ext>
            </a:extLst>
          </p:cNvPr>
          <p:cNvSpPr/>
          <p:nvPr/>
        </p:nvSpPr>
        <p:spPr>
          <a:xfrm>
            <a:off x="379078" y="572094"/>
            <a:ext cx="11533174" cy="1997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BE9AD07-81DD-4BDF-8EA5-D905EDDD0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2232"/>
              </p:ext>
            </p:extLst>
          </p:nvPr>
        </p:nvGraphicFramePr>
        <p:xfrm>
          <a:off x="420914" y="1681480"/>
          <a:ext cx="11491338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86">
                  <a:extLst>
                    <a:ext uri="{9D8B030D-6E8A-4147-A177-3AD203B41FA5}">
                      <a16:colId xmlns:a16="http://schemas.microsoft.com/office/drawing/2014/main" val="3256423956"/>
                    </a:ext>
                  </a:extLst>
                </a:gridCol>
                <a:gridCol w="2872984">
                  <a:extLst>
                    <a:ext uri="{9D8B030D-6E8A-4147-A177-3AD203B41FA5}">
                      <a16:colId xmlns:a16="http://schemas.microsoft.com/office/drawing/2014/main" val="2428847308"/>
                    </a:ext>
                  </a:extLst>
                </a:gridCol>
                <a:gridCol w="2872984">
                  <a:extLst>
                    <a:ext uri="{9D8B030D-6E8A-4147-A177-3AD203B41FA5}">
                      <a16:colId xmlns:a16="http://schemas.microsoft.com/office/drawing/2014/main" val="2273675972"/>
                    </a:ext>
                  </a:extLst>
                </a:gridCol>
                <a:gridCol w="2872984">
                  <a:extLst>
                    <a:ext uri="{9D8B030D-6E8A-4147-A177-3AD203B41FA5}">
                      <a16:colId xmlns:a16="http://schemas.microsoft.com/office/drawing/2014/main" val="4180612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Equipment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Price(RON)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price(RON)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Car(Duster comfort)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5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Drill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3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Aluminium</a:t>
                      </a:r>
                      <a:r>
                        <a:rPr lang="en-US" dirty="0"/>
                        <a:t> stairs 3x9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5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Professional tool </a:t>
                      </a:r>
                      <a:r>
                        <a:rPr lang="en-US" dirty="0" err="1"/>
                        <a:t>organiser</a:t>
                      </a:r>
                      <a:r>
                        <a:rPr lang="en-US" dirty="0"/>
                        <a:t> with </a:t>
                      </a:r>
                      <a:r>
                        <a:rPr lang="en-US" dirty="0" err="1"/>
                        <a:t>Keter</a:t>
                      </a:r>
                      <a:r>
                        <a:rPr lang="en-US" dirty="0"/>
                        <a:t> 220232 Tools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3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tester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6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145,490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2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46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14D797-456D-4318-8E19-78931F1D9582}"/>
              </a:ext>
            </a:extLst>
          </p:cNvPr>
          <p:cNvSpPr/>
          <p:nvPr/>
        </p:nvSpPr>
        <p:spPr>
          <a:xfrm>
            <a:off x="379078" y="572094"/>
            <a:ext cx="11533174" cy="1997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F7C63-830C-44E7-A142-3208C68D0F6C}"/>
              </a:ext>
            </a:extLst>
          </p:cNvPr>
          <p:cNvSpPr txBox="1"/>
          <p:nvPr/>
        </p:nvSpPr>
        <p:spPr>
          <a:xfrm>
            <a:off x="379078" y="787269"/>
            <a:ext cx="410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Human resources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24655F8-E5E4-4C1D-99B6-0B84EF935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79691"/>
              </p:ext>
            </p:extLst>
          </p:nvPr>
        </p:nvGraphicFramePr>
        <p:xfrm>
          <a:off x="379078" y="1731916"/>
          <a:ext cx="11533175" cy="333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3">
                  <a:extLst>
                    <a:ext uri="{9D8B030D-6E8A-4147-A177-3AD203B41FA5}">
                      <a16:colId xmlns:a16="http://schemas.microsoft.com/office/drawing/2014/main" val="833837886"/>
                    </a:ext>
                  </a:extLst>
                </a:gridCol>
                <a:gridCol w="1281671">
                  <a:extLst>
                    <a:ext uri="{9D8B030D-6E8A-4147-A177-3AD203B41FA5}">
                      <a16:colId xmlns:a16="http://schemas.microsoft.com/office/drawing/2014/main" val="3906501560"/>
                    </a:ext>
                  </a:extLst>
                </a:gridCol>
                <a:gridCol w="1123440">
                  <a:extLst>
                    <a:ext uri="{9D8B030D-6E8A-4147-A177-3AD203B41FA5}">
                      <a16:colId xmlns:a16="http://schemas.microsoft.com/office/drawing/2014/main" val="1360963676"/>
                    </a:ext>
                  </a:extLst>
                </a:gridCol>
                <a:gridCol w="1645602">
                  <a:extLst>
                    <a:ext uri="{9D8B030D-6E8A-4147-A177-3AD203B41FA5}">
                      <a16:colId xmlns:a16="http://schemas.microsoft.com/office/drawing/2014/main" val="4279974966"/>
                    </a:ext>
                  </a:extLst>
                </a:gridCol>
                <a:gridCol w="2104472">
                  <a:extLst>
                    <a:ext uri="{9D8B030D-6E8A-4147-A177-3AD203B41FA5}">
                      <a16:colId xmlns:a16="http://schemas.microsoft.com/office/drawing/2014/main" val="3113205854"/>
                    </a:ext>
                  </a:extLst>
                </a:gridCol>
                <a:gridCol w="1835479">
                  <a:extLst>
                    <a:ext uri="{9D8B030D-6E8A-4147-A177-3AD203B41FA5}">
                      <a16:colId xmlns:a16="http://schemas.microsoft.com/office/drawing/2014/main" val="2615091359"/>
                    </a:ext>
                  </a:extLst>
                </a:gridCol>
                <a:gridCol w="1740538">
                  <a:extLst>
                    <a:ext uri="{9D8B030D-6E8A-4147-A177-3AD203B41FA5}">
                      <a16:colId xmlns:a16="http://schemas.microsoft.com/office/drawing/2014/main" val="1824976072"/>
                    </a:ext>
                  </a:extLst>
                </a:gridCol>
              </a:tblGrid>
              <a:tr h="931330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CAS(25%)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Insurance(10%)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CAM(2.25%)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Salary(RON)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24866"/>
                  </a:ext>
                </a:extLst>
              </a:tr>
              <a:tr h="931330">
                <a:tc>
                  <a:txBody>
                    <a:bodyPr/>
                    <a:lstStyle/>
                    <a:p>
                      <a:r>
                        <a:rPr lang="en-US" dirty="0"/>
                        <a:t>System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97634"/>
                  </a:ext>
                </a:extLst>
              </a:tr>
              <a:tr h="931330">
                <a:tc>
                  <a:txBody>
                    <a:bodyPr/>
                    <a:lstStyle/>
                    <a:p>
                      <a:r>
                        <a:rPr lang="en-US" dirty="0"/>
                        <a:t>Network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70777"/>
                  </a:ext>
                </a:extLst>
              </a:tr>
              <a:tr h="539580">
                <a:tc>
                  <a:txBody>
                    <a:bodyPr/>
                    <a:lstStyle/>
                    <a:p>
                      <a:r>
                        <a:rPr lang="en-US" dirty="0"/>
                        <a:t>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3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41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0598B1-20D9-4772-A079-AB75CF542398}"/>
              </a:ext>
            </a:extLst>
          </p:cNvPr>
          <p:cNvSpPr/>
          <p:nvPr/>
        </p:nvSpPr>
        <p:spPr>
          <a:xfrm>
            <a:off x="555321" y="875488"/>
            <a:ext cx="79623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9900"/>
                </a:solidFill>
              </a:rPr>
              <a:t>MANUAL LABOUR </a:t>
            </a:r>
          </a:p>
          <a:p>
            <a:endParaRPr lang="en-US" dirty="0"/>
          </a:p>
          <a:p>
            <a:r>
              <a:rPr lang="en-US" b="1" dirty="0"/>
              <a:t>TOTAL EMPLOYEES 16: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 System Engineer </a:t>
            </a:r>
          </a:p>
          <a:p>
            <a:r>
              <a:rPr lang="en-US" dirty="0"/>
              <a:t>5 Network Engineers </a:t>
            </a:r>
          </a:p>
          <a:p>
            <a:r>
              <a:rPr lang="en-US" dirty="0"/>
              <a:t>10 Technicians </a:t>
            </a:r>
          </a:p>
          <a:p>
            <a:r>
              <a:rPr lang="en-US" dirty="0"/>
              <a:t>Split into 3 teams working on both floors</a:t>
            </a:r>
          </a:p>
          <a:p>
            <a:r>
              <a:rPr lang="en-US" dirty="0"/>
              <a:t>Estimated time : </a:t>
            </a:r>
            <a:r>
              <a:rPr lang="en-US" b="1" dirty="0"/>
              <a:t>4 weeks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F9F499-E651-49C4-9879-6D95D1E6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23796"/>
              </p:ext>
            </p:extLst>
          </p:nvPr>
        </p:nvGraphicFramePr>
        <p:xfrm>
          <a:off x="555320" y="3707225"/>
          <a:ext cx="11128680" cy="25571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4340">
                  <a:extLst>
                    <a:ext uri="{9D8B030D-6E8A-4147-A177-3AD203B41FA5}">
                      <a16:colId xmlns:a16="http://schemas.microsoft.com/office/drawing/2014/main" val="2362468732"/>
                    </a:ext>
                  </a:extLst>
                </a:gridCol>
                <a:gridCol w="5564340">
                  <a:extLst>
                    <a:ext uri="{9D8B030D-6E8A-4147-A177-3AD203B41FA5}">
                      <a16:colId xmlns:a16="http://schemas.microsoft.com/office/drawing/2014/main" val="3383813836"/>
                    </a:ext>
                  </a:extLst>
                </a:gridCol>
              </a:tblGrid>
              <a:tr h="4078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TOTAL EQUIPMENT PRICE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976,836 RON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07893"/>
                  </a:ext>
                </a:extLst>
              </a:tr>
              <a:tr h="4078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 LOGISTICAL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245,490 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771970"/>
                  </a:ext>
                </a:extLst>
              </a:tr>
              <a:tr h="4078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HUMAN RESOURCES TOTAL LABOR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109,000 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4141"/>
                  </a:ext>
                </a:extLst>
              </a:tr>
              <a:tr h="4078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PROFIT(20%)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266,265 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58676"/>
                  </a:ext>
                </a:extLst>
              </a:tr>
              <a:tr h="4078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TAXES(16%)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42,602 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36957"/>
                  </a:ext>
                </a:extLst>
              </a:tr>
              <a:tr h="407805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TOTAL COST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1,373,928 RON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05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00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AED4-E02F-44F8-BA65-E559E6B3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68" y="617828"/>
            <a:ext cx="11036808" cy="1417152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Activity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4CCFC-8A9C-496E-B361-9EE1392AA626}"/>
              </a:ext>
            </a:extLst>
          </p:cNvPr>
          <p:cNvSpPr txBox="1"/>
          <p:nvPr/>
        </p:nvSpPr>
        <p:spPr>
          <a:xfrm>
            <a:off x="3690466" y="2223083"/>
            <a:ext cx="31290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Entertainment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Theater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Congress Hall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28607-5B1D-4DF9-BC7A-9B153637074A}"/>
              </a:ext>
            </a:extLst>
          </p:cNvPr>
          <p:cNvSpPr txBox="1"/>
          <p:nvPr/>
        </p:nvSpPr>
        <p:spPr>
          <a:xfrm>
            <a:off x="6996417" y="2223083"/>
            <a:ext cx="5041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Commercial Areas: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Clothing/Shoe/Accessory Stores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Electronic Stores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Libraries</a:t>
            </a:r>
          </a:p>
          <a:p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765CB-D30B-46BF-8DA1-B104A4044DC9}"/>
              </a:ext>
            </a:extLst>
          </p:cNvPr>
          <p:cNvSpPr txBox="1"/>
          <p:nvPr/>
        </p:nvSpPr>
        <p:spPr>
          <a:xfrm>
            <a:off x="644568" y="2223083"/>
            <a:ext cx="2432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Food Areas: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Restaurants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Cafes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Hypermarket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Pubs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0A4A3-B327-47DA-8D0D-F8C3730444C1}"/>
              </a:ext>
            </a:extLst>
          </p:cNvPr>
          <p:cNvSpPr txBox="1"/>
          <p:nvPr/>
        </p:nvSpPr>
        <p:spPr>
          <a:xfrm>
            <a:off x="939566" y="4857226"/>
            <a:ext cx="6056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Car park with over 2500 parking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Number of Employees: 8000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970E3-5DD3-45C3-BEAA-C51634769863}"/>
              </a:ext>
            </a:extLst>
          </p:cNvPr>
          <p:cNvSpPr/>
          <p:nvPr/>
        </p:nvSpPr>
        <p:spPr>
          <a:xfrm>
            <a:off x="379078" y="572094"/>
            <a:ext cx="11533174" cy="1997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C8CB7-672D-410D-BFF0-650374EE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9" y="1928291"/>
            <a:ext cx="11546825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6A53-B18A-4CA1-839D-3A0F50601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099" y="93956"/>
            <a:ext cx="11036808" cy="1282928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Organisation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0FFB4-615D-4D5C-8D06-46820DF4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99" y="1376883"/>
            <a:ext cx="9471702" cy="50556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C1230E-BF0A-4A7E-927A-1D2869D88561}"/>
              </a:ext>
            </a:extLst>
          </p:cNvPr>
          <p:cNvSpPr/>
          <p:nvPr/>
        </p:nvSpPr>
        <p:spPr>
          <a:xfrm>
            <a:off x="132027" y="4127343"/>
            <a:ext cx="1770077" cy="448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00D92-EEBF-4B45-B975-C6F4D04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390" y="4127343"/>
            <a:ext cx="1786283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1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8EE-049D-41A6-9176-FA81FC01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160" y="-967317"/>
            <a:ext cx="11036808" cy="2256051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chemeClr val="accent1"/>
                </a:solidFill>
              </a:rPr>
              <a:t>Benefits of public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ECA03-FA55-4B72-9491-9016F331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571" y="1501676"/>
            <a:ext cx="11190858" cy="478294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Arrangement of a central underground parking with about 2500 parking places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Highlighting of discovered archaeological remains 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 children's playground 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An outdoor amphitheater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An outdoor ice rink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Restoration of the infrastructure in the area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 public garden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Preservation of the natural component of the area through the public garden and the green spaces within the complex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49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8EE-049D-41A6-9176-FA81FC01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368" y="-1017421"/>
            <a:ext cx="11036808" cy="2256051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chemeClr val="accent1"/>
                </a:solidFill>
              </a:rPr>
              <a:t>Social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ECA03-FA55-4B72-9491-9016F331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571" y="1894302"/>
            <a:ext cx="11190858" cy="39344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Creation of over 3,000 temporary jobs during construction work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Creation of over 8,000 permanent jobs after inauguration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The decrease in the unemployment rate of Iasi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Capitalizing on the tourist potential of the city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Attracting new investors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Improving the degree of economic development of the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1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5BF5-4153-46D2-BE0E-A8E4CFED5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391" y="118033"/>
            <a:ext cx="11036808" cy="122420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Development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7CD68-4CE9-497D-B856-58D8A7B0F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095" y="1342238"/>
            <a:ext cx="11036808" cy="1082180"/>
          </a:xfrm>
        </p:spPr>
        <p:txBody>
          <a:bodyPr/>
          <a:lstStyle/>
          <a:p>
            <a:r>
              <a:rPr lang="en-GB" dirty="0"/>
              <a:t>An investment project of 335 million euros, meaning 1500 underground parking spaces and 10000 new jobs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72BDF-F67F-4193-87C3-FA010906F931}"/>
              </a:ext>
            </a:extLst>
          </p:cNvPr>
          <p:cNvSpPr/>
          <p:nvPr/>
        </p:nvSpPr>
        <p:spPr>
          <a:xfrm>
            <a:off x="502095" y="4345497"/>
            <a:ext cx="11166991" cy="293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66066-146B-4E04-B0F5-92C24A4AE9BD}"/>
              </a:ext>
            </a:extLst>
          </p:cNvPr>
          <p:cNvSpPr txBox="1"/>
          <p:nvPr/>
        </p:nvSpPr>
        <p:spPr>
          <a:xfrm>
            <a:off x="253068" y="2690370"/>
            <a:ext cx="115348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Building a office tower behind </a:t>
            </a:r>
            <a:r>
              <a:rPr lang="en-US" sz="2000" dirty="0" err="1"/>
              <a:t>Palas</a:t>
            </a:r>
            <a:r>
              <a:rPr lang="en-US" sz="2000" dirty="0"/>
              <a:t> mall, proposed to be built on a high altitude on the site of the former </a:t>
            </a:r>
            <a:r>
              <a:rPr lang="en-US" sz="2000" dirty="0" err="1"/>
              <a:t>Petrom</a:t>
            </a:r>
            <a:r>
              <a:rPr lang="en-US" sz="2000" dirty="0"/>
              <a:t> which is situated on a medium height, the building will have a triangular shape, placed on the eastern side, near the playground area, there will be a underground building. Architects named it “Cinema </a:t>
            </a:r>
            <a:r>
              <a:rPr lang="en-US" sz="2000" dirty="0" err="1"/>
              <a:t>Palas</a:t>
            </a:r>
            <a:r>
              <a:rPr lang="en-US" sz="2000" dirty="0"/>
              <a:t>” but it will most likely be a multifunctional area. </a:t>
            </a:r>
            <a:endParaRPr lang="en-GB" sz="2000" dirty="0"/>
          </a:p>
          <a:p>
            <a:pPr fontAlgn="base"/>
            <a:endParaRPr lang="en-GB" sz="20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An expansion of the </a:t>
            </a:r>
            <a:r>
              <a:rPr lang="en-US" sz="2000" dirty="0" err="1"/>
              <a:t>Palas</a:t>
            </a:r>
            <a:r>
              <a:rPr lang="en-US" sz="2000" dirty="0"/>
              <a:t> garden in 2 zones:  towards the </a:t>
            </a:r>
            <a:r>
              <a:rPr lang="en-US" sz="2000" dirty="0" err="1"/>
              <a:t>Luceafarul</a:t>
            </a:r>
            <a:r>
              <a:rPr lang="en-US" sz="2000" dirty="0"/>
              <a:t> Theater and towards the former </a:t>
            </a:r>
            <a:r>
              <a:rPr lang="en-US" sz="2000" dirty="0" err="1"/>
              <a:t>Petrom</a:t>
            </a:r>
            <a:r>
              <a:rPr lang="en-US" sz="2000" dirty="0"/>
              <a:t>. E.ON will be demolished and </a:t>
            </a:r>
            <a:r>
              <a:rPr lang="en-US" sz="2000" dirty="0" err="1"/>
              <a:t>Palas</a:t>
            </a:r>
            <a:r>
              <a:rPr lang="en-US" sz="2000" dirty="0"/>
              <a:t> will have a small extension containing small spaces.</a:t>
            </a:r>
            <a:endParaRPr lang="en-GB" sz="2000" dirty="0"/>
          </a:p>
          <a:p>
            <a:endParaRPr lang="en-GB" sz="20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Saints Andrew’s area will be open to the public with market areas, green spaces, restaurants, cafes and pedestrian areas.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95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7507B-6AF6-4A21-B018-934FB243205A}"/>
              </a:ext>
            </a:extLst>
          </p:cNvPr>
          <p:cNvSpPr/>
          <p:nvPr/>
        </p:nvSpPr>
        <p:spPr>
          <a:xfrm>
            <a:off x="469783" y="4253218"/>
            <a:ext cx="11235627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F2409-5E0F-48E6-9A64-5F32BD507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68" y="179439"/>
            <a:ext cx="9507496" cy="114929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Network 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8F795-66FB-4672-8585-C7744CDCC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782" y="1889588"/>
            <a:ext cx="11235627" cy="3843082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500" dirty="0"/>
              <a:t>Individual local servers for remote CCTV monitoring and storage.</a:t>
            </a:r>
            <a:endParaRPr lang="en-GB" sz="35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500" dirty="0"/>
              <a:t>Secured local networks for businesses. </a:t>
            </a:r>
            <a:endParaRPr lang="en-GB" sz="35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500" dirty="0"/>
              <a:t>Publicly available internet hotspots for employees and customers.</a:t>
            </a:r>
            <a:endParaRPr lang="en-GB" sz="35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500" dirty="0"/>
              <a:t>Security cameras placed throughout the mall connected to a main server owned by the mall.</a:t>
            </a:r>
            <a:endParaRPr lang="en-GB" sz="3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17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D04AE-7868-4746-83D3-D6D3565A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51" y="0"/>
            <a:ext cx="770994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EE3701-275E-4B89-8DCA-149D2E6DB218}"/>
              </a:ext>
            </a:extLst>
          </p:cNvPr>
          <p:cNvSpPr/>
          <p:nvPr/>
        </p:nvSpPr>
        <p:spPr>
          <a:xfrm>
            <a:off x="0" y="0"/>
            <a:ext cx="448205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5AB82-5E7C-4EB3-98CB-F64E9D17C882}"/>
              </a:ext>
            </a:extLst>
          </p:cNvPr>
          <p:cNvSpPr txBox="1"/>
          <p:nvPr/>
        </p:nvSpPr>
        <p:spPr>
          <a:xfrm>
            <a:off x="419100" y="723900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Space sketch of first floor</a:t>
            </a:r>
          </a:p>
        </p:txBody>
      </p:sp>
    </p:spTree>
    <p:extLst>
      <p:ext uri="{BB962C8B-B14F-4D97-AF65-F5344CB8AC3E}">
        <p14:creationId xmlns:p14="http://schemas.microsoft.com/office/powerpoint/2010/main" val="29134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4A9CB-4145-4534-958E-5D19347A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9" y="0"/>
            <a:ext cx="865909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70F86F-3503-4125-9A9C-048EE65C33DD}"/>
              </a:ext>
            </a:extLst>
          </p:cNvPr>
          <p:cNvSpPr/>
          <p:nvPr/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A1AC4-3346-4F39-B65D-D7280C220341}"/>
              </a:ext>
            </a:extLst>
          </p:cNvPr>
          <p:cNvSpPr txBox="1"/>
          <p:nvPr/>
        </p:nvSpPr>
        <p:spPr>
          <a:xfrm>
            <a:off x="365413" y="628650"/>
            <a:ext cx="4311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Space sketch of second floor</a:t>
            </a:r>
          </a:p>
        </p:txBody>
      </p:sp>
    </p:spTree>
    <p:extLst>
      <p:ext uri="{BB962C8B-B14F-4D97-AF65-F5344CB8AC3E}">
        <p14:creationId xmlns:p14="http://schemas.microsoft.com/office/powerpoint/2010/main" val="29177168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934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Palas Mall</vt:lpstr>
      <vt:lpstr>Activity Profile</vt:lpstr>
      <vt:lpstr>Organisation Structure</vt:lpstr>
      <vt:lpstr>Benefits of public interest</vt:lpstr>
      <vt:lpstr>Social Benefits</vt:lpstr>
      <vt:lpstr>Development Plans</vt:lpstr>
      <vt:lpstr>Network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Palas Mall</dc:title>
  <dc:creator>Jay Lambert</dc:creator>
  <cp:lastModifiedBy>Anno</cp:lastModifiedBy>
  <cp:revision>53</cp:revision>
  <dcterms:created xsi:type="dcterms:W3CDTF">2020-05-11T18:01:41Z</dcterms:created>
  <dcterms:modified xsi:type="dcterms:W3CDTF">2020-05-12T16:21:23Z</dcterms:modified>
</cp:coreProperties>
</file>