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6"/>
  </p:notesMasterIdLst>
  <p:sldIdLst>
    <p:sldId id="335" r:id="rId3"/>
    <p:sldId id="336" r:id="rId4"/>
    <p:sldId id="349" r:id="rId5"/>
    <p:sldId id="339" r:id="rId6"/>
    <p:sldId id="334" r:id="rId7"/>
    <p:sldId id="343" r:id="rId8"/>
    <p:sldId id="344" r:id="rId9"/>
    <p:sldId id="345" r:id="rId10"/>
    <p:sldId id="346" r:id="rId11"/>
    <p:sldId id="340" r:id="rId12"/>
    <p:sldId id="347" r:id="rId13"/>
    <p:sldId id="348" r:id="rId14"/>
    <p:sldId id="34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1" autoAdjust="0"/>
    <p:restoredTop sz="96327" autoAdjust="0"/>
  </p:normalViewPr>
  <p:slideViewPr>
    <p:cSldViewPr snapToGrid="0">
      <p:cViewPr varScale="1">
        <p:scale>
          <a:sx n="68" d="100"/>
          <a:sy n="68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A483ECA-5E4C-194B-8294-BB936B22E4FF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977" y="3576577"/>
            <a:ext cx="10814046" cy="1160522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977" y="4878897"/>
            <a:ext cx="10814045" cy="50590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8E9F746-467C-9F48-B41E-1A9A86134C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732963" cy="34290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7EA472F-50D0-8C4B-B4BF-CCB450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6135640-A978-D44A-B3A6-D0403BB3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D38AAB4-1F5D-F64A-868B-E9FCAE9D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9226AA1F-E8AD-D24C-99F4-47BCF8A8F10A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C5F4903-5D46-B64B-9CE6-9F86204716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8375" y="0"/>
            <a:ext cx="4873625" cy="54864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3214B01-190F-EA46-A0B5-8CB2F03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6C12819-9D70-B449-B341-F8BEE41D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EAD95E-91AC-D54C-A92C-2C7044BA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736B7E5-8945-CC43-BB5D-FD29B700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647661" y="4732865"/>
            <a:ext cx="3865944" cy="566738"/>
          </a:xfrm>
        </p:spPr>
        <p:txBody>
          <a:bodyPr anchor="b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7647661" y="5299603"/>
            <a:ext cx="3865944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9710286" y="58832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>
            <a:off x="7639197" y="5883275"/>
            <a:ext cx="19725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">
            <a:extLst>
              <a:ext uri="{FF2B5EF4-FFF2-40B4-BE49-F238E27FC236}">
                <a16:creationId xmlns:a16="http://schemas.microsoft.com/office/drawing/2014/main" id="{21F21BD7-D364-D44A-A3D3-F6D831E20179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6B2289-FFD1-F244-B951-270004D8B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5996" cy="3428999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F28CA87E-4D32-F440-A412-46F5603EF0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5998" y="3428998"/>
            <a:ext cx="6096002" cy="3429002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84318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0116" y="300876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02" y="685800"/>
            <a:ext cx="5125698" cy="2578261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481" y="3681993"/>
            <a:ext cx="51330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81" y="4215395"/>
            <a:ext cx="5133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21147" y="58832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481" y="5883275"/>
            <a:ext cx="32000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0347" y="5883275"/>
            <a:ext cx="5511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56A604C2-E3DC-EE47-87D2-19AAF2B54BAC}"/>
              </a:ext>
            </a:extLst>
          </p:cNvPr>
          <p:cNvSpPr/>
          <p:nvPr userDrawn="1"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58" y="2666999"/>
            <a:ext cx="10889565" cy="3505201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56A604C2-E3DC-EE47-87D2-19AAF2B54BAC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7525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58" y="2667000"/>
            <a:ext cx="10889565" cy="2472160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AEC1B-5A5F-B741-9290-D1BDFDF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9939B-C7F0-3E4A-AF90-5F4DD25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0" y="6434673"/>
            <a:ext cx="34842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52266-720C-F248-8B9A-EA61237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6B6044-6A70-424B-B784-9CD58FB1A1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5278438"/>
            <a:ext cx="6096000" cy="1579562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91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1795A215-736B-9849-8880-43924211E22F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18D7888-9C5E-9146-8FE7-D54083D4A7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72469" y="3429000"/>
            <a:ext cx="8247063" cy="3429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630165"/>
            <a:ext cx="8930747" cy="1688629"/>
          </a:xfrm>
        </p:spPr>
        <p:txBody>
          <a:bodyPr anchor="b"/>
          <a:lstStyle>
            <a:lvl1pPr algn="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2491830"/>
            <a:ext cx="8930748" cy="6884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1795A215-736B-9849-8880-43924211E22F}"/>
              </a:ext>
            </a:extLst>
          </p:cNvPr>
          <p:cNvSpPr/>
          <p:nvPr/>
        </p:nvSpPr>
        <p:spPr>
          <a:xfrm>
            <a:off x="464274" y="497438"/>
            <a:ext cx="11235442" cy="5889656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18D7888-9C5E-9146-8FE7-D54083D4A7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72469" y="4585"/>
            <a:ext cx="8247063" cy="3429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Picture Placeholder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3612505"/>
            <a:ext cx="8930747" cy="1688629"/>
          </a:xfrm>
        </p:spPr>
        <p:txBody>
          <a:bodyPr anchor="b"/>
          <a:lstStyle>
            <a:lvl1pPr algn="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5474170"/>
            <a:ext cx="8930748" cy="6884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34673"/>
            <a:ext cx="1143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" y="6434673"/>
            <a:ext cx="708417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34673"/>
            <a:ext cx="5511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presentationgo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35851-77C7-4EA7-8DA4-803301E9B62B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2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7DD553-2AC4-432D-A43B-C8305542BE0E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23DA4F-C1FF-4F55-BAF5-771642DBC3DE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EA9F86-74C3-4161-9AC2-8E8EC6B2814C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3382475-D263-4AB9-90E2-FD4C05C171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7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0" r:id="rId11"/>
    <p:sldLayoutId id="2147483657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58" r:id="rId18"/>
    <p:sldLayoutId id="214748365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netic.ro/product/SRT6KXLI?gclid=CjwKCAjwkun1BRAIEiwA2mJRWUn_iWO_lHiw9qAUutw0eGppiPybvNKGkxXltaHYVJlgJCqCc-nU4xoCIO0QAvD_BwE" TargetMode="External"/><Relationship Id="rId3" Type="http://schemas.openxmlformats.org/officeDocument/2006/relationships/hyperlink" Target="https://buy.hpe.com/us/en/servers/rack-servers/proliant-dl300-servers/proliant-dl380-server/hpe-proliant-dl380-gen10-server/p/1010026818" TargetMode="External"/><Relationship Id="rId7" Type="http://schemas.openxmlformats.org/officeDocument/2006/relationships/hyperlink" Target="https://www.cel.ro/imprimante-laser/imprimanta-laser-monocrom-canon-i-sensys-lbp212dw-wireless-a4-pNyozMTAn-l/?gclid=CjwKCAjwkun1BRAIEiwA2mJRWTBioq-RuZehRR8anv-LZxOPVUjXPWuT0dqX2Ht4Am_fO12_4PLGUxoCZGAQAvD_BwE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o.rsdelivers.com/product/rs-pro/cat6utpframeb/rs-pro-cat6-24-port-rj45-rj-patch-panel-utp-1u/0556651" TargetMode="External"/><Relationship Id="rId5" Type="http://schemas.openxmlformats.org/officeDocument/2006/relationships/hyperlink" Target="https://www8.hp.com/ro/ro/desktops/product-details/32235715" TargetMode="External"/><Relationship Id="rId4" Type="http://schemas.openxmlformats.org/officeDocument/2006/relationships/hyperlink" Target="https://www.tp-link.com/ro/business-networking/outdoor-radio/tl-wa7210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CNOS(Project) – Installation of an Intranet network at the                     Data Center in Iasi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77" y="4878896"/>
            <a:ext cx="10814045" cy="13249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Presented by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Ekram Mohammad Shaidul 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                                                                                   Professors: 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Luminița Scripcariu  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               </a:t>
            </a:r>
          </a:p>
          <a:p>
            <a:pPr algn="l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Nnoli Mbanefo Nnaemeka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                                                                                                    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Petre D. Mătăsaru</a:t>
            </a:r>
          </a:p>
          <a:p>
            <a:pPr algn="l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Group: 5311</a:t>
            </a:r>
          </a:p>
          <a:p>
            <a:pPr algn="l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20/05/2020</a:t>
            </a:r>
          </a:p>
        </p:txBody>
      </p:sp>
      <p:pic>
        <p:nvPicPr>
          <p:cNvPr id="12" name="Picture Placeholder 11" descr="A picture containing room, bed, table&#10;&#10;Description automatically generated">
            <a:extLst>
              <a:ext uri="{FF2B5EF4-FFF2-40B4-BE49-F238E27FC236}">
                <a16:creationId xmlns:a16="http://schemas.microsoft.com/office/drawing/2014/main" id="{6225CE17-0D53-4CF5-AFA5-8F0F63F686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" r="8"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8ACC0-F44E-49F1-803E-3DEF084B0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072" y="4021603"/>
            <a:ext cx="2012621" cy="7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889565" cy="763172"/>
          </a:xfrm>
        </p:spPr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Workforce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2405574"/>
            <a:ext cx="10889565" cy="2872863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800" noProof="1">
                <a:latin typeface="Adobe Devanagari" panose="02040503050201020203" pitchFamily="18" charset="0"/>
                <a:cs typeface="Adobe Devanagari" panose="02040503050201020203" pitchFamily="18" charset="0"/>
              </a:rPr>
              <a:t>Time frame for project completion: </a:t>
            </a:r>
            <a:r>
              <a:rPr lang="en-US" sz="28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2 weeks 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sz="2800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noProof="1">
                <a:latin typeface="Adobe Devanagari" panose="02040503050201020203" pitchFamily="18" charset="0"/>
                <a:cs typeface="Adobe Devanagari" panose="02040503050201020203" pitchFamily="18" charset="0"/>
              </a:rPr>
              <a:t>Employees deployed: </a:t>
            </a:r>
            <a:r>
              <a:rPr lang="en-US" sz="28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8 Technicians, 4 Electricians and 1 Networking engineer</a:t>
            </a:r>
            <a:endParaRPr lang="en-US" sz="2000" dirty="0">
              <a:effectLst/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800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sz="2800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>
              <a:spcBef>
                <a:spcPts val="1800"/>
              </a:spcBef>
            </a:pPr>
            <a:endParaRPr lang="en-US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Picture Placeholder 12" descr="A picture containing swimming, sitting, motorcycle&#10;&#10;Description automatically generated">
            <a:extLst>
              <a:ext uri="{FF2B5EF4-FFF2-40B4-BE49-F238E27FC236}">
                <a16:creationId xmlns:a16="http://schemas.microsoft.com/office/drawing/2014/main" id="{80A90EE2-1154-4DB7-AFB6-0413AD424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0" b="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397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11D85-10D1-4351-A415-301682611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61" y="1400906"/>
            <a:ext cx="10559281" cy="3987020"/>
          </a:xfrm>
        </p:spPr>
      </p:pic>
    </p:spTree>
    <p:extLst>
      <p:ext uri="{BB962C8B-B14F-4D97-AF65-F5344CB8AC3E}">
        <p14:creationId xmlns:p14="http://schemas.microsoft.com/office/powerpoint/2010/main" val="249550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DBC-70A3-4370-B8D0-651B8FE7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43961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4802-6206-4277-B4D6-66152064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1237957"/>
            <a:ext cx="10889565" cy="4934243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https://www.google.com/url?sa=i&amp;url=http%3A%2F%2Fwww.vmastoryboard.com%2Fcase-stories%2F2648%2Fturner_duckworth_amazon_smile_logo%2F&amp;psig=AOvVaw3rLVpmwIp82sFTQbI7eCnJ&amp;ust=1589316902800000&amp;source=images&amp;cd=vfe&amp;ved=0CAIQjRxqFwoTCJDHr9DcrOkCFQAAAAAdAAAAABAR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3"/>
              </a:rPr>
              <a:t>https://buy.hpe.com/us/en/servers/rack-servers/proliant-dl300-servers/proliant-dl380-server/hpe-proliant-dl380-gen10-server/p/1010026818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https://www.it-market.com/en/d-link/d-link-dgs-3120-24tc1?gclid=CjwKCAjwkun1BRAIEiwA2mJRWXiCBfsMYpe9wr9cx_PSAiEDlbPWe8Lt-tXIUK9OLYDQiTZhtDTGwxoC614QAvD_BwE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4"/>
              </a:rPr>
              <a:t>https://www.tp-link.com/ro/business-networking/outdoor-radio/tl-wa7210n/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5"/>
              </a:rPr>
              <a:t>https://www8.hp.com/ro/ro/desktops/product-details/32235715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https://www.lizengo.ro/microsoft/windows-server-2016-1-user-cal?gclid=CjwKCAjwkun1BRAIEiwA2mJRWbpbyi4wzx7h85KE0u9aocNVkDtFRIvt5Q-dKrRFFdfbpi2YYkCfABoCqPQQAvD_BwE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2" action="ppaction://hlinksldjump"/>
              </a:rPr>
              <a:t>https://www.emag.ro/laptop-hp-15s-fq1003nq-cu-procesor-intelr-coretm-i5-1035g1-pana-la-3-60-ghz-ice-lake-15-6-full-hd-8gb-256gb-ssd-intel-uhd-graphics-free-dos-silver-8pt32ea/pd/DJPJ0WBBM/?cmpid=86846&amp;gclid=CjwKCAjwkun1BRAIEiwA2mJRWbFHLsgdy2Yxzw5GQku8x9L1yHt6ub4Q-ok0QvrFx6z9WQfcz-wojBoC728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6"/>
              </a:rPr>
              <a:t>https://ro.rsdelivers.com/product/rs-pro/cat6utpframeb/rs-pro-cat6-24-port-rj45-rj-patch-panel-utp-1u/0556651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7"/>
              </a:rPr>
              <a:t>https://www.cel.ro/imprimante-laser/imprimanta-laser-monocrom-canon-i-sensys-lbp212dw-wireless-a4-pNyozMTAn-l/?gclid=CjwKCAjwkun1BRAIEiwA2mJRWTBioq-RuZehRR8anv-LZxOPVUjXPWuT0dqX2Ht4Am_fO12_4PLGUxoCZGAQAvD_BwE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  <a:hlinkClick r:id="rId8"/>
              </a:rPr>
              <a:t>https://www.senetic.ro/product/SRT6KXLI?gclid=CjwKCAjwkun1BRAIEiwA2mJRWUn_iWO_lHiw9qAUutw0eGppiPybvNKGkxXltaHYVJlgJCqCc-nU4xoCIO0QAvD_BwE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3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We would welcome your questions and/or opinions.</a:t>
            </a:r>
          </a:p>
        </p:txBody>
      </p:sp>
      <p:pic>
        <p:nvPicPr>
          <p:cNvPr id="12" name="Picture Placeholder 11" descr="A picture containing animal, star&#10;&#10;Description automatically generated">
            <a:extLst>
              <a:ext uri="{FF2B5EF4-FFF2-40B4-BE49-F238E27FC236}">
                <a16:creationId xmlns:a16="http://schemas.microsoft.com/office/drawing/2014/main" id="{9522912D-2F75-46DC-81A4-88F47252AF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" r="10"/>
          <a:stretch>
            <a:fillRect/>
          </a:stretch>
        </p:blipFill>
        <p:spPr>
          <a:xfrm>
            <a:off x="1972469" y="3429000"/>
            <a:ext cx="8247063" cy="342900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1B7C68-D786-443C-9635-ACD6C28DBA1C}"/>
              </a:ext>
            </a:extLst>
          </p:cNvPr>
          <p:cNvSpPr/>
          <p:nvPr/>
        </p:nvSpPr>
        <p:spPr>
          <a:xfrm>
            <a:off x="1972469" y="3429000"/>
            <a:ext cx="8247062" cy="3429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Company Profile – Who are we?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E&amp;N internet solutions SRL</a:t>
            </a:r>
          </a:p>
        </p:txBody>
      </p:sp>
      <p:pic>
        <p:nvPicPr>
          <p:cNvPr id="15" name="Picture Placeholder 14" descr="A picture containing computer, laptop, sitting, desk&#10;&#10;Description automatically generated">
            <a:extLst>
              <a:ext uri="{FF2B5EF4-FFF2-40B4-BE49-F238E27FC236}">
                <a16:creationId xmlns:a16="http://schemas.microsoft.com/office/drawing/2014/main" id="{12B6EE93-C8A2-4495-B055-7DE9479B45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82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0A53-4C70-4F7E-9B98-E114B557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7" y="840545"/>
            <a:ext cx="10889565" cy="59436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Client Profile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1ABF-E656-4D8E-BC7C-79B42B89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1899139"/>
            <a:ext cx="10889565" cy="4346916"/>
          </a:xfrm>
        </p:spPr>
        <p:txBody>
          <a:bodyPr>
            <a:norm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Amazon Data Center based in Iasi, Romania pioneered cloud computing in 2006, creating cloud infrastructure that allows you to securely build and innovate faster.</a:t>
            </a: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They are continuously innovating the design and systems of their data centers to protect them from man-made and natural risks. </a:t>
            </a:r>
          </a:p>
          <a:p>
            <a:pPr marL="0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Moreover, they also implement controls, build automated systems, and undergo third-party audits to confirm security and compliance. As a result, the most highly-regulated organizations in Iasi trust this center every day. </a:t>
            </a:r>
          </a:p>
        </p:txBody>
      </p:sp>
    </p:spTree>
    <p:extLst>
      <p:ext uri="{BB962C8B-B14F-4D97-AF65-F5344CB8AC3E}">
        <p14:creationId xmlns:p14="http://schemas.microsoft.com/office/powerpoint/2010/main" val="230212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403BC-4327-4F09-99DB-F6BBA21B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3612506"/>
            <a:ext cx="8930747" cy="6884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brief analysis of the undertaking project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5C38-651B-4D8B-A382-532CF031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278" y="4479879"/>
            <a:ext cx="8930748" cy="1682743"/>
          </a:xfrm>
        </p:spPr>
        <p:txBody>
          <a:bodyPr>
            <a:normAutofit lnSpcReduction="10000"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Type of network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Network class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Network structure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Future plans</a:t>
            </a:r>
          </a:p>
        </p:txBody>
      </p:sp>
      <p:pic>
        <p:nvPicPr>
          <p:cNvPr id="13" name="Picture Placeholder 12" descr="A close up of a computer&#10;&#10;Description automatically generated">
            <a:extLst>
              <a:ext uri="{FF2B5EF4-FFF2-40B4-BE49-F238E27FC236}">
                <a16:creationId xmlns:a16="http://schemas.microsoft.com/office/drawing/2014/main" id="{BFB54FB4-959A-4103-A444-92C9BA0B4B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1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 in-depth reviewing of the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endParaRPr lang="en-US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noProof="1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4FF36-1A1F-49A5-B78A-FB3B5F5E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73" y="1908457"/>
            <a:ext cx="7254083" cy="4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3CDA-4A9D-4D0A-BA26-A10228C8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0"/>
            <a:ext cx="10889565" cy="1314207"/>
          </a:xfrm>
        </p:spPr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Layout of the first floor modeled on MS Visio 2019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D40DA-9EB3-4D41-9DAD-8A417D11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414" y="2000007"/>
            <a:ext cx="5903653" cy="4172193"/>
          </a:xfrm>
        </p:spPr>
      </p:pic>
    </p:spTree>
    <p:extLst>
      <p:ext uri="{BB962C8B-B14F-4D97-AF65-F5344CB8AC3E}">
        <p14:creationId xmlns:p14="http://schemas.microsoft.com/office/powerpoint/2010/main" val="2633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FD4E-117D-4D5B-B879-C8982599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889565" cy="1516966"/>
          </a:xfrm>
        </p:spPr>
        <p:txBody>
          <a:bodyPr/>
          <a:lstStyle/>
          <a:p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Layout of the second floor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C637D-6355-488D-8536-6FFF9AE48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096" y="2202766"/>
            <a:ext cx="5555808" cy="3969433"/>
          </a:xfrm>
        </p:spPr>
      </p:pic>
    </p:spTree>
    <p:extLst>
      <p:ext uri="{BB962C8B-B14F-4D97-AF65-F5344CB8AC3E}">
        <p14:creationId xmlns:p14="http://schemas.microsoft.com/office/powerpoint/2010/main" val="23399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8E9-8AED-4E92-8E42-D908BB53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950184" cy="1157068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Network infrastructure map – designed with Cisco Packet Tracer 7.3.0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67E4D-1BDE-4132-93F2-A0EE9431C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934" y="1842869"/>
            <a:ext cx="9896568" cy="4220306"/>
          </a:xfrm>
        </p:spPr>
      </p:pic>
    </p:spTree>
    <p:extLst>
      <p:ext uri="{BB962C8B-B14F-4D97-AF65-F5344CB8AC3E}">
        <p14:creationId xmlns:p14="http://schemas.microsoft.com/office/powerpoint/2010/main" val="274427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C498-B2CA-4C70-A885-20EF4B61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9" y="685801"/>
            <a:ext cx="10889565" cy="1055914"/>
          </a:xfrm>
        </p:spPr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Bill of Materials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570D1F-AF36-42C2-ACC6-8DD77055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541" y="1611086"/>
            <a:ext cx="6750061" cy="4561113"/>
          </a:xfrm>
        </p:spPr>
      </p:pic>
    </p:spTree>
    <p:extLst>
      <p:ext uri="{BB962C8B-B14F-4D97-AF65-F5344CB8AC3E}">
        <p14:creationId xmlns:p14="http://schemas.microsoft.com/office/powerpoint/2010/main" val="216856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863</TotalTime>
  <Words>499</Words>
  <Application>Microsoft Office PowerPoint</Application>
  <PresentationFormat>Widescreen</PresentationFormat>
  <Paragraphs>50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Open Sans</vt:lpstr>
      <vt:lpstr>Symbol</vt:lpstr>
      <vt:lpstr>Wingdings</vt:lpstr>
      <vt:lpstr>PresentationGO</vt:lpstr>
      <vt:lpstr>Designed by PresentationGO</vt:lpstr>
      <vt:lpstr>CNOS(Project) – Installation of an Intranet network at the                     Data Center in Iasi</vt:lpstr>
      <vt:lpstr>Company Profile – Who are we?</vt:lpstr>
      <vt:lpstr>Client Profile </vt:lpstr>
      <vt:lpstr>A brief analysis of the undertaking project  </vt:lpstr>
      <vt:lpstr>An in-depth reviewing of the network</vt:lpstr>
      <vt:lpstr>Layout of the first floor modeled on MS Visio 2019</vt:lpstr>
      <vt:lpstr>Layout of the second floor</vt:lpstr>
      <vt:lpstr>The Network infrastructure map – designed with Cisco Packet Tracer 7.3.0</vt:lpstr>
      <vt:lpstr>Bill of Materials</vt:lpstr>
      <vt:lpstr>Workforce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Shaidul Ekram</dc:creator>
  <dc:description>© Copyright PresentationGo.com</dc:description>
  <cp:lastModifiedBy>Shaidul Ikram</cp:lastModifiedBy>
  <cp:revision>30</cp:revision>
  <dcterms:created xsi:type="dcterms:W3CDTF">2019-11-21T05:02:10Z</dcterms:created>
  <dcterms:modified xsi:type="dcterms:W3CDTF">2020-05-13T11:32:27Z</dcterms:modified>
  <cp:category>Templates</cp:category>
</cp:coreProperties>
</file>