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1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1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17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OCHA SALAZAR" userId="4e0323458c84468b" providerId="LiveId" clId="{95C55150-9158-497F-84F3-2F7F990123E6}"/>
    <pc:docChg chg="modSld">
      <pc:chgData name="JESUS ROCHA SALAZAR" userId="4e0323458c84468b" providerId="LiveId" clId="{95C55150-9158-497F-84F3-2F7F990123E6}" dt="2022-10-25T03:11:12.869" v="6" actId="20577"/>
      <pc:docMkLst>
        <pc:docMk/>
      </pc:docMkLst>
      <pc:sldChg chg="modSp mod">
        <pc:chgData name="JESUS ROCHA SALAZAR" userId="4e0323458c84468b" providerId="LiveId" clId="{95C55150-9158-497F-84F3-2F7F990123E6}" dt="2022-10-25T03:11:12.869" v="6" actId="20577"/>
        <pc:sldMkLst>
          <pc:docMk/>
          <pc:sldMk cId="2471807738" sldId="256"/>
        </pc:sldMkLst>
        <pc:spChg chg="mod">
          <ac:chgData name="JESUS ROCHA SALAZAR" userId="4e0323458c84468b" providerId="LiveId" clId="{95C55150-9158-497F-84F3-2F7F990123E6}" dt="2022-10-25T03:11:12.869" v="6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JESUS ROCHA SALAZAR" userId="4e0323458c84468b" providerId="LiveId" clId="{38D73A44-B3D2-4D95-BECC-59B0F1AB975B}"/>
    <pc:docChg chg="modSld">
      <pc:chgData name="JESUS ROCHA SALAZAR" userId="4e0323458c84468b" providerId="LiveId" clId="{38D73A44-B3D2-4D95-BECC-59B0F1AB975B}" dt="2024-02-12T22:24:50.936" v="4" actId="20577"/>
      <pc:docMkLst>
        <pc:docMk/>
      </pc:docMkLst>
      <pc:sldChg chg="modSp mod">
        <pc:chgData name="JESUS ROCHA SALAZAR" userId="4e0323458c84468b" providerId="LiveId" clId="{38D73A44-B3D2-4D95-BECC-59B0F1AB975B}" dt="2024-02-12T22:24:50.936" v="4" actId="20577"/>
        <pc:sldMkLst>
          <pc:docMk/>
          <pc:sldMk cId="2471807738" sldId="256"/>
        </pc:sldMkLst>
        <pc:spChg chg="mod">
          <ac:chgData name="JESUS ROCHA SALAZAR" userId="4e0323458c84468b" providerId="LiveId" clId="{38D73A44-B3D2-4D95-BECC-59B0F1AB975B}" dt="2024-02-12T22:24:50.936" v="4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JESUS ROCHA SALAZAR" userId="4e0323458c84468b" providerId="LiveId" clId="{233200F6-564A-416C-91B0-A1172B1B3421}"/>
    <pc:docChg chg="modSld">
      <pc:chgData name="JESUS ROCHA SALAZAR" userId="4e0323458c84468b" providerId="LiveId" clId="{233200F6-564A-416C-91B0-A1172B1B3421}" dt="2023-06-05T21:36:53.069" v="20" actId="20577"/>
      <pc:docMkLst>
        <pc:docMk/>
      </pc:docMkLst>
      <pc:sldChg chg="modSp mod">
        <pc:chgData name="JESUS ROCHA SALAZAR" userId="4e0323458c84468b" providerId="LiveId" clId="{233200F6-564A-416C-91B0-A1172B1B3421}" dt="2023-06-05T21:36:53.069" v="20" actId="20577"/>
        <pc:sldMkLst>
          <pc:docMk/>
          <pc:sldMk cId="2471807738" sldId="256"/>
        </pc:sldMkLst>
        <pc:spChg chg="mod">
          <ac:chgData name="JESUS ROCHA SALAZAR" userId="4e0323458c84468b" providerId="LiveId" clId="{233200F6-564A-416C-91B0-A1172B1B3421}" dt="2023-06-05T21:36:53.069" v="20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DIEGO ADRIAN CRUZ MARTINEZ" userId="8bec5230-5b0d-4690-ae2d-55530742d4c8" providerId="ADAL" clId="{2081456B-679C-4A66-AA08-F1C34B2774D6}"/>
    <pc:docChg chg="modSld">
      <pc:chgData name="DIEGO ADRIAN CRUZ MARTINEZ" userId="8bec5230-5b0d-4690-ae2d-55530742d4c8" providerId="ADAL" clId="{2081456B-679C-4A66-AA08-F1C34B2774D6}" dt="2024-02-15T02:06:18.352" v="1" actId="1035"/>
      <pc:docMkLst>
        <pc:docMk/>
      </pc:docMkLst>
      <pc:sldChg chg="modSp mod">
        <pc:chgData name="DIEGO ADRIAN CRUZ MARTINEZ" userId="8bec5230-5b0d-4690-ae2d-55530742d4c8" providerId="ADAL" clId="{2081456B-679C-4A66-AA08-F1C34B2774D6}" dt="2024-02-15T02:06:18.352" v="1" actId="1035"/>
        <pc:sldMkLst>
          <pc:docMk/>
          <pc:sldMk cId="1375438315" sldId="355"/>
        </pc:sldMkLst>
        <pc:spChg chg="mod">
          <ac:chgData name="DIEGO ADRIAN CRUZ MARTINEZ" userId="8bec5230-5b0d-4690-ae2d-55530742d4c8" providerId="ADAL" clId="{2081456B-679C-4A66-AA08-F1C34B2774D6}" dt="2024-02-15T02:06:18.352" v="1" actId="1035"/>
          <ac:spMkLst>
            <pc:docMk/>
            <pc:sldMk cId="1375438315" sldId="355"/>
            <ac:spMk id="8" creationId="{D87A86A3-D97A-4020-84A6-4ADB9BACEB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-6268944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734DFF8A-00A2-4EDE-936D-97F322B263E1}"/>
              </a:ext>
            </a:extLst>
          </p:cNvPr>
          <p:cNvSpPr txBox="1"/>
          <p:nvPr userDrawn="1"/>
        </p:nvSpPr>
        <p:spPr>
          <a:xfrm>
            <a:off x="0" y="6612746"/>
            <a:ext cx="2000923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Classification: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w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wmf"/><Relationship Id="rId7" Type="http://schemas.openxmlformats.org/officeDocument/2006/relationships/image" Target="../media/image2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26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wmf"/><Relationship Id="rId7" Type="http://schemas.openxmlformats.org/officeDocument/2006/relationships/image" Target="../media/image2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Unsupervised Neural Networks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7E0AFA-14C0-4DC7-9018-DFC6BAACEFA6}"/>
              </a:ext>
            </a:extLst>
          </p:cNvPr>
          <p:cNvSpPr txBox="1">
            <a:spLocks/>
          </p:cNvSpPr>
          <p:nvPr/>
        </p:nvSpPr>
        <p:spPr>
          <a:xfrm>
            <a:off x="5200194" y="3807765"/>
            <a:ext cx="260737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Feb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Calculating the partial derivative: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6853" y="1467784"/>
          <a:ext cx="3851043" cy="301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6853" y="1467784"/>
                        <a:ext cx="3851043" cy="301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C699CAA5-1673-483D-BCFE-77DA9543384F}"/>
                  </a:ext>
                </a:extLst>
              </p:cNvPr>
              <p:cNvSpPr/>
              <p:nvPr/>
            </p:nvSpPr>
            <p:spPr>
              <a:xfrm>
                <a:off x="1534543" y="1735727"/>
                <a:ext cx="3049361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C699CAA5-1673-483D-BCFE-77DA95433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43" y="1735727"/>
                <a:ext cx="3049361" cy="1130822"/>
              </a:xfrm>
              <a:prstGeom prst="rect">
                <a:avLst/>
              </a:prstGeom>
              <a:blipFill>
                <a:blip r:embed="rId5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AB40716B-1DF2-45FC-913D-B9A53B3BBA07}"/>
                  </a:ext>
                </a:extLst>
              </p:cNvPr>
              <p:cNvSpPr/>
              <p:nvPr/>
            </p:nvSpPr>
            <p:spPr>
              <a:xfrm>
                <a:off x="257821" y="3429000"/>
                <a:ext cx="6875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AB40716B-1DF2-45FC-913D-B9A53B3BB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1" y="3429000"/>
                <a:ext cx="6875464" cy="461665"/>
              </a:xfrm>
              <a:prstGeom prst="rect">
                <a:avLst/>
              </a:prstGeom>
              <a:blipFill>
                <a:blip r:embed="rId6"/>
                <a:stretch>
                  <a:fillRect r="-1064" b="-2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8 Rectángulo">
                <a:extLst>
                  <a:ext uri="{FF2B5EF4-FFF2-40B4-BE49-F238E27FC236}">
                    <a16:creationId xmlns:a16="http://schemas.microsoft.com/office/drawing/2014/main" id="{D3C77BCF-8273-4FE5-8701-C09080AD08F3}"/>
                  </a:ext>
                </a:extLst>
              </p:cNvPr>
              <p:cNvSpPr/>
              <p:nvPr/>
            </p:nvSpPr>
            <p:spPr>
              <a:xfrm>
                <a:off x="1394871" y="5048977"/>
                <a:ext cx="6875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sz="24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winner</a:t>
                </a:r>
              </a:p>
            </p:txBody>
          </p:sp>
        </mc:Choice>
        <mc:Fallback xmlns="">
          <p:sp>
            <p:nvSpPr>
              <p:cNvPr id="12" name="8 Rectángulo">
                <a:extLst>
                  <a:ext uri="{FF2B5EF4-FFF2-40B4-BE49-F238E27FC236}">
                    <a16:creationId xmlns:a16="http://schemas.microsoft.com/office/drawing/2014/main" id="{D3C77BCF-8273-4FE5-8701-C09080AD0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71" y="5048977"/>
                <a:ext cx="6875464" cy="461665"/>
              </a:xfrm>
              <a:prstGeom prst="rect">
                <a:avLst/>
              </a:prstGeom>
              <a:blipFill>
                <a:blip r:embed="rId7"/>
                <a:stretch>
                  <a:fillRect t="-11842" b="-355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1 Rectángulo">
                <a:extLst>
                  <a:ext uri="{FF2B5EF4-FFF2-40B4-BE49-F238E27FC236}">
                    <a16:creationId xmlns:a16="http://schemas.microsoft.com/office/drawing/2014/main" id="{54FA76DF-44BE-47ED-811B-7CA1AB375A69}"/>
                  </a:ext>
                </a:extLst>
              </p:cNvPr>
              <p:cNvSpPr/>
              <p:nvPr/>
            </p:nvSpPr>
            <p:spPr>
              <a:xfrm>
                <a:off x="2187499" y="4075838"/>
                <a:ext cx="2611997" cy="767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𝜂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11 Rectángulo">
                <a:extLst>
                  <a:ext uri="{FF2B5EF4-FFF2-40B4-BE49-F238E27FC236}">
                    <a16:creationId xmlns:a16="http://schemas.microsoft.com/office/drawing/2014/main" id="{54FA76DF-44BE-47ED-811B-7CA1AB375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99" y="4075838"/>
                <a:ext cx="2611997" cy="76732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Si </a:t>
            </a:r>
            <a:r>
              <a:rPr lang="en-US" sz="2400" dirty="0" err="1">
                <a:latin typeface="+mj-lt"/>
              </a:rPr>
              <a:t>suponemos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siguiente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especificación</a:t>
            </a:r>
            <a:r>
              <a:rPr lang="en-US" sz="2400" dirty="0">
                <a:latin typeface="+mj-lt"/>
              </a:rPr>
              <a:t>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828738"/>
              </p:ext>
            </p:extLst>
          </p:nvPr>
        </p:nvGraphicFramePr>
        <p:xfrm>
          <a:off x="7849120" y="1919629"/>
          <a:ext cx="3851043" cy="301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9120" y="1919629"/>
                        <a:ext cx="3851043" cy="301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4 Rectángulo">
                <a:extLst>
                  <a:ext uri="{FF2B5EF4-FFF2-40B4-BE49-F238E27FC236}">
                    <a16:creationId xmlns:a16="http://schemas.microsoft.com/office/drawing/2014/main" id="{26538A43-6D0C-4B2F-8B0F-9E33FA3AA4E4}"/>
                  </a:ext>
                </a:extLst>
              </p:cNvPr>
              <p:cNvSpPr/>
              <p:nvPr/>
            </p:nvSpPr>
            <p:spPr>
              <a:xfrm>
                <a:off x="1320077" y="1962304"/>
                <a:ext cx="4739310" cy="183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𝑀𝑖𝑛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𝐸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4 Rectángulo">
                <a:extLst>
                  <a:ext uri="{FF2B5EF4-FFF2-40B4-BE49-F238E27FC236}">
                    <a16:creationId xmlns:a16="http://schemas.microsoft.com/office/drawing/2014/main" id="{26538A43-6D0C-4B2F-8B0F-9E33FA3A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77" y="1962304"/>
                <a:ext cx="4739310" cy="1833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9 Rectángulo">
                <a:extLst>
                  <a:ext uri="{FF2B5EF4-FFF2-40B4-BE49-F238E27FC236}">
                    <a16:creationId xmlns:a16="http://schemas.microsoft.com/office/drawing/2014/main" id="{078A1A9C-A006-49A0-844F-41020A7A5FEF}"/>
                  </a:ext>
                </a:extLst>
              </p:cNvPr>
              <p:cNvSpPr/>
              <p:nvPr/>
            </p:nvSpPr>
            <p:spPr>
              <a:xfrm>
                <a:off x="7526486" y="5249135"/>
                <a:ext cx="2107820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9 Rectángulo">
                <a:extLst>
                  <a:ext uri="{FF2B5EF4-FFF2-40B4-BE49-F238E27FC236}">
                    <a16:creationId xmlns:a16="http://schemas.microsoft.com/office/drawing/2014/main" id="{078A1A9C-A006-49A0-844F-41020A7A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86" y="5249135"/>
                <a:ext cx="2107820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BC1953E-C584-4BD1-B09D-1F498198C1E0}"/>
                  </a:ext>
                </a:extLst>
              </p:cNvPr>
              <p:cNvSpPr txBox="1"/>
              <p:nvPr/>
            </p:nvSpPr>
            <p:spPr>
              <a:xfrm>
                <a:off x="641732" y="4048780"/>
                <a:ext cx="6096000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s-MX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2400" i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BC1953E-C584-4BD1-B09D-1F498198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2" y="4048780"/>
                <a:ext cx="6096000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E91255-6AAF-44C2-A772-BFB43DABF330}"/>
                  </a:ext>
                </a:extLst>
              </p:cNvPr>
              <p:cNvSpPr txBox="1"/>
              <p:nvPr/>
            </p:nvSpPr>
            <p:spPr>
              <a:xfrm>
                <a:off x="507760" y="5292532"/>
                <a:ext cx="6096000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s-MX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2400" i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E91255-6AAF-44C2-A772-BFB43DABF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0" y="5292532"/>
                <a:ext cx="6096000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820F334-E904-4C2A-954C-A6516215E486}"/>
              </a:ext>
            </a:extLst>
          </p:cNvPr>
          <p:cNvSpPr/>
          <p:nvPr/>
        </p:nvSpPr>
        <p:spPr>
          <a:xfrm>
            <a:off x="5848687" y="5693625"/>
            <a:ext cx="1510146" cy="32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K-MEANS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Si </a:t>
            </a:r>
            <a:r>
              <a:rPr lang="en-US" sz="2400" dirty="0" err="1">
                <a:latin typeface="+mj-lt"/>
              </a:rPr>
              <a:t>suponemos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siguiente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especificación</a:t>
            </a:r>
            <a:r>
              <a:rPr lang="en-US" sz="2400" dirty="0">
                <a:latin typeface="+mj-lt"/>
              </a:rPr>
              <a:t>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120" y="1919629"/>
          <a:ext cx="3851043" cy="301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9120" y="1919629"/>
                        <a:ext cx="3851043" cy="301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4 Rectángulo">
                <a:extLst>
                  <a:ext uri="{FF2B5EF4-FFF2-40B4-BE49-F238E27FC236}">
                    <a16:creationId xmlns:a16="http://schemas.microsoft.com/office/drawing/2014/main" id="{26538A43-6D0C-4B2F-8B0F-9E33FA3AA4E4}"/>
                  </a:ext>
                </a:extLst>
              </p:cNvPr>
              <p:cNvSpPr/>
              <p:nvPr/>
            </p:nvSpPr>
            <p:spPr>
              <a:xfrm>
                <a:off x="1320077" y="1962304"/>
                <a:ext cx="4739310" cy="183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𝑀𝑖𝑛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𝐸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4 Rectángulo">
                <a:extLst>
                  <a:ext uri="{FF2B5EF4-FFF2-40B4-BE49-F238E27FC236}">
                    <a16:creationId xmlns:a16="http://schemas.microsoft.com/office/drawing/2014/main" id="{26538A43-6D0C-4B2F-8B0F-9E33FA3A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77" y="1962304"/>
                <a:ext cx="4739310" cy="1833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8 Rectángulo">
                <a:extLst>
                  <a:ext uri="{FF2B5EF4-FFF2-40B4-BE49-F238E27FC236}">
                    <a16:creationId xmlns:a16="http://schemas.microsoft.com/office/drawing/2014/main" id="{FA7EB082-D94A-498A-898A-D8768C9B8B86}"/>
                  </a:ext>
                </a:extLst>
              </p:cNvPr>
              <p:cNvSpPr/>
              <p:nvPr/>
            </p:nvSpPr>
            <p:spPr>
              <a:xfrm>
                <a:off x="1680295" y="5426201"/>
                <a:ext cx="6875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sz="24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winner</a:t>
                </a:r>
              </a:p>
            </p:txBody>
          </p:sp>
        </mc:Choice>
        <mc:Fallback xmlns="">
          <p:sp>
            <p:nvSpPr>
              <p:cNvPr id="12" name="8 Rectángulo">
                <a:extLst>
                  <a:ext uri="{FF2B5EF4-FFF2-40B4-BE49-F238E27FC236}">
                    <a16:creationId xmlns:a16="http://schemas.microsoft.com/office/drawing/2014/main" id="{FA7EB082-D94A-498A-898A-D8768C9B8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95" y="5426201"/>
                <a:ext cx="6875464" cy="461665"/>
              </a:xfrm>
              <a:prstGeom prst="rect">
                <a:avLst/>
              </a:prstGeom>
              <a:blipFill>
                <a:blip r:embed="rId6"/>
                <a:stretch>
                  <a:fillRect t="-11842" b="-355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8 Rectángulo">
                <a:extLst>
                  <a:ext uri="{FF2B5EF4-FFF2-40B4-BE49-F238E27FC236}">
                    <a16:creationId xmlns:a16="http://schemas.microsoft.com/office/drawing/2014/main" id="{3E1E6506-92E3-4D72-AA0F-E2D9273AA358}"/>
                  </a:ext>
                </a:extLst>
              </p:cNvPr>
              <p:cNvSpPr/>
              <p:nvPr/>
            </p:nvSpPr>
            <p:spPr>
              <a:xfrm>
                <a:off x="252000" y="3891131"/>
                <a:ext cx="6875464" cy="1147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8 Rectángulo">
                <a:extLst>
                  <a:ext uri="{FF2B5EF4-FFF2-40B4-BE49-F238E27FC236}">
                    <a16:creationId xmlns:a16="http://schemas.microsoft.com/office/drawing/2014/main" id="{3E1E6506-92E3-4D72-AA0F-E2D9273AA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3891131"/>
                <a:ext cx="6875464" cy="1147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0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Organizing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189716"/>
            <a:ext cx="7243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+mj-lt"/>
                <a:cs typeface="Arial" panose="020B0604020202020204" pitchFamily="34" charset="0"/>
              </a:rPr>
              <a:t>Las neuronas se actualizan siguiendo la regla de </a:t>
            </a:r>
            <a:r>
              <a:rPr lang="es-MX" sz="2400" dirty="0" err="1">
                <a:latin typeface="+mj-lt"/>
                <a:cs typeface="Arial" panose="020B0604020202020204" pitchFamily="34" charset="0"/>
              </a:rPr>
              <a:t>Kohonen</a:t>
            </a:r>
            <a:r>
              <a:rPr lang="es-MX" sz="2400" dirty="0">
                <a:latin typeface="+mj-lt"/>
                <a:cs typeface="Arial" panose="020B0604020202020204" pitchFamily="34" charset="0"/>
              </a:rPr>
              <a:t> rule,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120" y="1919629"/>
          <a:ext cx="3851043" cy="301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9120" y="1919629"/>
                        <a:ext cx="3851043" cy="301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D87A86A3-D97A-4020-84A6-4ADB9BACEB3D}"/>
                  </a:ext>
                </a:extLst>
              </p:cNvPr>
              <p:cNvSpPr/>
              <p:nvPr/>
            </p:nvSpPr>
            <p:spPr>
              <a:xfrm>
                <a:off x="1710393" y="1724548"/>
                <a:ext cx="4806380" cy="187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𝑀𝑖𝑛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𝐸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𝑘𝑝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s-MX" sz="240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D87A86A3-D97A-4020-84A6-4ADB9BACE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93" y="1724548"/>
                <a:ext cx="4806380" cy="1874552"/>
              </a:xfrm>
              <a:prstGeom prst="rect">
                <a:avLst/>
              </a:prstGeom>
              <a:blipFill>
                <a:blip r:embed="rId5"/>
                <a:stretch>
                  <a:fillRect b="-19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07C6F0C5-569E-4CE4-8BC0-FE29609F85B9}"/>
                  </a:ext>
                </a:extLst>
              </p:cNvPr>
              <p:cNvSpPr/>
              <p:nvPr/>
            </p:nvSpPr>
            <p:spPr>
              <a:xfrm>
                <a:off x="13927" y="3719474"/>
                <a:ext cx="8199312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+1)=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𝜂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07C6F0C5-569E-4CE4-8BC0-FE29609F8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" y="3719474"/>
                <a:ext cx="8199312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Rectángulo">
                <a:extLst>
                  <a:ext uri="{FF2B5EF4-FFF2-40B4-BE49-F238E27FC236}">
                    <a16:creationId xmlns:a16="http://schemas.microsoft.com/office/drawing/2014/main" id="{F3FDA63E-64DD-415B-82F5-48D3E0FC15ED}"/>
                  </a:ext>
                </a:extLst>
              </p:cNvPr>
              <p:cNvSpPr/>
              <p:nvPr/>
            </p:nvSpPr>
            <p:spPr>
              <a:xfrm>
                <a:off x="1204351" y="4469908"/>
                <a:ext cx="2611997" cy="767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𝜂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11 Rectángulo">
                <a:extLst>
                  <a:ext uri="{FF2B5EF4-FFF2-40B4-BE49-F238E27FC236}">
                    <a16:creationId xmlns:a16="http://schemas.microsoft.com/office/drawing/2014/main" id="{F3FDA63E-64DD-415B-82F5-48D3E0FC1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1" y="4469908"/>
                <a:ext cx="2611997" cy="767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4 Rectángulo">
                <a:extLst>
                  <a:ext uri="{FF2B5EF4-FFF2-40B4-BE49-F238E27FC236}">
                    <a16:creationId xmlns:a16="http://schemas.microsoft.com/office/drawing/2014/main" id="{571D082D-3D8D-4016-84B4-AE2EEFA76F5A}"/>
                  </a:ext>
                </a:extLst>
              </p:cNvPr>
              <p:cNvSpPr/>
              <p:nvPr/>
            </p:nvSpPr>
            <p:spPr>
              <a:xfrm>
                <a:off x="4113583" y="4429741"/>
                <a:ext cx="3225370" cy="781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" name="4 Rectángulo">
                <a:extLst>
                  <a:ext uri="{FF2B5EF4-FFF2-40B4-BE49-F238E27FC236}">
                    <a16:creationId xmlns:a16="http://schemas.microsoft.com/office/drawing/2014/main" id="{571D082D-3D8D-4016-84B4-AE2EEFA7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83" y="4429741"/>
                <a:ext cx="3225370" cy="781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2 CuadroTexto">
                <a:extLst>
                  <a:ext uri="{FF2B5EF4-FFF2-40B4-BE49-F238E27FC236}">
                    <a16:creationId xmlns:a16="http://schemas.microsoft.com/office/drawing/2014/main" id="{3EF1BB49-789A-4A28-8804-D2C2CE33E6D4}"/>
                  </a:ext>
                </a:extLst>
              </p:cNvPr>
              <p:cNvSpPr txBox="1"/>
              <p:nvPr/>
            </p:nvSpPr>
            <p:spPr>
              <a:xfrm>
                <a:off x="507760" y="5573597"/>
                <a:ext cx="8232032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Donde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es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la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función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de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estimulación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de la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neurona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  <a:effectLst/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12 CuadroTexto">
                <a:extLst>
                  <a:ext uri="{FF2B5EF4-FFF2-40B4-BE49-F238E27FC236}">
                    <a16:creationId xmlns:a16="http://schemas.microsoft.com/office/drawing/2014/main" id="{3EF1BB49-789A-4A28-8804-D2C2CE33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0" y="5573597"/>
                <a:ext cx="8232032" cy="847220"/>
              </a:xfrm>
              <a:prstGeom prst="rect">
                <a:avLst/>
              </a:prstGeom>
              <a:blipFill>
                <a:blip r:embed="rId9"/>
                <a:stretch>
                  <a:fillRect l="-1110" t="-57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7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Neural Gas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D87A86A3-D97A-4020-84A6-4ADB9BACEB3D}"/>
                  </a:ext>
                </a:extLst>
              </p:cNvPr>
              <p:cNvSpPr/>
              <p:nvPr/>
            </p:nvSpPr>
            <p:spPr>
              <a:xfrm>
                <a:off x="3782630" y="1605500"/>
                <a:ext cx="4806380" cy="187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𝑀𝑖𝑛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𝐸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𝑘𝑝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s-MX" sz="240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D87A86A3-D97A-4020-84A6-4ADB9BACE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30" y="1605500"/>
                <a:ext cx="4806380" cy="1874552"/>
              </a:xfrm>
              <a:prstGeom prst="rect">
                <a:avLst/>
              </a:prstGeom>
              <a:blipFill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7 CuadroTexto">
            <a:extLst>
              <a:ext uri="{FF2B5EF4-FFF2-40B4-BE49-F238E27FC236}">
                <a16:creationId xmlns:a16="http://schemas.microsoft.com/office/drawing/2014/main" id="{3D1A559C-CD16-4C09-8E02-B081640E9059}"/>
              </a:ext>
            </a:extLst>
          </p:cNvPr>
          <p:cNvSpPr txBox="1"/>
          <p:nvPr/>
        </p:nvSpPr>
        <p:spPr>
          <a:xfrm>
            <a:off x="507760" y="1284403"/>
            <a:ext cx="850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+mj-lt"/>
                <a:cs typeface="Arial" panose="020B0604020202020204" pitchFamily="34" charset="0"/>
              </a:rPr>
              <a:t>Desarrolla el siguiente algoritmo de aprendizaje,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Rectángulo">
                <a:extLst>
                  <a:ext uri="{FF2B5EF4-FFF2-40B4-BE49-F238E27FC236}">
                    <a16:creationId xmlns:a16="http://schemas.microsoft.com/office/drawing/2014/main" id="{A7F1E8F6-8A56-4304-98F2-43D452F1BB86}"/>
                  </a:ext>
                </a:extLst>
              </p:cNvPr>
              <p:cNvSpPr/>
              <p:nvPr/>
            </p:nvSpPr>
            <p:spPr>
              <a:xfrm>
                <a:off x="3066901" y="3580160"/>
                <a:ext cx="6058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+1)=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𝜂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)][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14 Rectángulo">
                <a:extLst>
                  <a:ext uri="{FF2B5EF4-FFF2-40B4-BE49-F238E27FC236}">
                    <a16:creationId xmlns:a16="http://schemas.microsoft.com/office/drawing/2014/main" id="{A7F1E8F6-8A56-4304-98F2-43D452F1B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901" y="3580160"/>
                <a:ext cx="605819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5 CuadroTexto">
            <a:extLst>
              <a:ext uri="{FF2B5EF4-FFF2-40B4-BE49-F238E27FC236}">
                <a16:creationId xmlns:a16="http://schemas.microsoft.com/office/drawing/2014/main" id="{A5860647-18C9-4D54-93C0-7A04D2D5A0F2}"/>
              </a:ext>
            </a:extLst>
          </p:cNvPr>
          <p:cNvSpPr txBox="1"/>
          <p:nvPr/>
        </p:nvSpPr>
        <p:spPr>
          <a:xfrm>
            <a:off x="611813" y="452257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latin typeface="+mj-lt"/>
              </a:rPr>
              <a:t>Where</a:t>
            </a:r>
            <a:r>
              <a:rPr lang="es-MX" sz="2400" dirty="0">
                <a:latin typeface="+mj-lt"/>
              </a:rPr>
              <a:t>,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9 Rectángulo">
                <a:extLst>
                  <a:ext uri="{FF2B5EF4-FFF2-40B4-BE49-F238E27FC236}">
                    <a16:creationId xmlns:a16="http://schemas.microsoft.com/office/drawing/2014/main" id="{0B9967EC-AA8F-4E61-9B2E-F5DC962BBC39}"/>
                  </a:ext>
                </a:extLst>
              </p:cNvPr>
              <p:cNvSpPr/>
              <p:nvPr/>
            </p:nvSpPr>
            <p:spPr>
              <a:xfrm>
                <a:off x="2535205" y="4522573"/>
                <a:ext cx="36506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→{0,1,...,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𝐾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−1}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19 Rectángulo">
                <a:extLst>
                  <a:ext uri="{FF2B5EF4-FFF2-40B4-BE49-F238E27FC236}">
                    <a16:creationId xmlns:a16="http://schemas.microsoft.com/office/drawing/2014/main" id="{0B9967EC-AA8F-4E61-9B2E-F5DC962B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205" y="4522573"/>
                <a:ext cx="3650615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>
                <a:extLst>
                  <a:ext uri="{FF2B5EF4-FFF2-40B4-BE49-F238E27FC236}">
                    <a16:creationId xmlns:a16="http://schemas.microsoft.com/office/drawing/2014/main" id="{976F9115-119F-4868-8B75-13838EF2CE64}"/>
                  </a:ext>
                </a:extLst>
              </p:cNvPr>
              <p:cNvSpPr/>
              <p:nvPr/>
            </p:nvSpPr>
            <p:spPr>
              <a:xfrm>
                <a:off x="6838651" y="4192831"/>
                <a:ext cx="2818144" cy="837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h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𝑟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 =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16 Rectángulo">
                <a:extLst>
                  <a:ext uri="{FF2B5EF4-FFF2-40B4-BE49-F238E27FC236}">
                    <a16:creationId xmlns:a16="http://schemas.microsoft.com/office/drawing/2014/main" id="{976F9115-119F-4868-8B75-13838EF2C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51" y="4192831"/>
                <a:ext cx="2818144" cy="837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>
                <a:extLst>
                  <a:ext uri="{FF2B5EF4-FFF2-40B4-BE49-F238E27FC236}">
                    <a16:creationId xmlns:a16="http://schemas.microsoft.com/office/drawing/2014/main" id="{D74E9969-E7D1-4003-9B26-E5966C06E3A5}"/>
                  </a:ext>
                </a:extLst>
              </p:cNvPr>
              <p:cNvSpPr/>
              <p:nvPr/>
            </p:nvSpPr>
            <p:spPr>
              <a:xfrm>
                <a:off x="3066901" y="5273024"/>
                <a:ext cx="2534475" cy="11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𝜌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18 Rectángulo">
                <a:extLst>
                  <a:ext uri="{FF2B5EF4-FFF2-40B4-BE49-F238E27FC236}">
                    <a16:creationId xmlns:a16="http://schemas.microsoft.com/office/drawing/2014/main" id="{D74E9969-E7D1-4003-9B26-E5966C06E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901" y="5273024"/>
                <a:ext cx="2534475" cy="1122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7 Rectángulo">
                <a:extLst>
                  <a:ext uri="{FF2B5EF4-FFF2-40B4-BE49-F238E27FC236}">
                    <a16:creationId xmlns:a16="http://schemas.microsoft.com/office/drawing/2014/main" id="{C88C4801-8065-4A5F-ACA8-364726572959}"/>
                  </a:ext>
                </a:extLst>
              </p:cNvPr>
              <p:cNvSpPr/>
              <p:nvPr/>
            </p:nvSpPr>
            <p:spPr>
              <a:xfrm>
                <a:off x="6605190" y="5031408"/>
                <a:ext cx="3285066" cy="1465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𝜂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𝑡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17 Rectángulo">
                <a:extLst>
                  <a:ext uri="{FF2B5EF4-FFF2-40B4-BE49-F238E27FC236}">
                    <a16:creationId xmlns:a16="http://schemas.microsoft.com/office/drawing/2014/main" id="{C88C4801-8065-4A5F-ACA8-364726572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90" y="5031408"/>
                <a:ext cx="3285066" cy="1465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63A6D6BD-B2F4-47C0-8808-E86C860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41" y="1659802"/>
            <a:ext cx="10929918" cy="14420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Artificial neural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networks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with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unsupervised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learning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have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been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applied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with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success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to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problems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pattern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recognition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and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signal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detection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.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these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networks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construct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classes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categories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from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the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input data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using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correlations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similarity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measures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and try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to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identify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“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optimal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”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partitions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in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the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set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input data.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AD779CF-3F92-4FD4-A843-B55A89321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16253"/>
              </p:ext>
            </p:extLst>
          </p:nvPr>
        </p:nvGraphicFramePr>
        <p:xfrm>
          <a:off x="3062969" y="3280930"/>
          <a:ext cx="6066062" cy="334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210440" imgH="3971880" progId="Paint.Picture">
                  <p:embed/>
                </p:oleObj>
              </mc:Choice>
              <mc:Fallback>
                <p:oleObj name="Imagen de mapa de bits" r:id="rId2" imgW="7210440" imgH="397188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CAD779CF-3F92-4FD4-A843-B55A89321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2969" y="3280930"/>
                        <a:ext cx="6066062" cy="334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63A6D6BD-B2F4-47C0-8808-E86C860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60" y="1355187"/>
            <a:ext cx="11268604" cy="25500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In a competitive neural network, output units compete with each other to fire; only the one with the highest synaptic potential is activated. The idea of competitive learning is already outlined in the early work of von der </a:t>
            </a:r>
            <a:r>
              <a:rPr kumimoji="0" lang="en-US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Malsburg</a:t>
            </a:r>
            <a:r>
              <a:rPr kumimoji="0" lang="en-US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(1973) on the self-organization of nerve cells in the cerebral cortex. In 1975, Fukushima proposed the </a:t>
            </a:r>
            <a:r>
              <a:rPr kumimoji="0" lang="en-US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cognitron</a:t>
            </a:r>
            <a:r>
              <a:rPr kumimoji="0" lang="en-US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, which is a self-organizing multilayer competitive network. </a:t>
            </a:r>
            <a:r>
              <a:rPr kumimoji="0" lang="en-US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Willshaw</a:t>
            </a:r>
            <a:r>
              <a:rPr kumimoji="0" lang="en-US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and von der </a:t>
            </a:r>
            <a:r>
              <a:rPr kumimoji="0" lang="en-US" altLang="es-MX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Malsburg</a:t>
            </a:r>
            <a:r>
              <a:rPr kumimoji="0" lang="en-US" altLang="es-MX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 (1976) worked on the formation of neural connections  by self-organization and Grossberg (1972, 1976) on adaptive pattern classification.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04" name="Picture 4" descr="Deep neural networks uncover what brains likes to see | BCM">
            <a:extLst>
              <a:ext uri="{FF2B5EF4-FFF2-40B4-BE49-F238E27FC236}">
                <a16:creationId xmlns:a16="http://schemas.microsoft.com/office/drawing/2014/main" id="{D37ABDC3-4073-437F-8CCD-E9BB3A4B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40" y="3714551"/>
            <a:ext cx="4674515" cy="280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Rule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668481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+mj-lt"/>
              </a:rPr>
              <a:t>Rumelhart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Zisper</a:t>
            </a:r>
            <a:r>
              <a:rPr lang="en-US" sz="2400" dirty="0">
                <a:latin typeface="+mj-lt"/>
              </a:rPr>
              <a:t> (1985) specified the three basic elements of a competitive learning rule:</a:t>
            </a:r>
          </a:p>
          <a:p>
            <a:pPr algn="just"/>
            <a:endParaRPr lang="en-US" sz="2400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+mj-lt"/>
              </a:rPr>
              <a:t>A set of neurons (process units) that are activated or not in response to a set of input patterns (stimuli) and that differ in the values of a set of synaptic weights specific to each neuron.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+mj-lt"/>
              </a:rPr>
              <a:t>A limit imposed on the "strength" of each neuron.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+mj-lt"/>
              </a:rPr>
              <a:t>A mechanism that allows neurons to compete to respond to a subset of inputs in such a way that one and only one neuron per group fires.</a:t>
            </a:r>
            <a:endParaRPr lang="es-MX" sz="2400" dirty="0">
              <a:latin typeface="+mj-lt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A2C1B89-59C2-4733-AADC-56117BC21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15072"/>
              </p:ext>
            </p:extLst>
          </p:nvPr>
        </p:nvGraphicFramePr>
        <p:xfrm>
          <a:off x="7536874" y="1953057"/>
          <a:ext cx="4221697" cy="335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3333600" imgH="2647800" progId="Paint.Picture">
                  <p:embed/>
                </p:oleObj>
              </mc:Choice>
              <mc:Fallback>
                <p:oleObj name="Imagen de mapa de bits" r:id="rId2" imgW="3333600" imgH="264780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A2C1B89-59C2-4733-AADC-56117BC214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36874" y="1953057"/>
                        <a:ext cx="4221697" cy="335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Competitive learning can be implemented using a two-layer (J–K) neural network. The input and output layers are fully connected. The output layer is called the competition layer, wherein lateral connections are used to perform lateral inhibition.</a:t>
            </a:r>
            <a:endParaRPr lang="es-MX" sz="2400" dirty="0">
              <a:latin typeface="+mj-lt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12618"/>
              </p:ext>
            </p:extLst>
          </p:nvPr>
        </p:nvGraphicFramePr>
        <p:xfrm>
          <a:off x="6147088" y="2101701"/>
          <a:ext cx="55530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7088" y="2101701"/>
                        <a:ext cx="5553075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1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Competitive learning is usually derived by minimizing the mean squared error (MSE) functional (</a:t>
            </a:r>
            <a:r>
              <a:rPr lang="en-US" sz="2400" dirty="0" err="1">
                <a:latin typeface="+mj-lt"/>
              </a:rPr>
              <a:t>Tsypkin</a:t>
            </a:r>
            <a:r>
              <a:rPr lang="en-US" sz="2400" dirty="0">
                <a:latin typeface="+mj-lt"/>
              </a:rPr>
              <a:t>, 1973)</a:t>
            </a:r>
            <a:endParaRPr lang="es-MX" sz="2400" dirty="0">
              <a:latin typeface="+mj-lt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86785"/>
              </p:ext>
            </p:extLst>
          </p:nvPr>
        </p:nvGraphicFramePr>
        <p:xfrm>
          <a:off x="6256218" y="1735727"/>
          <a:ext cx="55530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6218" y="1735727"/>
                        <a:ext cx="5553075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D040130-ABD3-4615-9288-C51D07D3CAF1}"/>
                  </a:ext>
                </a:extLst>
              </p:cNvPr>
              <p:cNvSpPr/>
              <p:nvPr/>
            </p:nvSpPr>
            <p:spPr>
              <a:xfrm>
                <a:off x="728267" y="2834286"/>
                <a:ext cx="4516621" cy="187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𝑀𝑖𝑛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𝐸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𝑘𝑝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s-MX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D040130-ABD3-4615-9288-C51D07D3C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7" y="2834286"/>
                <a:ext cx="4516621" cy="1874552"/>
              </a:xfrm>
              <a:prstGeom prst="rect">
                <a:avLst/>
              </a:prstGeom>
              <a:blipFill>
                <a:blip r:embed="rId5"/>
                <a:stretch>
                  <a:fillRect b="-19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9 CuadroTexto">
                <a:extLst>
                  <a:ext uri="{FF2B5EF4-FFF2-40B4-BE49-F238E27FC236}">
                    <a16:creationId xmlns:a16="http://schemas.microsoft.com/office/drawing/2014/main" id="{112FBDDF-FD02-40A1-B314-6B2D9FCA8E1E}"/>
                  </a:ext>
                </a:extLst>
              </p:cNvPr>
              <p:cNvSpPr txBox="1"/>
              <p:nvPr/>
            </p:nvSpPr>
            <p:spPr>
              <a:xfrm>
                <a:off x="241143" y="4509567"/>
                <a:ext cx="5934966" cy="2431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+mj-lt"/>
                    <a:cs typeface="Arial" panose="020B0604020202020204" pitchFamily="34" charset="0"/>
                  </a:rPr>
                  <a:t>Where</a:t>
                </a:r>
                <a:r>
                  <a:rPr lang="es-MX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is the connection of neuron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with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is the center of the neuron</a:t>
                </a:r>
                <a14:m>
                  <m:oMath xmlns:m="http://schemas.openxmlformats.org/officeDocument/2006/math">
                    <m:r>
                      <a:rPr lang="es-MX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. </a:t>
                </a:r>
                <a:r>
                  <a:rPr lang="en-US" sz="2400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the closest (winning) prototype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in the Euclidean 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= 1;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= 0.</a:t>
                </a:r>
                <a:endParaRPr lang="en-US" sz="2400" dirty="0">
                  <a:solidFill>
                    <a:schemeClr val="tx1"/>
                  </a:solidFill>
                  <a:effectLst/>
                  <a:latin typeface="+mj-lt"/>
                  <a:cs typeface="Arial" panose="020B0604020202020204" pitchFamily="34" charset="0"/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  <a:effectLst/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9 CuadroTexto">
                <a:extLst>
                  <a:ext uri="{FF2B5EF4-FFF2-40B4-BE49-F238E27FC236}">
                    <a16:creationId xmlns:a16="http://schemas.microsoft.com/office/drawing/2014/main" id="{112FBDDF-FD02-40A1-B314-6B2D9FCA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3" y="4509567"/>
                <a:ext cx="5934966" cy="2431563"/>
              </a:xfrm>
              <a:prstGeom prst="rect">
                <a:avLst/>
              </a:prstGeom>
              <a:blipFill>
                <a:blip r:embed="rId6"/>
                <a:stretch>
                  <a:fillRect l="-1644" t="-2005" r="-15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7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B2E124D-5B26-4949-95E9-70AFFB815FE9}"/>
                  </a:ext>
                </a:extLst>
              </p:cNvPr>
              <p:cNvSpPr txBox="1"/>
              <p:nvPr/>
            </p:nvSpPr>
            <p:spPr>
              <a:xfrm>
                <a:off x="491837" y="1374383"/>
                <a:ext cx="5604163" cy="418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+mj-lt"/>
                  </a:rPr>
                  <a:t>be the pattern we introduce into the network at iteration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+mj-lt"/>
                  </a:rPr>
                  <a:t>. The aim is to modify the synaptic weight vectors in such a way as to minimize the expression of the error that depends on said pattern:</a:t>
                </a: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algn="just"/>
                <a:r>
                  <a:rPr lang="en-US" sz="2400" dirty="0">
                    <a:latin typeface="+mj-lt"/>
                  </a:rPr>
                  <a:t>Only the nearest prototype is activated and its weight is updated. </a:t>
                </a:r>
                <a:endParaRPr lang="es-MX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B2E124D-5B26-4949-95E9-70AFFB815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7" y="1374383"/>
                <a:ext cx="5604163" cy="4183518"/>
              </a:xfrm>
              <a:prstGeom prst="rect">
                <a:avLst/>
              </a:prstGeom>
              <a:blipFill>
                <a:blip r:embed="rId3"/>
                <a:stretch>
                  <a:fillRect l="-1741" t="-1164" r="-1632" b="-2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218" y="1735727"/>
          <a:ext cx="55530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553000" imgH="4352760" progId="Paint.Picture">
                  <p:embed/>
                </p:oleObj>
              </mc:Choice>
              <mc:Fallback>
                <p:oleObj name="Imagen de mapa de bits" r:id="rId4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6218" y="1735727"/>
                        <a:ext cx="5553075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D040130-ABD3-4615-9288-C51D07D3CAF1}"/>
                  </a:ext>
                </a:extLst>
              </p:cNvPr>
              <p:cNvSpPr/>
              <p:nvPr/>
            </p:nvSpPr>
            <p:spPr>
              <a:xfrm>
                <a:off x="1346032" y="3346778"/>
                <a:ext cx="359002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𝑀𝑖𝑛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D040130-ABD3-4615-9288-C51D07D3C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032" y="3346778"/>
                <a:ext cx="3590022" cy="1130822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The weight of the winning neuron is updated according to the following learning rule: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218" y="1735727"/>
          <a:ext cx="55530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6218" y="1735727"/>
                        <a:ext cx="5553075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553FB0-27AF-4479-8915-AD247B6D2839}"/>
                  </a:ext>
                </a:extLst>
              </p:cNvPr>
              <p:cNvSpPr txBox="1"/>
              <p:nvPr/>
            </p:nvSpPr>
            <p:spPr>
              <a:xfrm>
                <a:off x="158382" y="3031499"/>
                <a:ext cx="6097836" cy="880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MX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553FB0-27AF-4479-8915-AD247B6D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2" y="3031499"/>
                <a:ext cx="6097836" cy="880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3E0892D-6665-4D06-9BFD-8855B2ADBFE5}"/>
                  </a:ext>
                </a:extLst>
              </p:cNvPr>
              <p:cNvSpPr txBox="1"/>
              <p:nvPr/>
            </p:nvSpPr>
            <p:spPr>
              <a:xfrm>
                <a:off x="917600" y="4538755"/>
                <a:ext cx="60978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solidFill>
                              <a:srgbClr val="83696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MX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i="1">
                            <a:solidFill>
                              <a:srgbClr val="836967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inner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3E0892D-6665-4D06-9BFD-8855B2A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00" y="4538755"/>
                <a:ext cx="6097836" cy="461665"/>
              </a:xfrm>
              <a:prstGeom prst="rect">
                <a:avLst/>
              </a:prstGeom>
              <a:blipFill>
                <a:blip r:embed="rId6"/>
                <a:stretch>
                  <a:fillRect t="-10667" b="-38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7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76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E124D-5B26-4949-95E9-70AFFB815FE9}"/>
              </a:ext>
            </a:extLst>
          </p:cNvPr>
          <p:cNvSpPr txBox="1"/>
          <p:nvPr/>
        </p:nvSpPr>
        <p:spPr>
          <a:xfrm>
            <a:off x="491837" y="1374383"/>
            <a:ext cx="560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Calculating the partial derivative: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B33821-5FFB-4A24-80E7-9AABF5AED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51701"/>
              </p:ext>
            </p:extLst>
          </p:nvPr>
        </p:nvGraphicFramePr>
        <p:xfrm>
          <a:off x="7486853" y="1467784"/>
          <a:ext cx="3851043" cy="301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53000" imgH="4352760" progId="Paint.Picture">
                  <p:embed/>
                </p:oleObj>
              </mc:Choice>
              <mc:Fallback>
                <p:oleObj name="Imagen de mapa de bits" r:id="rId2" imgW="5553000" imgH="43527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B33821-5FFB-4A24-80E7-9AABF5AED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6853" y="1467784"/>
                        <a:ext cx="3851043" cy="301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553FB0-27AF-4479-8915-AD247B6D2839}"/>
                  </a:ext>
                </a:extLst>
              </p:cNvPr>
              <p:cNvSpPr txBox="1"/>
              <p:nvPr/>
            </p:nvSpPr>
            <p:spPr>
              <a:xfrm>
                <a:off x="0" y="2793829"/>
                <a:ext cx="6097836" cy="1250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MX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𝑤𝑖𝑛𝑛𝑒𝑟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s-MX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𝑘𝑝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MX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553FB0-27AF-4479-8915-AD247B6D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3829"/>
                <a:ext cx="6097836" cy="1250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C699CAA5-1673-483D-BCFE-77DA9543384F}"/>
                  </a:ext>
                </a:extLst>
              </p:cNvPr>
              <p:cNvSpPr/>
              <p:nvPr/>
            </p:nvSpPr>
            <p:spPr>
              <a:xfrm>
                <a:off x="1534543" y="1735727"/>
                <a:ext cx="3049361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𝑘𝑝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4 Rectángulo">
                <a:extLst>
                  <a:ext uri="{FF2B5EF4-FFF2-40B4-BE49-F238E27FC236}">
                    <a16:creationId xmlns:a16="http://schemas.microsoft.com/office/drawing/2014/main" id="{C699CAA5-1673-483D-BCFE-77DA95433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43" y="1735727"/>
                <a:ext cx="3049361" cy="1130822"/>
              </a:xfrm>
              <a:prstGeom prst="rect">
                <a:avLst/>
              </a:prstGeom>
              <a:blipFill>
                <a:blip r:embed="rId6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AB40716B-1DF2-45FC-913D-B9A53B3BBA07}"/>
                  </a:ext>
                </a:extLst>
              </p:cNvPr>
              <p:cNvSpPr/>
              <p:nvPr/>
            </p:nvSpPr>
            <p:spPr>
              <a:xfrm>
                <a:off x="91566" y="5794483"/>
                <a:ext cx="6875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8 Rectángulo">
                <a:extLst>
                  <a:ext uri="{FF2B5EF4-FFF2-40B4-BE49-F238E27FC236}">
                    <a16:creationId xmlns:a16="http://schemas.microsoft.com/office/drawing/2014/main" id="{AB40716B-1DF2-45FC-913D-B9A53B3BB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6" y="5794483"/>
                <a:ext cx="6875464" cy="461665"/>
              </a:xfrm>
              <a:prstGeom prst="rect">
                <a:avLst/>
              </a:prstGeom>
              <a:blipFill>
                <a:blip r:embed="rId7"/>
                <a:stretch>
                  <a:fillRect r="-1064" b="-2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71C1F2-E14A-4131-9ADD-87D719A857AD}"/>
                  </a:ext>
                </a:extLst>
              </p:cNvPr>
              <p:cNvSpPr txBox="1"/>
              <p:nvPr/>
            </p:nvSpPr>
            <p:spPr>
              <a:xfrm>
                <a:off x="158382" y="3736234"/>
                <a:ext cx="6097836" cy="880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MX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71C1F2-E14A-4131-9ADD-87D719A85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2" y="3736234"/>
                <a:ext cx="6097836" cy="880690"/>
              </a:xfrm>
              <a:prstGeom prst="rect">
                <a:avLst/>
              </a:prstGeom>
              <a:blipFill>
                <a:blip r:embed="rId8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9AB7CE-C608-4481-A8BA-85771104556D}"/>
              </a:ext>
            </a:extLst>
          </p:cNvPr>
          <p:cNvCxnSpPr>
            <a:cxnSpLocks/>
          </p:cNvCxnSpPr>
          <p:nvPr/>
        </p:nvCxnSpPr>
        <p:spPr>
          <a:xfrm>
            <a:off x="3850480" y="3513927"/>
            <a:ext cx="742748" cy="4576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4386E-5A4B-4658-BB4D-762745129E2C}"/>
                  </a:ext>
                </a:extLst>
              </p:cNvPr>
              <p:cNvSpPr txBox="1"/>
              <p:nvPr/>
            </p:nvSpPr>
            <p:spPr>
              <a:xfrm>
                <a:off x="158382" y="4839231"/>
                <a:ext cx="7856680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d>
                        <m:d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MX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𝑘𝑝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MX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4386E-5A4B-4658-BB4D-76274512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2" y="4839231"/>
                <a:ext cx="7856680" cy="85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D0F3AF1-09EE-44A1-ADC5-62DD2E487CC2}"/>
                  </a:ext>
                </a:extLst>
              </p:cNvPr>
              <p:cNvSpPr txBox="1"/>
              <p:nvPr/>
            </p:nvSpPr>
            <p:spPr>
              <a:xfrm>
                <a:off x="7486853" y="5304284"/>
                <a:ext cx="28915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sz="24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MX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(−2</m:t>
                    </m:r>
                    <m:sSub>
                      <m:sSub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𝑘𝑝</m:t>
                        </m:r>
                      </m:sub>
                    </m:sSub>
                    <m:r>
                      <a:rPr lang="es-MX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D0F3AF1-09EE-44A1-ADC5-62DD2E48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53" y="5304284"/>
                <a:ext cx="2891582" cy="490199"/>
              </a:xfrm>
              <a:prstGeom prst="rect">
                <a:avLst/>
              </a:prstGeom>
              <a:blipFill>
                <a:blip r:embed="rId10"/>
                <a:stretch>
                  <a:fillRect l="-844" b="-172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85D5C74BE3A0449F49E6EDAEF254E1" ma:contentTypeVersion="8" ma:contentTypeDescription="Create a new document." ma:contentTypeScope="" ma:versionID="3c3c9fc9d804546fb012cf70e8440261">
  <xsd:schema xmlns:xsd="http://www.w3.org/2001/XMLSchema" xmlns:xs="http://www.w3.org/2001/XMLSchema" xmlns:p="http://schemas.microsoft.com/office/2006/metadata/properties" xmlns:ns2="399582b2-da4f-4761-a3cb-6ac141bf2b21" targetNamespace="http://schemas.microsoft.com/office/2006/metadata/properties" ma:root="true" ma:fieldsID="a3bf4c7d9af6582e458ed2e8b8fa1cb7" ns2:_="">
    <xsd:import namespace="399582b2-da4f-4761-a3cb-6ac141bf2b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582b2-da4f-4761-a3cb-6ac141bf2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D83F5-5E35-4510-8633-DE8B31958370}"/>
</file>

<file path=customXml/itemProps2.xml><?xml version="1.0" encoding="utf-8"?>
<ds:datastoreItem xmlns:ds="http://schemas.openxmlformats.org/officeDocument/2006/customXml" ds:itemID="{114D535D-7B89-43A9-920A-9A7649B3E81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99582b2-da4f-4761-a3cb-6ac141bf2b21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33FAD7-0A2C-431D-BCD1-E4547C20F9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{E01ECE82-C93C-41E9-87EB-E721A55CB1B2}tf10001108_win32</Template>
  <TotalTime>3145</TotalTime>
  <Words>798</Words>
  <Application>Microsoft Office PowerPoint</Application>
  <PresentationFormat>Panorámica</PresentationFormat>
  <Paragraphs>74</Paragraphs>
  <Slides>15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Segoe UI Light</vt:lpstr>
      <vt:lpstr>WelcomeDoc</vt:lpstr>
      <vt:lpstr>Imagen de mapa de bits</vt:lpstr>
      <vt:lpstr>Unsupervised Neural Networks</vt:lpstr>
      <vt:lpstr>Introduction</vt:lpstr>
      <vt:lpstr>Introduction</vt:lpstr>
      <vt:lpstr>Competitive Learning Rule</vt:lpstr>
      <vt:lpstr>Competitive Learning </vt:lpstr>
      <vt:lpstr>Competitive Learning </vt:lpstr>
      <vt:lpstr>Competitive Learning </vt:lpstr>
      <vt:lpstr>Competitive Learning </vt:lpstr>
      <vt:lpstr>Competitive Learning </vt:lpstr>
      <vt:lpstr>Competitive Learning </vt:lpstr>
      <vt:lpstr>Competitive Learning </vt:lpstr>
      <vt:lpstr>K-MEANS</vt:lpstr>
      <vt:lpstr>The Self Organizing Map </vt:lpstr>
      <vt:lpstr>The Neural Gas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Crimes</dc:title>
  <dc:creator>Jose</dc:creator>
  <cp:keywords/>
  <cp:lastModifiedBy>DIEGO ADRIAN CRUZ MARTINEZ</cp:lastModifiedBy>
  <cp:revision>160</cp:revision>
  <dcterms:created xsi:type="dcterms:W3CDTF">2021-12-06T20:14:14Z</dcterms:created>
  <dcterms:modified xsi:type="dcterms:W3CDTF">2024-02-15T02:06:29Z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ee3f6f-dfa9-4d1e-aa5d-d0dea03c4102_Enabled">
    <vt:lpwstr>true</vt:lpwstr>
  </property>
  <property fmtid="{D5CDD505-2E9C-101B-9397-08002B2CF9AE}" pid="3" name="MSIP_Label_d6ee3f6f-dfa9-4d1e-aa5d-d0dea03c4102_SetDate">
    <vt:lpwstr>2021-12-07T01:46:53Z</vt:lpwstr>
  </property>
  <property fmtid="{D5CDD505-2E9C-101B-9397-08002B2CF9AE}" pid="4" name="MSIP_Label_d6ee3f6f-dfa9-4d1e-aa5d-d0dea03c4102_Method">
    <vt:lpwstr>Privileged</vt:lpwstr>
  </property>
  <property fmtid="{D5CDD505-2E9C-101B-9397-08002B2CF9AE}" pid="5" name="MSIP_Label_d6ee3f6f-dfa9-4d1e-aa5d-d0dea03c4102_Name">
    <vt:lpwstr>Public</vt:lpwstr>
  </property>
  <property fmtid="{D5CDD505-2E9C-101B-9397-08002B2CF9AE}" pid="6" name="MSIP_Label_d6ee3f6f-dfa9-4d1e-aa5d-d0dea03c4102_SiteId">
    <vt:lpwstr>3bea478c-1684-4a8c-8e85-045ec54ba430</vt:lpwstr>
  </property>
  <property fmtid="{D5CDD505-2E9C-101B-9397-08002B2CF9AE}" pid="7" name="MSIP_Label_d6ee3f6f-dfa9-4d1e-aa5d-d0dea03c4102_ActionId">
    <vt:lpwstr>405d5122-501c-46b1-ae26-5f70417ee69c</vt:lpwstr>
  </property>
  <property fmtid="{D5CDD505-2E9C-101B-9397-08002B2CF9AE}" pid="8" name="MSIP_Label_d6ee3f6f-dfa9-4d1e-aa5d-d0dea03c4102_ContentBits">
    <vt:lpwstr>2</vt:lpwstr>
  </property>
  <property fmtid="{D5CDD505-2E9C-101B-9397-08002B2CF9AE}" pid="9" name="ContentTypeId">
    <vt:lpwstr>0x0101006185D5C74BE3A0449F49E6EDAEF254E1</vt:lpwstr>
  </property>
</Properties>
</file>