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81" r:id="rId3"/>
    <p:sldId id="326" r:id="rId4"/>
    <p:sldId id="327" r:id="rId5"/>
    <p:sldId id="328" r:id="rId6"/>
    <p:sldId id="331" r:id="rId7"/>
    <p:sldId id="329" r:id="rId8"/>
    <p:sldId id="332"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26"/>
            <p14:sldId id="327"/>
            <p14:sldId id="328"/>
            <p14:sldId id="331"/>
            <p14:sldId id="329"/>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varScale="1">
        <p:scale>
          <a:sx n="77" d="100"/>
          <a:sy n="77" d="100"/>
        </p:scale>
        <p:origin x="57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A0061ED0-63C1-431D-8F73-11264D089103}"/>
    <pc:docChg chg="modSld">
      <pc:chgData name="JESUS ROCHA SALAZAR" userId="4e0323458c84468b" providerId="LiveId" clId="{A0061ED0-63C1-431D-8F73-11264D089103}" dt="2024-05-14T00:48:33.783" v="6" actId="20577"/>
      <pc:docMkLst>
        <pc:docMk/>
      </pc:docMkLst>
      <pc:sldChg chg="modSp mod">
        <pc:chgData name="JESUS ROCHA SALAZAR" userId="4e0323458c84468b" providerId="LiveId" clId="{A0061ED0-63C1-431D-8F73-11264D089103}" dt="2024-05-14T00:48:33.783" v="6" actId="20577"/>
        <pc:sldMkLst>
          <pc:docMk/>
          <pc:sldMk cId="2471807738" sldId="256"/>
        </pc:sldMkLst>
        <pc:spChg chg="mod">
          <ac:chgData name="JESUS ROCHA SALAZAR" userId="4e0323458c84468b" providerId="LiveId" clId="{A0061ED0-63C1-431D-8F73-11264D089103}" dt="2024-05-14T00:48:33.783" v="6" actId="20577"/>
          <ac:spMkLst>
            <pc:docMk/>
            <pc:sldMk cId="2471807738" sldId="256"/>
            <ac:spMk id="5" creationId="{757E0AFA-14C0-4DC7-9018-DFC6BAACEFA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5/13/2024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5/13/2024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5/13/2024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Social Networks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a:solidFill>
                  <a:schemeClr val="bg1"/>
                </a:solidFill>
                <a:latin typeface="+mj-lt"/>
              </a:rPr>
              <a:t>May </a:t>
            </a:r>
            <a:r>
              <a:rPr lang="en-US" sz="2400" dirty="0">
                <a:solidFill>
                  <a:schemeClr val="bg1"/>
                </a:solidFill>
                <a:latin typeface="+mj-lt"/>
              </a:rPr>
              <a:t>2024</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Definition</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00016" y="1595120"/>
            <a:ext cx="7233344" cy="4524315"/>
          </a:xfrm>
          <a:prstGeom prst="rect">
            <a:avLst/>
          </a:prstGeom>
          <a:noFill/>
        </p:spPr>
        <p:txBody>
          <a:bodyPr wrap="square" rtlCol="0">
            <a:spAutoFit/>
          </a:bodyPr>
          <a:lstStyle/>
          <a:p>
            <a:pPr algn="just"/>
            <a:r>
              <a:rPr lang="en-US" sz="2400" dirty="0">
                <a:latin typeface="+mj-lt"/>
              </a:rPr>
              <a:t>Social network is a connection of individuals or groups connected by some relations. Members of a family form a network (family network), some farmers in a village form a farmer network, some businessmen form a business network. A million of people are using smart phones and they are very comfort to use social app to connect each other and share information to each other. Recently online social networks like Twitter, Facebook and LinkedIn have grown extremely popular in human life. Individuals, colleagues, organizations, etc. are attached to each other within the social network.</a:t>
            </a:r>
            <a:endParaRPr lang="es-ES" sz="2400" dirty="0">
              <a:latin typeface="+mj-lt"/>
            </a:endParaRPr>
          </a:p>
        </p:txBody>
      </p:sp>
      <p:pic>
        <p:nvPicPr>
          <p:cNvPr id="5" name="Picture 2" descr="Social Network Analysis y SOCMINT: La clase de 3ºB">
            <a:extLst>
              <a:ext uri="{FF2B5EF4-FFF2-40B4-BE49-F238E27FC236}">
                <a16:creationId xmlns:a16="http://schemas.microsoft.com/office/drawing/2014/main" id="{92601E70-3B92-64D2-20FA-CF85CBFCF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405" y="2097692"/>
            <a:ext cx="33337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Basic </a:t>
            </a:r>
            <a:r>
              <a:rPr lang="es-MX" b="1" dirty="0" err="1">
                <a:latin typeface="Segoe UI Light" panose="020B0502040204020203" pitchFamily="34" charset="0"/>
                <a:cs typeface="Segoe UI Light" panose="020B0502040204020203" pitchFamily="34" charset="0"/>
              </a:rPr>
              <a:t>concepts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B272FED9-D602-243B-E635-2E98EB2D1932}"/>
                  </a:ext>
                </a:extLst>
              </p:cNvPr>
              <p:cNvSpPr txBox="1"/>
              <p:nvPr/>
            </p:nvSpPr>
            <p:spPr>
              <a:xfrm>
                <a:off x="589280" y="1473200"/>
                <a:ext cx="10962640" cy="1315296"/>
              </a:xfrm>
              <a:prstGeom prst="rect">
                <a:avLst/>
              </a:prstGeom>
              <a:noFill/>
            </p:spPr>
            <p:txBody>
              <a:bodyPr wrap="square" rtlCol="0">
                <a:spAutoFit/>
              </a:bodyPr>
              <a:lstStyle/>
              <a:p>
                <a:pPr algn="just">
                  <a:lnSpc>
                    <a:spcPct val="107000"/>
                  </a:lnSpc>
                  <a:spcAft>
                    <a:spcPts val="800"/>
                  </a:spcAft>
                </a:pPr>
                <a:r>
                  <a:rPr lang="en-US" sz="2400" dirty="0">
                    <a:latin typeface="+mj-lt"/>
                  </a:rPr>
                  <a:t>Every network can be described by a graph </a:t>
                </a:r>
                <a14:m>
                  <m:oMath xmlns:m="http://schemas.openxmlformats.org/officeDocument/2006/math">
                    <m:r>
                      <a:rPr lang="es-ES" i="1">
                        <a:latin typeface="Cambria Math" panose="02040503050406030204" pitchFamily="18" charset="0"/>
                      </a:rPr>
                      <m:t>𝐺</m:t>
                    </m:r>
                    <m:r>
                      <a:rPr lang="es-ES" i="1">
                        <a:latin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rPr>
                      <m:t>𝐸</m:t>
                    </m:r>
                    <m:r>
                      <a:rPr lang="es-ES" i="1">
                        <a:latin typeface="Cambria Math" panose="02040503050406030204" pitchFamily="18" charset="0"/>
                      </a:rPr>
                      <m:t>)</m:t>
                    </m:r>
                  </m:oMath>
                </a14:m>
                <a:r>
                  <a:rPr lang="en-US" sz="2400" dirty="0">
                    <a:latin typeface="+mj-lt"/>
                  </a:rPr>
                  <a:t> where </a:t>
                </a:r>
                <a14:m>
                  <m:oMath xmlns:m="http://schemas.openxmlformats.org/officeDocument/2006/math">
                    <m:r>
                      <a:rPr lang="es-ES" i="1">
                        <a:latin typeface="Cambria Math" panose="02040503050406030204" pitchFamily="18" charset="0"/>
                      </a:rPr>
                      <m:t>𝑁</m:t>
                    </m:r>
                  </m:oMath>
                </a14:m>
                <a:r>
                  <a:rPr lang="en-US" sz="2400" dirty="0">
                    <a:latin typeface="+mj-lt"/>
                  </a:rPr>
                  <a:t> represents the set of vertices and E represents the set of edges. Let </a:t>
                </a:r>
                <a:r>
                  <a:rPr lang="es-ES" sz="2400" dirty="0">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s-ES" sz="2400" i="1">
                        <a:effectLst/>
                        <a:latin typeface="Cambria Math" panose="02040503050406030204" pitchFamily="18" charset="0"/>
                        <a:ea typeface="Calibri" panose="020F0502020204030204" pitchFamily="34" charset="0"/>
                        <a:cs typeface="Times New Roman" panose="02020603050405020304" pitchFamily="18" charset="0"/>
                      </a:rPr>
                      <m:t>𝑁</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2400" i="1">
                            <a:effectLst/>
                            <a:latin typeface="Cambria Math" panose="02040503050406030204" pitchFamily="18" charset="0"/>
                            <a:ea typeface="Calibri" panose="020F0502020204030204" pitchFamily="34" charset="0"/>
                            <a:cs typeface="Times New Roman" panose="02020603050405020304" pitchFamily="18" charset="0"/>
                          </a:rPr>
                          <m:t>1,2,3,...,</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e>
                    </m:d>
                  </m:oMath>
                </a14:m>
                <a:r>
                  <a:rPr lang="es-ES" sz="2400" dirty="0">
                    <a:latin typeface="+mj-lt"/>
                    <a:cs typeface="Times New Roman" panose="02020603050405020304" pitchFamily="18" charset="0"/>
                  </a:rPr>
                  <a:t> </a:t>
                </a:r>
                <a:r>
                  <a:rPr lang="en-US" sz="2400" dirty="0">
                    <a:latin typeface="+mj-lt"/>
                  </a:rPr>
                  <a:t>be a finite set of nodes. By </a:t>
                </a:r>
                <a14:m>
                  <m:oMath xmlns:m="http://schemas.openxmlformats.org/officeDocument/2006/math">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𝑔</m:t>
                        </m:r>
                      </m:e>
                      <m:sub>
                        <m:r>
                          <a:rPr lang="es-ES" sz="2400" i="1">
                            <a:latin typeface="Cambria Math" panose="02040503050406030204" pitchFamily="18" charset="0"/>
                          </a:rPr>
                          <m:t>𝑖</m:t>
                        </m:r>
                        <m:r>
                          <a:rPr lang="es-ES" sz="2400">
                            <a:latin typeface="Cambria Math" panose="02040503050406030204" pitchFamily="18" charset="0"/>
                          </a:rPr>
                          <m:t>,</m:t>
                        </m:r>
                        <m:r>
                          <a:rPr lang="es-ES" sz="2400" i="1">
                            <a:latin typeface="Cambria Math" panose="02040503050406030204" pitchFamily="18" charset="0"/>
                          </a:rPr>
                          <m:t>𝑗</m:t>
                        </m:r>
                      </m:sub>
                    </m:sSub>
                    <m:r>
                      <a:rPr lang="es-ES" sz="2400" i="1">
                        <a:latin typeface="Cambria Math" panose="02040503050406030204" pitchFamily="18" charset="0"/>
                      </a:rPr>
                      <m:t> ∈</m:t>
                    </m:r>
                    <m:d>
                      <m:dPr>
                        <m:begChr m:val="{"/>
                        <m:endChr m:val="}"/>
                        <m:ctrlPr>
                          <a:rPr lang="es-ES" sz="2400" i="1">
                            <a:latin typeface="Cambria Math" panose="02040503050406030204" pitchFamily="18" charset="0"/>
                          </a:rPr>
                        </m:ctrlPr>
                      </m:dPr>
                      <m:e>
                        <m:r>
                          <a:rPr lang="es-ES" sz="2400" i="1">
                            <a:latin typeface="Cambria Math" panose="02040503050406030204" pitchFamily="18" charset="0"/>
                          </a:rPr>
                          <m:t>0,1</m:t>
                        </m:r>
                      </m:e>
                    </m:d>
                  </m:oMath>
                </a14:m>
                <a:r>
                  <a:rPr lang="es-ES" sz="2400" dirty="0">
                    <a:latin typeface="+mj-lt"/>
                  </a:rPr>
                  <a:t>, </a:t>
                </a:r>
                <a:r>
                  <a:rPr lang="en-US" sz="2400" dirty="0">
                    <a:latin typeface="+mj-lt"/>
                  </a:rPr>
                  <a:t>a relationship is denoted between nodes </a:t>
                </a:r>
                <a14:m>
                  <m:oMath xmlns:m="http://schemas.openxmlformats.org/officeDocument/2006/math">
                    <m:r>
                      <a:rPr lang="es-ES" sz="2400" i="1">
                        <a:latin typeface="Cambria Math" panose="02040503050406030204" pitchFamily="18" charset="0"/>
                      </a:rPr>
                      <m:t>𝑖</m:t>
                    </m:r>
                  </m:oMath>
                </a14:m>
                <a:r>
                  <a:rPr lang="en-US" sz="2400" dirty="0">
                    <a:latin typeface="+mj-lt"/>
                  </a:rPr>
                  <a:t> and </a:t>
                </a:r>
                <a14:m>
                  <m:oMath xmlns:m="http://schemas.openxmlformats.org/officeDocument/2006/math">
                    <m:r>
                      <a:rPr lang="es-ES" sz="2400" b="0" i="1" smtClean="0">
                        <a:latin typeface="Cambria Math" panose="02040503050406030204" pitchFamily="18" charset="0"/>
                      </a:rPr>
                      <m:t>𝑗</m:t>
                    </m:r>
                  </m:oMath>
                </a14:m>
                <a:r>
                  <a:rPr lang="en-US" sz="2400" dirty="0">
                    <a:latin typeface="+mj-lt"/>
                  </a:rPr>
                  <a:t>, where,</a:t>
                </a:r>
                <a:endParaRPr lang="es-ES" sz="2400" dirty="0">
                  <a:latin typeface="+mj-lt"/>
                </a:endParaRPr>
              </a:p>
            </p:txBody>
          </p:sp>
        </mc:Choice>
        <mc:Fallback xmlns="">
          <p:sp>
            <p:nvSpPr>
              <p:cNvPr id="2" name="CuadroTexto 1">
                <a:extLst>
                  <a:ext uri="{FF2B5EF4-FFF2-40B4-BE49-F238E27FC236}">
                    <a16:creationId xmlns:a16="http://schemas.microsoft.com/office/drawing/2014/main" id="{B272FED9-D602-243B-E635-2E98EB2D1932}"/>
                  </a:ext>
                </a:extLst>
              </p:cNvPr>
              <p:cNvSpPr txBox="1">
                <a:spLocks noRot="1" noChangeAspect="1" noMove="1" noResize="1" noEditPoints="1" noAdjustHandles="1" noChangeArrowheads="1" noChangeShapeType="1" noTextEdit="1"/>
              </p:cNvSpPr>
              <p:nvPr/>
            </p:nvSpPr>
            <p:spPr>
              <a:xfrm>
                <a:off x="589280" y="1473200"/>
                <a:ext cx="10962640" cy="1315296"/>
              </a:xfrm>
              <a:prstGeom prst="rect">
                <a:avLst/>
              </a:prstGeom>
              <a:blipFill>
                <a:blip r:embed="rId2"/>
                <a:stretch>
                  <a:fillRect l="-890" t="-3721" r="-834" b="-744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67E59A2-1A2D-5AB7-EC9D-7F8C135D3983}"/>
                  </a:ext>
                </a:extLst>
              </p:cNvPr>
              <p:cNvSpPr txBox="1"/>
              <p:nvPr/>
            </p:nvSpPr>
            <p:spPr>
              <a:xfrm>
                <a:off x="589280" y="4461471"/>
                <a:ext cx="10871200" cy="1306576"/>
              </a:xfrm>
              <a:prstGeom prst="rect">
                <a:avLst/>
              </a:prstGeom>
              <a:noFill/>
            </p:spPr>
            <p:txBody>
              <a:bodyPr wrap="square">
                <a:spAutoFit/>
              </a:bodyPr>
              <a:lstStyle/>
              <a:p>
                <a:pPr algn="just"/>
                <a:r>
                  <a:rPr lang="en-US" sz="2400" dirty="0">
                    <a:latin typeface="+mj-lt"/>
                  </a:rPr>
                  <a:t>A network </a:t>
                </a:r>
                <a14:m>
                  <m:oMath xmlns:m="http://schemas.openxmlformats.org/officeDocument/2006/math">
                    <m:r>
                      <a:rPr lang="es-ES" sz="2400" i="1" smtClean="0">
                        <a:latin typeface="Cambria Math" panose="02040503050406030204" pitchFamily="18" charset="0"/>
                      </a:rPr>
                      <m:t>𝐺</m:t>
                    </m:r>
                  </m:oMath>
                </a14:m>
                <a:r>
                  <a:rPr lang="en-US" sz="2400" dirty="0">
                    <a:latin typeface="+mj-lt"/>
                  </a:rPr>
                  <a:t> is defined by a set containing nodes </a:t>
                </a:r>
                <a14:m>
                  <m:oMath xmlns:m="http://schemas.openxmlformats.org/officeDocument/2006/math">
                    <m:r>
                      <a:rPr lang="es-ES" sz="2400" i="1">
                        <a:latin typeface="Cambria Math" panose="02040503050406030204" pitchFamily="18" charset="0"/>
                      </a:rPr>
                      <m:t>𝑁</m:t>
                    </m:r>
                  </m:oMath>
                </a14:m>
                <a:r>
                  <a:rPr lang="en-US" sz="2400" dirty="0">
                    <a:latin typeface="+mj-lt"/>
                  </a:rPr>
                  <a:t> and also links among these nodes. The neighbor of a node </a:t>
                </a:r>
                <a14:m>
                  <m:oMath xmlns:m="http://schemas.openxmlformats.org/officeDocument/2006/math">
                    <m:r>
                      <a:rPr lang="es-ES" sz="2400" i="1">
                        <a:latin typeface="Cambria Math" panose="02040503050406030204" pitchFamily="18" charset="0"/>
                      </a:rPr>
                      <m:t>𝑁</m:t>
                    </m:r>
                  </m:oMath>
                </a14:m>
                <a:r>
                  <a:rPr lang="en-US" sz="2400" dirty="0">
                    <a:latin typeface="+mj-lt"/>
                  </a:rPr>
                  <a:t> in a network </a:t>
                </a:r>
                <a14:m>
                  <m:oMath xmlns:m="http://schemas.openxmlformats.org/officeDocument/2006/math">
                    <m:r>
                      <a:rPr lang="es-ES" sz="2400" b="0" i="1" smtClean="0">
                        <a:latin typeface="Cambria Math" panose="02040503050406030204" pitchFamily="18" charset="0"/>
                      </a:rPr>
                      <m:t>𝐺</m:t>
                    </m:r>
                  </m:oMath>
                </a14:m>
                <a:r>
                  <a:rPr lang="en-US" sz="2400" dirty="0">
                    <a:latin typeface="+mj-lt"/>
                  </a:rPr>
                  <a:t> is defined by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𝑁</m:t>
                        </m:r>
                      </m:e>
                      <m:sub>
                        <m:r>
                          <a:rPr lang="es-ES" sz="2400" i="1">
                            <a:latin typeface="Cambria Math" panose="02040503050406030204" pitchFamily="18" charset="0"/>
                          </a:rPr>
                          <m:t>𝑖</m:t>
                        </m:r>
                      </m:sub>
                    </m:sSub>
                    <m:r>
                      <a:rPr lang="es-ES" sz="2400" i="1">
                        <a:latin typeface="Cambria Math" panose="02040503050406030204" pitchFamily="18" charset="0"/>
                      </a:rPr>
                      <m:t>(</m:t>
                    </m:r>
                    <m:r>
                      <a:rPr lang="es-ES" sz="2400" i="1">
                        <a:latin typeface="Cambria Math" panose="02040503050406030204" pitchFamily="18" charset="0"/>
                      </a:rPr>
                      <m:t>𝐺</m:t>
                    </m:r>
                    <m:r>
                      <a:rPr lang="es-ES" sz="2400" i="1">
                        <a:latin typeface="Cambria Math" panose="02040503050406030204" pitchFamily="18" charset="0"/>
                      </a:rPr>
                      <m:t>)=</m:t>
                    </m:r>
                    <m:d>
                      <m:dPr>
                        <m:begChr m:val="{"/>
                        <m:endChr m:val="}"/>
                        <m:ctrlPr>
                          <a:rPr lang="es-ES" sz="2400" i="1">
                            <a:latin typeface="Cambria Math" panose="02040503050406030204" pitchFamily="18" charset="0"/>
                          </a:rPr>
                        </m:ctrlPr>
                      </m:dPr>
                      <m:e>
                        <m:r>
                          <a:rPr lang="es-ES" sz="2400" i="1">
                            <a:latin typeface="Cambria Math" panose="02040503050406030204" pitchFamily="18" charset="0"/>
                          </a:rPr>
                          <m:t>𝑗</m:t>
                        </m:r>
                        <m:r>
                          <a:rPr lang="es-ES" sz="2400" i="1">
                            <a:latin typeface="Cambria Math" panose="02040503050406030204" pitchFamily="18" charset="0"/>
                          </a:rPr>
                          <m:t>∈</m:t>
                        </m:r>
                        <m:r>
                          <a:rPr lang="es-ES" sz="2400" i="1">
                            <a:latin typeface="Cambria Math" panose="02040503050406030204" pitchFamily="18" charset="0"/>
                          </a:rPr>
                          <m:t>𝑁</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𝑔</m:t>
                            </m:r>
                          </m:e>
                          <m:sub>
                            <m:r>
                              <a:rPr lang="es-ES" sz="2400" i="1">
                                <a:latin typeface="Cambria Math" panose="02040503050406030204" pitchFamily="18" charset="0"/>
                              </a:rPr>
                              <m:t>𝑖</m:t>
                            </m:r>
                            <m:r>
                              <a:rPr lang="es-ES" sz="2400" i="1">
                                <a:latin typeface="Cambria Math" panose="02040503050406030204" pitchFamily="18" charset="0"/>
                              </a:rPr>
                              <m:t>,</m:t>
                            </m:r>
                            <m:r>
                              <a:rPr lang="es-ES" sz="2400" i="1">
                                <a:latin typeface="Cambria Math" panose="02040503050406030204" pitchFamily="18" charset="0"/>
                              </a:rPr>
                              <m:t>𝑗</m:t>
                            </m:r>
                          </m:sub>
                        </m:sSub>
                        <m:r>
                          <a:rPr lang="es-ES" sz="2400" i="1">
                            <a:latin typeface="Cambria Math" panose="02040503050406030204" pitchFamily="18" charset="0"/>
                          </a:rPr>
                          <m:t>=1</m:t>
                        </m:r>
                      </m:e>
                    </m:d>
                  </m:oMath>
                </a14:m>
                <a:r>
                  <a:rPr lang="en-US" sz="2400" dirty="0">
                    <a:latin typeface="+mj-lt"/>
                  </a:rPr>
                  <a:t>.</a:t>
                </a:r>
                <a:endParaRPr lang="es-ES" sz="2400" dirty="0">
                  <a:latin typeface="+mj-lt"/>
                </a:endParaRPr>
              </a:p>
            </p:txBody>
          </p:sp>
        </mc:Choice>
        <mc:Fallback xmlns="">
          <p:sp>
            <p:nvSpPr>
              <p:cNvPr id="7" name="CuadroTexto 6">
                <a:extLst>
                  <a:ext uri="{FF2B5EF4-FFF2-40B4-BE49-F238E27FC236}">
                    <a16:creationId xmlns:a16="http://schemas.microsoft.com/office/drawing/2014/main" id="{867E59A2-1A2D-5AB7-EC9D-7F8C135D3983}"/>
                  </a:ext>
                </a:extLst>
              </p:cNvPr>
              <p:cNvSpPr txBox="1">
                <a:spLocks noRot="1" noChangeAspect="1" noMove="1" noResize="1" noEditPoints="1" noAdjustHandles="1" noChangeArrowheads="1" noChangeShapeType="1" noTextEdit="1"/>
              </p:cNvSpPr>
              <p:nvPr/>
            </p:nvSpPr>
            <p:spPr>
              <a:xfrm>
                <a:off x="589280" y="4461471"/>
                <a:ext cx="10871200" cy="1306576"/>
              </a:xfrm>
              <a:prstGeom prst="rect">
                <a:avLst/>
              </a:prstGeom>
              <a:blipFill>
                <a:blip r:embed="rId3"/>
                <a:stretch>
                  <a:fillRect l="-897" t="-35514" r="-4823" b="-612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6092AE1-DE1D-179E-EF4C-8CDFA1FCA7A4}"/>
                  </a:ext>
                </a:extLst>
              </p:cNvPr>
              <p:cNvSpPr txBox="1"/>
              <p:nvPr/>
            </p:nvSpPr>
            <p:spPr>
              <a:xfrm>
                <a:off x="2794000" y="3073903"/>
                <a:ext cx="6096000"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𝑔</m:t>
                          </m:r>
                        </m:e>
                        <m:sub>
                          <m:r>
                            <a:rPr lang="es-ES" sz="2400" i="1">
                              <a:latin typeface="Cambria Math" panose="02040503050406030204" pitchFamily="18" charset="0"/>
                            </a:rPr>
                            <m:t>𝑖</m:t>
                          </m:r>
                          <m:r>
                            <a:rPr lang="es-ES" sz="2400" i="0">
                              <a:latin typeface="Cambria Math" panose="02040503050406030204" pitchFamily="18" charset="0"/>
                            </a:rPr>
                            <m:t>,</m:t>
                          </m:r>
                          <m:r>
                            <a:rPr lang="es-ES" sz="2400" i="1">
                              <a:latin typeface="Cambria Math" panose="02040503050406030204" pitchFamily="18" charset="0"/>
                            </a:rPr>
                            <m:t>𝑗</m:t>
                          </m:r>
                        </m:sub>
                      </m:sSub>
                      <m:r>
                        <a:rPr lang="es-ES" sz="2400" i="0">
                          <a:latin typeface="Cambria Math" panose="02040503050406030204" pitchFamily="18" charset="0"/>
                        </a:rPr>
                        <m:t>=</m:t>
                      </m:r>
                      <m:d>
                        <m:dPr>
                          <m:begChr m:val="{"/>
                          <m:endChr m:val=""/>
                          <m:ctrlPr>
                            <a:rPr lang="es-ES" sz="2400" i="1">
                              <a:solidFill>
                                <a:srgbClr val="836967"/>
                              </a:solidFill>
                              <a:latin typeface="Cambria Math" panose="02040503050406030204" pitchFamily="18" charset="0"/>
                            </a:rPr>
                          </m:ctrlPr>
                        </m:dPr>
                        <m:e>
                          <m:eqArr>
                            <m:eqArrPr>
                              <m:ctrlPr>
                                <a:rPr lang="es-ES" sz="2400" i="1">
                                  <a:solidFill>
                                    <a:srgbClr val="836967"/>
                                  </a:solidFill>
                                  <a:latin typeface="Cambria Math" panose="02040503050406030204" pitchFamily="18" charset="0"/>
                                </a:rPr>
                              </m:ctrlPr>
                            </m:eqArrPr>
                            <m:e>
                              <m:r>
                                <a:rPr lang="es-ES" sz="2400" i="0">
                                  <a:latin typeface="Cambria Math" panose="02040503050406030204" pitchFamily="18" charset="0"/>
                                </a:rPr>
                                <m:t>&amp;1, </m:t>
                              </m:r>
                              <m:r>
                                <a:rPr lang="es-ES" sz="2400" i="1">
                                  <a:latin typeface="Cambria Math" panose="02040503050406030204" pitchFamily="18" charset="0"/>
                                </a:rPr>
                                <m:t>𝑖𝑓</m:t>
                              </m:r>
                              <m:r>
                                <a:rPr lang="es-ES" sz="2400" i="0">
                                  <a:latin typeface="Cambria Math" panose="02040503050406030204" pitchFamily="18" charset="0"/>
                                </a:rPr>
                                <m:t> </m:t>
                              </m:r>
                              <m:r>
                                <a:rPr lang="es-ES" sz="2400" i="1">
                                  <a:latin typeface="Cambria Math" panose="02040503050406030204" pitchFamily="18" charset="0"/>
                                </a:rPr>
                                <m:t>𝑡h𝑒𝑟𝑒</m:t>
                              </m:r>
                              <m:r>
                                <a:rPr lang="es-ES" sz="2400" i="0">
                                  <a:latin typeface="Cambria Math" panose="02040503050406030204" pitchFamily="18" charset="0"/>
                                </a:rPr>
                                <m:t> </m:t>
                              </m:r>
                              <m:r>
                                <a:rPr lang="es-ES" sz="2400" i="1">
                                  <a:latin typeface="Cambria Math" panose="02040503050406030204" pitchFamily="18" charset="0"/>
                                </a:rPr>
                                <m:t>𝑖𝑠</m:t>
                              </m:r>
                              <m:r>
                                <a:rPr lang="es-ES" sz="2400" i="0">
                                  <a:latin typeface="Cambria Math" panose="02040503050406030204" pitchFamily="18" charset="0"/>
                                </a:rPr>
                                <m:t> </m:t>
                              </m:r>
                              <m:r>
                                <a:rPr lang="es-ES" sz="2400" i="1">
                                  <a:latin typeface="Cambria Math" panose="02040503050406030204" pitchFamily="18" charset="0"/>
                                </a:rPr>
                                <m:t>𝑎</m:t>
                              </m:r>
                              <m:r>
                                <a:rPr lang="es-ES" sz="2400" i="0">
                                  <a:latin typeface="Cambria Math" panose="02040503050406030204" pitchFamily="18" charset="0"/>
                                </a:rPr>
                                <m:t> </m:t>
                              </m:r>
                              <m:r>
                                <a:rPr lang="es-ES" sz="2400" i="1">
                                  <a:latin typeface="Cambria Math" panose="02040503050406030204" pitchFamily="18" charset="0"/>
                                </a:rPr>
                                <m:t>𝑙𝑖𝑛𝑘</m:t>
                              </m:r>
                              <m:r>
                                <a:rPr lang="es-ES" sz="2400" i="0">
                                  <a:latin typeface="Cambria Math" panose="02040503050406030204" pitchFamily="18" charset="0"/>
                                </a:rPr>
                                <m:t> </m:t>
                              </m:r>
                              <m:r>
                                <a:rPr lang="es-ES" sz="2400" i="1">
                                  <a:latin typeface="Cambria Math" panose="02040503050406030204" pitchFamily="18" charset="0"/>
                                </a:rPr>
                                <m:t>𝑏𝑒𝑡𝑤𝑒𝑒𝑛</m:t>
                              </m:r>
                              <m:r>
                                <a:rPr lang="es-ES" sz="2400" i="0">
                                  <a:latin typeface="Cambria Math" panose="02040503050406030204" pitchFamily="18" charset="0"/>
                                </a:rPr>
                                <m:t> </m:t>
                              </m:r>
                              <m:r>
                                <a:rPr lang="es-ES" sz="2400" i="1">
                                  <a:latin typeface="Cambria Math" panose="02040503050406030204" pitchFamily="18" charset="0"/>
                                </a:rPr>
                                <m:t>𝑖</m:t>
                              </m:r>
                              <m:r>
                                <a:rPr lang="es-ES" sz="2400" i="0">
                                  <a:latin typeface="Cambria Math" panose="02040503050406030204" pitchFamily="18" charset="0"/>
                                </a:rPr>
                                <m:t> </m:t>
                              </m:r>
                              <m:r>
                                <a:rPr lang="es-ES" sz="2400" i="1">
                                  <a:latin typeface="Cambria Math" panose="02040503050406030204" pitchFamily="18" charset="0"/>
                                </a:rPr>
                                <m:t>𝑎𝑛𝑑</m:t>
                              </m:r>
                              <m:r>
                                <a:rPr lang="es-ES" sz="2400" i="0">
                                  <a:latin typeface="Cambria Math" panose="02040503050406030204" pitchFamily="18" charset="0"/>
                                </a:rPr>
                                <m:t> </m:t>
                              </m:r>
                              <m:r>
                                <a:rPr lang="es-ES" sz="2400" i="1">
                                  <a:latin typeface="Cambria Math" panose="02040503050406030204" pitchFamily="18" charset="0"/>
                                </a:rPr>
                                <m:t>𝑗</m:t>
                              </m:r>
                            </m:e>
                            <m:e>
                              <m:r>
                                <a:rPr lang="es-ES" sz="2400" i="0">
                                  <a:latin typeface="Cambria Math" panose="02040503050406030204" pitchFamily="18" charset="0"/>
                                </a:rPr>
                                <m:t>&amp;0, </m:t>
                              </m:r>
                              <m:r>
                                <a:rPr lang="es-ES" sz="2400" i="1">
                                  <a:latin typeface="Cambria Math" panose="02040503050406030204" pitchFamily="18" charset="0"/>
                                </a:rPr>
                                <m:t>𝑜𝑡h𝑒𝑟𝑤𝑖𝑠𝑒</m:t>
                              </m:r>
                            </m:e>
                          </m:eqArr>
                        </m:e>
                      </m:d>
                    </m:oMath>
                  </m:oMathPara>
                </a14:m>
                <a:endParaRPr lang="es-ES" sz="2400" dirty="0"/>
              </a:p>
            </p:txBody>
          </p:sp>
        </mc:Choice>
        <mc:Fallback xmlns="">
          <p:sp>
            <p:nvSpPr>
              <p:cNvPr id="13" name="CuadroTexto 12">
                <a:extLst>
                  <a:ext uri="{FF2B5EF4-FFF2-40B4-BE49-F238E27FC236}">
                    <a16:creationId xmlns:a16="http://schemas.microsoft.com/office/drawing/2014/main" id="{36092AE1-DE1D-179E-EF4C-8CDFA1FCA7A4}"/>
                  </a:ext>
                </a:extLst>
              </p:cNvPr>
              <p:cNvSpPr txBox="1">
                <a:spLocks noRot="1" noChangeAspect="1" noMove="1" noResize="1" noEditPoints="1" noAdjustHandles="1" noChangeArrowheads="1" noChangeShapeType="1" noTextEdit="1"/>
              </p:cNvSpPr>
              <p:nvPr/>
            </p:nvSpPr>
            <p:spPr>
              <a:xfrm>
                <a:off x="2794000" y="3073903"/>
                <a:ext cx="6096000" cy="916148"/>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46465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Basic </a:t>
            </a:r>
            <a:r>
              <a:rPr lang="es-MX" b="1" dirty="0" err="1">
                <a:latin typeface="Segoe UI Light" panose="020B0502040204020203" pitchFamily="34" charset="0"/>
                <a:cs typeface="Segoe UI Light" panose="020B0502040204020203" pitchFamily="34" charset="0"/>
              </a:rPr>
              <a:t>concepts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47F103CA-11AB-15E1-AF72-A66FF5F05782}"/>
                  </a:ext>
                </a:extLst>
              </p:cNvPr>
              <p:cNvSpPr txBox="1"/>
              <p:nvPr/>
            </p:nvSpPr>
            <p:spPr>
              <a:xfrm>
                <a:off x="537881" y="1382294"/>
                <a:ext cx="11118797" cy="1200329"/>
              </a:xfrm>
              <a:prstGeom prst="rect">
                <a:avLst/>
              </a:prstGeom>
              <a:noFill/>
            </p:spPr>
            <p:txBody>
              <a:bodyPr wrap="square" rtlCol="0">
                <a:spAutoFit/>
              </a:bodyPr>
              <a:lstStyle/>
              <a:p>
                <a:pPr algn="just"/>
                <a:r>
                  <a:rPr lang="en-US" sz="2400" dirty="0">
                    <a:latin typeface="+mj-lt"/>
                  </a:rPr>
                  <a:t>In a network </a:t>
                </a:r>
                <a14:m>
                  <m:oMath xmlns:m="http://schemas.openxmlformats.org/officeDocument/2006/math">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𝐺</m:t>
                    </m:r>
                  </m:oMath>
                </a14:m>
                <a:r>
                  <a:rPr lang="en-US" sz="2400" dirty="0">
                    <a:latin typeface="+mj-lt"/>
                  </a:rPr>
                  <a:t>, degree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𝑑</m:t>
                        </m:r>
                      </m:e>
                      <m:sub>
                        <m:r>
                          <a:rPr lang="es-ES" sz="2400" i="1">
                            <a:latin typeface="Cambria Math" panose="02040503050406030204" pitchFamily="18" charset="0"/>
                          </a:rPr>
                          <m:t>𝑖</m:t>
                        </m:r>
                      </m:sub>
                    </m:sSub>
                    <m:r>
                      <a:rPr lang="es-ES" sz="2400" i="1">
                        <a:latin typeface="Cambria Math" panose="02040503050406030204" pitchFamily="18" charset="0"/>
                      </a:rPr>
                      <m:t>(</m:t>
                    </m:r>
                    <m:r>
                      <a:rPr lang="es-ES" sz="2400" i="1">
                        <a:latin typeface="Cambria Math" panose="02040503050406030204" pitchFamily="18" charset="0"/>
                      </a:rPr>
                      <m:t>𝐺</m:t>
                    </m:r>
                    <m:r>
                      <a:rPr lang="es-ES" sz="2400" i="1">
                        <a:latin typeface="Cambria Math" panose="02040503050406030204" pitchFamily="18" charset="0"/>
                      </a:rPr>
                      <m:t>)</m:t>
                    </m:r>
                  </m:oMath>
                </a14:m>
                <a:r>
                  <a:rPr lang="en-US" sz="2400" dirty="0">
                    <a:latin typeface="+mj-lt"/>
                  </a:rPr>
                  <a:t> of the node </a:t>
                </a:r>
                <a14:m>
                  <m:oMath xmlns:m="http://schemas.openxmlformats.org/officeDocument/2006/math">
                    <m:r>
                      <a:rPr lang="es-ES" sz="2400" i="1">
                        <a:latin typeface="Cambria Math" panose="02040503050406030204" pitchFamily="18" charset="0"/>
                      </a:rPr>
                      <m:t>𝑖</m:t>
                    </m:r>
                  </m:oMath>
                </a14:m>
                <a:r>
                  <a:rPr lang="en-US" sz="2400" dirty="0">
                    <a:latin typeface="+mj-lt"/>
                  </a:rPr>
                  <a:t> is defined by the number of node adjacent to </a:t>
                </a:r>
                <a14:m>
                  <m:oMath xmlns:m="http://schemas.openxmlformats.org/officeDocument/2006/math">
                    <m:r>
                      <a:rPr lang="es-ES" sz="2400" i="1">
                        <a:latin typeface="Cambria Math" panose="02040503050406030204" pitchFamily="18" charset="0"/>
                      </a:rPr>
                      <m:t>𝑖</m:t>
                    </m:r>
                  </m:oMath>
                </a14:m>
                <a:r>
                  <a:rPr lang="en-US" sz="2400" dirty="0">
                    <a:latin typeface="+mj-lt"/>
                  </a:rPr>
                  <a:t> in </a:t>
                </a:r>
                <a14:m>
                  <m:oMath xmlns:m="http://schemas.openxmlformats.org/officeDocument/2006/math">
                    <m:r>
                      <a:rPr lang="es-ES" sz="2400" i="1">
                        <a:latin typeface="Cambria Math" panose="02040503050406030204" pitchFamily="18" charset="0"/>
                        <a:ea typeface="Calibri" panose="020F0502020204030204" pitchFamily="34" charset="0"/>
                        <a:cs typeface="Times New Roman" panose="02020603050405020304" pitchFamily="18" charset="0"/>
                      </a:rPr>
                      <m:t>𝐺</m:t>
                    </m:r>
                  </m:oMath>
                </a14:m>
                <a:r>
                  <a:rPr lang="en-US" sz="2400" dirty="0">
                    <a:latin typeface="+mj-lt"/>
                  </a:rPr>
                  <a:t>, i.e.,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𝑑</m:t>
                        </m:r>
                      </m:e>
                      <m:sub>
                        <m:r>
                          <a:rPr lang="es-ES" sz="2400" i="1">
                            <a:latin typeface="Cambria Math" panose="02040503050406030204" pitchFamily="18" charset="0"/>
                          </a:rPr>
                          <m:t>𝑖</m:t>
                        </m:r>
                      </m:sub>
                    </m:sSub>
                    <m:r>
                      <a:rPr lang="es-ES" sz="2400" i="1">
                        <a:latin typeface="Cambria Math" panose="02040503050406030204" pitchFamily="18" charset="0"/>
                      </a:rPr>
                      <m:t>(</m:t>
                    </m:r>
                    <m:r>
                      <a:rPr lang="es-ES" sz="2400" i="1">
                        <a:latin typeface="Cambria Math" panose="02040503050406030204" pitchFamily="18" charset="0"/>
                      </a:rPr>
                      <m:t>𝐺</m:t>
                    </m:r>
                    <m:r>
                      <a:rPr lang="es-ES" sz="2400" i="1">
                        <a:latin typeface="Cambria Math" panose="02040503050406030204" pitchFamily="18" charset="0"/>
                      </a:rPr>
                      <m:t>)=</m:t>
                    </m:r>
                    <m:d>
                      <m:dPr>
                        <m:begChr m:val="|"/>
                        <m:endChr m:val="|"/>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 sz="2400" i="1">
                                <a:latin typeface="Cambria Math" panose="02040503050406030204" pitchFamily="18" charset="0"/>
                              </a:rPr>
                              <m:t>𝑁</m:t>
                            </m:r>
                          </m:e>
                          <m:sub>
                            <m:r>
                              <a:rPr lang="es-ES" sz="2400" i="1">
                                <a:latin typeface="Cambria Math" panose="02040503050406030204" pitchFamily="18" charset="0"/>
                              </a:rPr>
                              <m:t>𝑖</m:t>
                            </m:r>
                          </m:sub>
                        </m:sSub>
                        <m:r>
                          <a:rPr lang="es-ES" sz="2400" i="1">
                            <a:latin typeface="Cambria Math" panose="02040503050406030204" pitchFamily="18" charset="0"/>
                          </a:rPr>
                          <m:t>(</m:t>
                        </m:r>
                        <m:r>
                          <a:rPr lang="es-ES" sz="2400" i="1">
                            <a:latin typeface="Cambria Math" panose="02040503050406030204" pitchFamily="18" charset="0"/>
                          </a:rPr>
                          <m:t>𝐺</m:t>
                        </m:r>
                        <m:r>
                          <a:rPr lang="es-ES" sz="2400" i="1">
                            <a:latin typeface="Cambria Math" panose="02040503050406030204" pitchFamily="18" charset="0"/>
                          </a:rPr>
                          <m:t>)</m:t>
                        </m:r>
                      </m:e>
                    </m:d>
                  </m:oMath>
                </a14:m>
                <a:r>
                  <a:rPr lang="en-US" sz="2400" dirty="0">
                    <a:latin typeface="+mj-lt"/>
                  </a:rPr>
                  <a:t>. </a:t>
                </a:r>
              </a:p>
              <a:p>
                <a:pPr algn="just"/>
                <a:endParaRPr lang="en-US" sz="2400" dirty="0">
                  <a:latin typeface="+mj-lt"/>
                </a:endParaRPr>
              </a:p>
            </p:txBody>
          </p:sp>
        </mc:Choice>
        <mc:Fallback xmlns="">
          <p:sp>
            <p:nvSpPr>
              <p:cNvPr id="4" name="CuadroTexto 3">
                <a:extLst>
                  <a:ext uri="{FF2B5EF4-FFF2-40B4-BE49-F238E27FC236}">
                    <a16:creationId xmlns:a16="http://schemas.microsoft.com/office/drawing/2014/main" id="{47F103CA-11AB-15E1-AF72-A66FF5F05782}"/>
                  </a:ext>
                </a:extLst>
              </p:cNvPr>
              <p:cNvSpPr txBox="1">
                <a:spLocks noRot="1" noChangeAspect="1" noMove="1" noResize="1" noEditPoints="1" noAdjustHandles="1" noChangeArrowheads="1" noChangeShapeType="1" noTextEdit="1"/>
              </p:cNvSpPr>
              <p:nvPr/>
            </p:nvSpPr>
            <p:spPr>
              <a:xfrm>
                <a:off x="537881" y="1382294"/>
                <a:ext cx="11118797" cy="1200329"/>
              </a:xfrm>
              <a:prstGeom prst="rect">
                <a:avLst/>
              </a:prstGeom>
              <a:blipFill>
                <a:blip r:embed="rId2"/>
                <a:stretch>
                  <a:fillRect l="-822" t="-3553" r="-87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8628AD6A-FBB7-02E4-398A-82DBC8D50F03}"/>
                  </a:ext>
                </a:extLst>
              </p:cNvPr>
              <p:cNvSpPr txBox="1"/>
              <p:nvPr/>
            </p:nvSpPr>
            <p:spPr>
              <a:xfrm>
                <a:off x="399568" y="4731087"/>
                <a:ext cx="11257109" cy="830997"/>
              </a:xfrm>
              <a:prstGeom prst="rect">
                <a:avLst/>
              </a:prstGeom>
              <a:noFill/>
            </p:spPr>
            <p:txBody>
              <a:bodyPr wrap="square">
                <a:spAutoFit/>
              </a:bodyPr>
              <a:lstStyle/>
              <a:p>
                <a:pPr algn="just"/>
                <a:r>
                  <a:rPr lang="en-US" sz="2400" dirty="0">
                    <a:latin typeface="+mj-lt"/>
                  </a:rPr>
                  <a:t>The geodesic distance </a:t>
                </a:r>
                <a14:m>
                  <m:oMath xmlns:m="http://schemas.openxmlformats.org/officeDocument/2006/math">
                    <m:r>
                      <a:rPr lang="es-ES" sz="2400" i="1" smtClean="0">
                        <a:effectLst/>
                        <a:latin typeface="Cambria Math" panose="02040503050406030204" pitchFamily="18" charset="0"/>
                        <a:ea typeface="Times New Roman" panose="02020603050405020304" pitchFamily="18" charset="0"/>
                        <a:cs typeface="Times New Roman" panose="02020603050405020304" pitchFamily="18" charset="0"/>
                      </a:rPr>
                      <m:t>𝑑</m:t>
                    </m:r>
                    <m:r>
                      <a:rPr lang="es-ES"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i="1" smtClean="0">
                        <a:effectLst/>
                        <a:latin typeface="Cambria Math" panose="02040503050406030204" pitchFamily="18" charset="0"/>
                        <a:ea typeface="Times New Roman" panose="02020603050405020304" pitchFamily="18" charset="0"/>
                        <a:cs typeface="Times New Roman" panose="02020603050405020304" pitchFamily="18" charset="0"/>
                      </a:rPr>
                      <m:t>𝑗</m:t>
                    </m:r>
                    <m:r>
                      <a:rPr lang="es-ES"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400" dirty="0">
                    <a:latin typeface="Calibri" panose="020F0502020204030204" pitchFamily="34" charset="0"/>
                    <a:cs typeface="Times New Roman" panose="02020603050405020304" pitchFamily="18" charset="0"/>
                  </a:rPr>
                  <a:t> </a:t>
                </a:r>
                <a:r>
                  <a:rPr lang="en-US" sz="2400" dirty="0">
                    <a:latin typeface="+mj-lt"/>
                  </a:rPr>
                  <a:t>from the node </a:t>
                </a:r>
                <a14:m>
                  <m:oMath xmlns:m="http://schemas.openxmlformats.org/officeDocument/2006/math">
                    <m:r>
                      <a:rPr lang="es-ES" sz="2400" i="1">
                        <a:latin typeface="Cambria Math" panose="02040503050406030204" pitchFamily="18" charset="0"/>
                      </a:rPr>
                      <m:t>𝑖</m:t>
                    </m:r>
                  </m:oMath>
                </a14:m>
                <a:r>
                  <a:rPr lang="en-US" sz="2400" dirty="0">
                    <a:latin typeface="+mj-lt"/>
                  </a:rPr>
                  <a:t> to the node </a:t>
                </a:r>
                <a14:m>
                  <m:oMath xmlns:m="http://schemas.openxmlformats.org/officeDocument/2006/math">
                    <m:r>
                      <a:rPr lang="es-ES" sz="2400" b="0" i="1" smtClean="0">
                        <a:latin typeface="Cambria Math" panose="02040503050406030204" pitchFamily="18" charset="0"/>
                      </a:rPr>
                      <m:t>𝑗</m:t>
                    </m:r>
                  </m:oMath>
                </a14:m>
                <a:r>
                  <a:rPr lang="en-US" sz="2400" dirty="0">
                    <a:latin typeface="+mj-lt"/>
                  </a:rPr>
                  <a:t> is given by </a:t>
                </a:r>
                <a14:m>
                  <m:oMath xmlns:m="http://schemas.openxmlformats.org/officeDocument/2006/math">
                    <m:r>
                      <a:rPr lang="es-ES" sz="2400" i="1">
                        <a:latin typeface="Cambria Math" panose="02040503050406030204" pitchFamily="18" charset="0"/>
                        <a:ea typeface="Times New Roman" panose="02020603050405020304" pitchFamily="18" charset="0"/>
                        <a:cs typeface="Times New Roman" panose="02020603050405020304" pitchFamily="18" charset="0"/>
                      </a:rPr>
                      <m:t>𝑑</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𝑖</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𝑗</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400" dirty="0">
                    <a:latin typeface="Calibri" panose="020F0502020204030204" pitchFamily="34" charset="0"/>
                    <a:cs typeface="Times New Roman" panose="02020603050405020304" pitchFamily="18" charset="0"/>
                  </a:rPr>
                  <a:t> = </a:t>
                </a:r>
                <a:r>
                  <a:rPr lang="en-US" sz="2400" dirty="0">
                    <a:latin typeface="+mj-lt"/>
                  </a:rPr>
                  <a:t>the number of links in a shortest path to node </a:t>
                </a:r>
                <a14:m>
                  <m:oMath xmlns:m="http://schemas.openxmlformats.org/officeDocument/2006/math">
                    <m:r>
                      <a:rPr lang="es-ES" sz="2400" i="1">
                        <a:latin typeface="Cambria Math" panose="02040503050406030204" pitchFamily="18" charset="0"/>
                      </a:rPr>
                      <m:t>𝑗</m:t>
                    </m:r>
                  </m:oMath>
                </a14:m>
                <a:r>
                  <a:rPr lang="en-US" sz="2400" dirty="0">
                    <a:latin typeface="+mj-lt"/>
                  </a:rPr>
                  <a:t> from node </a:t>
                </a:r>
                <a14:m>
                  <m:oMath xmlns:m="http://schemas.openxmlformats.org/officeDocument/2006/math">
                    <m:r>
                      <a:rPr lang="es-ES" sz="2400" i="1">
                        <a:latin typeface="Cambria Math" panose="02040503050406030204" pitchFamily="18" charset="0"/>
                      </a:rPr>
                      <m:t>𝑖</m:t>
                    </m:r>
                  </m:oMath>
                </a14:m>
                <a:r>
                  <a:rPr lang="en-US" sz="2400" dirty="0">
                    <a:latin typeface="+mj-lt"/>
                  </a:rPr>
                  <a:t>, if path exists.</a:t>
                </a:r>
                <a:endParaRPr lang="es-ES" sz="2400" dirty="0">
                  <a:latin typeface="+mj-lt"/>
                </a:endParaRPr>
              </a:p>
            </p:txBody>
          </p:sp>
        </mc:Choice>
        <mc:Fallback xmlns="">
          <p:sp>
            <p:nvSpPr>
              <p:cNvPr id="8" name="CuadroTexto 7">
                <a:extLst>
                  <a:ext uri="{FF2B5EF4-FFF2-40B4-BE49-F238E27FC236}">
                    <a16:creationId xmlns:a16="http://schemas.microsoft.com/office/drawing/2014/main" id="{8628AD6A-FBB7-02E4-398A-82DBC8D50F03}"/>
                  </a:ext>
                </a:extLst>
              </p:cNvPr>
              <p:cNvSpPr txBox="1">
                <a:spLocks noRot="1" noChangeAspect="1" noMove="1" noResize="1" noEditPoints="1" noAdjustHandles="1" noChangeArrowheads="1" noChangeShapeType="1" noTextEdit="1"/>
              </p:cNvSpPr>
              <p:nvPr/>
            </p:nvSpPr>
            <p:spPr>
              <a:xfrm>
                <a:off x="399568" y="4731087"/>
                <a:ext cx="11257109" cy="830997"/>
              </a:xfrm>
              <a:prstGeom prst="rect">
                <a:avLst/>
              </a:prstGeom>
              <a:blipFill>
                <a:blip r:embed="rId3"/>
                <a:stretch>
                  <a:fillRect l="-867" t="-6618" r="-813" b="-16912"/>
                </a:stretch>
              </a:blipFill>
            </p:spPr>
            <p:txBody>
              <a:bodyPr/>
              <a:lstStyle/>
              <a:p>
                <a:r>
                  <a:rPr lang="es-ES">
                    <a:noFill/>
                  </a:rPr>
                  <a:t> </a:t>
                </a:r>
              </a:p>
            </p:txBody>
          </p:sp>
        </mc:Fallback>
      </mc:AlternateContent>
      <p:grpSp>
        <p:nvGrpSpPr>
          <p:cNvPr id="38" name="Grupo 37">
            <a:extLst>
              <a:ext uri="{FF2B5EF4-FFF2-40B4-BE49-F238E27FC236}">
                <a16:creationId xmlns:a16="http://schemas.microsoft.com/office/drawing/2014/main" id="{1DF05792-927D-05ED-2AA2-3C7A8F785DCF}"/>
              </a:ext>
            </a:extLst>
          </p:cNvPr>
          <p:cNvGrpSpPr/>
          <p:nvPr/>
        </p:nvGrpSpPr>
        <p:grpSpPr>
          <a:xfrm>
            <a:off x="3083538" y="2337694"/>
            <a:ext cx="2944585" cy="2227541"/>
            <a:chOff x="3083538" y="2337694"/>
            <a:chExt cx="2944585" cy="2227541"/>
          </a:xfrm>
        </p:grpSpPr>
        <mc:AlternateContent xmlns:mc="http://schemas.openxmlformats.org/markup-compatibility/2006" xmlns:a14="http://schemas.microsoft.com/office/drawing/2010/main">
          <mc:Choice Requires="a14">
            <p:sp>
              <p:nvSpPr>
                <p:cNvPr id="6" name="Diagrama de flujo: conector 5">
                  <a:extLst>
                    <a:ext uri="{FF2B5EF4-FFF2-40B4-BE49-F238E27FC236}">
                      <a16:creationId xmlns:a16="http://schemas.microsoft.com/office/drawing/2014/main" id="{DFBDFD7E-9D6B-0405-3A6E-E4FD2E467ADD}"/>
                    </a:ext>
                  </a:extLst>
                </p:cNvPr>
                <p:cNvSpPr/>
                <p:nvPr/>
              </p:nvSpPr>
              <p:spPr>
                <a:xfrm>
                  <a:off x="4396785" y="3167043"/>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oMath>
                    </m:oMathPara>
                  </a14:m>
                  <a:endParaRPr lang="es-ES"/>
                </a:p>
              </p:txBody>
            </p:sp>
          </mc:Choice>
          <mc:Fallback xmlns="">
            <p:sp>
              <p:nvSpPr>
                <p:cNvPr id="6" name="Diagrama de flujo: conector 5">
                  <a:extLst>
                    <a:ext uri="{FF2B5EF4-FFF2-40B4-BE49-F238E27FC236}">
                      <a16:creationId xmlns:a16="http://schemas.microsoft.com/office/drawing/2014/main" id="{DFBDFD7E-9D6B-0405-3A6E-E4FD2E467ADD}"/>
                    </a:ext>
                  </a:extLst>
                </p:cNvPr>
                <p:cNvSpPr>
                  <a:spLocks noRot="1" noChangeAspect="1" noMove="1" noResize="1" noEditPoints="1" noAdjustHandles="1" noChangeArrowheads="1" noChangeShapeType="1" noTextEdit="1"/>
                </p:cNvSpPr>
                <p:nvPr/>
              </p:nvSpPr>
              <p:spPr>
                <a:xfrm>
                  <a:off x="4396785" y="3167043"/>
                  <a:ext cx="498021" cy="489858"/>
                </a:xfrm>
                <a:prstGeom prst="flowChartConnector">
                  <a:avLst/>
                </a:prstGeom>
                <a:blipFill>
                  <a:blip r:embed="rId4"/>
                  <a:stretch>
                    <a:fillRect/>
                  </a:stretch>
                </a:blipFill>
                <a:ln>
                  <a:solidFill>
                    <a:srgbClr val="92D050"/>
                  </a:solidFill>
                </a:ln>
              </p:spPr>
              <p:txBody>
                <a:bodyPr/>
                <a:lstStyle/>
                <a:p>
                  <a:r>
                    <a:rPr lang="es-ES">
                      <a:noFill/>
                    </a:rPr>
                    <a:t> </a:t>
                  </a:r>
                </a:p>
              </p:txBody>
            </p:sp>
          </mc:Fallback>
        </mc:AlternateContent>
        <p:sp>
          <p:nvSpPr>
            <p:cNvPr id="12" name="Diagrama de flujo: conector 11">
              <a:extLst>
                <a:ext uri="{FF2B5EF4-FFF2-40B4-BE49-F238E27FC236}">
                  <a16:creationId xmlns:a16="http://schemas.microsoft.com/office/drawing/2014/main" id="{35ECED6F-26BA-C723-75F6-CBAA3A0C66C7}"/>
                </a:ext>
              </a:extLst>
            </p:cNvPr>
            <p:cNvSpPr/>
            <p:nvPr/>
          </p:nvSpPr>
          <p:spPr>
            <a:xfrm>
              <a:off x="5530102" y="2799066"/>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Diagrama de flujo: conector 13">
              <a:extLst>
                <a:ext uri="{FF2B5EF4-FFF2-40B4-BE49-F238E27FC236}">
                  <a16:creationId xmlns:a16="http://schemas.microsoft.com/office/drawing/2014/main" id="{C106E184-D70C-67E8-DC4D-A503C319BC4D}"/>
                </a:ext>
              </a:extLst>
            </p:cNvPr>
            <p:cNvSpPr/>
            <p:nvPr/>
          </p:nvSpPr>
          <p:spPr>
            <a:xfrm>
              <a:off x="4645795" y="4075377"/>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Diagrama de flujo: conector 14">
              <a:extLst>
                <a:ext uri="{FF2B5EF4-FFF2-40B4-BE49-F238E27FC236}">
                  <a16:creationId xmlns:a16="http://schemas.microsoft.com/office/drawing/2014/main" id="{8AB10F4D-B9DC-201E-A305-03357874C31F}"/>
                </a:ext>
              </a:extLst>
            </p:cNvPr>
            <p:cNvSpPr/>
            <p:nvPr/>
          </p:nvSpPr>
          <p:spPr>
            <a:xfrm>
              <a:off x="3083538" y="3284659"/>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Diagrama de flujo: conector 15">
              <a:extLst>
                <a:ext uri="{FF2B5EF4-FFF2-40B4-BE49-F238E27FC236}">
                  <a16:creationId xmlns:a16="http://schemas.microsoft.com/office/drawing/2014/main" id="{67CA9DE7-1DC3-3A9A-35DA-AA1267C840BD}"/>
                </a:ext>
              </a:extLst>
            </p:cNvPr>
            <p:cNvSpPr/>
            <p:nvPr/>
          </p:nvSpPr>
          <p:spPr>
            <a:xfrm>
              <a:off x="3967844" y="2337694"/>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16">
              <a:extLst>
                <a:ext uri="{FF2B5EF4-FFF2-40B4-BE49-F238E27FC236}">
                  <a16:creationId xmlns:a16="http://schemas.microsoft.com/office/drawing/2014/main" id="{AFE5889F-2C47-7E29-A760-A8DA6ADDAA6D}"/>
                </a:ext>
              </a:extLst>
            </p:cNvPr>
            <p:cNvCxnSpPr>
              <a:cxnSpLocks/>
              <a:stCxn id="16" idx="5"/>
              <a:endCxn id="6" idx="1"/>
            </p:cNvCxnSpPr>
            <p:nvPr/>
          </p:nvCxnSpPr>
          <p:spPr>
            <a:xfrm>
              <a:off x="4392932" y="2755814"/>
              <a:ext cx="76786" cy="4829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2635AA38-93D3-BB3C-C47F-C57E32409FF3}"/>
                </a:ext>
              </a:extLst>
            </p:cNvPr>
            <p:cNvCxnSpPr>
              <a:cxnSpLocks/>
              <a:stCxn id="15" idx="6"/>
              <a:endCxn id="6" idx="2"/>
            </p:cNvCxnSpPr>
            <p:nvPr/>
          </p:nvCxnSpPr>
          <p:spPr>
            <a:xfrm flipV="1">
              <a:off x="3581559" y="3411972"/>
              <a:ext cx="815226" cy="11761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9FFD3033-23F7-9B33-B0C2-D7854E404B96}"/>
                </a:ext>
              </a:extLst>
            </p:cNvPr>
            <p:cNvCxnSpPr>
              <a:cxnSpLocks/>
              <a:stCxn id="6" idx="5"/>
              <a:endCxn id="14" idx="1"/>
            </p:cNvCxnSpPr>
            <p:nvPr/>
          </p:nvCxnSpPr>
          <p:spPr>
            <a:xfrm flipH="1">
              <a:off x="4718728" y="3585163"/>
              <a:ext cx="103145" cy="56195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5211D681-C300-63C8-C34F-5BA8489E8317}"/>
                </a:ext>
              </a:extLst>
            </p:cNvPr>
            <p:cNvCxnSpPr>
              <a:cxnSpLocks/>
              <a:endCxn id="12" idx="2"/>
            </p:cNvCxnSpPr>
            <p:nvPr/>
          </p:nvCxnSpPr>
          <p:spPr>
            <a:xfrm flipV="1">
              <a:off x="4868946" y="3043995"/>
              <a:ext cx="661156" cy="27782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Diagrama de flujo: conector 27">
                <a:extLst>
                  <a:ext uri="{FF2B5EF4-FFF2-40B4-BE49-F238E27FC236}">
                    <a16:creationId xmlns:a16="http://schemas.microsoft.com/office/drawing/2014/main" id="{EADC21B3-A80B-3251-8B18-13B1360785C0}"/>
                  </a:ext>
                </a:extLst>
              </p:cNvPr>
              <p:cNvSpPr/>
              <p:nvPr/>
            </p:nvSpPr>
            <p:spPr>
              <a:xfrm>
                <a:off x="3083538" y="5562084"/>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oMath>
                  </m:oMathPara>
                </a14:m>
                <a:endParaRPr lang="es-ES"/>
              </a:p>
            </p:txBody>
          </p:sp>
        </mc:Choice>
        <mc:Fallback xmlns="">
          <p:sp>
            <p:nvSpPr>
              <p:cNvPr id="28" name="Diagrama de flujo: conector 27">
                <a:extLst>
                  <a:ext uri="{FF2B5EF4-FFF2-40B4-BE49-F238E27FC236}">
                    <a16:creationId xmlns:a16="http://schemas.microsoft.com/office/drawing/2014/main" id="{EADC21B3-A80B-3251-8B18-13B1360785C0}"/>
                  </a:ext>
                </a:extLst>
              </p:cNvPr>
              <p:cNvSpPr>
                <a:spLocks noRot="1" noChangeAspect="1" noMove="1" noResize="1" noEditPoints="1" noAdjustHandles="1" noChangeArrowheads="1" noChangeShapeType="1" noTextEdit="1"/>
              </p:cNvSpPr>
              <p:nvPr/>
            </p:nvSpPr>
            <p:spPr>
              <a:xfrm>
                <a:off x="3083538" y="5562084"/>
                <a:ext cx="498021" cy="489858"/>
              </a:xfrm>
              <a:prstGeom prst="flowChartConnector">
                <a:avLst/>
              </a:prstGeom>
              <a:blipFill>
                <a:blip r:embed="rId5"/>
                <a:stretch>
                  <a:fillRect/>
                </a:stretch>
              </a:blipFill>
              <a:ln>
                <a:solidFill>
                  <a:srgbClr val="92D050"/>
                </a:solidFill>
              </a:ln>
            </p:spPr>
            <p:txBody>
              <a:bodyPr/>
              <a:lstStyle/>
              <a:p>
                <a:r>
                  <a:rPr lang="es-ES">
                    <a:noFill/>
                  </a:rPr>
                  <a:t> </a:t>
                </a:r>
              </a:p>
            </p:txBody>
          </p:sp>
        </mc:Fallback>
      </mc:AlternateContent>
      <p:sp>
        <p:nvSpPr>
          <p:cNvPr id="29" name="Diagrama de flujo: conector 28">
            <a:extLst>
              <a:ext uri="{FF2B5EF4-FFF2-40B4-BE49-F238E27FC236}">
                <a16:creationId xmlns:a16="http://schemas.microsoft.com/office/drawing/2014/main" id="{78A0B9C7-ADA8-B3A1-02E4-92A2C7DE8E69}"/>
              </a:ext>
            </a:extLst>
          </p:cNvPr>
          <p:cNvSpPr/>
          <p:nvPr/>
        </p:nvSpPr>
        <p:spPr>
          <a:xfrm>
            <a:off x="4372841" y="5800120"/>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Diagrama de flujo: conector 29">
            <a:extLst>
              <a:ext uri="{FF2B5EF4-FFF2-40B4-BE49-F238E27FC236}">
                <a16:creationId xmlns:a16="http://schemas.microsoft.com/office/drawing/2014/main" id="{3FFC331B-076E-62FE-86B9-15AD966F53D6}"/>
              </a:ext>
            </a:extLst>
          </p:cNvPr>
          <p:cNvSpPr/>
          <p:nvPr/>
        </p:nvSpPr>
        <p:spPr>
          <a:xfrm>
            <a:off x="5653806" y="5636514"/>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1" name="Diagrama de flujo: conector 30">
                <a:extLst>
                  <a:ext uri="{FF2B5EF4-FFF2-40B4-BE49-F238E27FC236}">
                    <a16:creationId xmlns:a16="http://schemas.microsoft.com/office/drawing/2014/main" id="{EF58686A-5107-F374-065E-0A22CD65B86F}"/>
                  </a:ext>
                </a:extLst>
              </p:cNvPr>
              <p:cNvSpPr/>
              <p:nvPr/>
            </p:nvSpPr>
            <p:spPr>
              <a:xfrm>
                <a:off x="7023165" y="5964768"/>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𝑗</m:t>
                      </m:r>
                    </m:oMath>
                  </m:oMathPara>
                </a14:m>
                <a:endParaRPr lang="es-ES" dirty="0"/>
              </a:p>
            </p:txBody>
          </p:sp>
        </mc:Choice>
        <mc:Fallback xmlns="">
          <p:sp>
            <p:nvSpPr>
              <p:cNvPr id="31" name="Diagrama de flujo: conector 30">
                <a:extLst>
                  <a:ext uri="{FF2B5EF4-FFF2-40B4-BE49-F238E27FC236}">
                    <a16:creationId xmlns:a16="http://schemas.microsoft.com/office/drawing/2014/main" id="{EF58686A-5107-F374-065E-0A22CD65B86F}"/>
                  </a:ext>
                </a:extLst>
              </p:cNvPr>
              <p:cNvSpPr>
                <a:spLocks noRot="1" noChangeAspect="1" noMove="1" noResize="1" noEditPoints="1" noAdjustHandles="1" noChangeArrowheads="1" noChangeShapeType="1" noTextEdit="1"/>
              </p:cNvSpPr>
              <p:nvPr/>
            </p:nvSpPr>
            <p:spPr>
              <a:xfrm>
                <a:off x="7023165" y="5964768"/>
                <a:ext cx="498021" cy="489858"/>
              </a:xfrm>
              <a:prstGeom prst="flowChartConnector">
                <a:avLst/>
              </a:prstGeom>
              <a:blipFill>
                <a:blip r:embed="rId6"/>
                <a:stretch>
                  <a:fillRect/>
                </a:stretch>
              </a:blipFill>
              <a:ln>
                <a:solidFill>
                  <a:srgbClr val="92D050"/>
                </a:solidFill>
              </a:ln>
            </p:spPr>
            <p:txBody>
              <a:bodyPr/>
              <a:lstStyle/>
              <a:p>
                <a:r>
                  <a:rPr lang="es-ES">
                    <a:noFill/>
                  </a:rPr>
                  <a:t> </a:t>
                </a:r>
              </a:p>
            </p:txBody>
          </p:sp>
        </mc:Fallback>
      </mc:AlternateContent>
      <p:cxnSp>
        <p:nvCxnSpPr>
          <p:cNvPr id="32" name="Conector recto 31">
            <a:extLst>
              <a:ext uri="{FF2B5EF4-FFF2-40B4-BE49-F238E27FC236}">
                <a16:creationId xmlns:a16="http://schemas.microsoft.com/office/drawing/2014/main" id="{F17442CC-42E7-A06E-AE9F-A9C5A85F35F4}"/>
              </a:ext>
            </a:extLst>
          </p:cNvPr>
          <p:cNvCxnSpPr>
            <a:cxnSpLocks/>
            <a:endCxn id="29" idx="2"/>
          </p:cNvCxnSpPr>
          <p:nvPr/>
        </p:nvCxnSpPr>
        <p:spPr>
          <a:xfrm>
            <a:off x="3565418" y="5888725"/>
            <a:ext cx="807423" cy="15632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F4B6217A-C652-218D-F2F1-27753620C6E3}"/>
              </a:ext>
            </a:extLst>
          </p:cNvPr>
          <p:cNvCxnSpPr>
            <a:cxnSpLocks/>
            <a:endCxn id="30" idx="2"/>
          </p:cNvCxnSpPr>
          <p:nvPr/>
        </p:nvCxnSpPr>
        <p:spPr>
          <a:xfrm flipV="1">
            <a:off x="4846629" y="5881443"/>
            <a:ext cx="807177" cy="23248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DC99A663-5430-CD3C-57FE-977960DBCBB9}"/>
              </a:ext>
            </a:extLst>
          </p:cNvPr>
          <p:cNvCxnSpPr>
            <a:cxnSpLocks/>
            <a:endCxn id="31" idx="0"/>
          </p:cNvCxnSpPr>
          <p:nvPr/>
        </p:nvCxnSpPr>
        <p:spPr>
          <a:xfrm>
            <a:off x="6135932" y="5844180"/>
            <a:ext cx="1136244" cy="120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859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Basic </a:t>
            </a:r>
            <a:r>
              <a:rPr lang="es-MX" b="1" dirty="0" err="1">
                <a:latin typeface="Segoe UI Light" panose="020B0502040204020203" pitchFamily="34" charset="0"/>
                <a:cs typeface="Segoe UI Light" panose="020B0502040204020203" pitchFamily="34" charset="0"/>
              </a:rPr>
              <a:t>concepts</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8F2B6F1-278B-FA6D-3A7E-1E95789453AC}"/>
              </a:ext>
            </a:extLst>
          </p:cNvPr>
          <p:cNvSpPr txBox="1"/>
          <p:nvPr/>
        </p:nvSpPr>
        <p:spPr>
          <a:xfrm>
            <a:off x="507759" y="1585196"/>
            <a:ext cx="11148919" cy="4524315"/>
          </a:xfrm>
          <a:prstGeom prst="rect">
            <a:avLst/>
          </a:prstGeom>
          <a:noFill/>
        </p:spPr>
        <p:txBody>
          <a:bodyPr wrap="square">
            <a:spAutoFit/>
          </a:bodyPr>
          <a:lstStyle/>
          <a:p>
            <a:pPr algn="just"/>
            <a:r>
              <a:rPr lang="en-US" sz="2400" dirty="0">
                <a:latin typeface="+mj-lt"/>
              </a:rPr>
              <a:t>Path among every two nodes within a network, if exists, then the network is called </a:t>
            </a:r>
            <a:r>
              <a:rPr lang="en-US" sz="2400" b="1" dirty="0">
                <a:latin typeface="+mj-lt"/>
              </a:rPr>
              <a:t>connected network</a:t>
            </a:r>
            <a:r>
              <a:rPr lang="en-US" sz="2400" dirty="0">
                <a:latin typeface="+mj-lt"/>
              </a:rPr>
              <a:t>. </a:t>
            </a:r>
          </a:p>
          <a:p>
            <a:pPr algn="just"/>
            <a:endParaRPr lang="en-US" sz="2400" dirty="0">
              <a:latin typeface="+mj-lt"/>
            </a:endParaRPr>
          </a:p>
          <a:p>
            <a:pPr algn="just"/>
            <a:endParaRPr lang="en-US" sz="2400" dirty="0">
              <a:latin typeface="+mj-lt"/>
            </a:endParaRPr>
          </a:p>
          <a:p>
            <a:pPr algn="just"/>
            <a:endParaRPr lang="en-US" sz="2400" dirty="0">
              <a:latin typeface="+mj-lt"/>
            </a:endParaRPr>
          </a:p>
          <a:p>
            <a:pPr algn="just"/>
            <a:endParaRPr lang="en-US" sz="2400" dirty="0">
              <a:latin typeface="+mj-lt"/>
            </a:endParaRPr>
          </a:p>
          <a:p>
            <a:pPr algn="just"/>
            <a:endParaRPr lang="en-US" sz="2400" dirty="0">
              <a:latin typeface="+mj-lt"/>
            </a:endParaRPr>
          </a:p>
          <a:p>
            <a:pPr algn="just"/>
            <a:endParaRPr lang="en-US" sz="2400" dirty="0">
              <a:latin typeface="+mj-lt"/>
            </a:endParaRPr>
          </a:p>
          <a:p>
            <a:pPr algn="just"/>
            <a:endParaRPr lang="en-US" sz="2400" dirty="0">
              <a:latin typeface="+mj-lt"/>
            </a:endParaRPr>
          </a:p>
          <a:p>
            <a:pPr algn="just"/>
            <a:r>
              <a:rPr lang="en-US" sz="2400" dirty="0">
                <a:latin typeface="+mj-lt"/>
              </a:rPr>
              <a:t>A network is called </a:t>
            </a:r>
            <a:r>
              <a:rPr lang="en-US" sz="2400" b="1" dirty="0">
                <a:latin typeface="+mj-lt"/>
              </a:rPr>
              <a:t>directed network </a:t>
            </a:r>
            <a:r>
              <a:rPr lang="en-US" sz="2400" dirty="0">
                <a:latin typeface="+mj-lt"/>
              </a:rPr>
              <a:t>if the nodes connected by links having direction associated to each link. </a:t>
            </a:r>
          </a:p>
          <a:p>
            <a:pPr algn="just"/>
            <a:endParaRPr lang="en-US" sz="2400" dirty="0">
              <a:latin typeface="+mj-lt"/>
            </a:endParaRPr>
          </a:p>
        </p:txBody>
      </p:sp>
      <p:grpSp>
        <p:nvGrpSpPr>
          <p:cNvPr id="7" name="Grupo 6">
            <a:extLst>
              <a:ext uri="{FF2B5EF4-FFF2-40B4-BE49-F238E27FC236}">
                <a16:creationId xmlns:a16="http://schemas.microsoft.com/office/drawing/2014/main" id="{63463854-1241-CBC0-E279-1BBDC4270B7E}"/>
              </a:ext>
            </a:extLst>
          </p:cNvPr>
          <p:cNvGrpSpPr/>
          <p:nvPr/>
        </p:nvGrpSpPr>
        <p:grpSpPr>
          <a:xfrm>
            <a:off x="2806939" y="2282455"/>
            <a:ext cx="2944585" cy="2227541"/>
            <a:chOff x="3083538" y="2337694"/>
            <a:chExt cx="2944585" cy="2227541"/>
          </a:xfrm>
        </p:grpSpPr>
        <mc:AlternateContent xmlns:mc="http://schemas.openxmlformats.org/markup-compatibility/2006" xmlns:a14="http://schemas.microsoft.com/office/drawing/2010/main">
          <mc:Choice Requires="a14">
            <p:sp>
              <p:nvSpPr>
                <p:cNvPr id="9" name="Diagrama de flujo: conector 8">
                  <a:extLst>
                    <a:ext uri="{FF2B5EF4-FFF2-40B4-BE49-F238E27FC236}">
                      <a16:creationId xmlns:a16="http://schemas.microsoft.com/office/drawing/2014/main" id="{25BB778E-9A50-0F7E-DA24-E25C5AA4DEBE}"/>
                    </a:ext>
                  </a:extLst>
                </p:cNvPr>
                <p:cNvSpPr/>
                <p:nvPr/>
              </p:nvSpPr>
              <p:spPr>
                <a:xfrm>
                  <a:off x="4396785" y="3167043"/>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oMath>
                    </m:oMathPara>
                  </a14:m>
                  <a:endParaRPr lang="es-ES"/>
                </a:p>
              </p:txBody>
            </p:sp>
          </mc:Choice>
          <mc:Fallback xmlns="">
            <p:sp>
              <p:nvSpPr>
                <p:cNvPr id="9" name="Diagrama de flujo: conector 8">
                  <a:extLst>
                    <a:ext uri="{FF2B5EF4-FFF2-40B4-BE49-F238E27FC236}">
                      <a16:creationId xmlns:a16="http://schemas.microsoft.com/office/drawing/2014/main" id="{25BB778E-9A50-0F7E-DA24-E25C5AA4DEBE}"/>
                    </a:ext>
                  </a:extLst>
                </p:cNvPr>
                <p:cNvSpPr>
                  <a:spLocks noRot="1" noChangeAspect="1" noMove="1" noResize="1" noEditPoints="1" noAdjustHandles="1" noChangeArrowheads="1" noChangeShapeType="1" noTextEdit="1"/>
                </p:cNvSpPr>
                <p:nvPr/>
              </p:nvSpPr>
              <p:spPr>
                <a:xfrm>
                  <a:off x="4396785" y="3167043"/>
                  <a:ext cx="498021" cy="489858"/>
                </a:xfrm>
                <a:prstGeom prst="flowChartConnector">
                  <a:avLst/>
                </a:prstGeom>
                <a:blipFill>
                  <a:blip r:embed="rId2"/>
                  <a:stretch>
                    <a:fillRect/>
                  </a:stretch>
                </a:blipFill>
                <a:ln>
                  <a:solidFill>
                    <a:srgbClr val="92D050"/>
                  </a:solidFill>
                </a:ln>
              </p:spPr>
              <p:txBody>
                <a:bodyPr/>
                <a:lstStyle/>
                <a:p>
                  <a:r>
                    <a:rPr lang="es-ES">
                      <a:noFill/>
                    </a:rPr>
                    <a:t> </a:t>
                  </a:r>
                </a:p>
              </p:txBody>
            </p:sp>
          </mc:Fallback>
        </mc:AlternateContent>
        <p:sp>
          <p:nvSpPr>
            <p:cNvPr id="10" name="Diagrama de flujo: conector 9">
              <a:extLst>
                <a:ext uri="{FF2B5EF4-FFF2-40B4-BE49-F238E27FC236}">
                  <a16:creationId xmlns:a16="http://schemas.microsoft.com/office/drawing/2014/main" id="{B20C370E-1A3F-4A2E-474F-246DA48C8CC8}"/>
                </a:ext>
              </a:extLst>
            </p:cNvPr>
            <p:cNvSpPr/>
            <p:nvPr/>
          </p:nvSpPr>
          <p:spPr>
            <a:xfrm>
              <a:off x="5530102" y="2799066"/>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Diagrama de flujo: conector 10">
              <a:extLst>
                <a:ext uri="{FF2B5EF4-FFF2-40B4-BE49-F238E27FC236}">
                  <a16:creationId xmlns:a16="http://schemas.microsoft.com/office/drawing/2014/main" id="{9F031B36-CC00-7EA3-8AE2-BADA864D0CED}"/>
                </a:ext>
              </a:extLst>
            </p:cNvPr>
            <p:cNvSpPr/>
            <p:nvPr/>
          </p:nvSpPr>
          <p:spPr>
            <a:xfrm>
              <a:off x="4645795" y="4075377"/>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Diagrama de flujo: conector 11">
              <a:extLst>
                <a:ext uri="{FF2B5EF4-FFF2-40B4-BE49-F238E27FC236}">
                  <a16:creationId xmlns:a16="http://schemas.microsoft.com/office/drawing/2014/main" id="{18108BFB-F158-73B6-A8A9-5DEB81355D1C}"/>
                </a:ext>
              </a:extLst>
            </p:cNvPr>
            <p:cNvSpPr/>
            <p:nvPr/>
          </p:nvSpPr>
          <p:spPr>
            <a:xfrm>
              <a:off x="3083538" y="3284659"/>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Diagrama de flujo: conector 12">
              <a:extLst>
                <a:ext uri="{FF2B5EF4-FFF2-40B4-BE49-F238E27FC236}">
                  <a16:creationId xmlns:a16="http://schemas.microsoft.com/office/drawing/2014/main" id="{5150F16C-8FEF-8517-0897-52AAD34A6E8A}"/>
                </a:ext>
              </a:extLst>
            </p:cNvPr>
            <p:cNvSpPr/>
            <p:nvPr/>
          </p:nvSpPr>
          <p:spPr>
            <a:xfrm>
              <a:off x="3967844" y="2337694"/>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a:extLst>
                <a:ext uri="{FF2B5EF4-FFF2-40B4-BE49-F238E27FC236}">
                  <a16:creationId xmlns:a16="http://schemas.microsoft.com/office/drawing/2014/main" id="{EF9E3194-A97F-5309-91A0-F29674EFB7AD}"/>
                </a:ext>
              </a:extLst>
            </p:cNvPr>
            <p:cNvCxnSpPr>
              <a:cxnSpLocks/>
              <a:stCxn id="13" idx="5"/>
              <a:endCxn id="9" idx="1"/>
            </p:cNvCxnSpPr>
            <p:nvPr/>
          </p:nvCxnSpPr>
          <p:spPr>
            <a:xfrm>
              <a:off x="4392932" y="2755814"/>
              <a:ext cx="76786" cy="4829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06382D9-565F-103F-9DCC-CE7B311C6E34}"/>
                </a:ext>
              </a:extLst>
            </p:cNvPr>
            <p:cNvCxnSpPr>
              <a:cxnSpLocks/>
              <a:stCxn id="12" idx="6"/>
              <a:endCxn id="9" idx="2"/>
            </p:cNvCxnSpPr>
            <p:nvPr/>
          </p:nvCxnSpPr>
          <p:spPr>
            <a:xfrm flipV="1">
              <a:off x="3581559" y="3411972"/>
              <a:ext cx="815226" cy="11761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BC19FDF2-7E17-D3F2-EAAA-CC7E62CD4FCB}"/>
                </a:ext>
              </a:extLst>
            </p:cNvPr>
            <p:cNvCxnSpPr>
              <a:cxnSpLocks/>
              <a:stCxn id="9" idx="5"/>
              <a:endCxn id="11" idx="1"/>
            </p:cNvCxnSpPr>
            <p:nvPr/>
          </p:nvCxnSpPr>
          <p:spPr>
            <a:xfrm flipH="1">
              <a:off x="4718728" y="3585163"/>
              <a:ext cx="103145" cy="56195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889FB307-E9F5-5C83-1C3C-4550A7D793FC}"/>
                </a:ext>
              </a:extLst>
            </p:cNvPr>
            <p:cNvCxnSpPr>
              <a:cxnSpLocks/>
              <a:endCxn id="10" idx="2"/>
            </p:cNvCxnSpPr>
            <p:nvPr/>
          </p:nvCxnSpPr>
          <p:spPr>
            <a:xfrm flipV="1">
              <a:off x="4868946" y="3043995"/>
              <a:ext cx="661156" cy="27782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8" name="Grupo 17">
            <a:extLst>
              <a:ext uri="{FF2B5EF4-FFF2-40B4-BE49-F238E27FC236}">
                <a16:creationId xmlns:a16="http://schemas.microsoft.com/office/drawing/2014/main" id="{A2D7CD85-3259-D499-DDD2-1AC0B0FB76B4}"/>
              </a:ext>
            </a:extLst>
          </p:cNvPr>
          <p:cNvGrpSpPr/>
          <p:nvPr/>
        </p:nvGrpSpPr>
        <p:grpSpPr>
          <a:xfrm>
            <a:off x="7241727" y="2053272"/>
            <a:ext cx="2944585" cy="2227541"/>
            <a:chOff x="3083538" y="2337694"/>
            <a:chExt cx="2944585" cy="2227541"/>
          </a:xfrm>
        </p:grpSpPr>
        <mc:AlternateContent xmlns:mc="http://schemas.openxmlformats.org/markup-compatibility/2006" xmlns:a14="http://schemas.microsoft.com/office/drawing/2010/main">
          <mc:Choice Requires="a14">
            <p:sp>
              <p:nvSpPr>
                <p:cNvPr id="19" name="Diagrama de flujo: conector 18">
                  <a:extLst>
                    <a:ext uri="{FF2B5EF4-FFF2-40B4-BE49-F238E27FC236}">
                      <a16:creationId xmlns:a16="http://schemas.microsoft.com/office/drawing/2014/main" id="{991903CA-05DF-A1C6-2C23-47DFC3E96DB5}"/>
                    </a:ext>
                  </a:extLst>
                </p:cNvPr>
                <p:cNvSpPr/>
                <p:nvPr/>
              </p:nvSpPr>
              <p:spPr>
                <a:xfrm>
                  <a:off x="4396785" y="3167043"/>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oMath>
                    </m:oMathPara>
                  </a14:m>
                  <a:endParaRPr lang="es-ES"/>
                </a:p>
              </p:txBody>
            </p:sp>
          </mc:Choice>
          <mc:Fallback xmlns="">
            <p:sp>
              <p:nvSpPr>
                <p:cNvPr id="19" name="Diagrama de flujo: conector 18">
                  <a:extLst>
                    <a:ext uri="{FF2B5EF4-FFF2-40B4-BE49-F238E27FC236}">
                      <a16:creationId xmlns:a16="http://schemas.microsoft.com/office/drawing/2014/main" id="{991903CA-05DF-A1C6-2C23-47DFC3E96DB5}"/>
                    </a:ext>
                  </a:extLst>
                </p:cNvPr>
                <p:cNvSpPr>
                  <a:spLocks noRot="1" noChangeAspect="1" noMove="1" noResize="1" noEditPoints="1" noAdjustHandles="1" noChangeArrowheads="1" noChangeShapeType="1" noTextEdit="1"/>
                </p:cNvSpPr>
                <p:nvPr/>
              </p:nvSpPr>
              <p:spPr>
                <a:xfrm>
                  <a:off x="4396785" y="3167043"/>
                  <a:ext cx="498021" cy="489858"/>
                </a:xfrm>
                <a:prstGeom prst="flowChartConnector">
                  <a:avLst/>
                </a:prstGeom>
                <a:blipFill>
                  <a:blip r:embed="rId3"/>
                  <a:stretch>
                    <a:fillRect/>
                  </a:stretch>
                </a:blipFill>
                <a:ln>
                  <a:solidFill>
                    <a:srgbClr val="92D050"/>
                  </a:solidFill>
                </a:ln>
              </p:spPr>
              <p:txBody>
                <a:bodyPr/>
                <a:lstStyle/>
                <a:p>
                  <a:r>
                    <a:rPr lang="es-ES">
                      <a:noFill/>
                    </a:rPr>
                    <a:t> </a:t>
                  </a:r>
                </a:p>
              </p:txBody>
            </p:sp>
          </mc:Fallback>
        </mc:AlternateContent>
        <p:sp>
          <p:nvSpPr>
            <p:cNvPr id="20" name="Diagrama de flujo: conector 19">
              <a:extLst>
                <a:ext uri="{FF2B5EF4-FFF2-40B4-BE49-F238E27FC236}">
                  <a16:creationId xmlns:a16="http://schemas.microsoft.com/office/drawing/2014/main" id="{92C0912C-B49D-413D-7800-D4C0C8BD600A}"/>
                </a:ext>
              </a:extLst>
            </p:cNvPr>
            <p:cNvSpPr/>
            <p:nvPr/>
          </p:nvSpPr>
          <p:spPr>
            <a:xfrm>
              <a:off x="5530102" y="2799066"/>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Diagrama de flujo: conector 20">
              <a:extLst>
                <a:ext uri="{FF2B5EF4-FFF2-40B4-BE49-F238E27FC236}">
                  <a16:creationId xmlns:a16="http://schemas.microsoft.com/office/drawing/2014/main" id="{BD8EC812-A186-9F18-1B49-E382C262F473}"/>
                </a:ext>
              </a:extLst>
            </p:cNvPr>
            <p:cNvSpPr/>
            <p:nvPr/>
          </p:nvSpPr>
          <p:spPr>
            <a:xfrm>
              <a:off x="4645795" y="4075377"/>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Diagrama de flujo: conector 21">
              <a:extLst>
                <a:ext uri="{FF2B5EF4-FFF2-40B4-BE49-F238E27FC236}">
                  <a16:creationId xmlns:a16="http://schemas.microsoft.com/office/drawing/2014/main" id="{08F2D119-BB5D-3D45-EF67-81C6D4A4A771}"/>
                </a:ext>
              </a:extLst>
            </p:cNvPr>
            <p:cNvSpPr/>
            <p:nvPr/>
          </p:nvSpPr>
          <p:spPr>
            <a:xfrm>
              <a:off x="3083538" y="3284659"/>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Diagrama de flujo: conector 22">
              <a:extLst>
                <a:ext uri="{FF2B5EF4-FFF2-40B4-BE49-F238E27FC236}">
                  <a16:creationId xmlns:a16="http://schemas.microsoft.com/office/drawing/2014/main" id="{FF3E03FF-ED7C-9E4D-EDD3-E6D03B7BD67F}"/>
                </a:ext>
              </a:extLst>
            </p:cNvPr>
            <p:cNvSpPr/>
            <p:nvPr/>
          </p:nvSpPr>
          <p:spPr>
            <a:xfrm>
              <a:off x="3967844" y="2337694"/>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recto 23">
              <a:extLst>
                <a:ext uri="{FF2B5EF4-FFF2-40B4-BE49-F238E27FC236}">
                  <a16:creationId xmlns:a16="http://schemas.microsoft.com/office/drawing/2014/main" id="{CD829B77-42DD-8A25-F838-0A183C2B66BF}"/>
                </a:ext>
              </a:extLst>
            </p:cNvPr>
            <p:cNvCxnSpPr>
              <a:cxnSpLocks/>
              <a:stCxn id="23" idx="5"/>
              <a:endCxn id="19" idx="1"/>
            </p:cNvCxnSpPr>
            <p:nvPr/>
          </p:nvCxnSpPr>
          <p:spPr>
            <a:xfrm>
              <a:off x="4392932" y="2755814"/>
              <a:ext cx="76786" cy="4829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8895129-7B3B-E43B-18D2-ACEADA006F3E}"/>
                </a:ext>
              </a:extLst>
            </p:cNvPr>
            <p:cNvCxnSpPr>
              <a:cxnSpLocks/>
              <a:stCxn id="22" idx="6"/>
              <a:endCxn id="19" idx="2"/>
            </p:cNvCxnSpPr>
            <p:nvPr/>
          </p:nvCxnSpPr>
          <p:spPr>
            <a:xfrm flipV="1">
              <a:off x="3581559" y="3411972"/>
              <a:ext cx="815226" cy="11761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0191672E-DB46-4951-38C2-359B303400D1}"/>
                </a:ext>
              </a:extLst>
            </p:cNvPr>
            <p:cNvCxnSpPr>
              <a:cxnSpLocks/>
              <a:stCxn id="19" idx="5"/>
              <a:endCxn id="21" idx="1"/>
            </p:cNvCxnSpPr>
            <p:nvPr/>
          </p:nvCxnSpPr>
          <p:spPr>
            <a:xfrm flipH="1">
              <a:off x="4718728" y="3585163"/>
              <a:ext cx="103145" cy="56195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0C76D52E-19BB-8093-2684-9CE6642CB0F5}"/>
                </a:ext>
              </a:extLst>
            </p:cNvPr>
            <p:cNvCxnSpPr>
              <a:cxnSpLocks/>
              <a:endCxn id="20" idx="2"/>
            </p:cNvCxnSpPr>
            <p:nvPr/>
          </p:nvCxnSpPr>
          <p:spPr>
            <a:xfrm flipV="1">
              <a:off x="4868946" y="3043995"/>
              <a:ext cx="661156" cy="27782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8" name="Diagrama de flujo: conector 27">
            <a:extLst>
              <a:ext uri="{FF2B5EF4-FFF2-40B4-BE49-F238E27FC236}">
                <a16:creationId xmlns:a16="http://schemas.microsoft.com/office/drawing/2014/main" id="{C0ABADB9-5FBA-60DF-6641-BC81E990BE6E}"/>
              </a:ext>
            </a:extLst>
          </p:cNvPr>
          <p:cNvSpPr/>
          <p:nvPr/>
        </p:nvSpPr>
        <p:spPr>
          <a:xfrm>
            <a:off x="7810311" y="3856553"/>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0" name="Diagrama de flujo: conector 29">
                <a:extLst>
                  <a:ext uri="{FF2B5EF4-FFF2-40B4-BE49-F238E27FC236}">
                    <a16:creationId xmlns:a16="http://schemas.microsoft.com/office/drawing/2014/main" id="{F43F271D-61A8-DADD-7056-EEF260CB1728}"/>
                  </a:ext>
                </a:extLst>
              </p:cNvPr>
              <p:cNvSpPr/>
              <p:nvPr/>
            </p:nvSpPr>
            <p:spPr>
              <a:xfrm>
                <a:off x="5610389" y="5757821"/>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𝑗</m:t>
                      </m:r>
                    </m:oMath>
                  </m:oMathPara>
                </a14:m>
                <a:endParaRPr lang="es-ES" dirty="0"/>
              </a:p>
            </p:txBody>
          </p:sp>
        </mc:Choice>
        <mc:Fallback xmlns="">
          <p:sp>
            <p:nvSpPr>
              <p:cNvPr id="30" name="Diagrama de flujo: conector 29">
                <a:extLst>
                  <a:ext uri="{FF2B5EF4-FFF2-40B4-BE49-F238E27FC236}">
                    <a16:creationId xmlns:a16="http://schemas.microsoft.com/office/drawing/2014/main" id="{F43F271D-61A8-DADD-7056-EEF260CB1728}"/>
                  </a:ext>
                </a:extLst>
              </p:cNvPr>
              <p:cNvSpPr>
                <a:spLocks noRot="1" noChangeAspect="1" noMove="1" noResize="1" noEditPoints="1" noAdjustHandles="1" noChangeArrowheads="1" noChangeShapeType="1" noTextEdit="1"/>
              </p:cNvSpPr>
              <p:nvPr/>
            </p:nvSpPr>
            <p:spPr>
              <a:xfrm>
                <a:off x="5610389" y="5757821"/>
                <a:ext cx="498021" cy="489858"/>
              </a:xfrm>
              <a:prstGeom prst="flowChartConnector">
                <a:avLst/>
              </a:prstGeom>
              <a:blipFill>
                <a:blip r:embed="rId4"/>
                <a:stretch>
                  <a:fillRect/>
                </a:stretch>
              </a:blipFill>
              <a:ln>
                <a:solidFill>
                  <a:srgbClr val="92D050"/>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Diagrama de flujo: conector 30">
                <a:extLst>
                  <a:ext uri="{FF2B5EF4-FFF2-40B4-BE49-F238E27FC236}">
                    <a16:creationId xmlns:a16="http://schemas.microsoft.com/office/drawing/2014/main" id="{9A962B5C-5745-0A0B-49E1-D060F1744438}"/>
                  </a:ext>
                </a:extLst>
              </p:cNvPr>
              <p:cNvSpPr/>
              <p:nvPr/>
            </p:nvSpPr>
            <p:spPr>
              <a:xfrm>
                <a:off x="6743706" y="5389844"/>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m:t>
                      </m:r>
                    </m:oMath>
                  </m:oMathPara>
                </a14:m>
                <a:endParaRPr lang="es-ES" dirty="0"/>
              </a:p>
            </p:txBody>
          </p:sp>
        </mc:Choice>
        <mc:Fallback xmlns="">
          <p:sp>
            <p:nvSpPr>
              <p:cNvPr id="31" name="Diagrama de flujo: conector 30">
                <a:extLst>
                  <a:ext uri="{FF2B5EF4-FFF2-40B4-BE49-F238E27FC236}">
                    <a16:creationId xmlns:a16="http://schemas.microsoft.com/office/drawing/2014/main" id="{9A962B5C-5745-0A0B-49E1-D060F1744438}"/>
                  </a:ext>
                </a:extLst>
              </p:cNvPr>
              <p:cNvSpPr>
                <a:spLocks noRot="1" noChangeAspect="1" noMove="1" noResize="1" noEditPoints="1" noAdjustHandles="1" noChangeArrowheads="1" noChangeShapeType="1" noTextEdit="1"/>
              </p:cNvSpPr>
              <p:nvPr/>
            </p:nvSpPr>
            <p:spPr>
              <a:xfrm>
                <a:off x="6743706" y="5389844"/>
                <a:ext cx="498021" cy="489858"/>
              </a:xfrm>
              <a:prstGeom prst="flowChartConnector">
                <a:avLst/>
              </a:prstGeom>
              <a:blipFill>
                <a:blip r:embed="rId5"/>
                <a:stretch>
                  <a:fillRect/>
                </a:stretch>
              </a:blipFill>
              <a:ln>
                <a:solidFill>
                  <a:srgbClr val="92D050"/>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3" name="Diagrama de flujo: conector 32">
                <a:extLst>
                  <a:ext uri="{FF2B5EF4-FFF2-40B4-BE49-F238E27FC236}">
                    <a16:creationId xmlns:a16="http://schemas.microsoft.com/office/drawing/2014/main" id="{0D4E0ED3-B4E8-CFD4-40F9-D691BC4A94C5}"/>
                  </a:ext>
                </a:extLst>
              </p:cNvPr>
              <p:cNvSpPr/>
              <p:nvPr/>
            </p:nvSpPr>
            <p:spPr>
              <a:xfrm>
                <a:off x="4297142" y="5875437"/>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oMath>
                  </m:oMathPara>
                </a14:m>
                <a:endParaRPr lang="es-ES" dirty="0"/>
              </a:p>
            </p:txBody>
          </p:sp>
        </mc:Choice>
        <mc:Fallback xmlns="">
          <p:sp>
            <p:nvSpPr>
              <p:cNvPr id="33" name="Diagrama de flujo: conector 32">
                <a:extLst>
                  <a:ext uri="{FF2B5EF4-FFF2-40B4-BE49-F238E27FC236}">
                    <a16:creationId xmlns:a16="http://schemas.microsoft.com/office/drawing/2014/main" id="{0D4E0ED3-B4E8-CFD4-40F9-D691BC4A94C5}"/>
                  </a:ext>
                </a:extLst>
              </p:cNvPr>
              <p:cNvSpPr>
                <a:spLocks noRot="1" noChangeAspect="1" noMove="1" noResize="1" noEditPoints="1" noAdjustHandles="1" noChangeArrowheads="1" noChangeShapeType="1" noTextEdit="1"/>
              </p:cNvSpPr>
              <p:nvPr/>
            </p:nvSpPr>
            <p:spPr>
              <a:xfrm>
                <a:off x="4297142" y="5875437"/>
                <a:ext cx="498021" cy="489858"/>
              </a:xfrm>
              <a:prstGeom prst="flowChartConnector">
                <a:avLst/>
              </a:prstGeom>
              <a:blipFill>
                <a:blip r:embed="rId6"/>
                <a:stretch>
                  <a:fillRect/>
                </a:stretch>
              </a:blipFill>
              <a:ln>
                <a:solidFill>
                  <a:srgbClr val="92D050"/>
                </a:solidFill>
              </a:ln>
            </p:spPr>
            <p:txBody>
              <a:bodyPr/>
              <a:lstStyle/>
              <a:p>
                <a:r>
                  <a:rPr lang="es-ES">
                    <a:noFill/>
                  </a:rPr>
                  <a:t> </a:t>
                </a:r>
              </a:p>
            </p:txBody>
          </p:sp>
        </mc:Fallback>
      </mc:AlternateContent>
      <p:cxnSp>
        <p:nvCxnSpPr>
          <p:cNvPr id="39" name="Conector recto de flecha 38">
            <a:extLst>
              <a:ext uri="{FF2B5EF4-FFF2-40B4-BE49-F238E27FC236}">
                <a16:creationId xmlns:a16="http://schemas.microsoft.com/office/drawing/2014/main" id="{322B4E82-99BC-D290-F340-86D417188390}"/>
              </a:ext>
            </a:extLst>
          </p:cNvPr>
          <p:cNvCxnSpPr>
            <a:cxnSpLocks/>
            <a:stCxn id="33" idx="6"/>
          </p:cNvCxnSpPr>
          <p:nvPr/>
        </p:nvCxnSpPr>
        <p:spPr>
          <a:xfrm flipV="1">
            <a:off x="4795163" y="6002750"/>
            <a:ext cx="815226" cy="11761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79CEC51F-A0AE-3179-9290-B37C31CC8BE2}"/>
              </a:ext>
            </a:extLst>
          </p:cNvPr>
          <p:cNvCxnSpPr>
            <a:cxnSpLocks/>
            <a:endCxn id="31" idx="2"/>
          </p:cNvCxnSpPr>
          <p:nvPr/>
        </p:nvCxnSpPr>
        <p:spPr>
          <a:xfrm flipV="1">
            <a:off x="6096000" y="5634773"/>
            <a:ext cx="647706" cy="2994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879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Basic </a:t>
            </a:r>
            <a:r>
              <a:rPr lang="es-MX" b="1" dirty="0" err="1">
                <a:latin typeface="Segoe UI Light" panose="020B0502040204020203" pitchFamily="34" charset="0"/>
                <a:cs typeface="Segoe UI Light" panose="020B0502040204020203" pitchFamily="34" charset="0"/>
              </a:rPr>
              <a:t>concepts</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8F2B6F1-278B-FA6D-3A7E-1E95789453AC}"/>
              </a:ext>
            </a:extLst>
          </p:cNvPr>
          <p:cNvSpPr txBox="1"/>
          <p:nvPr/>
        </p:nvSpPr>
        <p:spPr>
          <a:xfrm>
            <a:off x="447374" y="1566812"/>
            <a:ext cx="11148919" cy="461665"/>
          </a:xfrm>
          <a:prstGeom prst="rect">
            <a:avLst/>
          </a:prstGeom>
          <a:noFill/>
        </p:spPr>
        <p:txBody>
          <a:bodyPr wrap="square">
            <a:spAutoFit/>
          </a:bodyPr>
          <a:lstStyle/>
          <a:p>
            <a:pPr algn="just"/>
            <a:r>
              <a:rPr lang="en-US" sz="2400" dirty="0">
                <a:latin typeface="+mj-lt"/>
              </a:rPr>
              <a:t>A network is </a:t>
            </a:r>
            <a:r>
              <a:rPr lang="en-US" sz="2400" b="1" dirty="0">
                <a:latin typeface="+mj-lt"/>
              </a:rPr>
              <a:t>called weighted </a:t>
            </a:r>
            <a:r>
              <a:rPr lang="en-US" sz="2400" dirty="0">
                <a:latin typeface="+mj-lt"/>
              </a:rPr>
              <a:t>network if the edges among the nodes have weights. </a:t>
            </a:r>
          </a:p>
        </p:txBody>
      </p:sp>
      <p:grpSp>
        <p:nvGrpSpPr>
          <p:cNvPr id="73" name="Grupo 72">
            <a:extLst>
              <a:ext uri="{FF2B5EF4-FFF2-40B4-BE49-F238E27FC236}">
                <a16:creationId xmlns:a16="http://schemas.microsoft.com/office/drawing/2014/main" id="{FFB8930C-523F-2C86-2316-EFD1F9E8772E}"/>
              </a:ext>
            </a:extLst>
          </p:cNvPr>
          <p:cNvGrpSpPr/>
          <p:nvPr/>
        </p:nvGrpSpPr>
        <p:grpSpPr>
          <a:xfrm>
            <a:off x="4052871" y="2802219"/>
            <a:ext cx="2930686" cy="2227541"/>
            <a:chOff x="2820838" y="2282455"/>
            <a:chExt cx="2930686" cy="2227541"/>
          </a:xfrm>
        </p:grpSpPr>
        <p:grpSp>
          <p:nvGrpSpPr>
            <p:cNvPr id="30" name="Grupo 29">
              <a:extLst>
                <a:ext uri="{FF2B5EF4-FFF2-40B4-BE49-F238E27FC236}">
                  <a16:creationId xmlns:a16="http://schemas.microsoft.com/office/drawing/2014/main" id="{26C55A64-C0EA-84AE-CAEC-2FAB697705BE}"/>
                </a:ext>
              </a:extLst>
            </p:cNvPr>
            <p:cNvGrpSpPr/>
            <p:nvPr/>
          </p:nvGrpSpPr>
          <p:grpSpPr>
            <a:xfrm>
              <a:off x="2820838" y="2282455"/>
              <a:ext cx="2930686" cy="2227541"/>
              <a:chOff x="3097437" y="2337694"/>
              <a:chExt cx="2930686" cy="2227541"/>
            </a:xfrm>
          </p:grpSpPr>
          <mc:AlternateContent xmlns:mc="http://schemas.openxmlformats.org/markup-compatibility/2006" xmlns:a14="http://schemas.microsoft.com/office/drawing/2010/main">
            <mc:Choice Requires="a14">
              <p:sp>
                <p:nvSpPr>
                  <p:cNvPr id="31" name="Diagrama de flujo: conector 30">
                    <a:extLst>
                      <a:ext uri="{FF2B5EF4-FFF2-40B4-BE49-F238E27FC236}">
                        <a16:creationId xmlns:a16="http://schemas.microsoft.com/office/drawing/2014/main" id="{872619B7-C6E1-E2EB-0311-D0AD81DC33DD}"/>
                      </a:ext>
                    </a:extLst>
                  </p:cNvPr>
                  <p:cNvSpPr/>
                  <p:nvPr/>
                </p:nvSpPr>
                <p:spPr>
                  <a:xfrm>
                    <a:off x="4396785" y="3167043"/>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oMath>
                      </m:oMathPara>
                    </a14:m>
                    <a:endParaRPr lang="es-ES" dirty="0"/>
                  </a:p>
                </p:txBody>
              </p:sp>
            </mc:Choice>
            <mc:Fallback xmlns="">
              <p:sp>
                <p:nvSpPr>
                  <p:cNvPr id="31" name="Diagrama de flujo: conector 30">
                    <a:extLst>
                      <a:ext uri="{FF2B5EF4-FFF2-40B4-BE49-F238E27FC236}">
                        <a16:creationId xmlns:a16="http://schemas.microsoft.com/office/drawing/2014/main" id="{872619B7-C6E1-E2EB-0311-D0AD81DC33DD}"/>
                      </a:ext>
                    </a:extLst>
                  </p:cNvPr>
                  <p:cNvSpPr>
                    <a:spLocks noRot="1" noChangeAspect="1" noMove="1" noResize="1" noEditPoints="1" noAdjustHandles="1" noChangeArrowheads="1" noChangeShapeType="1" noTextEdit="1"/>
                  </p:cNvSpPr>
                  <p:nvPr/>
                </p:nvSpPr>
                <p:spPr>
                  <a:xfrm>
                    <a:off x="4396785" y="3167043"/>
                    <a:ext cx="498021" cy="489858"/>
                  </a:xfrm>
                  <a:prstGeom prst="flowChartConnector">
                    <a:avLst/>
                  </a:prstGeom>
                  <a:blipFill>
                    <a:blip r:embed="rId2"/>
                    <a:stretch>
                      <a:fillRect/>
                    </a:stretch>
                  </a:blipFill>
                  <a:ln>
                    <a:solidFill>
                      <a:srgbClr val="92D050"/>
                    </a:solidFill>
                  </a:ln>
                </p:spPr>
                <p:txBody>
                  <a:bodyPr/>
                  <a:lstStyle/>
                  <a:p>
                    <a:r>
                      <a:rPr lang="es-ES">
                        <a:noFill/>
                      </a:rPr>
                      <a:t> </a:t>
                    </a:r>
                  </a:p>
                </p:txBody>
              </p:sp>
            </mc:Fallback>
          </mc:AlternateContent>
          <p:sp>
            <p:nvSpPr>
              <p:cNvPr id="32" name="Diagrama de flujo: conector 31">
                <a:extLst>
                  <a:ext uri="{FF2B5EF4-FFF2-40B4-BE49-F238E27FC236}">
                    <a16:creationId xmlns:a16="http://schemas.microsoft.com/office/drawing/2014/main" id="{8C58D21B-CA5A-4508-6BE6-ED8765D2B07C}"/>
                  </a:ext>
                </a:extLst>
              </p:cNvPr>
              <p:cNvSpPr/>
              <p:nvPr/>
            </p:nvSpPr>
            <p:spPr>
              <a:xfrm>
                <a:off x="5530102" y="2799066"/>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Diagrama de flujo: conector 32">
                <a:extLst>
                  <a:ext uri="{FF2B5EF4-FFF2-40B4-BE49-F238E27FC236}">
                    <a16:creationId xmlns:a16="http://schemas.microsoft.com/office/drawing/2014/main" id="{E45D8A1F-10A6-1EC1-E78E-03FF30275AC2}"/>
                  </a:ext>
                </a:extLst>
              </p:cNvPr>
              <p:cNvSpPr/>
              <p:nvPr/>
            </p:nvSpPr>
            <p:spPr>
              <a:xfrm>
                <a:off x="4645795" y="4075377"/>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Diagrama de flujo: conector 33">
                <a:extLst>
                  <a:ext uri="{FF2B5EF4-FFF2-40B4-BE49-F238E27FC236}">
                    <a16:creationId xmlns:a16="http://schemas.microsoft.com/office/drawing/2014/main" id="{421EAF00-1E1A-99DF-31B3-1A5B6CA08AA1}"/>
                  </a:ext>
                </a:extLst>
              </p:cNvPr>
              <p:cNvSpPr/>
              <p:nvPr/>
            </p:nvSpPr>
            <p:spPr>
              <a:xfrm>
                <a:off x="3097437" y="3284659"/>
                <a:ext cx="484122"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a:p>
                <a:pPr algn="ctr"/>
                <a:endParaRPr lang="es-ES" dirty="0"/>
              </a:p>
            </p:txBody>
          </p:sp>
          <p:sp>
            <p:nvSpPr>
              <p:cNvPr id="35" name="Diagrama de flujo: conector 34">
                <a:extLst>
                  <a:ext uri="{FF2B5EF4-FFF2-40B4-BE49-F238E27FC236}">
                    <a16:creationId xmlns:a16="http://schemas.microsoft.com/office/drawing/2014/main" id="{B23B231C-41CF-A4DC-78AB-5ABAAC44DB3D}"/>
                  </a:ext>
                </a:extLst>
              </p:cNvPr>
              <p:cNvSpPr/>
              <p:nvPr/>
            </p:nvSpPr>
            <p:spPr>
              <a:xfrm>
                <a:off x="3967844" y="2337694"/>
                <a:ext cx="498021" cy="489858"/>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6" name="Conector recto 35">
                <a:extLst>
                  <a:ext uri="{FF2B5EF4-FFF2-40B4-BE49-F238E27FC236}">
                    <a16:creationId xmlns:a16="http://schemas.microsoft.com/office/drawing/2014/main" id="{2399F98B-6A53-16C3-6288-DCD5912CCD34}"/>
                  </a:ext>
                </a:extLst>
              </p:cNvPr>
              <p:cNvCxnSpPr>
                <a:cxnSpLocks/>
                <a:stCxn id="35" idx="5"/>
                <a:endCxn id="31" idx="1"/>
              </p:cNvCxnSpPr>
              <p:nvPr/>
            </p:nvCxnSpPr>
            <p:spPr>
              <a:xfrm>
                <a:off x="4392932" y="2755814"/>
                <a:ext cx="76786" cy="4829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091E039A-E43D-F275-BC4C-74DC57E37EF1}"/>
                  </a:ext>
                </a:extLst>
              </p:cNvPr>
              <p:cNvCxnSpPr>
                <a:cxnSpLocks/>
                <a:stCxn id="34" idx="6"/>
                <a:endCxn id="31" idx="2"/>
              </p:cNvCxnSpPr>
              <p:nvPr/>
            </p:nvCxnSpPr>
            <p:spPr>
              <a:xfrm flipV="1">
                <a:off x="3581559" y="3411972"/>
                <a:ext cx="815226" cy="11761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016704E4-D277-1250-C381-08B726EA9295}"/>
                  </a:ext>
                </a:extLst>
              </p:cNvPr>
              <p:cNvCxnSpPr>
                <a:cxnSpLocks/>
                <a:stCxn id="31" idx="5"/>
                <a:endCxn id="33" idx="1"/>
              </p:cNvCxnSpPr>
              <p:nvPr/>
            </p:nvCxnSpPr>
            <p:spPr>
              <a:xfrm flipH="1">
                <a:off x="4718728" y="3585163"/>
                <a:ext cx="103145" cy="56195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42BAB9A4-6DEF-FCCF-40A4-0F482618115B}"/>
                  </a:ext>
                </a:extLst>
              </p:cNvPr>
              <p:cNvCxnSpPr>
                <a:cxnSpLocks/>
                <a:endCxn id="32" idx="2"/>
              </p:cNvCxnSpPr>
              <p:nvPr/>
            </p:nvCxnSpPr>
            <p:spPr>
              <a:xfrm flipV="1">
                <a:off x="4868946" y="3043995"/>
                <a:ext cx="661156" cy="27782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3" name="Grupo 62">
              <a:extLst>
                <a:ext uri="{FF2B5EF4-FFF2-40B4-BE49-F238E27FC236}">
                  <a16:creationId xmlns:a16="http://schemas.microsoft.com/office/drawing/2014/main" id="{D02F64C8-D296-35B1-CE03-BB4273CEBBB3}"/>
                </a:ext>
              </a:extLst>
            </p:cNvPr>
            <p:cNvGrpSpPr/>
            <p:nvPr/>
          </p:nvGrpSpPr>
          <p:grpSpPr>
            <a:xfrm>
              <a:off x="4695385" y="2958497"/>
              <a:ext cx="510267" cy="307777"/>
              <a:chOff x="5433433" y="3360815"/>
              <a:chExt cx="510267" cy="307777"/>
            </a:xfrm>
          </p:grpSpPr>
          <p:sp>
            <p:nvSpPr>
              <p:cNvPr id="62" name="Rectángulo: esquinas redondeadas 61">
                <a:extLst>
                  <a:ext uri="{FF2B5EF4-FFF2-40B4-BE49-F238E27FC236}">
                    <a16:creationId xmlns:a16="http://schemas.microsoft.com/office/drawing/2014/main" id="{7547A792-825D-685F-6D09-E132B5B56099}"/>
                  </a:ext>
                </a:extLst>
              </p:cNvPr>
              <p:cNvSpPr/>
              <p:nvPr/>
            </p:nvSpPr>
            <p:spPr>
              <a:xfrm>
                <a:off x="5433433" y="3391911"/>
                <a:ext cx="498021" cy="2449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a:extLst>
                  <a:ext uri="{FF2B5EF4-FFF2-40B4-BE49-F238E27FC236}">
                    <a16:creationId xmlns:a16="http://schemas.microsoft.com/office/drawing/2014/main" id="{CCF43AFE-B1D2-AA54-025C-E43BD3272127}"/>
                  </a:ext>
                </a:extLst>
              </p:cNvPr>
              <p:cNvSpPr txBox="1"/>
              <p:nvPr/>
            </p:nvSpPr>
            <p:spPr>
              <a:xfrm>
                <a:off x="5445679" y="3360815"/>
                <a:ext cx="498021" cy="307777"/>
              </a:xfrm>
              <a:prstGeom prst="rect">
                <a:avLst/>
              </a:prstGeom>
              <a:noFill/>
            </p:spPr>
            <p:txBody>
              <a:bodyPr wrap="square" rtlCol="0">
                <a:spAutoFit/>
              </a:bodyPr>
              <a:lstStyle/>
              <a:p>
                <a:r>
                  <a:rPr lang="es-ES" sz="1400" b="1" dirty="0">
                    <a:latin typeface="+mj-lt"/>
                  </a:rPr>
                  <a:t>251</a:t>
                </a:r>
              </a:p>
            </p:txBody>
          </p:sp>
        </p:grpSp>
        <p:grpSp>
          <p:nvGrpSpPr>
            <p:cNvPr id="64" name="Grupo 63">
              <a:extLst>
                <a:ext uri="{FF2B5EF4-FFF2-40B4-BE49-F238E27FC236}">
                  <a16:creationId xmlns:a16="http://schemas.microsoft.com/office/drawing/2014/main" id="{48C33CF4-0581-1759-6AE4-592E52D21001}"/>
                </a:ext>
              </a:extLst>
            </p:cNvPr>
            <p:cNvGrpSpPr/>
            <p:nvPr/>
          </p:nvGrpSpPr>
          <p:grpSpPr>
            <a:xfrm>
              <a:off x="4260035" y="3668158"/>
              <a:ext cx="510267" cy="307777"/>
              <a:chOff x="5433433" y="3360815"/>
              <a:chExt cx="510267" cy="307777"/>
            </a:xfrm>
          </p:grpSpPr>
          <p:sp>
            <p:nvSpPr>
              <p:cNvPr id="65" name="Rectángulo: esquinas redondeadas 64">
                <a:extLst>
                  <a:ext uri="{FF2B5EF4-FFF2-40B4-BE49-F238E27FC236}">
                    <a16:creationId xmlns:a16="http://schemas.microsoft.com/office/drawing/2014/main" id="{AB7A4810-E9AC-E576-83E9-70A7D1A38D1A}"/>
                  </a:ext>
                </a:extLst>
              </p:cNvPr>
              <p:cNvSpPr/>
              <p:nvPr/>
            </p:nvSpPr>
            <p:spPr>
              <a:xfrm>
                <a:off x="5433433" y="3391911"/>
                <a:ext cx="498021" cy="2449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CuadroTexto 65">
                <a:extLst>
                  <a:ext uri="{FF2B5EF4-FFF2-40B4-BE49-F238E27FC236}">
                    <a16:creationId xmlns:a16="http://schemas.microsoft.com/office/drawing/2014/main" id="{BF52E3B4-8733-21BC-D3C3-095E385158CA}"/>
                  </a:ext>
                </a:extLst>
              </p:cNvPr>
              <p:cNvSpPr txBox="1"/>
              <p:nvPr/>
            </p:nvSpPr>
            <p:spPr>
              <a:xfrm>
                <a:off x="5445679" y="3360815"/>
                <a:ext cx="498021" cy="307777"/>
              </a:xfrm>
              <a:prstGeom prst="rect">
                <a:avLst/>
              </a:prstGeom>
              <a:noFill/>
            </p:spPr>
            <p:txBody>
              <a:bodyPr wrap="square" rtlCol="0">
                <a:spAutoFit/>
              </a:bodyPr>
              <a:lstStyle/>
              <a:p>
                <a:r>
                  <a:rPr lang="es-ES" sz="1400" b="1" dirty="0">
                    <a:latin typeface="+mj-lt"/>
                  </a:rPr>
                  <a:t>423</a:t>
                </a:r>
              </a:p>
            </p:txBody>
          </p:sp>
        </p:grpSp>
        <p:grpSp>
          <p:nvGrpSpPr>
            <p:cNvPr id="67" name="Grupo 66">
              <a:extLst>
                <a:ext uri="{FF2B5EF4-FFF2-40B4-BE49-F238E27FC236}">
                  <a16:creationId xmlns:a16="http://schemas.microsoft.com/office/drawing/2014/main" id="{0C5BC787-4AF8-D062-5F57-4030063D265E}"/>
                </a:ext>
              </a:extLst>
            </p:cNvPr>
            <p:cNvGrpSpPr/>
            <p:nvPr/>
          </p:nvGrpSpPr>
          <p:grpSpPr>
            <a:xfrm>
              <a:off x="3899592" y="2785533"/>
              <a:ext cx="510267" cy="307777"/>
              <a:chOff x="5433433" y="3360815"/>
              <a:chExt cx="510267" cy="307777"/>
            </a:xfrm>
          </p:grpSpPr>
          <p:sp>
            <p:nvSpPr>
              <p:cNvPr id="68" name="Rectángulo: esquinas redondeadas 67">
                <a:extLst>
                  <a:ext uri="{FF2B5EF4-FFF2-40B4-BE49-F238E27FC236}">
                    <a16:creationId xmlns:a16="http://schemas.microsoft.com/office/drawing/2014/main" id="{C2AF7C46-640F-E890-AD85-C6D099655844}"/>
                  </a:ext>
                </a:extLst>
              </p:cNvPr>
              <p:cNvSpPr/>
              <p:nvPr/>
            </p:nvSpPr>
            <p:spPr>
              <a:xfrm>
                <a:off x="5433433" y="3391911"/>
                <a:ext cx="498021" cy="2449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CuadroTexto 68">
                <a:extLst>
                  <a:ext uri="{FF2B5EF4-FFF2-40B4-BE49-F238E27FC236}">
                    <a16:creationId xmlns:a16="http://schemas.microsoft.com/office/drawing/2014/main" id="{51F82896-7B5A-4CDC-CD66-F2390D8C635C}"/>
                  </a:ext>
                </a:extLst>
              </p:cNvPr>
              <p:cNvSpPr txBox="1"/>
              <p:nvPr/>
            </p:nvSpPr>
            <p:spPr>
              <a:xfrm>
                <a:off x="5445679" y="3360815"/>
                <a:ext cx="498021" cy="307777"/>
              </a:xfrm>
              <a:prstGeom prst="rect">
                <a:avLst/>
              </a:prstGeom>
              <a:noFill/>
            </p:spPr>
            <p:txBody>
              <a:bodyPr wrap="square" rtlCol="0">
                <a:spAutoFit/>
              </a:bodyPr>
              <a:lstStyle/>
              <a:p>
                <a:r>
                  <a:rPr lang="es-ES" sz="1400" b="1" dirty="0">
                    <a:latin typeface="+mj-lt"/>
                  </a:rPr>
                  <a:t>163</a:t>
                </a:r>
              </a:p>
            </p:txBody>
          </p:sp>
        </p:grpSp>
        <p:grpSp>
          <p:nvGrpSpPr>
            <p:cNvPr id="70" name="Grupo 69">
              <a:extLst>
                <a:ext uri="{FF2B5EF4-FFF2-40B4-BE49-F238E27FC236}">
                  <a16:creationId xmlns:a16="http://schemas.microsoft.com/office/drawing/2014/main" id="{A85EAA87-26E3-21E2-8E30-78A5BAE7DFC4}"/>
                </a:ext>
              </a:extLst>
            </p:cNvPr>
            <p:cNvGrpSpPr/>
            <p:nvPr/>
          </p:nvGrpSpPr>
          <p:grpSpPr>
            <a:xfrm>
              <a:off x="3474808" y="3261652"/>
              <a:ext cx="510267" cy="307777"/>
              <a:chOff x="5433433" y="3360815"/>
              <a:chExt cx="510267" cy="307777"/>
            </a:xfrm>
          </p:grpSpPr>
          <p:sp>
            <p:nvSpPr>
              <p:cNvPr id="71" name="Rectángulo: esquinas redondeadas 70">
                <a:extLst>
                  <a:ext uri="{FF2B5EF4-FFF2-40B4-BE49-F238E27FC236}">
                    <a16:creationId xmlns:a16="http://schemas.microsoft.com/office/drawing/2014/main" id="{3578246D-20DB-8F1B-9568-9254161C5F7D}"/>
                  </a:ext>
                </a:extLst>
              </p:cNvPr>
              <p:cNvSpPr/>
              <p:nvPr/>
            </p:nvSpPr>
            <p:spPr>
              <a:xfrm>
                <a:off x="5433433" y="3391911"/>
                <a:ext cx="498021" cy="2449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CuadroTexto 71">
                <a:extLst>
                  <a:ext uri="{FF2B5EF4-FFF2-40B4-BE49-F238E27FC236}">
                    <a16:creationId xmlns:a16="http://schemas.microsoft.com/office/drawing/2014/main" id="{79200EC6-C110-E56A-AAB4-4DF7EC9921F9}"/>
                  </a:ext>
                </a:extLst>
              </p:cNvPr>
              <p:cNvSpPr txBox="1"/>
              <p:nvPr/>
            </p:nvSpPr>
            <p:spPr>
              <a:xfrm>
                <a:off x="5445679" y="3360815"/>
                <a:ext cx="498021" cy="307777"/>
              </a:xfrm>
              <a:prstGeom prst="rect">
                <a:avLst/>
              </a:prstGeom>
              <a:noFill/>
            </p:spPr>
            <p:txBody>
              <a:bodyPr wrap="square" rtlCol="0">
                <a:spAutoFit/>
              </a:bodyPr>
              <a:lstStyle/>
              <a:p>
                <a:r>
                  <a:rPr lang="es-ES" sz="1400" b="1" dirty="0">
                    <a:latin typeface="+mj-lt"/>
                  </a:rPr>
                  <a:t>132</a:t>
                </a:r>
              </a:p>
            </p:txBody>
          </p:sp>
        </p:grpSp>
      </p:grpSp>
    </p:spTree>
    <p:extLst>
      <p:ext uri="{BB962C8B-B14F-4D97-AF65-F5344CB8AC3E}">
        <p14:creationId xmlns:p14="http://schemas.microsoft.com/office/powerpoint/2010/main" val="357599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Centrality</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measures</a:t>
            </a:r>
            <a:endParaRPr lang="en-US" b="1" dirty="0">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430334B2-AEAC-267A-05D5-D54FF237AA8C}"/>
              </a:ext>
            </a:extLst>
          </p:cNvPr>
          <p:cNvSpPr txBox="1"/>
          <p:nvPr/>
        </p:nvSpPr>
        <p:spPr>
          <a:xfrm>
            <a:off x="594387" y="1655893"/>
            <a:ext cx="11138808" cy="830997"/>
          </a:xfrm>
          <a:prstGeom prst="rect">
            <a:avLst/>
          </a:prstGeom>
          <a:noFill/>
        </p:spPr>
        <p:txBody>
          <a:bodyPr wrap="square">
            <a:spAutoFit/>
          </a:bodyPr>
          <a:lstStyle/>
          <a:p>
            <a:pPr algn="just"/>
            <a:r>
              <a:rPr lang="en-US" sz="2400" b="1" dirty="0">
                <a:latin typeface="+mj-lt"/>
              </a:rPr>
              <a:t>Centrality measures </a:t>
            </a:r>
            <a:r>
              <a:rPr lang="en-US" sz="2400" dirty="0">
                <a:latin typeface="+mj-lt"/>
              </a:rPr>
              <a:t>can be remarked as a mathematical tool applied in the social network analysis to identify important element in the network. </a:t>
            </a:r>
            <a:endParaRPr lang="es-ES" sz="2400" dirty="0">
              <a:latin typeface="+mj-lt"/>
            </a:endParaRPr>
          </a:p>
        </p:txBody>
      </p:sp>
      <p:sp>
        <p:nvSpPr>
          <p:cNvPr id="7" name="CuadroTexto 6">
            <a:extLst>
              <a:ext uri="{FF2B5EF4-FFF2-40B4-BE49-F238E27FC236}">
                <a16:creationId xmlns:a16="http://schemas.microsoft.com/office/drawing/2014/main" id="{D3D7B1EA-D6D0-0CEA-EF9F-7C1270763379}"/>
              </a:ext>
            </a:extLst>
          </p:cNvPr>
          <p:cNvSpPr txBox="1"/>
          <p:nvPr/>
        </p:nvSpPr>
        <p:spPr>
          <a:xfrm>
            <a:off x="551073" y="2781695"/>
            <a:ext cx="11225435" cy="830997"/>
          </a:xfrm>
          <a:prstGeom prst="rect">
            <a:avLst/>
          </a:prstGeom>
          <a:noFill/>
        </p:spPr>
        <p:txBody>
          <a:bodyPr wrap="square">
            <a:spAutoFit/>
          </a:bodyPr>
          <a:lstStyle/>
          <a:p>
            <a:pPr algn="just"/>
            <a:r>
              <a:rPr lang="en-US" sz="2400" b="1" dirty="0">
                <a:latin typeface="+mj-lt"/>
              </a:rPr>
              <a:t>Degree centrality </a:t>
            </a:r>
            <a:r>
              <a:rPr lang="en-US" sz="2400" dirty="0">
                <a:latin typeface="+mj-lt"/>
              </a:rPr>
              <a:t>of a node is a number that indicates the number of nodes directly linked to this node,</a:t>
            </a:r>
            <a:endParaRPr lang="es-ES" sz="2400" dirty="0">
              <a:latin typeface="+mj-lt"/>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427103B2-402E-8B16-7504-3A654F969681}"/>
                  </a:ext>
                </a:extLst>
              </p:cNvPr>
              <p:cNvSpPr txBox="1"/>
              <p:nvPr/>
            </p:nvSpPr>
            <p:spPr>
              <a:xfrm>
                <a:off x="2846671" y="3855799"/>
                <a:ext cx="609760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r>
                            <a:rPr lang="es-ES" sz="2400" i="1">
                              <a:latin typeface="Cambria Math" panose="02040503050406030204" pitchFamily="18" charset="0"/>
                            </a:rPr>
                            <m:t>𝑑</m:t>
                          </m:r>
                        </m:e>
                        <m:sub>
                          <m:r>
                            <a:rPr lang="es-ES" sz="2400" i="1">
                              <a:latin typeface="Cambria Math" panose="02040503050406030204" pitchFamily="18" charset="0"/>
                            </a:rPr>
                            <m:t>𝑖</m:t>
                          </m:r>
                        </m:sub>
                      </m:sSub>
                      <m:r>
                        <a:rPr lang="es-ES" sz="2400" i="1">
                          <a:latin typeface="Cambria Math" panose="02040503050406030204" pitchFamily="18" charset="0"/>
                        </a:rPr>
                        <m:t>(</m:t>
                      </m:r>
                      <m:r>
                        <a:rPr lang="es-ES" sz="2400" i="1">
                          <a:latin typeface="Cambria Math" panose="02040503050406030204" pitchFamily="18" charset="0"/>
                        </a:rPr>
                        <m:t>𝐺</m:t>
                      </m:r>
                      <m:r>
                        <a:rPr lang="es-ES" sz="2400" i="1">
                          <a:latin typeface="Cambria Math" panose="02040503050406030204" pitchFamily="18" charset="0"/>
                        </a:rPr>
                        <m:t>)=</m:t>
                      </m:r>
                      <m:d>
                        <m:dPr>
                          <m:begChr m:val="|"/>
                          <m:endChr m:val="|"/>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 sz="2400" i="1">
                                  <a:latin typeface="Cambria Math" panose="02040503050406030204" pitchFamily="18" charset="0"/>
                                </a:rPr>
                                <m:t>𝑁</m:t>
                              </m:r>
                            </m:e>
                            <m:sub>
                              <m:r>
                                <a:rPr lang="es-ES" sz="2400" i="1">
                                  <a:latin typeface="Cambria Math" panose="02040503050406030204" pitchFamily="18" charset="0"/>
                                </a:rPr>
                                <m:t>𝑖</m:t>
                              </m:r>
                            </m:sub>
                          </m:sSub>
                          <m:r>
                            <a:rPr lang="es-ES" sz="2400" i="1">
                              <a:latin typeface="Cambria Math" panose="02040503050406030204" pitchFamily="18" charset="0"/>
                            </a:rPr>
                            <m:t>(</m:t>
                          </m:r>
                          <m:r>
                            <a:rPr lang="es-ES" sz="2400" i="1">
                              <a:latin typeface="Cambria Math" panose="02040503050406030204" pitchFamily="18" charset="0"/>
                            </a:rPr>
                            <m:t>𝐺</m:t>
                          </m:r>
                          <m:r>
                            <a:rPr lang="es-ES" sz="2400" i="1">
                              <a:latin typeface="Cambria Math" panose="02040503050406030204" pitchFamily="18" charset="0"/>
                            </a:rPr>
                            <m:t>)</m:t>
                          </m:r>
                        </m:e>
                      </m:d>
                    </m:oMath>
                  </m:oMathPara>
                </a14:m>
                <a:endParaRPr lang="es-ES" sz="2400" dirty="0"/>
              </a:p>
            </p:txBody>
          </p:sp>
        </mc:Choice>
        <mc:Fallback xmlns="">
          <p:sp>
            <p:nvSpPr>
              <p:cNvPr id="9" name="CuadroTexto 8">
                <a:extLst>
                  <a:ext uri="{FF2B5EF4-FFF2-40B4-BE49-F238E27FC236}">
                    <a16:creationId xmlns:a16="http://schemas.microsoft.com/office/drawing/2014/main" id="{427103B2-402E-8B16-7504-3A654F969681}"/>
                  </a:ext>
                </a:extLst>
              </p:cNvPr>
              <p:cNvSpPr txBox="1">
                <a:spLocks noRot="1" noChangeAspect="1" noMove="1" noResize="1" noEditPoints="1" noAdjustHandles="1" noChangeArrowheads="1" noChangeShapeType="1" noTextEdit="1"/>
              </p:cNvSpPr>
              <p:nvPr/>
            </p:nvSpPr>
            <p:spPr>
              <a:xfrm>
                <a:off x="2846671" y="3855799"/>
                <a:ext cx="6097604" cy="461665"/>
              </a:xfrm>
              <a:prstGeom prst="rect">
                <a:avLst/>
              </a:prstGeom>
              <a:blipFill>
                <a:blip r:embed="rId2"/>
                <a:stretch>
                  <a:fillRect b="-21333"/>
                </a:stretch>
              </a:blipFill>
            </p:spPr>
            <p:txBody>
              <a:bodyPr/>
              <a:lstStyle/>
              <a:p>
                <a:r>
                  <a:rPr lang="es-ES">
                    <a:noFill/>
                  </a:rPr>
                  <a:t> </a:t>
                </a:r>
              </a:p>
            </p:txBody>
          </p:sp>
        </mc:Fallback>
      </mc:AlternateContent>
      <p:sp>
        <p:nvSpPr>
          <p:cNvPr id="11" name="CuadroTexto 10">
            <a:extLst>
              <a:ext uri="{FF2B5EF4-FFF2-40B4-BE49-F238E27FC236}">
                <a16:creationId xmlns:a16="http://schemas.microsoft.com/office/drawing/2014/main" id="{673D8CDD-53C8-C7DE-0F78-DF4714259ADD}"/>
              </a:ext>
            </a:extLst>
          </p:cNvPr>
          <p:cNvSpPr txBox="1"/>
          <p:nvPr/>
        </p:nvSpPr>
        <p:spPr>
          <a:xfrm>
            <a:off x="551073" y="4541314"/>
            <a:ext cx="11182122" cy="830997"/>
          </a:xfrm>
          <a:prstGeom prst="rect">
            <a:avLst/>
          </a:prstGeom>
          <a:noFill/>
        </p:spPr>
        <p:txBody>
          <a:bodyPr wrap="square">
            <a:spAutoFit/>
          </a:bodyPr>
          <a:lstStyle/>
          <a:p>
            <a:pPr algn="just"/>
            <a:r>
              <a:rPr lang="en-US" sz="2400" dirty="0">
                <a:latin typeface="+mj-lt"/>
              </a:rPr>
              <a:t>The </a:t>
            </a:r>
            <a:r>
              <a:rPr lang="en-US" sz="2400" b="1" dirty="0">
                <a:latin typeface="+mj-lt"/>
              </a:rPr>
              <a:t>closeness centrality </a:t>
            </a:r>
            <a:r>
              <a:rPr lang="en-US" sz="2400" dirty="0">
                <a:latin typeface="+mj-lt"/>
              </a:rPr>
              <a:t>measure is defined as inverse of sum of geodesic distances to every other vertices from each vertex within the network,</a:t>
            </a:r>
            <a:endParaRPr lang="es-ES" sz="2400" dirty="0">
              <a:latin typeface="+mj-lt"/>
            </a:endParaRP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AA2DEE96-C56F-4ED4-BC62-4FD50955A285}"/>
                  </a:ext>
                </a:extLst>
              </p:cNvPr>
              <p:cNvSpPr txBox="1"/>
              <p:nvPr/>
            </p:nvSpPr>
            <p:spPr>
              <a:xfrm>
                <a:off x="2076650" y="5383692"/>
                <a:ext cx="6653463" cy="10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𝐶</m:t>
                          </m:r>
                        </m:e>
                        <m:sub>
                          <m:r>
                            <a:rPr lang="es-ES" sz="2400" i="1">
                              <a:latin typeface="Cambria Math" panose="02040503050406030204" pitchFamily="18" charset="0"/>
                            </a:rPr>
                            <m:t>𝑖</m:t>
                          </m:r>
                        </m:sub>
                      </m:sSub>
                      <m:d>
                        <m:dPr>
                          <m:ctrlPr>
                            <a:rPr lang="es-ES" sz="2400" i="1">
                              <a:latin typeface="Cambria Math" panose="02040503050406030204" pitchFamily="18" charset="0"/>
                            </a:rPr>
                          </m:ctrlPr>
                        </m:dPr>
                        <m:e>
                          <m:r>
                            <a:rPr lang="es-ES" sz="2400" i="1">
                              <a:latin typeface="Cambria Math" panose="02040503050406030204" pitchFamily="18" charset="0"/>
                            </a:rPr>
                            <m:t>𝐺</m:t>
                          </m:r>
                        </m:e>
                      </m:d>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limLow>
                            <m:limLowPr>
                              <m:ctrlPr>
                                <a:rPr lang="es-ES" sz="2400" i="1">
                                  <a:solidFill>
                                    <a:srgbClr val="836967"/>
                                  </a:solidFill>
                                  <a:latin typeface="Cambria Math" panose="02040503050406030204" pitchFamily="18" charset="0"/>
                                </a:rPr>
                              </m:ctrlPr>
                            </m:limLowPr>
                            <m:e>
                              <m:nary>
                                <m:naryPr>
                                  <m:chr m:val="∑"/>
                                  <m:grow m:val="on"/>
                                  <m:subHide m:val="on"/>
                                  <m:supHide m:val="on"/>
                                  <m:ctrlPr>
                                    <a:rPr lang="es-ES" sz="2400" i="1">
                                      <a:latin typeface="Cambria Math" panose="02040503050406030204" pitchFamily="18" charset="0"/>
                                    </a:rPr>
                                  </m:ctrlPr>
                                </m:naryPr>
                                <m:sub/>
                                <m:sup/>
                                <m:e>
                                  <m:r>
                                    <a:rPr lang="es-ES" sz="2400" i="1">
                                      <a:latin typeface="Cambria Math" panose="02040503050406030204" pitchFamily="18" charset="0"/>
                                    </a:rPr>
                                    <m:t>𝑑</m:t>
                                  </m:r>
                                </m:e>
                              </m:nary>
                              <m:r>
                                <a:rPr lang="es-ES" sz="2400" b="0" i="1" smtClean="0">
                                  <a:latin typeface="Cambria Math" panose="02040503050406030204" pitchFamily="18" charset="0"/>
                                </a:rPr>
                                <m:t>(</m:t>
                              </m:r>
                              <m:r>
                                <a:rPr lang="es-ES" sz="2400" b="0" i="1" smtClean="0">
                                  <a:latin typeface="Cambria Math" panose="02040503050406030204" pitchFamily="18" charset="0"/>
                                </a:rPr>
                                <m:t>𝑖</m:t>
                              </m:r>
                              <m:r>
                                <a:rPr lang="es-ES" sz="2400" b="0" i="1" smtClean="0">
                                  <a:latin typeface="Cambria Math" panose="02040503050406030204" pitchFamily="18" charset="0"/>
                                </a:rPr>
                                <m:t>,</m:t>
                              </m:r>
                              <m:r>
                                <a:rPr lang="es-ES" sz="2400" b="0" i="1" smtClean="0">
                                  <a:latin typeface="Cambria Math" panose="02040503050406030204" pitchFamily="18" charset="0"/>
                                </a:rPr>
                                <m:t>𝑗</m:t>
                              </m:r>
                              <m:r>
                                <a:rPr lang="es-ES" sz="2400" b="0" i="1" smtClean="0">
                                  <a:latin typeface="Cambria Math" panose="02040503050406030204" pitchFamily="18" charset="0"/>
                                </a:rPr>
                                <m:t>)</m:t>
                              </m:r>
                            </m:e>
                            <m:lim>
                              <m:r>
                                <a:rPr lang="es-ES" sz="2400" i="1">
                                  <a:latin typeface="Cambria Math" panose="02040503050406030204" pitchFamily="18" charset="0"/>
                                </a:rPr>
                                <m:t>𝑗</m:t>
                              </m:r>
                              <m:r>
                                <a:rPr lang="es-ES" sz="2400" i="0">
                                  <a:latin typeface="Cambria Math" panose="02040503050406030204" pitchFamily="18" charset="0"/>
                                </a:rPr>
                                <m:t>∈</m:t>
                              </m:r>
                              <m:r>
                                <a:rPr lang="es-ES" sz="2400" i="1">
                                  <a:latin typeface="Cambria Math" panose="02040503050406030204" pitchFamily="18" charset="0"/>
                                </a:rPr>
                                <m:t>𝑁</m:t>
                              </m:r>
                            </m:lim>
                          </m:limLow>
                        </m:den>
                      </m:f>
                    </m:oMath>
                  </m:oMathPara>
                </a14:m>
                <a:endParaRPr lang="es-ES" sz="2400" dirty="0"/>
              </a:p>
            </p:txBody>
          </p:sp>
        </mc:Choice>
        <mc:Fallback xmlns="">
          <p:sp>
            <p:nvSpPr>
              <p:cNvPr id="13" name="CuadroTexto 12">
                <a:extLst>
                  <a:ext uri="{FF2B5EF4-FFF2-40B4-BE49-F238E27FC236}">
                    <a16:creationId xmlns:a16="http://schemas.microsoft.com/office/drawing/2014/main" id="{AA2DEE96-C56F-4ED4-BC62-4FD50955A285}"/>
                  </a:ext>
                </a:extLst>
              </p:cNvPr>
              <p:cNvSpPr txBox="1">
                <a:spLocks noRot="1" noChangeAspect="1" noMove="1" noResize="1" noEditPoints="1" noAdjustHandles="1" noChangeArrowheads="1" noChangeShapeType="1" noTextEdit="1"/>
              </p:cNvSpPr>
              <p:nvPr/>
            </p:nvSpPr>
            <p:spPr>
              <a:xfrm>
                <a:off x="2076650" y="5383692"/>
                <a:ext cx="6653463" cy="1081130"/>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516898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3785652"/>
          </a:xfrm>
          <a:prstGeom prst="rect">
            <a:avLst/>
          </a:prstGeom>
          <a:noFill/>
        </p:spPr>
        <p:txBody>
          <a:bodyPr wrap="square" rtlCol="0">
            <a:spAutoFit/>
          </a:bodyPr>
          <a:lstStyle/>
          <a:p>
            <a:pPr algn="just"/>
            <a:r>
              <a:rPr lang="es-ES" sz="2400" dirty="0">
                <a:latin typeface="Century Gothic" panose="020B0502020202020204" pitchFamily="34" charset="0"/>
              </a:rPr>
              <a:t>Una empresa </a:t>
            </a:r>
            <a:r>
              <a:rPr lang="es-ES" sz="2400">
                <a:latin typeface="Century Gothic" panose="020B0502020202020204" pitchFamily="34" charset="0"/>
              </a:rPr>
              <a:t>de </a:t>
            </a:r>
            <a:r>
              <a:rPr lang="es-ES" sz="2400" dirty="0">
                <a:latin typeface="Century Gothic" panose="020B0502020202020204" pitchFamily="34" charset="0"/>
              </a:rPr>
              <a:t>s</a:t>
            </a:r>
            <a:r>
              <a:rPr lang="es-ES" sz="2400">
                <a:latin typeface="Century Gothic" panose="020B0502020202020204" pitchFamily="34" charset="0"/>
              </a:rPr>
              <a:t>ervicios </a:t>
            </a:r>
            <a:r>
              <a:rPr lang="es-ES" sz="2400" dirty="0">
                <a:latin typeface="Century Gothic" panose="020B0502020202020204" pitchFamily="34" charset="0"/>
              </a:rPr>
              <a:t>financieros “X” sospecha de posible fraude entre sus agentes de ventas. Los clientes se mueven hacia la competencia y regresan a la empresa “X” cuantas veces lo deseen. Estos movimientos son influenciados completamente por los agentes de ventas. Cada vez que un cliente nuevo ingresa a la compañía “X” el agente de venta relacionado recibe una comisión. Del mismo modo ocurre cuando el cliente entra por segunda, tercera o n vez a la compañía “X”. La hipótesis de la empresa “X”  es que los agentes están moviendo a los clientes con el único objetivo de ganar comisión en ciclos de entradas y salidas. </a:t>
            </a: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D76C4327D910C4D9EAB0A76A43CB48A" ma:contentTypeVersion="8" ma:contentTypeDescription="Crear nuevo documento." ma:contentTypeScope="" ma:versionID="e09a4cd964b40b3baf023ea790fe0575">
  <xsd:schema xmlns:xsd="http://www.w3.org/2001/XMLSchema" xmlns:xs="http://www.w3.org/2001/XMLSchema" xmlns:p="http://schemas.microsoft.com/office/2006/metadata/properties" xmlns:ns2="f30cd01e-7051-4c34-a906-3bcec21c08bc" targetNamespace="http://schemas.microsoft.com/office/2006/metadata/properties" ma:root="true" ma:fieldsID="65b2fe4e46807978a8e634cfe188b202" ns2:_="">
    <xsd:import namespace="f30cd01e-7051-4c34-a906-3bcec21c08b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cd01e-7051-4c34-a906-3bcec21c08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E85095-CF61-441A-BC06-C1E6EFE309DF}"/>
</file>

<file path=customXml/itemProps2.xml><?xml version="1.0" encoding="utf-8"?>
<ds:datastoreItem xmlns:ds="http://schemas.openxmlformats.org/officeDocument/2006/customXml" ds:itemID="{F1001A05-CC0E-41E2-A156-5AA7A2896F27}"/>
</file>

<file path=customXml/itemProps3.xml><?xml version="1.0" encoding="utf-8"?>
<ds:datastoreItem xmlns:ds="http://schemas.openxmlformats.org/officeDocument/2006/customXml" ds:itemID="{2E41CEEC-0D22-4963-B524-07F60DB93D6C}"/>
</file>

<file path=docProps/app.xml><?xml version="1.0" encoding="utf-8"?>
<Properties xmlns="http://schemas.openxmlformats.org/officeDocument/2006/extended-properties" xmlns:vt="http://schemas.openxmlformats.org/officeDocument/2006/docPropsVTypes">
  <Template>{E01ECE82-C93C-41E9-87EB-E721A55CB1B2}tf10001108_win32</Template>
  <TotalTime>1775</TotalTime>
  <Words>574</Words>
  <Application>Microsoft Office PowerPoint</Application>
  <PresentationFormat>Panorámica</PresentationFormat>
  <Paragraphs>47</Paragraphs>
  <Slides>9</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Cambria Math</vt:lpstr>
      <vt:lpstr>Century Gothic</vt:lpstr>
      <vt:lpstr>Segoe UI</vt:lpstr>
      <vt:lpstr>Segoe UI Light</vt:lpstr>
      <vt:lpstr>WelcomeDoc</vt:lpstr>
      <vt:lpstr>Social Networks</vt:lpstr>
      <vt:lpstr>Definition</vt:lpstr>
      <vt:lpstr>Basic concepts</vt:lpstr>
      <vt:lpstr>Basic concepts</vt:lpstr>
      <vt:lpstr>Basic concepts</vt:lpstr>
      <vt:lpstr>Basic concepts</vt:lpstr>
      <vt:lpstr>Centrality measures</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128</cp:revision>
  <dcterms:created xsi:type="dcterms:W3CDTF">2021-12-06T20:14:14Z</dcterms:created>
  <dcterms:modified xsi:type="dcterms:W3CDTF">2024-05-14T00:48:39Z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0x0101001D76C4327D910C4D9EAB0A76A43CB48A</vt:lpwstr>
  </property>
</Properties>
</file>