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5" r:id="rId4"/>
    <p:sldId id="257" r:id="rId5"/>
    <p:sldId id="266" r:id="rId6"/>
    <p:sldId id="267" r:id="rId7"/>
    <p:sldId id="259" r:id="rId8"/>
    <p:sldId id="268" r:id="rId9"/>
    <p:sldId id="269" r:id="rId10"/>
    <p:sldId id="260" r:id="rId11"/>
    <p:sldId id="261" r:id="rId12"/>
    <p:sldId id="262" r:id="rId13"/>
    <p:sldId id="263" r:id="rId14"/>
    <p:sldId id="264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B8E"/>
    <a:srgbClr val="ED8A05"/>
    <a:srgbClr val="481092"/>
    <a:srgbClr val="076107"/>
    <a:srgbClr val="004C22"/>
    <a:srgbClr val="1822EC"/>
    <a:srgbClr val="323BE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4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9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4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2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A81C-29D4-F25C-08C7-C836DF81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2" b="129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8E8B45-6BC1-4CCB-F740-32753AD0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LA VERIT</a:t>
            </a:r>
            <a:r>
              <a:rPr lang="it-IT" sz="6600" i="0" dirty="0">
                <a:effectLst/>
              </a:rPr>
              <a:t>À</a:t>
            </a:r>
            <a:r>
              <a:rPr lang="it-IT" sz="6600" dirty="0"/>
              <a:t> STA NEI GESTI</a:t>
            </a: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9762B-EF64-8E03-16EE-26E6B24A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2" y="5567600"/>
            <a:ext cx="7301948" cy="77360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Implementazione della macchina della verità fuzzy</a:t>
            </a:r>
          </a:p>
        </p:txBody>
      </p:sp>
    </p:spTree>
    <p:extLst>
      <p:ext uri="{BB962C8B-B14F-4D97-AF65-F5344CB8AC3E}">
        <p14:creationId xmlns:p14="http://schemas.microsoft.com/office/powerpoint/2010/main" val="839619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163773"/>
            <a:ext cx="10389103" cy="748060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97308"/>
            <a:ext cx="1161874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3) COERENZA NELLE 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            RISPOSTE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sz="4800" dirty="0"/>
          </a:p>
          <a:p>
            <a:endParaRPr lang="it-IT" sz="4800" dirty="0"/>
          </a:p>
          <a:p>
            <a:endParaRPr lang="it-IT" sz="4800" dirty="0"/>
          </a:p>
          <a:p>
            <a:r>
              <a:rPr lang="it-IT" sz="2000" b="1" dirty="0">
                <a:solidFill>
                  <a:srgbClr val="FF0000"/>
                </a:solidFill>
              </a:rPr>
              <a:t>4) PRONTEZZA DI 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         RISPOSTA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007141-D4B8-082B-246F-B1F8B732786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il linguaggio del corpo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E915C3-1BFC-C155-2506-8D9E261E29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"/>
          <a:stretch/>
        </p:blipFill>
        <p:spPr>
          <a:xfrm>
            <a:off x="4218412" y="1981708"/>
            <a:ext cx="7108404" cy="218981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6A9C157-6028-C3C9-DEDD-B511F4DACB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4"/>
          <a:stretch/>
        </p:blipFill>
        <p:spPr>
          <a:xfrm>
            <a:off x="4187418" y="4538986"/>
            <a:ext cx="7108404" cy="21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9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5" y="5734245"/>
            <a:ext cx="11036808" cy="899820"/>
          </a:xfrm>
        </p:spPr>
        <p:txBody>
          <a:bodyPr>
            <a:normAutofit/>
          </a:bodyPr>
          <a:lstStyle/>
          <a:p>
            <a:pPr algn="ctr"/>
            <a:r>
              <a:rPr lang="it-IT" sz="2400" dirty="0"/>
              <a:t>OUTPUT: Probabilità di menzogna</a:t>
            </a:r>
          </a:p>
          <a:p>
            <a:pPr algn="ctr"/>
            <a:r>
              <a:rPr lang="it-IT" sz="1600" dirty="0"/>
              <a:t>   </a:t>
            </a:r>
          </a:p>
          <a:p>
            <a:pPr algn="ctr"/>
            <a:endParaRPr lang="it-IT" sz="140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313899"/>
            <a:ext cx="10389103" cy="597934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4591582" y="1123755"/>
            <a:ext cx="27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dell’output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89A42D-C7DE-041A-61D4-A2DEF8FC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5" y="1797342"/>
            <a:ext cx="11312329" cy="347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901" y="4631773"/>
            <a:ext cx="5244707" cy="1953272"/>
          </a:xfrm>
        </p:spPr>
        <p:txBody>
          <a:bodyPr>
            <a:norm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Regole fisiologiche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Hanno </a:t>
            </a:r>
            <a:r>
              <a:rPr lang="it-IT" sz="1200" b="1" dirty="0"/>
              <a:t>significatività </a:t>
            </a:r>
            <a:r>
              <a:rPr lang="it-IT" sz="1200" dirty="0"/>
              <a:t>maggiore vista la dipendenza tra stato mentale e risposta fisiologica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Vista la dipendenza tra le variabili di questo tipo, le regole utilizzate sono della tipologia </a:t>
            </a:r>
            <a:r>
              <a:rPr lang="it-IT" sz="1200" b="1" i="1" dirty="0"/>
              <a:t>AND </a:t>
            </a:r>
            <a:r>
              <a:rPr lang="it-IT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72955"/>
            <a:ext cx="10389103" cy="638878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1981200" y="1063870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Scelta dell’output: implementazione delle regole fuzzy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AE4807-8FE0-3E01-9585-904D9E250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1903929"/>
            <a:ext cx="11691257" cy="220981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94E9A5-E19F-0253-5865-B7BCBE6DAED0}"/>
              </a:ext>
            </a:extLst>
          </p:cNvPr>
          <p:cNvSpPr txBox="1"/>
          <p:nvPr/>
        </p:nvSpPr>
        <p:spPr>
          <a:xfrm>
            <a:off x="6357471" y="4687759"/>
            <a:ext cx="54957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Regole comportamentali</a:t>
            </a:r>
          </a:p>
          <a:p>
            <a:pPr algn="ctr"/>
            <a:endParaRPr lang="it-IT" sz="14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Poste con significatività molto piccola, poiché soggettive per ogni soggetto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Visto l’indipendenza delle variabili di questo  tipo, le regole utilizzate sono della tipologia </a:t>
            </a:r>
            <a:r>
              <a:rPr lang="it-IT" sz="1200" b="1" dirty="0"/>
              <a:t>OR</a:t>
            </a:r>
            <a:r>
              <a:rPr lang="it-IT" sz="1200" b="1" i="1" dirty="0"/>
              <a:t> </a:t>
            </a:r>
            <a:r>
              <a:rPr lang="it-IT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1231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t-IT" sz="1600" dirty="0"/>
              <a:t>Mantenendo fisse le variabili di diverso tipo si osserva che </a:t>
            </a:r>
            <a:r>
              <a:rPr lang="it-IT" sz="1600" b="1" dirty="0"/>
              <a:t>variabili comportamentali </a:t>
            </a:r>
            <a:r>
              <a:rPr lang="it-IT" sz="1600" dirty="0"/>
              <a:t>inficiano in </a:t>
            </a:r>
            <a:r>
              <a:rPr lang="it-IT" sz="1600" b="1" dirty="0"/>
              <a:t>minor misura sulla variazione della probabilità di menzogna.</a:t>
            </a:r>
          </a:p>
          <a:p>
            <a:r>
              <a:rPr lang="it-IT" sz="1600" dirty="0"/>
              <a:t>Si osserva che le variabili fisiologiche aumentino la variazione delle percentuale di menzogna di </a:t>
            </a:r>
            <a:r>
              <a:rPr lang="it-IT" sz="1600" b="1" dirty="0"/>
              <a:t>circa un 3% in più </a:t>
            </a:r>
            <a:r>
              <a:rPr lang="it-IT" sz="1600" dirty="0"/>
              <a:t>rispetto a quelle comportamentali.</a:t>
            </a:r>
          </a:p>
          <a:p>
            <a:r>
              <a:rPr lang="it-IT" sz="1600" dirty="0"/>
              <a:t>Questo conferma la validità delle regole poste diminuendo il peso attribuito a quelle comportamentali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1464099" y="10506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Esempi applicativi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63C448-0441-FA22-5B35-AC73102D2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2029779"/>
            <a:ext cx="12192000" cy="14569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05C6A62-77F3-7BB9-C871-84888C1B9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826546"/>
            <a:ext cx="12192000" cy="19749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9A5F893-6BC1-8634-0CB3-65230536B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46" y="2577607"/>
            <a:ext cx="12265121" cy="21192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9F7B2C4-A498-1B46-6FEA-ED56DDF5B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165"/>
            <a:ext cx="12192000" cy="14569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DADAF4B-0ECA-B6C7-7FF3-E17B809C93CF}"/>
              </a:ext>
            </a:extLst>
          </p:cNvPr>
          <p:cNvSpPr txBox="1"/>
          <p:nvPr/>
        </p:nvSpPr>
        <p:spPr>
          <a:xfrm>
            <a:off x="3558821" y="1498055"/>
            <a:ext cx="413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Comportamentali alte fisse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A5E7B13-309F-F2CF-EF80-DFFAD822584B}"/>
              </a:ext>
            </a:extLst>
          </p:cNvPr>
          <p:cNvSpPr txBox="1"/>
          <p:nvPr/>
        </p:nvSpPr>
        <p:spPr>
          <a:xfrm>
            <a:off x="3631537" y="2222652"/>
            <a:ext cx="3993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Fisiologiche alte fisse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D6E8880-E02F-9529-5F68-A58D44591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391"/>
            <a:ext cx="12192000" cy="17125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745CD46-5584-E591-7362-1FF0CE82E619}"/>
              </a:ext>
            </a:extLst>
          </p:cNvPr>
          <p:cNvSpPr txBox="1"/>
          <p:nvPr/>
        </p:nvSpPr>
        <p:spPr>
          <a:xfrm>
            <a:off x="3865363" y="2957429"/>
            <a:ext cx="330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Fisiologiche medie fisse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0D78A7D3-A5CD-19F9-11AA-9C26F5A4F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5444"/>
            <a:ext cx="12192000" cy="218305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A9AB4AAC-9791-0643-DC28-84DCB7B199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61" y="3230344"/>
            <a:ext cx="12228561" cy="21083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773E1C2-99C8-5FA5-B1C9-8A50B331D1DB}"/>
              </a:ext>
            </a:extLst>
          </p:cNvPr>
          <p:cNvSpPr txBox="1"/>
          <p:nvPr/>
        </p:nvSpPr>
        <p:spPr>
          <a:xfrm>
            <a:off x="3935590" y="3642856"/>
            <a:ext cx="3230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Comportamentali medie fisse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745FB0C2-068A-67DB-C9C6-50EF0ED285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" y="4172645"/>
            <a:ext cx="12192000" cy="2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9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6B8B845A-3AC7-6D1F-E8D4-338151725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Analizzando la i casi limite in cui le variabili sono poste tutte massime o minime, si può facilmente osservare che la probabilità che i soggetti sottoposti ad analisi mentano </a:t>
            </a:r>
            <a:r>
              <a:rPr lang="it-IT" sz="1600" b="1" dirty="0"/>
              <a:t>non è mai certa.</a:t>
            </a:r>
          </a:p>
          <a:p>
            <a:r>
              <a:rPr lang="it-IT" sz="1600" dirty="0"/>
              <a:t>Questo conferma il buon utilizzo delle regole e delle variabili data l’incertezza degli studi riguardanti la materia.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9C6F4FD-BA62-586A-8CC4-D399AF387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5BEDF1-7245-6F5E-7C2B-6167BF70B360}"/>
              </a:ext>
            </a:extLst>
          </p:cNvPr>
          <p:cNvSpPr txBox="1"/>
          <p:nvPr/>
        </p:nvSpPr>
        <p:spPr>
          <a:xfrm>
            <a:off x="1464099" y="10506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Valutazione dei risultati ottenuti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C0FD79F-54E7-A5E2-BD18-CB733196D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49" y="1655653"/>
            <a:ext cx="9103131" cy="108754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2241AE6-D1EE-E80F-6787-BE3305FA6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48" y="3021631"/>
            <a:ext cx="9103131" cy="108754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6B18F48-758A-C0B3-85CE-6E1CC16E0E22}"/>
              </a:ext>
            </a:extLst>
          </p:cNvPr>
          <p:cNvSpPr txBox="1"/>
          <p:nvPr/>
        </p:nvSpPr>
        <p:spPr>
          <a:xfrm>
            <a:off x="483706" y="2130552"/>
            <a:ext cx="160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MINIMO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59CEE30-76C3-2DCC-346C-2947FDC7F072}"/>
              </a:ext>
            </a:extLst>
          </p:cNvPr>
          <p:cNvSpPr txBox="1"/>
          <p:nvPr/>
        </p:nvSpPr>
        <p:spPr>
          <a:xfrm>
            <a:off x="483706" y="3247052"/>
            <a:ext cx="18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MASSIMO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FFE913-AD68-BE8F-A130-EB75C34D1020}"/>
              </a:ext>
            </a:extLst>
          </p:cNvPr>
          <p:cNvSpPr txBox="1"/>
          <p:nvPr/>
        </p:nvSpPr>
        <p:spPr>
          <a:xfrm>
            <a:off x="483706" y="1386171"/>
            <a:ext cx="1606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FF0000"/>
                </a:solidFill>
              </a:rPr>
              <a:t>CASI LIMITE</a:t>
            </a:r>
          </a:p>
        </p:txBody>
      </p:sp>
    </p:spTree>
    <p:extLst>
      <p:ext uri="{BB962C8B-B14F-4D97-AF65-F5344CB8AC3E}">
        <p14:creationId xmlns:p14="http://schemas.microsoft.com/office/powerpoint/2010/main" val="375340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A81C-29D4-F25C-08C7-C836DF81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2" b="129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8E8B45-6BC1-4CCB-F740-32753AD0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516" y="1593691"/>
            <a:ext cx="9078562" cy="2387600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GRAZIE PER L’ATTENZIONE</a:t>
            </a: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9762B-EF64-8E03-16EE-26E6B24A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97" y="5531136"/>
            <a:ext cx="7301948" cy="77360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Autori del progetto: Claudia Marano &amp; Antonio Spampinato</a:t>
            </a:r>
          </a:p>
        </p:txBody>
      </p:sp>
    </p:spTree>
    <p:extLst>
      <p:ext uri="{BB962C8B-B14F-4D97-AF65-F5344CB8AC3E}">
        <p14:creationId xmlns:p14="http://schemas.microsoft.com/office/powerpoint/2010/main" val="967791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45660"/>
            <a:ext cx="10389103" cy="66617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</a:t>
            </a:r>
            <a:r>
              <a:rPr lang="it-IT" sz="3200" i="0" dirty="0">
                <a:effectLst/>
              </a:rPr>
              <a:t>À</a:t>
            </a:r>
            <a:r>
              <a:rPr lang="it-IT" sz="3200" b="1" dirty="0">
                <a:latin typeface="Neue Haas Grotesk Text Pro" panose="020B0504020202020204" pitchFamily="34" charset="0"/>
              </a:rPr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BC704C-00C8-0CF0-3552-7667EE8DE817}"/>
              </a:ext>
            </a:extLst>
          </p:cNvPr>
          <p:cNvSpPr txBox="1"/>
          <p:nvPr/>
        </p:nvSpPr>
        <p:spPr>
          <a:xfrm>
            <a:off x="3058889" y="1014087"/>
            <a:ext cx="562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Sistema fuzzy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9D3F54-6C37-29EE-F2EE-B8BCE39A0EDF}"/>
              </a:ext>
            </a:extLst>
          </p:cNvPr>
          <p:cNvSpPr txBox="1"/>
          <p:nvPr/>
        </p:nvSpPr>
        <p:spPr>
          <a:xfrm>
            <a:off x="217793" y="1578006"/>
            <a:ext cx="1163540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                            </a:t>
            </a:r>
            <a:r>
              <a:rPr lang="it-IT" sz="2800" b="1" dirty="0"/>
              <a:t>Perché utilizzare la logica fuzzy?</a:t>
            </a:r>
          </a:p>
          <a:p>
            <a:endParaRPr lang="it-IT" sz="2200" b="1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it-IT" sz="2000" i="0" dirty="0">
                <a:solidFill>
                  <a:schemeClr val="accent1">
                    <a:lumMod val="75000"/>
                  </a:schemeClr>
                </a:solidFill>
                <a:effectLst/>
              </a:rPr>
              <a:t>«Finché le leggi della matematica si riferiscono alla realtà, non sono certe, e, finché sono certe, non si riferiscono alla realtà.»                                        </a:t>
            </a:r>
          </a:p>
          <a:p>
            <a:r>
              <a:rPr lang="it-IT" sz="2000" i="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it-IT" i="0" dirty="0">
                <a:solidFill>
                  <a:schemeClr val="accent1">
                    <a:lumMod val="75000"/>
                  </a:schemeClr>
                </a:solidFill>
                <a:effectLst/>
              </a:rPr>
              <a:t>(Albert Einstein, 1922).</a:t>
            </a:r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sz="2200" dirty="0"/>
          </a:p>
          <a:p>
            <a:endParaRPr lang="it-IT" sz="2200" dirty="0"/>
          </a:p>
          <a:p>
            <a:pPr marL="457200" indent="-457200">
              <a:buAutoNum type="arabicPeriod"/>
            </a:pPr>
            <a:r>
              <a:rPr lang="it-IT" sz="2200" dirty="0"/>
              <a:t>Manipolazione di concetti ambigui</a:t>
            </a:r>
          </a:p>
          <a:p>
            <a:pPr marL="457200" indent="-457200">
              <a:buAutoNum type="arabicPeriod"/>
            </a:pPr>
            <a:endParaRPr lang="it-IT" sz="2200" dirty="0"/>
          </a:p>
          <a:p>
            <a:pPr marL="457200" indent="-457200">
              <a:buAutoNum type="arabicPeriod"/>
            </a:pPr>
            <a:endParaRPr lang="it-IT" sz="2200" dirty="0"/>
          </a:p>
          <a:p>
            <a:pPr marL="457200" indent="-457200">
              <a:buFontTx/>
              <a:buAutoNum type="arabicPeriod"/>
            </a:pPr>
            <a:r>
              <a:rPr lang="it-IT" sz="2200" dirty="0"/>
              <a:t>Insiemistica: introduco il grado di appartenenza di un concetto ad un particolare insieme</a:t>
            </a:r>
          </a:p>
          <a:p>
            <a:endParaRPr lang="it-IT" sz="2200" dirty="0"/>
          </a:p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E6A3B8E-33F0-553A-4D0B-DFFAF056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800"/>
                    </a14:imgEffect>
                    <a14:imgEffect>
                      <a14:saturation sat="241000"/>
                    </a14:imgEffect>
                    <a14:imgEffect>
                      <a14:brightnessContrast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7696" y="3028285"/>
            <a:ext cx="5226511" cy="1401681"/>
          </a:xfrm>
          <a:prstGeom prst="rect">
            <a:avLst/>
          </a:prstGeom>
          <a:gradFill>
            <a:gsLst>
              <a:gs pos="40387">
                <a:srgbClr val="4BBC7F"/>
              </a:gs>
              <a:gs pos="7000">
                <a:srgbClr val="00B050"/>
              </a:gs>
              <a:gs pos="100000">
                <a:schemeClr val="bg1">
                  <a:tint val="98000"/>
                  <a:shade val="86000"/>
                  <a:satMod val="90000"/>
                  <a:lumMod val="88000"/>
                </a:schemeClr>
              </a:gs>
            </a:gsLst>
            <a:path path="circle">
              <a:fillToRect l="50000" t="15000" r="50000" b="169000"/>
            </a:path>
          </a:gradFill>
        </p:spPr>
      </p:pic>
    </p:spTree>
    <p:extLst>
      <p:ext uri="{BB962C8B-B14F-4D97-AF65-F5344CB8AC3E}">
        <p14:creationId xmlns:p14="http://schemas.microsoft.com/office/powerpoint/2010/main" val="3062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45660"/>
            <a:ext cx="10389103" cy="66617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</a:t>
            </a:r>
            <a:r>
              <a:rPr lang="it-IT" sz="3200" i="0" dirty="0">
                <a:effectLst/>
              </a:rPr>
              <a:t>À</a:t>
            </a:r>
            <a:r>
              <a:rPr lang="it-IT" sz="3200" b="1" dirty="0">
                <a:latin typeface="Neue Haas Grotesk Text Pro" panose="020B0504020202020204" pitchFamily="34" charset="0"/>
              </a:rPr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BC704C-00C8-0CF0-3552-7667EE8DE817}"/>
              </a:ext>
            </a:extLst>
          </p:cNvPr>
          <p:cNvSpPr txBox="1"/>
          <p:nvPr/>
        </p:nvSpPr>
        <p:spPr>
          <a:xfrm>
            <a:off x="2826976" y="1014087"/>
            <a:ext cx="653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Sistema fuzzy: implementazione del sistema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9D3F54-6C37-29EE-F2EE-B8BCE39A0EDF}"/>
              </a:ext>
            </a:extLst>
          </p:cNvPr>
          <p:cNvSpPr txBox="1"/>
          <p:nvPr/>
        </p:nvSpPr>
        <p:spPr>
          <a:xfrm>
            <a:off x="217793" y="1578006"/>
            <a:ext cx="1163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200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038472-BE4F-39A9-1047-F1E33335E2FB}"/>
              </a:ext>
            </a:extLst>
          </p:cNvPr>
          <p:cNvSpPr txBox="1"/>
          <p:nvPr/>
        </p:nvSpPr>
        <p:spPr>
          <a:xfrm>
            <a:off x="217793" y="4801797"/>
            <a:ext cx="4422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ED8A05"/>
                </a:solidFill>
              </a:rPr>
              <a:t>VARIABILI DI INPUT: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Frequenza cardiaca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Frequenza respiratoria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Resistenza cutanea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Movenze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FF5CFA-04A8-961D-1C65-B07358B59465}"/>
              </a:ext>
            </a:extLst>
          </p:cNvPr>
          <p:cNvSpPr txBox="1"/>
          <p:nvPr/>
        </p:nvSpPr>
        <p:spPr>
          <a:xfrm>
            <a:off x="3471082" y="5366553"/>
            <a:ext cx="3015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Contatto visivo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Coerenza nelle risposte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Prontezza di risposta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BF788F-2F55-08B0-2F55-74C621D58958}"/>
              </a:ext>
            </a:extLst>
          </p:cNvPr>
          <p:cNvSpPr txBox="1"/>
          <p:nvPr/>
        </p:nvSpPr>
        <p:spPr>
          <a:xfrm>
            <a:off x="7187324" y="4920583"/>
            <a:ext cx="311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5CB8E"/>
                </a:solidFill>
              </a:rPr>
              <a:t>VARIABILI DI OUTPUT: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Probabilità di menzogna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3C44303-4ACA-015C-6CA3-E201AB8A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3" y="1749548"/>
            <a:ext cx="11635409" cy="27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3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02334"/>
            <a:ext cx="10389103" cy="709499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47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49D443-BC96-1E67-1DAF-69F3CB56F7E6}"/>
              </a:ext>
            </a:extLst>
          </p:cNvPr>
          <p:cNvSpPr txBox="1"/>
          <p:nvPr/>
        </p:nvSpPr>
        <p:spPr>
          <a:xfrm>
            <a:off x="3177216" y="1089134"/>
            <a:ext cx="724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fisiologici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33741" y="1660569"/>
            <a:ext cx="116187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N.B. </a:t>
            </a:r>
            <a:r>
              <a:rPr lang="it-IT" dirty="0"/>
              <a:t> I valori utilizzati fanno riferimento ad uomo adulto sano.</a:t>
            </a:r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                                                              </a:t>
            </a:r>
            <a:r>
              <a:rPr lang="it-IT" sz="2000" b="1" dirty="0">
                <a:solidFill>
                  <a:srgbClr val="FF0000"/>
                </a:solidFill>
              </a:rPr>
              <a:t>1)  FREQUENZA CARDIACA (bpm)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619A3FB-5A57-6E59-4E2E-0D6FDAB65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21" y="3771877"/>
            <a:ext cx="9319437" cy="2851107"/>
          </a:xfrm>
          <a:prstGeom prst="rect">
            <a:avLst/>
          </a:prstGeom>
        </p:spPr>
      </p:pic>
      <p:pic>
        <p:nvPicPr>
          <p:cNvPr id="2050" name="Picture 2" descr="APP. CARDIOCIRCOLATORIO – 4° « I blog di Alessio Empoli">
            <a:extLst>
              <a:ext uri="{FF2B5EF4-FFF2-40B4-BE49-F238E27FC236}">
                <a16:creationId xmlns:a16="http://schemas.microsoft.com/office/drawing/2014/main" id="{D46EDE58-FD3D-9050-905C-86A0C6893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4992" r="2111" b="5541"/>
          <a:stretch/>
        </p:blipFill>
        <p:spPr bwMode="auto">
          <a:xfrm>
            <a:off x="9783258" y="1728100"/>
            <a:ext cx="2175001" cy="17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02334"/>
            <a:ext cx="10389103" cy="709499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49D443-BC96-1E67-1DAF-69F3CB56F7E6}"/>
              </a:ext>
            </a:extLst>
          </p:cNvPr>
          <p:cNvSpPr txBox="1"/>
          <p:nvPr/>
        </p:nvSpPr>
        <p:spPr>
          <a:xfrm>
            <a:off x="3177216" y="1089134"/>
            <a:ext cx="724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fisiologici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2625935"/>
            <a:ext cx="1161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                                                     </a:t>
            </a:r>
            <a:r>
              <a:rPr lang="it-IT" sz="2000" b="1" dirty="0">
                <a:solidFill>
                  <a:srgbClr val="FF0000"/>
                </a:solidFill>
              </a:rPr>
              <a:t>2)  FREQUENZA RESPIRATORIA (atti/min)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A0C830-A968-6592-8B4F-AD2ACD011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85" b="1874"/>
          <a:stretch/>
        </p:blipFill>
        <p:spPr>
          <a:xfrm>
            <a:off x="1322022" y="3604244"/>
            <a:ext cx="9547956" cy="2877607"/>
          </a:xfrm>
          <a:prstGeom prst="rect">
            <a:avLst/>
          </a:prstGeom>
        </p:spPr>
      </p:pic>
      <p:pic>
        <p:nvPicPr>
          <p:cNvPr id="3080" name="Picture 8" descr="DEFINIZIONI E RILEVAZIONE - ppt video online scaricare">
            <a:extLst>
              <a:ext uri="{FF2B5EF4-FFF2-40B4-BE49-F238E27FC236}">
                <a16:creationId xmlns:a16="http://schemas.microsoft.com/office/drawing/2014/main" id="{2783C16E-5DC2-04A8-6094-744FA50C7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" r="9801" b="46558"/>
          <a:stretch/>
        </p:blipFill>
        <p:spPr bwMode="auto">
          <a:xfrm>
            <a:off x="9523081" y="2097994"/>
            <a:ext cx="2474702" cy="11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7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02334"/>
            <a:ext cx="10389103" cy="709499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49D443-BC96-1E67-1DAF-69F3CB56F7E6}"/>
              </a:ext>
            </a:extLst>
          </p:cNvPr>
          <p:cNvSpPr txBox="1"/>
          <p:nvPr/>
        </p:nvSpPr>
        <p:spPr>
          <a:xfrm>
            <a:off x="3177216" y="1089134"/>
            <a:ext cx="724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fisiologici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0" y="1980141"/>
            <a:ext cx="1161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                                                     </a:t>
            </a:r>
            <a:r>
              <a:rPr lang="it-IT" sz="2000" b="1" dirty="0">
                <a:solidFill>
                  <a:srgbClr val="FF0000"/>
                </a:solidFill>
              </a:rPr>
              <a:t>3)  RESISTENZA CUTANEA (</a:t>
            </a:r>
            <a:r>
              <a:rPr lang="it-IT" sz="2000" b="1" dirty="0" err="1">
                <a:solidFill>
                  <a:srgbClr val="FF0000"/>
                </a:solidFill>
              </a:rPr>
              <a:t>KOhms</a:t>
            </a:r>
            <a:r>
              <a:rPr lang="it-IT" sz="2000" b="1" dirty="0">
                <a:solidFill>
                  <a:srgbClr val="FF0000"/>
                </a:solidFill>
              </a:rPr>
              <a:t>/cm2 )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AFED38-5B8A-D7B9-329D-C50D8E9C4DE1}"/>
              </a:ext>
            </a:extLst>
          </p:cNvPr>
          <p:cNvSpPr txBox="1"/>
          <p:nvPr/>
        </p:nvSpPr>
        <p:spPr>
          <a:xfrm>
            <a:off x="3049138" y="2505670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Valori superiori a 200 </a:t>
            </a:r>
            <a:r>
              <a:rPr lang="it-IT" dirty="0" err="1"/>
              <a:t>KOhms</a:t>
            </a:r>
            <a:r>
              <a:rPr lang="it-IT" dirty="0"/>
              <a:t>/cm2 sono tipici di individui rilassati; se il soggetto è emotivamente agitato, la resistenza cutanea scende progressivamente.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B23AD89-02C1-7492-69A4-6E9891868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1" r="281" b="848"/>
          <a:stretch/>
        </p:blipFill>
        <p:spPr>
          <a:xfrm>
            <a:off x="1195993" y="3848669"/>
            <a:ext cx="980001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3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191069"/>
            <a:ext cx="10389103" cy="720764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«</a:t>
            </a:r>
            <a:r>
              <a:rPr lang="it-IT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Le bugie più crudeli sono spesso raccontate in silenzio.»</a:t>
            </a:r>
            <a:br>
              <a:rPr lang="it-IT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(Robert Louis Stevenson)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/>
          </a:p>
          <a:p>
            <a:pPr algn="ctr"/>
            <a:r>
              <a:rPr lang="it-IT" sz="2000" dirty="0">
                <a:solidFill>
                  <a:srgbClr val="FF0000"/>
                </a:solidFill>
              </a:rPr>
              <a:t>Scissione forzata tra pensiero e azioni: </a:t>
            </a:r>
          </a:p>
          <a:p>
            <a:pPr algn="ctr"/>
            <a:r>
              <a:rPr lang="it-IT" dirty="0"/>
              <a:t>confitto fra ciò che si cerca di nascondere e cioè </a:t>
            </a:r>
          </a:p>
          <a:p>
            <a:pPr algn="ctr"/>
            <a:r>
              <a:rPr lang="it-IT" dirty="0"/>
              <a:t>che naturalmente tenta di uscire allo scoperto</a:t>
            </a:r>
          </a:p>
          <a:p>
            <a:endParaRPr lang="it-IT" dirty="0"/>
          </a:p>
          <a:p>
            <a:endParaRPr lang="it-IT" dirty="0"/>
          </a:p>
          <a:p>
            <a:pPr algn="ctr"/>
            <a:r>
              <a:rPr lang="it-IT" sz="2300" b="1" dirty="0"/>
              <a:t>In cosa traspare questo conflitto?</a:t>
            </a:r>
          </a:p>
          <a:p>
            <a:pPr algn="ctr"/>
            <a:endParaRPr lang="it-IT" sz="2000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it-IT" dirty="0"/>
              <a:t>MICROESPRESSIONI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it-IT" dirty="0"/>
              <a:t>COMUNICAZIONE NON VERBALE (gesti, postura)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it-IT" dirty="0"/>
              <a:t>LINGUAGGIO PARAVERBALE (cambiamenti della voce)</a:t>
            </a:r>
          </a:p>
          <a:p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1E12E0-F644-124F-FF2D-6150915612F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il linguaggio del corpo</a:t>
            </a:r>
          </a:p>
        </p:txBody>
      </p:sp>
      <p:pic>
        <p:nvPicPr>
          <p:cNvPr id="4098" name="Picture 2" descr="difesa penale studio de lalla | Studio Legale De Lalla">
            <a:extLst>
              <a:ext uri="{FF2B5EF4-FFF2-40B4-BE49-F238E27FC236}">
                <a16:creationId xmlns:a16="http://schemas.microsoft.com/office/drawing/2014/main" id="{92718EC2-ACC8-862A-3684-1B574573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56" y="2483499"/>
            <a:ext cx="2820815" cy="11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191069"/>
            <a:ext cx="10389103" cy="720764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976240"/>
            <a:ext cx="116187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PREMESSE: 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Le azioni non</a:t>
            </a:r>
            <a:r>
              <a:rPr lang="it-IT" sz="1800" dirty="0"/>
              <a:t> sono quantificabili. </a:t>
            </a:r>
          </a:p>
          <a:p>
            <a:pPr marL="342900" indent="-342900">
              <a:buAutoNum type="arabicParenR"/>
            </a:pPr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Consideriamo dei valori che vanno da 0 a 1, in cui alcuni range di input fanno riferimento ad un certo tipo di linguaggio.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1800" dirty="0"/>
              <a:t>2) Gli input sono scelti in maniera del tutto soggettiva e arbitraria: hanno affidabilità molto minore rispetto agli input fisiologici</a:t>
            </a:r>
          </a:p>
          <a:p>
            <a:pPr marL="342900" indent="-342900">
              <a:buAutoNum type="arabicParenR"/>
            </a:pPr>
            <a:endParaRPr lang="it-IT" sz="1800" dirty="0"/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1E12E0-F644-124F-FF2D-6150915612F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il linguaggio del corpo</a:t>
            </a:r>
          </a:p>
        </p:txBody>
      </p:sp>
    </p:spTree>
    <p:extLst>
      <p:ext uri="{BB962C8B-B14F-4D97-AF65-F5344CB8AC3E}">
        <p14:creationId xmlns:p14="http://schemas.microsoft.com/office/powerpoint/2010/main" val="259601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312643"/>
            <a:ext cx="10389103" cy="599189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566114"/>
            <a:ext cx="1161874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sz="2000" b="1" dirty="0">
                <a:solidFill>
                  <a:srgbClr val="FF0000"/>
                </a:solidFill>
              </a:rPr>
              <a:t>1) MOVENZE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2000" b="1" dirty="0">
                <a:solidFill>
                  <a:srgbClr val="FF0000"/>
                </a:solidFill>
              </a:rPr>
              <a:t>2) CONTATTO VISIVO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007141-D4B8-082B-246F-B1F8B732786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il linguaggio del corpo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1F949EC-451F-E1E1-9F61-6FFC8B4403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65" r="1836"/>
          <a:stretch/>
        </p:blipFill>
        <p:spPr>
          <a:xfrm>
            <a:off x="4278387" y="2025273"/>
            <a:ext cx="7123145" cy="21611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6BC2C69-F87E-BC4F-444B-ADB6C8563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87" y="4572283"/>
            <a:ext cx="7123145" cy="21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6930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7F"/>
      </a:accent1>
      <a:accent2>
        <a:srgbClr val="B13B9F"/>
      </a:accent2>
      <a:accent3>
        <a:srgbClr val="A44DC3"/>
      </a:accent3>
      <a:accent4>
        <a:srgbClr val="613BB1"/>
      </a:accent4>
      <a:accent5>
        <a:srgbClr val="4D58C3"/>
      </a:accent5>
      <a:accent6>
        <a:srgbClr val="3B77B1"/>
      </a:accent6>
      <a:hlink>
        <a:srgbClr val="665FC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6800</TotalTime>
  <Words>640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Neue Haas Grotesk Text Pro</vt:lpstr>
      <vt:lpstr>open sans</vt:lpstr>
      <vt:lpstr>AccentBoxVTI</vt:lpstr>
      <vt:lpstr>LA VERITÀ STA NEI GESTI</vt:lpstr>
      <vt:lpstr>IMPLEMENTAZIONE DELLA MACCHINA DELLA VERITÀ </vt:lpstr>
      <vt:lpstr>IMPLEMENTAZIONE DELLA MACCHINA DELLA VERITÀ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GRAZIE PER L’ATTENZIONE</vt:lpstr>
    </vt:vector>
  </TitlesOfParts>
  <Company>Ministero Economia e Finanze - RGS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VERITÀ STA NEI GESTI</dc:title>
  <dc:creator>Diodato Marano</dc:creator>
  <cp:lastModifiedBy>antonio spampinato</cp:lastModifiedBy>
  <cp:revision>22</cp:revision>
  <dcterms:created xsi:type="dcterms:W3CDTF">2023-02-23T19:26:08Z</dcterms:created>
  <dcterms:modified xsi:type="dcterms:W3CDTF">2023-02-28T16:36:34Z</dcterms:modified>
</cp:coreProperties>
</file>