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1250c9c3f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1250c9c3f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1250c9c3f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1250c9c3f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1250c9c3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1250c9c3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1250c9c3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1250c9c3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1250c9c3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1250c9c3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1250c9c3f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1250c9c3f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iccionario.sensagent.com/Modelo%20de%20datos/es-es/" TargetMode="External"/><Relationship Id="rId4" Type="http://schemas.openxmlformats.org/officeDocument/2006/relationships/hyperlink" Target="http://diccionario.sensagent.com/Sistema%20de%20informaci%C3%B3n/es-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BASE DE DATOS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1800"/>
              <a:t>Tamara Rodriguez</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nvSpPr>
        <p:spPr>
          <a:xfrm>
            <a:off x="3072000" y="1631050"/>
            <a:ext cx="3000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1200"/>
              <a:t>Una base de datos es un “almacén” que nos permite guardar grandes cantidades de información de forma organizada para que luego podamos encontrar y utilizar fácilmente.A continuación te presentamos una guía que te explicará el concepto y características de las bases de datos.</a:t>
            </a:r>
            <a:endParaRPr sz="1200"/>
          </a:p>
        </p:txBody>
      </p:sp>
      <p:sp>
        <p:nvSpPr>
          <p:cNvPr id="135" name="Google Shape;135;p14"/>
          <p:cNvSpPr txBox="1"/>
          <p:nvPr/>
        </p:nvSpPr>
        <p:spPr>
          <a:xfrm>
            <a:off x="3126050" y="669150"/>
            <a:ext cx="3000000" cy="53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900">
                <a:solidFill>
                  <a:srgbClr val="5F6368"/>
                </a:solidFill>
                <a:latin typeface="Roboto"/>
                <a:ea typeface="Roboto"/>
                <a:cs typeface="Roboto"/>
                <a:sym typeface="Roboto"/>
              </a:rPr>
              <a:t>-</a:t>
            </a:r>
            <a:r>
              <a:rPr b="1" lang="es-419" sz="1200">
                <a:solidFill>
                  <a:srgbClr val="5F6368"/>
                </a:solidFill>
              </a:rPr>
              <a:t> Que es una base de datos.</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nvSpPr>
        <p:spPr>
          <a:xfrm>
            <a:off x="2816425" y="429450"/>
            <a:ext cx="3000000" cy="53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900">
                <a:solidFill>
                  <a:srgbClr val="5F6368"/>
                </a:solidFill>
                <a:latin typeface="Roboto"/>
                <a:ea typeface="Roboto"/>
                <a:cs typeface="Roboto"/>
                <a:sym typeface="Roboto"/>
              </a:rPr>
              <a:t>-</a:t>
            </a:r>
            <a:r>
              <a:rPr b="1" lang="es-419" sz="1200">
                <a:solidFill>
                  <a:srgbClr val="5F6368"/>
                </a:solidFill>
              </a:rPr>
              <a:t> Tipos de base de datos.</a:t>
            </a:r>
            <a:endParaRPr b="1" sz="1200"/>
          </a:p>
        </p:txBody>
      </p:sp>
      <p:sp>
        <p:nvSpPr>
          <p:cNvPr id="141" name="Google Shape;141;p15"/>
          <p:cNvSpPr txBox="1"/>
          <p:nvPr/>
        </p:nvSpPr>
        <p:spPr>
          <a:xfrm>
            <a:off x="1528075" y="1378250"/>
            <a:ext cx="5643000" cy="1193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2300"/>
              </a:spcAft>
              <a:buNone/>
            </a:pPr>
            <a:r>
              <a:rPr b="1" lang="es-419" sz="1200">
                <a:highlight>
                  <a:srgbClr val="FFFFFF"/>
                </a:highlight>
              </a:rPr>
              <a:t>Bases De Datos Estáticas : </a:t>
            </a:r>
            <a:r>
              <a:rPr lang="es-419" sz="1200">
                <a:highlight>
                  <a:srgbClr val="FFFFFF"/>
                </a:highlight>
              </a:rPr>
              <a:t>Éstas</a:t>
            </a:r>
            <a:r>
              <a:rPr lang="es-419" sz="1200">
                <a:highlight>
                  <a:srgbClr val="FFFFFF"/>
                </a:highlight>
              </a:rPr>
              <a:t> son bases de datos de </a:t>
            </a:r>
            <a:r>
              <a:rPr lang="es-419" sz="1200">
                <a:highlight>
                  <a:srgbClr val="FFFFFF"/>
                </a:highlight>
              </a:rPr>
              <a:t>sólo</a:t>
            </a:r>
            <a:r>
              <a:rPr lang="es-419" sz="1200">
                <a:highlight>
                  <a:srgbClr val="FFFFFF"/>
                </a:highlight>
              </a:rPr>
              <a:t> lectura, utilizadas primordialmente para almacenar datos </a:t>
            </a:r>
            <a:r>
              <a:rPr lang="es-419" sz="1200">
                <a:highlight>
                  <a:srgbClr val="FFFFFF"/>
                </a:highlight>
              </a:rPr>
              <a:t>históricos</a:t>
            </a:r>
            <a:r>
              <a:rPr lang="es-419" sz="1200">
                <a:highlight>
                  <a:srgbClr val="FFFFFF"/>
                </a:highlight>
              </a:rPr>
              <a:t> que posteriormente se pueden utilizar para estudiar el comportamiento de un conjunto de datos a traves del tiempo, realizar proyecciones  y tomar decisiones.</a:t>
            </a:r>
            <a:endParaRPr sz="1200">
              <a:highlight>
                <a:srgbClr val="FFFFFF"/>
              </a:highlight>
            </a:endParaRPr>
          </a:p>
        </p:txBody>
      </p:sp>
      <p:sp>
        <p:nvSpPr>
          <p:cNvPr id="142" name="Google Shape;142;p15"/>
          <p:cNvSpPr txBox="1"/>
          <p:nvPr/>
        </p:nvSpPr>
        <p:spPr>
          <a:xfrm>
            <a:off x="1528075" y="2571750"/>
            <a:ext cx="6567300" cy="1254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419" sz="1200">
                <a:highlight>
                  <a:srgbClr val="FFFFFF"/>
                </a:highlight>
              </a:rPr>
              <a:t>Bases De Datos Dinámicas :</a:t>
            </a:r>
            <a:r>
              <a:rPr lang="es-419" sz="1200">
                <a:highlight>
                  <a:srgbClr val="FFFFFF"/>
                </a:highlight>
              </a:rPr>
              <a:t> </a:t>
            </a:r>
            <a:r>
              <a:rPr lang="es-419" sz="1200">
                <a:highlight>
                  <a:srgbClr val="FFFFFF"/>
                </a:highlight>
              </a:rPr>
              <a:t>Éstas</a:t>
            </a:r>
            <a:r>
              <a:rPr lang="es-419" sz="1200">
                <a:highlight>
                  <a:srgbClr val="FFFFFF"/>
                </a:highlight>
              </a:rPr>
              <a:t> son bases de datos donde la </a:t>
            </a:r>
            <a:r>
              <a:rPr lang="es-419" sz="1200">
                <a:highlight>
                  <a:srgbClr val="FFFFFF"/>
                </a:highlight>
              </a:rPr>
              <a:t>información</a:t>
            </a:r>
            <a:r>
              <a:rPr lang="es-419" sz="1200">
                <a:highlight>
                  <a:srgbClr val="FFFFFF"/>
                </a:highlight>
              </a:rPr>
              <a:t> almacenada se modifica con el tiempo, permitiendo operaciones como actualizacion, borrado y adicion de datos, ademas de las operaciones fundamentales de consulta. Un ejemplo de esto puede ser la base de datos utilizada en un sistema de informacion de un supermercado, una farmacia, un videoclub o una empresa.</a:t>
            </a:r>
            <a:endParaRPr sz="1200">
              <a:highlight>
                <a:srgbClr val="FFFFFF"/>
              </a:highlight>
            </a:endParaRPr>
          </a:p>
          <a:p>
            <a:pPr indent="0" lvl="0" marL="0" rtl="0" algn="just">
              <a:lnSpc>
                <a:spcPct val="150000"/>
              </a:lnSpc>
              <a:spcBef>
                <a:spcPts val="2300"/>
              </a:spcBef>
              <a:spcAft>
                <a:spcPts val="600"/>
              </a:spcAft>
              <a:buNone/>
            </a:pPr>
            <a:r>
              <a:rPr lang="es-419" sz="1200">
                <a:highlight>
                  <a:srgbClr val="FFFFFF"/>
                </a:highlight>
              </a:rPr>
              <a:t>  </a:t>
            </a:r>
            <a:endParaRPr sz="12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nvSpPr>
        <p:spPr>
          <a:xfrm>
            <a:off x="319600" y="619225"/>
            <a:ext cx="8279400" cy="1278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2300"/>
              </a:spcAft>
              <a:buNone/>
            </a:pPr>
            <a:r>
              <a:rPr b="1" lang="es-419" sz="1200">
                <a:highlight>
                  <a:srgbClr val="FFFFFF"/>
                </a:highlight>
              </a:rPr>
              <a:t>Bases De Datos Jerárquicas :</a:t>
            </a:r>
            <a:r>
              <a:rPr lang="es-419" sz="1200">
                <a:highlight>
                  <a:srgbClr val="FFFFFF"/>
                </a:highlight>
              </a:rPr>
              <a:t>Éstas son bases de datos que, como su nombre indica, almacenan su información en una estructura jerárquica. L</a:t>
            </a:r>
            <a:r>
              <a:rPr lang="es-419" sz="1200">
                <a:highlight>
                  <a:srgbClr val="FFFFFF"/>
                </a:highlight>
              </a:rPr>
              <a:t>as bases de datos jerárquicas son especialmente útiles en el caso de aplicaciones que manejan un gran volumen de información y datos muy compartidos permitiendo crear estructuras estables y de gran rendimiento.</a:t>
            </a:r>
            <a:endParaRPr sz="1200">
              <a:highlight>
                <a:srgbClr val="FFFFFF"/>
              </a:highlight>
            </a:endParaRPr>
          </a:p>
        </p:txBody>
      </p:sp>
      <p:sp>
        <p:nvSpPr>
          <p:cNvPr id="148" name="Google Shape;148;p16"/>
          <p:cNvSpPr txBox="1"/>
          <p:nvPr/>
        </p:nvSpPr>
        <p:spPr>
          <a:xfrm>
            <a:off x="529350" y="2571750"/>
            <a:ext cx="8509200" cy="1493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2300"/>
              </a:spcAft>
              <a:buNone/>
            </a:pPr>
            <a:r>
              <a:rPr b="1" lang="es-419" sz="1200"/>
              <a:t>Bases De Datos Deductivas :  </a:t>
            </a:r>
            <a:r>
              <a:rPr lang="es-419" sz="1200"/>
              <a:t>Un sistema de base de datos deductiva, es un sistema de base de datos pero con la diferencia de que permite hacer deducciones a través de inferencias. Se basa principalmente en reglas y hechos que son almacenados en la base de datos. Las bases de datos deductivas son también llamadas bases de datos lógicas, a raíz de que se basa en lógica matemática.</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nvSpPr>
        <p:spPr>
          <a:xfrm>
            <a:off x="928850" y="309600"/>
            <a:ext cx="7610400" cy="52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900">
                <a:solidFill>
                  <a:srgbClr val="5F6368"/>
                </a:solidFill>
                <a:latin typeface="Roboto"/>
                <a:ea typeface="Roboto"/>
                <a:cs typeface="Roboto"/>
                <a:sym typeface="Roboto"/>
              </a:rPr>
              <a:t> </a:t>
            </a:r>
            <a:r>
              <a:rPr b="1" lang="es-419" sz="1200">
                <a:solidFill>
                  <a:srgbClr val="5F6368"/>
                </a:solidFill>
              </a:rPr>
              <a:t>Que son campos, registros y archivos. Menciona ejemplos que se involucren los tres conceptos.</a:t>
            </a:r>
            <a:endParaRPr b="1" sz="1200"/>
          </a:p>
        </p:txBody>
      </p:sp>
      <p:sp>
        <p:nvSpPr>
          <p:cNvPr id="154" name="Google Shape;154;p17"/>
          <p:cNvSpPr txBox="1"/>
          <p:nvPr/>
        </p:nvSpPr>
        <p:spPr>
          <a:xfrm>
            <a:off x="888850" y="928850"/>
            <a:ext cx="7101000" cy="131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200">
                <a:highlight>
                  <a:srgbClr val="FFFFFF"/>
                </a:highlight>
              </a:rPr>
              <a:t>¿QUE ES UN CAMPO?</a:t>
            </a:r>
            <a:endParaRPr b="1" sz="1200">
              <a:highlight>
                <a:srgbClr val="FFFFFF"/>
              </a:highlight>
            </a:endParaRPr>
          </a:p>
          <a:p>
            <a:pPr indent="0" lvl="0" marL="0" rtl="0" algn="just">
              <a:spcBef>
                <a:spcPts val="0"/>
              </a:spcBef>
              <a:spcAft>
                <a:spcPts val="0"/>
              </a:spcAft>
              <a:buNone/>
            </a:pPr>
            <a:r>
              <a:rPr lang="es-419" sz="1200">
                <a:highlight>
                  <a:srgbClr val="FFFFFF"/>
                </a:highlight>
              </a:rPr>
              <a:t>es un espacio de almacenamiento para un dato.</a:t>
            </a:r>
            <a:endParaRPr sz="1200">
              <a:highlight>
                <a:srgbClr val="FFFFFF"/>
              </a:highlight>
            </a:endParaRPr>
          </a:p>
          <a:p>
            <a:pPr indent="0" lvl="0" marL="0" rtl="0" algn="just">
              <a:spcBef>
                <a:spcPts val="0"/>
              </a:spcBef>
              <a:spcAft>
                <a:spcPts val="0"/>
              </a:spcAft>
              <a:buNone/>
            </a:pPr>
            <a:r>
              <a:rPr lang="es-419" sz="1200">
                <a:highlight>
                  <a:srgbClr val="FFFFFF"/>
                </a:highlight>
              </a:rPr>
              <a:t>en las bases de datos, un campo es la mínima </a:t>
            </a:r>
            <a:endParaRPr sz="1200">
              <a:highlight>
                <a:srgbClr val="FFFFFF"/>
              </a:highlight>
            </a:endParaRPr>
          </a:p>
          <a:p>
            <a:pPr indent="0" lvl="0" marL="0" rtl="0" algn="just">
              <a:spcBef>
                <a:spcPts val="0"/>
              </a:spcBef>
              <a:spcAft>
                <a:spcPts val="0"/>
              </a:spcAft>
              <a:buNone/>
            </a:pPr>
            <a:r>
              <a:rPr lang="es-419" sz="1200">
                <a:highlight>
                  <a:srgbClr val="FFFFFF"/>
                </a:highlight>
              </a:rPr>
              <a:t>unidad de información a la que se pueda </a:t>
            </a:r>
            <a:endParaRPr sz="1200">
              <a:highlight>
                <a:srgbClr val="FFFFFF"/>
              </a:highlight>
            </a:endParaRPr>
          </a:p>
          <a:p>
            <a:pPr indent="0" lvl="0" marL="0" rtl="0" algn="just">
              <a:spcBef>
                <a:spcPts val="0"/>
              </a:spcBef>
              <a:spcAft>
                <a:spcPts val="0"/>
              </a:spcAft>
              <a:buNone/>
            </a:pPr>
            <a:r>
              <a:rPr lang="es-419" sz="1200">
                <a:highlight>
                  <a:srgbClr val="FFFFFF"/>
                </a:highlight>
              </a:rPr>
              <a:t>acceder. un campo o un conjunto de ellos forman </a:t>
            </a:r>
            <a:endParaRPr sz="1200">
              <a:highlight>
                <a:srgbClr val="FFFFFF"/>
              </a:highlight>
            </a:endParaRPr>
          </a:p>
          <a:p>
            <a:pPr indent="0" lvl="0" marL="0" rtl="0" algn="just">
              <a:spcBef>
                <a:spcPts val="0"/>
              </a:spcBef>
              <a:spcAft>
                <a:spcPts val="0"/>
              </a:spcAft>
              <a:buNone/>
            </a:pPr>
            <a:r>
              <a:rPr lang="es-419" sz="1200">
                <a:highlight>
                  <a:srgbClr val="FFFFFF"/>
                </a:highlight>
              </a:rPr>
              <a:t>un registro.</a:t>
            </a:r>
            <a:endParaRPr sz="1200"/>
          </a:p>
        </p:txBody>
      </p:sp>
      <p:sp>
        <p:nvSpPr>
          <p:cNvPr id="155" name="Google Shape;155;p17"/>
          <p:cNvSpPr txBox="1"/>
          <p:nvPr/>
        </p:nvSpPr>
        <p:spPr>
          <a:xfrm>
            <a:off x="828975" y="2456875"/>
            <a:ext cx="6282000" cy="151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200">
                <a:highlight>
                  <a:srgbClr val="FFFFFF"/>
                </a:highlight>
              </a:rPr>
              <a:t>¿QUE ES UN REGISTRO?</a:t>
            </a:r>
            <a:endParaRPr b="1" sz="1200">
              <a:highlight>
                <a:srgbClr val="FFFFFF"/>
              </a:highlight>
            </a:endParaRPr>
          </a:p>
          <a:p>
            <a:pPr indent="0" lvl="0" marL="0" rtl="0" algn="just">
              <a:spcBef>
                <a:spcPts val="0"/>
              </a:spcBef>
              <a:spcAft>
                <a:spcPts val="0"/>
              </a:spcAft>
              <a:buNone/>
            </a:pPr>
            <a:r>
              <a:rPr lang="es-419" sz="1200">
                <a:highlight>
                  <a:srgbClr val="FFFFFF"/>
                </a:highlight>
              </a:rPr>
              <a:t>es un conjunto de campos que contienen los datos </a:t>
            </a:r>
            <a:endParaRPr sz="1200">
              <a:highlight>
                <a:srgbClr val="FFFFFF"/>
              </a:highlight>
            </a:endParaRPr>
          </a:p>
          <a:p>
            <a:pPr indent="0" lvl="0" marL="0" rtl="0" algn="just">
              <a:spcBef>
                <a:spcPts val="0"/>
              </a:spcBef>
              <a:spcAft>
                <a:spcPts val="0"/>
              </a:spcAft>
              <a:buNone/>
            </a:pPr>
            <a:r>
              <a:rPr lang="es-419" sz="1200">
                <a:highlight>
                  <a:srgbClr val="FFFFFF"/>
                </a:highlight>
              </a:rPr>
              <a:t>que pertenecen a una misma repetición de entidad.</a:t>
            </a:r>
            <a:endParaRPr sz="1200">
              <a:highlight>
                <a:srgbClr val="FFFFFF"/>
              </a:highlight>
            </a:endParaRPr>
          </a:p>
          <a:p>
            <a:pPr indent="0" lvl="0" marL="0" rtl="0" algn="just">
              <a:spcBef>
                <a:spcPts val="0"/>
              </a:spcBef>
              <a:spcAft>
                <a:spcPts val="0"/>
              </a:spcAft>
              <a:buNone/>
            </a:pPr>
            <a:r>
              <a:rPr lang="es-419" sz="1200">
                <a:highlight>
                  <a:srgbClr val="FFFFFF"/>
                </a:highlight>
              </a:rPr>
              <a:t>la estructura implícita de un registro y el significado </a:t>
            </a:r>
            <a:endParaRPr sz="1200">
              <a:highlight>
                <a:srgbClr val="FFFFFF"/>
              </a:highlight>
            </a:endParaRPr>
          </a:p>
          <a:p>
            <a:pPr indent="0" lvl="0" marL="0" rtl="0" algn="just">
              <a:spcBef>
                <a:spcPts val="0"/>
              </a:spcBef>
              <a:spcAft>
                <a:spcPts val="0"/>
              </a:spcAft>
              <a:buNone/>
            </a:pPr>
            <a:r>
              <a:rPr lang="es-419" sz="1200">
                <a:highlight>
                  <a:srgbClr val="FFFFFF"/>
                </a:highlight>
              </a:rPr>
              <a:t>de los valores de sus campos exige que dicho </a:t>
            </a:r>
            <a:endParaRPr sz="1200">
              <a:highlight>
                <a:srgbClr val="FFFFFF"/>
              </a:highlight>
            </a:endParaRPr>
          </a:p>
          <a:p>
            <a:pPr indent="0" lvl="0" marL="0" rtl="0" algn="just">
              <a:spcBef>
                <a:spcPts val="0"/>
              </a:spcBef>
              <a:spcAft>
                <a:spcPts val="0"/>
              </a:spcAft>
              <a:buNone/>
            </a:pPr>
            <a:r>
              <a:rPr lang="es-419" sz="1200">
                <a:highlight>
                  <a:srgbClr val="FFFFFF"/>
                </a:highlight>
              </a:rPr>
              <a:t>registro sea entendido como una sucesión de datos,</a:t>
            </a:r>
            <a:endParaRPr sz="1200">
              <a:highlight>
                <a:srgbClr val="FFFFFF"/>
              </a:highlight>
            </a:endParaRPr>
          </a:p>
          <a:p>
            <a:pPr indent="0" lvl="0" marL="0" rtl="0" algn="just">
              <a:spcBef>
                <a:spcPts val="0"/>
              </a:spcBef>
              <a:spcAft>
                <a:spcPts val="0"/>
              </a:spcAft>
              <a:buNone/>
            </a:pPr>
            <a:r>
              <a:rPr lang="es-419" sz="1200">
                <a:highlight>
                  <a:srgbClr val="FFFFFF"/>
                </a:highlight>
              </a:rPr>
              <a:t>uno en cada columna de la tabla.</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18"/>
          <p:cNvPicPr preferRelativeResize="0"/>
          <p:nvPr/>
        </p:nvPicPr>
        <p:blipFill>
          <a:blip r:embed="rId3">
            <a:alphaModFix/>
          </a:blip>
          <a:stretch>
            <a:fillRect/>
          </a:stretch>
        </p:blipFill>
        <p:spPr>
          <a:xfrm>
            <a:off x="888875" y="701700"/>
            <a:ext cx="2888650" cy="2166476"/>
          </a:xfrm>
          <a:prstGeom prst="rect">
            <a:avLst/>
          </a:prstGeom>
          <a:noFill/>
          <a:ln>
            <a:noFill/>
          </a:ln>
        </p:spPr>
      </p:pic>
      <p:sp>
        <p:nvSpPr>
          <p:cNvPr id="161" name="Google Shape;161;p18"/>
          <p:cNvSpPr txBox="1"/>
          <p:nvPr/>
        </p:nvSpPr>
        <p:spPr>
          <a:xfrm>
            <a:off x="479400" y="3240900"/>
            <a:ext cx="4344600" cy="952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200">
                <a:highlight>
                  <a:srgbClr val="FFFFFF"/>
                </a:highlight>
              </a:rPr>
              <a:t>¿QUE ES UN ARCHIVO?</a:t>
            </a:r>
            <a:endParaRPr b="1" sz="1200">
              <a:highlight>
                <a:srgbClr val="FFFFFF"/>
              </a:highlight>
            </a:endParaRPr>
          </a:p>
          <a:p>
            <a:pPr indent="0" lvl="0" marL="0" rtl="0" algn="just">
              <a:spcBef>
                <a:spcPts val="0"/>
              </a:spcBef>
              <a:spcAft>
                <a:spcPts val="0"/>
              </a:spcAft>
              <a:buNone/>
            </a:pPr>
            <a:r>
              <a:rPr lang="es-419" sz="1200">
                <a:highlight>
                  <a:srgbClr val="FFFFFF"/>
                </a:highlight>
              </a:rPr>
              <a:t>es un conjunto de bits almacenado en un dispositivo</a:t>
            </a:r>
            <a:endParaRPr sz="1200">
              <a:highlight>
                <a:srgbClr val="FFFFFF"/>
              </a:highlight>
            </a:endParaRPr>
          </a:p>
          <a:p>
            <a:pPr indent="0" lvl="0" marL="0" rtl="0" algn="just">
              <a:spcBef>
                <a:spcPts val="0"/>
              </a:spcBef>
              <a:spcAft>
                <a:spcPts val="0"/>
              </a:spcAft>
              <a:buNone/>
            </a:pPr>
            <a:r>
              <a:rPr lang="es-419" sz="1200">
                <a:highlight>
                  <a:srgbClr val="FFFFFF"/>
                </a:highlight>
              </a:rPr>
              <a:t>periférico, es identificado por un nombre y la </a:t>
            </a:r>
            <a:endParaRPr sz="1200">
              <a:highlight>
                <a:srgbClr val="FFFFFF"/>
              </a:highlight>
            </a:endParaRPr>
          </a:p>
          <a:p>
            <a:pPr indent="0" lvl="0" marL="0" rtl="0" algn="just">
              <a:spcBef>
                <a:spcPts val="0"/>
              </a:spcBef>
              <a:spcAft>
                <a:spcPts val="0"/>
              </a:spcAft>
              <a:buNone/>
            </a:pPr>
            <a:r>
              <a:rPr lang="es-419" sz="1200">
                <a:highlight>
                  <a:srgbClr val="FFFFFF"/>
                </a:highlight>
              </a:rPr>
              <a:t>descripción de la carpeta o directorio que lo contiene. </a:t>
            </a:r>
            <a:endParaRPr sz="1200">
              <a:highlight>
                <a:srgbClr val="FFFFFF"/>
              </a:highlight>
            </a:endParaRPr>
          </a:p>
          <a:p>
            <a:pPr indent="0" lvl="0" marL="0" rtl="0" algn="just">
              <a:spcBef>
                <a:spcPts val="0"/>
              </a:spcBef>
              <a:spcAft>
                <a:spcPts val="0"/>
              </a:spcAft>
              <a:buNone/>
            </a:pPr>
            <a:r>
              <a:t/>
            </a:r>
            <a:endParaRPr sz="1200">
              <a:highlight>
                <a:srgbClr val="FFFFFF"/>
              </a:highlight>
            </a:endParaRPr>
          </a:p>
        </p:txBody>
      </p:sp>
      <p:pic>
        <p:nvPicPr>
          <p:cNvPr id="162" name="Google Shape;162;p18"/>
          <p:cNvPicPr preferRelativeResize="0"/>
          <p:nvPr/>
        </p:nvPicPr>
        <p:blipFill>
          <a:blip r:embed="rId4">
            <a:alphaModFix/>
          </a:blip>
          <a:stretch>
            <a:fillRect/>
          </a:stretch>
        </p:blipFill>
        <p:spPr>
          <a:xfrm>
            <a:off x="5672845" y="3428250"/>
            <a:ext cx="2652375" cy="1305700"/>
          </a:xfrm>
          <a:prstGeom prst="rect">
            <a:avLst/>
          </a:prstGeom>
          <a:noFill/>
          <a:ln>
            <a:noFill/>
          </a:ln>
        </p:spPr>
      </p:pic>
      <p:sp>
        <p:nvSpPr>
          <p:cNvPr id="163" name="Google Shape;163;p18"/>
          <p:cNvSpPr txBox="1"/>
          <p:nvPr/>
        </p:nvSpPr>
        <p:spPr>
          <a:xfrm>
            <a:off x="1078625" y="259675"/>
            <a:ext cx="42147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Calibri"/>
                <a:ea typeface="Calibri"/>
                <a:cs typeface="Calibri"/>
                <a:sym typeface="Calibri"/>
              </a:rPr>
              <a:t>Ejemplo de Campo y Registro :</a:t>
            </a:r>
            <a:endParaRPr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nvSpPr>
        <p:spPr>
          <a:xfrm>
            <a:off x="2696600" y="262775"/>
            <a:ext cx="3000000" cy="50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900">
                <a:solidFill>
                  <a:srgbClr val="5F6368"/>
                </a:solidFill>
                <a:latin typeface="Roboto"/>
                <a:ea typeface="Roboto"/>
                <a:cs typeface="Roboto"/>
                <a:sym typeface="Roboto"/>
              </a:rPr>
              <a:t>-</a:t>
            </a:r>
            <a:r>
              <a:rPr b="1" lang="es-419" sz="1200"/>
              <a:t>Qué es un diagrama entidad-relación.</a:t>
            </a:r>
            <a:endParaRPr b="1" sz="1200"/>
          </a:p>
        </p:txBody>
      </p:sp>
      <p:sp>
        <p:nvSpPr>
          <p:cNvPr id="169" name="Google Shape;169;p19"/>
          <p:cNvSpPr txBox="1"/>
          <p:nvPr/>
        </p:nvSpPr>
        <p:spPr>
          <a:xfrm>
            <a:off x="2337075" y="1178500"/>
            <a:ext cx="4734000" cy="1228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1200">
                <a:highlight>
                  <a:srgbClr val="FFFFFF"/>
                </a:highlight>
              </a:rPr>
              <a:t>E</a:t>
            </a:r>
            <a:r>
              <a:rPr lang="es-419" sz="1200">
                <a:highlight>
                  <a:srgbClr val="FFFFFF"/>
                </a:highlight>
              </a:rPr>
              <a:t>s una herramienta para el </a:t>
            </a:r>
            <a:r>
              <a:rPr lang="es-419" sz="1200">
                <a:highlight>
                  <a:srgbClr val="FFFFFF"/>
                </a:highlight>
                <a:uFill>
                  <a:noFill/>
                </a:uFill>
                <a:hlinkClick r:id="rId3"/>
              </a:rPr>
              <a:t>modelado de datos</a:t>
            </a:r>
            <a:r>
              <a:rPr lang="es-419" sz="1200">
                <a:highlight>
                  <a:srgbClr val="FFFFFF"/>
                </a:highlight>
              </a:rPr>
              <a:t> que permite representar las entidades relevantes de un </a:t>
            </a:r>
            <a:r>
              <a:rPr lang="es-419" sz="1200">
                <a:highlight>
                  <a:srgbClr val="FFFFFF"/>
                </a:highlight>
                <a:uFill>
                  <a:noFill/>
                </a:uFill>
                <a:hlinkClick r:id="rId4"/>
              </a:rPr>
              <a:t>sistema de información</a:t>
            </a:r>
            <a:r>
              <a:rPr lang="es-419" sz="1200">
                <a:highlight>
                  <a:srgbClr val="FFFFFF"/>
                </a:highlight>
              </a:rPr>
              <a:t> así como sus interrelaciones y propiedades.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