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4" r:id="rId3"/>
    <p:sldId id="345" r:id="rId4"/>
    <p:sldId id="346" r:id="rId5"/>
    <p:sldId id="348" r:id="rId6"/>
    <p:sldId id="267" r:id="rId7"/>
    <p:sldId id="280" r:id="rId8"/>
    <p:sldId id="274" r:id="rId9"/>
    <p:sldId id="282" r:id="rId10"/>
    <p:sldId id="281" r:id="rId11"/>
    <p:sldId id="272" r:id="rId12"/>
    <p:sldId id="283" r:id="rId13"/>
    <p:sldId id="284" r:id="rId14"/>
    <p:sldId id="276" r:id="rId15"/>
    <p:sldId id="271" r:id="rId16"/>
    <p:sldId id="278" r:id="rId17"/>
    <p:sldId id="287" r:id="rId18"/>
    <p:sldId id="285" r:id="rId19"/>
    <p:sldId id="286"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7" r:id="rId37"/>
    <p:sldId id="304" r:id="rId38"/>
    <p:sldId id="305" r:id="rId39"/>
    <p:sldId id="306" r:id="rId40"/>
    <p:sldId id="308" r:id="rId41"/>
    <p:sldId id="310" r:id="rId42"/>
    <p:sldId id="317" r:id="rId43"/>
    <p:sldId id="311" r:id="rId44"/>
    <p:sldId id="312" r:id="rId45"/>
    <p:sldId id="313" r:id="rId46"/>
    <p:sldId id="309" r:id="rId47"/>
    <p:sldId id="314" r:id="rId48"/>
    <p:sldId id="316" r:id="rId49"/>
    <p:sldId id="315"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5" r:id="rId68"/>
    <p:sldId id="336" r:id="rId69"/>
    <p:sldId id="337" r:id="rId70"/>
    <p:sldId id="338" r:id="rId71"/>
    <p:sldId id="339" r:id="rId72"/>
    <p:sldId id="340" r:id="rId73"/>
    <p:sldId id="341" r:id="rId74"/>
    <p:sldId id="342" r:id="rId75"/>
    <p:sldId id="343" r:id="rId76"/>
    <p:sldId id="344" r:id="rId77"/>
    <p:sldId id="270" r:id="rId78"/>
    <p:sldId id="268" r:id="rId79"/>
    <p:sldId id="269"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E6B3057-5919-4B17-84BC-C0FF90636CEE}">
          <p14:sldIdLst>
            <p14:sldId id="256"/>
            <p14:sldId id="264"/>
          </p14:sldIdLst>
        </p14:section>
        <p14:section name="FreeRTOS Introduction" id="{BB1C93B6-990A-4744-B622-7A6AEB44B806}">
          <p14:sldIdLst>
            <p14:sldId id="345"/>
            <p14:sldId id="346"/>
            <p14:sldId id="348"/>
          </p14:sldIdLst>
        </p14:section>
        <p14:section name="Tasks" id="{B3D3CE56-122F-4795-ADC0-3427E65D53A1}">
          <p14:sldIdLst>
            <p14:sldId id="267"/>
            <p14:sldId id="280"/>
          </p14:sldIdLst>
        </p14:section>
        <p14:section name="Time Measurement" id="{439D2ECA-24E9-42F4-ABB3-64EF8B3B2959}">
          <p14:sldIdLst>
            <p14:sldId id="274"/>
            <p14:sldId id="282"/>
          </p14:sldIdLst>
        </p14:section>
        <p14:section name="Task Priorities" id="{68AD27A5-799A-4050-9355-0CD7B1F9D25A}">
          <p14:sldIdLst>
            <p14:sldId id="281"/>
          </p14:sldIdLst>
        </p14:section>
        <p14:section name="Task States" id="{CAEF0911-D4E4-44A4-8A18-EEAD2AAC613E}">
          <p14:sldIdLst>
            <p14:sldId id="272"/>
            <p14:sldId id="283"/>
          </p14:sldIdLst>
        </p14:section>
        <p14:section name="vTaskDelay()" id="{50B470D7-EFE6-4138-98D1-47B4D42D28BD}">
          <p14:sldIdLst>
            <p14:sldId id="284"/>
          </p14:sldIdLst>
        </p14:section>
        <p14:section name="Idle Task" id="{E5962329-C98E-4C1D-9AA8-0E328A9C4CEA}">
          <p14:sldIdLst>
            <p14:sldId id="276"/>
          </p14:sldIdLst>
        </p14:section>
        <p14:section name="Deleting Tasks" id="{F75B9E2B-C481-49FA-A408-719935A79A87}">
          <p14:sldIdLst>
            <p14:sldId id="271"/>
          </p14:sldIdLst>
        </p14:section>
        <p14:section name="Scheduling Algorithm" id="{3388F6DA-318E-44BF-B8CC-AE2266A4F386}">
          <p14:sldIdLst>
            <p14:sldId id="278"/>
            <p14:sldId id="287"/>
            <p14:sldId id="285"/>
            <p14:sldId id="286"/>
            <p14:sldId id="288"/>
            <p14:sldId id="289"/>
            <p14:sldId id="290"/>
          </p14:sldIdLst>
        </p14:section>
        <p14:section name="Queues" id="{12B9D24C-3497-428E-AA33-113AA2D77E90}">
          <p14:sldIdLst>
            <p14:sldId id="291"/>
            <p14:sldId id="292"/>
            <p14:sldId id="293"/>
            <p14:sldId id="294"/>
            <p14:sldId id="295"/>
            <p14:sldId id="296"/>
          </p14:sldIdLst>
        </p14:section>
        <p14:section name="Timers" id="{A9FBF431-5708-46E1-92F4-B3AF2F935C29}">
          <p14:sldIdLst>
            <p14:sldId id="297"/>
            <p14:sldId id="298"/>
            <p14:sldId id="299"/>
            <p14:sldId id="300"/>
            <p14:sldId id="301"/>
            <p14:sldId id="302"/>
            <p14:sldId id="303"/>
            <p14:sldId id="307"/>
            <p14:sldId id="304"/>
            <p14:sldId id="305"/>
            <p14:sldId id="306"/>
            <p14:sldId id="308"/>
          </p14:sldIdLst>
        </p14:section>
        <p14:section name="Interrupt Management" id="{05B087A9-E994-4F2F-812D-7CCE3CACAE16}">
          <p14:sldIdLst>
            <p14:sldId id="310"/>
            <p14:sldId id="317"/>
          </p14:sldIdLst>
        </p14:section>
        <p14:section name="Binary Semaphore" id="{56A621E8-61AB-45EB-9767-64E66078E57C}">
          <p14:sldIdLst>
            <p14:sldId id="311"/>
            <p14:sldId id="312"/>
            <p14:sldId id="313"/>
            <p14:sldId id="309"/>
          </p14:sldIdLst>
        </p14:section>
        <p14:section name="Counting Semaphore" id="{7FE7A794-DF06-42EC-AD55-37FC6DAD45FA}">
          <p14:sldIdLst>
            <p14:sldId id="314"/>
            <p14:sldId id="316"/>
            <p14:sldId id="315"/>
          </p14:sldIdLst>
        </p14:section>
        <p14:section name="Resource Management" id="{4153D961-A54D-49CD-BD9C-AFD5D239B0BE}">
          <p14:sldIdLst>
            <p14:sldId id="318"/>
          </p14:sldIdLst>
        </p14:section>
        <p14:section name="Critical Sections" id="{0031AED5-5124-4B52-833E-194EA28AE3BC}">
          <p14:sldIdLst>
            <p14:sldId id="319"/>
            <p14:sldId id="320"/>
            <p14:sldId id="321"/>
            <p14:sldId id="322"/>
            <p14:sldId id="323"/>
            <p14:sldId id="324"/>
            <p14:sldId id="325"/>
            <p14:sldId id="326"/>
          </p14:sldIdLst>
        </p14:section>
        <p14:section name="Resource Management Risks" id="{2270C18A-931B-4ABB-BF8E-41BA6AE89F74}">
          <p14:sldIdLst>
            <p14:sldId id="327"/>
            <p14:sldId id="328"/>
            <p14:sldId id="329"/>
          </p14:sldIdLst>
        </p14:section>
        <p14:section name="Recursive Mutexes" id="{AB52BB65-75C2-4567-8661-5B0D011B07DA}">
          <p14:sldIdLst>
            <p14:sldId id="330"/>
            <p14:sldId id="331"/>
          </p14:sldIdLst>
        </p14:section>
        <p14:section name="Gatekeeper Tasks" id="{8273768D-BC99-4214-A2A9-503C1E44993B}">
          <p14:sldIdLst>
            <p14:sldId id="332"/>
          </p14:sldIdLst>
        </p14:section>
        <p14:section name="Event Groups" id="{D3B212E5-1E6C-4E5E-891F-C9EB4084297A}">
          <p14:sldIdLst>
            <p14:sldId id="333"/>
            <p14:sldId id="334"/>
            <p14:sldId id="335"/>
            <p14:sldId id="336"/>
            <p14:sldId id="337"/>
            <p14:sldId id="338"/>
          </p14:sldIdLst>
        </p14:section>
        <p14:section name="Task Notification" id="{3263D70E-72FA-4F80-95E7-21A6223A538B}">
          <p14:sldIdLst>
            <p14:sldId id="339"/>
            <p14:sldId id="340"/>
            <p14:sldId id="341"/>
            <p14:sldId id="342"/>
            <p14:sldId id="343"/>
            <p14:sldId id="344"/>
          </p14:sldIdLst>
        </p14:section>
        <p14:section name="Memory Allocation" id="{E883EFD8-A373-4412-BF14-3345200B8A07}">
          <p14:sldIdLst>
            <p14:sldId id="270"/>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98" d="100"/>
          <a:sy n="98" d="100"/>
        </p:scale>
        <p:origin x="101"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414B342-398C-4BA8-99D4-A90D57C515B7}" type="datetimeFigureOut">
              <a:rPr lang="en-US" smtClean="0"/>
              <a:t>11/24/2023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811800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14B342-398C-4BA8-99D4-A90D57C515B7}"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1929481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14B342-398C-4BA8-99D4-A90D57C515B7}"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1816539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14B342-398C-4BA8-99D4-A90D57C515B7}"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5490D-5B84-483C-9C9B-CF31FA9AEE3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79642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14B342-398C-4BA8-99D4-A90D57C515B7}"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273213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414B342-398C-4BA8-99D4-A90D57C515B7}" type="datetimeFigureOut">
              <a:rPr lang="en-US" smtClean="0"/>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1338506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414B342-398C-4BA8-99D4-A90D57C515B7}" type="datetimeFigureOut">
              <a:rPr lang="en-US" smtClean="0"/>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10732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14B342-398C-4BA8-99D4-A90D57C515B7}"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37060047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14B342-398C-4BA8-99D4-A90D57C515B7}"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3021571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14B342-398C-4BA8-99D4-A90D57C515B7}"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3581727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14B342-398C-4BA8-99D4-A90D57C515B7}"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33327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14B342-398C-4BA8-99D4-A90D57C515B7}"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3611440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14B342-398C-4BA8-99D4-A90D57C515B7}" type="datetimeFigureOut">
              <a:rPr lang="en-US" smtClean="0"/>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93628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14B342-398C-4BA8-99D4-A90D57C515B7}" type="datetimeFigureOut">
              <a:rPr lang="en-US" smtClean="0"/>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1610710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14B342-398C-4BA8-99D4-A90D57C515B7}" type="datetimeFigureOut">
              <a:rPr lang="en-US" smtClean="0"/>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3731213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14B342-398C-4BA8-99D4-A90D57C515B7}"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345072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14B342-398C-4BA8-99D4-A90D57C515B7}"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248611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414B342-398C-4BA8-99D4-A90D57C515B7}" type="datetimeFigureOut">
              <a:rPr lang="en-US" smtClean="0"/>
              <a:t>11/24/2023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25490D-5B84-483C-9C9B-CF31FA9AEE33}" type="slidenum">
              <a:rPr lang="en-US" smtClean="0"/>
              <a:t>‹#›</a:t>
            </a:fld>
            <a:endParaRPr lang="en-US"/>
          </a:p>
        </p:txBody>
      </p:sp>
    </p:spTree>
    <p:extLst>
      <p:ext uri="{BB962C8B-B14F-4D97-AF65-F5344CB8AC3E}">
        <p14:creationId xmlns:p14="http://schemas.microsoft.com/office/powerpoint/2010/main" val="128185951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B083-0A3C-B0C3-DE10-0E7E2F67E2B1}"/>
              </a:ext>
            </a:extLst>
          </p:cNvPr>
          <p:cNvSpPr>
            <a:spLocks noGrp="1"/>
          </p:cNvSpPr>
          <p:nvPr>
            <p:ph type="ctrTitle"/>
          </p:nvPr>
        </p:nvSpPr>
        <p:spPr/>
        <p:txBody>
          <a:bodyPr/>
          <a:lstStyle/>
          <a:p>
            <a:r>
              <a:rPr lang="en-US" dirty="0" err="1"/>
              <a:t>rtos</a:t>
            </a:r>
            <a:r>
              <a:rPr lang="en-US" dirty="0"/>
              <a:t> 2</a:t>
            </a:r>
          </a:p>
        </p:txBody>
      </p:sp>
      <p:sp>
        <p:nvSpPr>
          <p:cNvPr id="3" name="Subtitle 2">
            <a:extLst>
              <a:ext uri="{FF2B5EF4-FFF2-40B4-BE49-F238E27FC236}">
                <a16:creationId xmlns:a16="http://schemas.microsoft.com/office/drawing/2014/main" id="{7CE3C6ED-44B0-C886-CAEC-FED17B7C0130}"/>
              </a:ext>
            </a:extLst>
          </p:cNvPr>
          <p:cNvSpPr>
            <a:spLocks noGrp="1"/>
          </p:cNvSpPr>
          <p:nvPr>
            <p:ph type="subTitle" idx="1"/>
          </p:nvPr>
        </p:nvSpPr>
        <p:spPr/>
        <p:txBody>
          <a:bodyPr/>
          <a:lstStyle/>
          <a:p>
            <a:r>
              <a:rPr lang="es-MX" dirty="0"/>
              <a:t>César Rodríguez</a:t>
            </a:r>
          </a:p>
          <a:p>
            <a:r>
              <a:rPr lang="es-MX" dirty="0"/>
              <a:t>MIGUEL DIAZ</a:t>
            </a:r>
          </a:p>
          <a:p>
            <a:endParaRPr lang="es-MX" dirty="0"/>
          </a:p>
        </p:txBody>
      </p:sp>
    </p:spTree>
    <p:extLst>
      <p:ext uri="{BB962C8B-B14F-4D97-AF65-F5344CB8AC3E}">
        <p14:creationId xmlns:p14="http://schemas.microsoft.com/office/powerpoint/2010/main" val="883058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F40E7-CD47-72D3-6538-83E75E6B0BCD}"/>
              </a:ext>
            </a:extLst>
          </p:cNvPr>
          <p:cNvSpPr>
            <a:spLocks noGrp="1"/>
          </p:cNvSpPr>
          <p:nvPr>
            <p:ph type="title"/>
          </p:nvPr>
        </p:nvSpPr>
        <p:spPr/>
        <p:txBody>
          <a:bodyPr/>
          <a:lstStyle/>
          <a:p>
            <a:r>
              <a:rPr lang="en-US" dirty="0"/>
              <a:t>Task Priorities</a:t>
            </a:r>
          </a:p>
        </p:txBody>
      </p:sp>
      <p:sp>
        <p:nvSpPr>
          <p:cNvPr id="3" name="Content Placeholder 2">
            <a:extLst>
              <a:ext uri="{FF2B5EF4-FFF2-40B4-BE49-F238E27FC236}">
                <a16:creationId xmlns:a16="http://schemas.microsoft.com/office/drawing/2014/main" id="{AC4FEF47-A7DD-B4FD-301A-768A94E39B3D}"/>
              </a:ext>
            </a:extLst>
          </p:cNvPr>
          <p:cNvSpPr>
            <a:spLocks noGrp="1"/>
          </p:cNvSpPr>
          <p:nvPr>
            <p:ph idx="1"/>
          </p:nvPr>
        </p:nvSpPr>
        <p:spPr>
          <a:xfrm>
            <a:off x="1141413" y="2249487"/>
            <a:ext cx="5825250" cy="3989996"/>
          </a:xfrm>
        </p:spPr>
        <p:txBody>
          <a:bodyPr>
            <a:normAutofit lnSpcReduction="10000"/>
          </a:bodyPr>
          <a:lstStyle/>
          <a:p>
            <a:r>
              <a:rPr lang="en-US" dirty="0"/>
              <a:t>Each RTOS Task has a priority value.</a:t>
            </a:r>
          </a:p>
          <a:p>
            <a:r>
              <a:rPr lang="en-US" dirty="0"/>
              <a:t>Several tasks can have the same priority.</a:t>
            </a:r>
          </a:p>
          <a:p>
            <a:r>
              <a:rPr lang="en-US" dirty="0"/>
              <a:t>Low priority values denote low priority tasks.</a:t>
            </a:r>
          </a:p>
          <a:p>
            <a:r>
              <a:rPr lang="en-US" dirty="0"/>
              <a:t>The maximum number of priorities is set by the </a:t>
            </a:r>
            <a:r>
              <a:rPr lang="en-US" dirty="0" err="1"/>
              <a:t>configMAX_PRIORITIES</a:t>
            </a:r>
            <a:r>
              <a:rPr lang="en-US" dirty="0"/>
              <a:t> macro.</a:t>
            </a:r>
          </a:p>
          <a:p>
            <a:r>
              <a:rPr lang="en-US" dirty="0"/>
              <a:t>Priorities can be modified after the scheduler has started by using the </a:t>
            </a:r>
            <a:r>
              <a:rPr lang="en-US" dirty="0" err="1"/>
              <a:t>vTaskPrioritySet</a:t>
            </a:r>
            <a:r>
              <a:rPr lang="en-US" dirty="0"/>
              <a:t>() function.</a:t>
            </a:r>
          </a:p>
          <a:p>
            <a:endParaRPr lang="en-US" dirty="0"/>
          </a:p>
          <a:p>
            <a:endParaRPr lang="en-US" dirty="0"/>
          </a:p>
        </p:txBody>
      </p:sp>
      <p:pic>
        <p:nvPicPr>
          <p:cNvPr id="1026" name="Picture 2" descr="How to Prioritize Product Features: Guide to Product Prioritization">
            <a:extLst>
              <a:ext uri="{FF2B5EF4-FFF2-40B4-BE49-F238E27FC236}">
                <a16:creationId xmlns:a16="http://schemas.microsoft.com/office/drawing/2014/main" id="{56FF7CF7-7DBD-8977-160F-F519AFC0A9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6663" y="2349558"/>
            <a:ext cx="4572409" cy="3046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385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BFE7-7EE0-9372-F0C2-D4059DBCAD18}"/>
              </a:ext>
            </a:extLst>
          </p:cNvPr>
          <p:cNvSpPr>
            <a:spLocks noGrp="1"/>
          </p:cNvSpPr>
          <p:nvPr>
            <p:ph type="title"/>
          </p:nvPr>
        </p:nvSpPr>
        <p:spPr/>
        <p:txBody>
          <a:bodyPr/>
          <a:lstStyle/>
          <a:p>
            <a:r>
              <a:rPr lang="en-US" dirty="0"/>
              <a:t>TASK STATES</a:t>
            </a:r>
          </a:p>
        </p:txBody>
      </p:sp>
      <p:sp>
        <p:nvSpPr>
          <p:cNvPr id="3" name="Content Placeholder 2">
            <a:extLst>
              <a:ext uri="{FF2B5EF4-FFF2-40B4-BE49-F238E27FC236}">
                <a16:creationId xmlns:a16="http://schemas.microsoft.com/office/drawing/2014/main" id="{387FD66A-AEAA-B137-A758-0E287243DC02}"/>
              </a:ext>
            </a:extLst>
          </p:cNvPr>
          <p:cNvSpPr>
            <a:spLocks noGrp="1"/>
          </p:cNvSpPr>
          <p:nvPr>
            <p:ph idx="1"/>
          </p:nvPr>
        </p:nvSpPr>
        <p:spPr>
          <a:xfrm>
            <a:off x="1141413" y="2249487"/>
            <a:ext cx="5510596" cy="3541714"/>
          </a:xfrm>
        </p:spPr>
        <p:txBody>
          <a:bodyPr>
            <a:normAutofit fontScale="92500" lnSpcReduction="20000"/>
          </a:bodyPr>
          <a:lstStyle/>
          <a:p>
            <a:pPr marL="0" indent="0">
              <a:buNone/>
            </a:pPr>
            <a:r>
              <a:rPr lang="en-US" dirty="0"/>
              <a:t>Only one task can be executing at any given time, so tasks can have the following states:</a:t>
            </a:r>
          </a:p>
          <a:p>
            <a:r>
              <a:rPr lang="en-US" dirty="0"/>
              <a:t>Blocked State: task that is waiting for an event.</a:t>
            </a:r>
          </a:p>
          <a:p>
            <a:r>
              <a:rPr lang="en-US" dirty="0"/>
              <a:t>Suspended State: tasks in this state are not available to the scheduler. The only way to enter this state is through the </a:t>
            </a:r>
            <a:r>
              <a:rPr lang="en-US" dirty="0" err="1"/>
              <a:t>vTaskSuspend</a:t>
            </a:r>
            <a:r>
              <a:rPr lang="en-US" dirty="0"/>
              <a:t>() function and the only way out of it is through a call to the </a:t>
            </a:r>
            <a:r>
              <a:rPr lang="en-US" dirty="0" err="1"/>
              <a:t>vTaskResume</a:t>
            </a:r>
            <a:r>
              <a:rPr lang="en-US" dirty="0"/>
              <a:t>() function.</a:t>
            </a:r>
          </a:p>
        </p:txBody>
      </p:sp>
      <p:pic>
        <p:nvPicPr>
          <p:cNvPr id="4" name="Picture 3">
            <a:extLst>
              <a:ext uri="{FF2B5EF4-FFF2-40B4-BE49-F238E27FC236}">
                <a16:creationId xmlns:a16="http://schemas.microsoft.com/office/drawing/2014/main" id="{98DDFCDF-52FA-5199-0303-535083F96C87}"/>
              </a:ext>
            </a:extLst>
          </p:cNvPr>
          <p:cNvPicPr>
            <a:picLocks noChangeAspect="1"/>
          </p:cNvPicPr>
          <p:nvPr/>
        </p:nvPicPr>
        <p:blipFill>
          <a:blip r:embed="rId2"/>
          <a:stretch>
            <a:fillRect/>
          </a:stretch>
        </p:blipFill>
        <p:spPr>
          <a:xfrm>
            <a:off x="6594603" y="703913"/>
            <a:ext cx="4702630" cy="5755457"/>
          </a:xfrm>
          <a:prstGeom prst="rect">
            <a:avLst/>
          </a:prstGeom>
        </p:spPr>
      </p:pic>
    </p:spTree>
    <p:extLst>
      <p:ext uri="{BB962C8B-B14F-4D97-AF65-F5344CB8AC3E}">
        <p14:creationId xmlns:p14="http://schemas.microsoft.com/office/powerpoint/2010/main" val="779721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BFE7-7EE0-9372-F0C2-D4059DBCAD18}"/>
              </a:ext>
            </a:extLst>
          </p:cNvPr>
          <p:cNvSpPr>
            <a:spLocks noGrp="1"/>
          </p:cNvSpPr>
          <p:nvPr>
            <p:ph type="title"/>
          </p:nvPr>
        </p:nvSpPr>
        <p:spPr/>
        <p:txBody>
          <a:bodyPr/>
          <a:lstStyle/>
          <a:p>
            <a:r>
              <a:rPr lang="en-US" dirty="0"/>
              <a:t>TASK STATES</a:t>
            </a:r>
          </a:p>
        </p:txBody>
      </p:sp>
      <p:sp>
        <p:nvSpPr>
          <p:cNvPr id="3" name="Content Placeholder 2">
            <a:extLst>
              <a:ext uri="{FF2B5EF4-FFF2-40B4-BE49-F238E27FC236}">
                <a16:creationId xmlns:a16="http://schemas.microsoft.com/office/drawing/2014/main" id="{387FD66A-AEAA-B137-A758-0E287243DC02}"/>
              </a:ext>
            </a:extLst>
          </p:cNvPr>
          <p:cNvSpPr>
            <a:spLocks noGrp="1"/>
          </p:cNvSpPr>
          <p:nvPr>
            <p:ph idx="1"/>
          </p:nvPr>
        </p:nvSpPr>
        <p:spPr>
          <a:xfrm>
            <a:off x="1141413" y="2249487"/>
            <a:ext cx="5510596" cy="3541714"/>
          </a:xfrm>
        </p:spPr>
        <p:txBody>
          <a:bodyPr>
            <a:normAutofit/>
          </a:bodyPr>
          <a:lstStyle/>
          <a:p>
            <a:r>
              <a:rPr lang="en-US" dirty="0"/>
              <a:t>Ready State: tasks that can run but not currently in the running state.</a:t>
            </a:r>
          </a:p>
          <a:p>
            <a:r>
              <a:rPr lang="en-US" dirty="0"/>
              <a:t>Running State: processor is executing the task’s code.</a:t>
            </a:r>
          </a:p>
        </p:txBody>
      </p:sp>
      <p:pic>
        <p:nvPicPr>
          <p:cNvPr id="4" name="Picture 3">
            <a:extLst>
              <a:ext uri="{FF2B5EF4-FFF2-40B4-BE49-F238E27FC236}">
                <a16:creationId xmlns:a16="http://schemas.microsoft.com/office/drawing/2014/main" id="{98DDFCDF-52FA-5199-0303-535083F96C87}"/>
              </a:ext>
            </a:extLst>
          </p:cNvPr>
          <p:cNvPicPr>
            <a:picLocks noChangeAspect="1"/>
          </p:cNvPicPr>
          <p:nvPr/>
        </p:nvPicPr>
        <p:blipFill>
          <a:blip r:embed="rId2"/>
          <a:stretch>
            <a:fillRect/>
          </a:stretch>
        </p:blipFill>
        <p:spPr>
          <a:xfrm>
            <a:off x="6652009" y="904835"/>
            <a:ext cx="4702630" cy="5755457"/>
          </a:xfrm>
          <a:prstGeom prst="rect">
            <a:avLst/>
          </a:prstGeom>
        </p:spPr>
      </p:pic>
    </p:spTree>
    <p:extLst>
      <p:ext uri="{BB962C8B-B14F-4D97-AF65-F5344CB8AC3E}">
        <p14:creationId xmlns:p14="http://schemas.microsoft.com/office/powerpoint/2010/main" val="1060479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422CD-5621-FBFF-90EE-BB5856F0EB96}"/>
              </a:ext>
            </a:extLst>
          </p:cNvPr>
          <p:cNvSpPr>
            <a:spLocks noGrp="1"/>
          </p:cNvSpPr>
          <p:nvPr>
            <p:ph type="title"/>
          </p:nvPr>
        </p:nvSpPr>
        <p:spPr/>
        <p:txBody>
          <a:bodyPr/>
          <a:lstStyle/>
          <a:p>
            <a:r>
              <a:rPr lang="en-US" dirty="0" err="1"/>
              <a:t>vTaskDelay</a:t>
            </a:r>
            <a:r>
              <a:rPr lang="en-US" dirty="0"/>
              <a:t>() </a:t>
            </a:r>
            <a:r>
              <a:rPr lang="en-US" dirty="0" err="1"/>
              <a:t>fUNCTION</a:t>
            </a:r>
            <a:endParaRPr lang="en-US" dirty="0"/>
          </a:p>
        </p:txBody>
      </p:sp>
      <p:sp>
        <p:nvSpPr>
          <p:cNvPr id="3" name="Content Placeholder 2">
            <a:extLst>
              <a:ext uri="{FF2B5EF4-FFF2-40B4-BE49-F238E27FC236}">
                <a16:creationId xmlns:a16="http://schemas.microsoft.com/office/drawing/2014/main" id="{2DC4AF45-E2C4-FC71-5C08-8071E5FD7716}"/>
              </a:ext>
            </a:extLst>
          </p:cNvPr>
          <p:cNvSpPr>
            <a:spLocks noGrp="1"/>
          </p:cNvSpPr>
          <p:nvPr>
            <p:ph idx="1"/>
          </p:nvPr>
        </p:nvSpPr>
        <p:spPr>
          <a:xfrm>
            <a:off x="1141412" y="2249487"/>
            <a:ext cx="9905999" cy="3396830"/>
          </a:xfrm>
        </p:spPr>
        <p:txBody>
          <a:bodyPr>
            <a:normAutofit lnSpcReduction="10000"/>
          </a:bodyPr>
          <a:lstStyle/>
          <a:p>
            <a:r>
              <a:rPr lang="en-US" dirty="0"/>
              <a:t>Only available when </a:t>
            </a:r>
            <a:r>
              <a:rPr lang="en-US" dirty="0" err="1"/>
              <a:t>INCLUDE_vTaskDelay</a:t>
            </a:r>
            <a:r>
              <a:rPr lang="en-US" dirty="0"/>
              <a:t> is defined as 1 in </a:t>
            </a:r>
            <a:r>
              <a:rPr lang="en-US" dirty="0" err="1"/>
              <a:t>FreeRTOSConfig.h</a:t>
            </a:r>
            <a:r>
              <a:rPr lang="en-US" dirty="0"/>
              <a:t>.</a:t>
            </a:r>
          </a:p>
          <a:p>
            <a:r>
              <a:rPr lang="en-US" dirty="0"/>
              <a:t>It places the calling task into the blocked state for a fixed number of tick interrupts.</a:t>
            </a:r>
          </a:p>
          <a:p>
            <a:r>
              <a:rPr lang="en-US" dirty="0"/>
              <a:t>The task does not use any processing time while waiting for the delay to finish.</a:t>
            </a:r>
          </a:p>
          <a:p>
            <a:r>
              <a:rPr lang="en-US" dirty="0"/>
              <a:t>The </a:t>
            </a:r>
            <a:r>
              <a:rPr lang="en-US" dirty="0" err="1"/>
              <a:t>pdMS_TO_TICKS</a:t>
            </a:r>
            <a:r>
              <a:rPr lang="en-US" dirty="0"/>
              <a:t>() macro can convert a time in milliseconds into a time in ticks.</a:t>
            </a:r>
          </a:p>
          <a:p>
            <a:endParaRPr lang="en-US" dirty="0"/>
          </a:p>
        </p:txBody>
      </p:sp>
      <p:pic>
        <p:nvPicPr>
          <p:cNvPr id="5" name="Picture 4">
            <a:extLst>
              <a:ext uri="{FF2B5EF4-FFF2-40B4-BE49-F238E27FC236}">
                <a16:creationId xmlns:a16="http://schemas.microsoft.com/office/drawing/2014/main" id="{BEB5E3D8-D30B-71D2-F442-8E5086FF855F}"/>
              </a:ext>
            </a:extLst>
          </p:cNvPr>
          <p:cNvPicPr>
            <a:picLocks noChangeAspect="1"/>
          </p:cNvPicPr>
          <p:nvPr/>
        </p:nvPicPr>
        <p:blipFill>
          <a:blip r:embed="rId2"/>
          <a:stretch>
            <a:fillRect/>
          </a:stretch>
        </p:blipFill>
        <p:spPr>
          <a:xfrm>
            <a:off x="2524634" y="5765912"/>
            <a:ext cx="6747393" cy="659745"/>
          </a:xfrm>
          <a:prstGeom prst="rect">
            <a:avLst/>
          </a:prstGeom>
        </p:spPr>
      </p:pic>
    </p:spTree>
    <p:extLst>
      <p:ext uri="{BB962C8B-B14F-4D97-AF65-F5344CB8AC3E}">
        <p14:creationId xmlns:p14="http://schemas.microsoft.com/office/powerpoint/2010/main" val="1742261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C655F-3E22-0AE8-EE34-17090B7282DA}"/>
              </a:ext>
            </a:extLst>
          </p:cNvPr>
          <p:cNvSpPr>
            <a:spLocks noGrp="1"/>
          </p:cNvSpPr>
          <p:nvPr>
            <p:ph type="title"/>
          </p:nvPr>
        </p:nvSpPr>
        <p:spPr/>
        <p:txBody>
          <a:bodyPr/>
          <a:lstStyle/>
          <a:p>
            <a:r>
              <a:rPr lang="en-US" dirty="0"/>
              <a:t>IDLE TASK</a:t>
            </a:r>
          </a:p>
        </p:txBody>
      </p:sp>
      <p:sp>
        <p:nvSpPr>
          <p:cNvPr id="3" name="Content Placeholder 2">
            <a:extLst>
              <a:ext uri="{FF2B5EF4-FFF2-40B4-BE49-F238E27FC236}">
                <a16:creationId xmlns:a16="http://schemas.microsoft.com/office/drawing/2014/main" id="{D575E9B8-5441-604B-37A3-705F008D84FE}"/>
              </a:ext>
            </a:extLst>
          </p:cNvPr>
          <p:cNvSpPr>
            <a:spLocks noGrp="1"/>
          </p:cNvSpPr>
          <p:nvPr>
            <p:ph idx="1"/>
          </p:nvPr>
        </p:nvSpPr>
        <p:spPr/>
        <p:txBody>
          <a:bodyPr/>
          <a:lstStyle/>
          <a:p>
            <a:r>
              <a:rPr lang="en-US" dirty="0"/>
              <a:t>There must always be at least one task that can enter the “Running state”.</a:t>
            </a:r>
          </a:p>
          <a:p>
            <a:r>
              <a:rPr lang="en-US" dirty="0"/>
              <a:t>An “Idle” task is automatically created by the scheduler when the RTOS Scheduler starts.</a:t>
            </a:r>
          </a:p>
          <a:p>
            <a:r>
              <a:rPr lang="en-US" dirty="0"/>
              <a:t>This task:</a:t>
            </a:r>
          </a:p>
          <a:p>
            <a:pPr lvl="1"/>
            <a:r>
              <a:rPr lang="en-US" dirty="0"/>
              <a:t>Has the lowest possible priority (0) to ensure it never prevents a higher priority task from running.</a:t>
            </a:r>
          </a:p>
          <a:p>
            <a:pPr lvl="1"/>
            <a:r>
              <a:rPr lang="en-US" dirty="0"/>
              <a:t>Responsible for cleaning up kernel resources after a task has been deleted.</a:t>
            </a:r>
          </a:p>
          <a:p>
            <a:endParaRPr lang="en-US" dirty="0"/>
          </a:p>
        </p:txBody>
      </p:sp>
    </p:spTree>
    <p:extLst>
      <p:ext uri="{BB962C8B-B14F-4D97-AF65-F5344CB8AC3E}">
        <p14:creationId xmlns:p14="http://schemas.microsoft.com/office/powerpoint/2010/main" val="38092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C09C5-E5FA-79B4-86B7-AA7AAF320EC1}"/>
              </a:ext>
            </a:extLst>
          </p:cNvPr>
          <p:cNvSpPr>
            <a:spLocks noGrp="1"/>
          </p:cNvSpPr>
          <p:nvPr>
            <p:ph type="title"/>
          </p:nvPr>
        </p:nvSpPr>
        <p:spPr/>
        <p:txBody>
          <a:bodyPr/>
          <a:lstStyle/>
          <a:p>
            <a:r>
              <a:rPr lang="en-US" dirty="0"/>
              <a:t>Deleting TASKS</a:t>
            </a:r>
          </a:p>
        </p:txBody>
      </p:sp>
      <p:sp>
        <p:nvSpPr>
          <p:cNvPr id="3" name="Content Placeholder 2">
            <a:extLst>
              <a:ext uri="{FF2B5EF4-FFF2-40B4-BE49-F238E27FC236}">
                <a16:creationId xmlns:a16="http://schemas.microsoft.com/office/drawing/2014/main" id="{81E086C0-6E62-0B28-32E1-D6435C036771}"/>
              </a:ext>
            </a:extLst>
          </p:cNvPr>
          <p:cNvSpPr>
            <a:spLocks noGrp="1"/>
          </p:cNvSpPr>
          <p:nvPr>
            <p:ph idx="1"/>
          </p:nvPr>
        </p:nvSpPr>
        <p:spPr/>
        <p:txBody>
          <a:bodyPr>
            <a:normAutofit/>
          </a:bodyPr>
          <a:lstStyle/>
          <a:p>
            <a:r>
              <a:rPr lang="en-US" dirty="0"/>
              <a:t>FreeRTOS tasks must not be allowed to return from their implementing function.</a:t>
            </a:r>
          </a:p>
          <a:p>
            <a:r>
              <a:rPr lang="en-US" dirty="0"/>
              <a:t>If a task is no longer required, it should be deleted.</a:t>
            </a:r>
          </a:p>
          <a:p>
            <a:r>
              <a:rPr lang="en-US" dirty="0"/>
              <a:t>Tasks can use the </a:t>
            </a:r>
            <a:r>
              <a:rPr lang="en-US" dirty="0" err="1"/>
              <a:t>vTaskDelete</a:t>
            </a:r>
            <a:r>
              <a:rPr lang="en-US" dirty="0"/>
              <a:t>() function to delete themselves or any other tasks.</a:t>
            </a:r>
          </a:p>
          <a:p>
            <a:r>
              <a:rPr lang="en-US" dirty="0"/>
              <a:t>If “NULL” is passed to </a:t>
            </a:r>
            <a:r>
              <a:rPr lang="en-US" dirty="0" err="1"/>
              <a:t>vTaskDelete</a:t>
            </a:r>
            <a:r>
              <a:rPr lang="en-US" dirty="0"/>
              <a:t>() a task can delete itself.</a:t>
            </a:r>
          </a:p>
          <a:p>
            <a:endParaRPr lang="en-US" dirty="0"/>
          </a:p>
          <a:p>
            <a:endParaRPr lang="en-US" dirty="0"/>
          </a:p>
        </p:txBody>
      </p:sp>
      <p:pic>
        <p:nvPicPr>
          <p:cNvPr id="5" name="Picture 4">
            <a:extLst>
              <a:ext uri="{FF2B5EF4-FFF2-40B4-BE49-F238E27FC236}">
                <a16:creationId xmlns:a16="http://schemas.microsoft.com/office/drawing/2014/main" id="{8FE2D91E-40E0-EAA9-8078-8E22E02F5D46}"/>
              </a:ext>
            </a:extLst>
          </p:cNvPr>
          <p:cNvPicPr>
            <a:picLocks noChangeAspect="1"/>
          </p:cNvPicPr>
          <p:nvPr/>
        </p:nvPicPr>
        <p:blipFill>
          <a:blip r:embed="rId2"/>
          <a:stretch>
            <a:fillRect/>
          </a:stretch>
        </p:blipFill>
        <p:spPr>
          <a:xfrm>
            <a:off x="2681877" y="5694898"/>
            <a:ext cx="6828246" cy="544584"/>
          </a:xfrm>
          <a:prstGeom prst="rect">
            <a:avLst/>
          </a:prstGeom>
        </p:spPr>
      </p:pic>
    </p:spTree>
    <p:extLst>
      <p:ext uri="{BB962C8B-B14F-4D97-AF65-F5344CB8AC3E}">
        <p14:creationId xmlns:p14="http://schemas.microsoft.com/office/powerpoint/2010/main" val="2054146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11F06-40E9-CCCA-C482-1355BD671629}"/>
              </a:ext>
            </a:extLst>
          </p:cNvPr>
          <p:cNvSpPr>
            <a:spLocks noGrp="1"/>
          </p:cNvSpPr>
          <p:nvPr>
            <p:ph type="title"/>
          </p:nvPr>
        </p:nvSpPr>
        <p:spPr/>
        <p:txBody>
          <a:bodyPr/>
          <a:lstStyle/>
          <a:p>
            <a:r>
              <a:rPr lang="en-US" dirty="0"/>
              <a:t>Scheduling algorithm </a:t>
            </a:r>
          </a:p>
        </p:txBody>
      </p:sp>
      <p:sp>
        <p:nvSpPr>
          <p:cNvPr id="3" name="Content Placeholder 2">
            <a:extLst>
              <a:ext uri="{FF2B5EF4-FFF2-40B4-BE49-F238E27FC236}">
                <a16:creationId xmlns:a16="http://schemas.microsoft.com/office/drawing/2014/main" id="{E75EA85E-5F72-B4FC-C082-01BC360EB567}"/>
              </a:ext>
            </a:extLst>
          </p:cNvPr>
          <p:cNvSpPr>
            <a:spLocks noGrp="1"/>
          </p:cNvSpPr>
          <p:nvPr>
            <p:ph idx="1"/>
          </p:nvPr>
        </p:nvSpPr>
        <p:spPr>
          <a:xfrm>
            <a:off x="1141412" y="2249486"/>
            <a:ext cx="10266036" cy="3989995"/>
          </a:xfrm>
        </p:spPr>
        <p:txBody>
          <a:bodyPr>
            <a:normAutofit/>
          </a:bodyPr>
          <a:lstStyle/>
          <a:p>
            <a:r>
              <a:rPr lang="en-US" dirty="0"/>
              <a:t>The scheduling algorithm is the software that chooses which task in the “ready state” should run.</a:t>
            </a:r>
          </a:p>
          <a:p>
            <a:r>
              <a:rPr lang="en-US" dirty="0"/>
              <a:t>The algorithm can be changed using the following macros in </a:t>
            </a:r>
            <a:r>
              <a:rPr lang="en-US" dirty="0" err="1"/>
              <a:t>FreeRTOSConfig.h</a:t>
            </a:r>
            <a:endParaRPr lang="en-US" dirty="0"/>
          </a:p>
          <a:p>
            <a:pPr lvl="1"/>
            <a:r>
              <a:rPr lang="en-US" dirty="0" err="1"/>
              <a:t>configUSE_PREEMPTION</a:t>
            </a:r>
            <a:r>
              <a:rPr lang="en-US" dirty="0"/>
              <a:t>: set to 1 to use preemptive RTOS scheduler or 0 to use cooperative RTOS Scheduler.</a:t>
            </a:r>
          </a:p>
          <a:p>
            <a:pPr lvl="1"/>
            <a:r>
              <a:rPr lang="en-US" dirty="0" err="1"/>
              <a:t>configUSE_TIME_SLICING</a:t>
            </a:r>
            <a:r>
              <a:rPr lang="en-US" dirty="0"/>
              <a:t>: set to 1 to switch between tasks of equal priority or 0 to avoid switching between tasks.</a:t>
            </a:r>
          </a:p>
        </p:txBody>
      </p:sp>
    </p:spTree>
    <p:extLst>
      <p:ext uri="{BB962C8B-B14F-4D97-AF65-F5344CB8AC3E}">
        <p14:creationId xmlns:p14="http://schemas.microsoft.com/office/powerpoint/2010/main" val="4157983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E2FE4-B2E5-1AE4-DA7C-6644D2726166}"/>
              </a:ext>
            </a:extLst>
          </p:cNvPr>
          <p:cNvSpPr>
            <a:spLocks noGrp="1"/>
          </p:cNvSpPr>
          <p:nvPr>
            <p:ph type="title"/>
          </p:nvPr>
        </p:nvSpPr>
        <p:spPr/>
        <p:txBody>
          <a:bodyPr/>
          <a:lstStyle/>
          <a:p>
            <a:r>
              <a:rPr lang="en-US" dirty="0"/>
              <a:t>Scheduling algorithm </a:t>
            </a:r>
          </a:p>
        </p:txBody>
      </p:sp>
      <p:sp>
        <p:nvSpPr>
          <p:cNvPr id="3" name="Content Placeholder 2">
            <a:extLst>
              <a:ext uri="{FF2B5EF4-FFF2-40B4-BE49-F238E27FC236}">
                <a16:creationId xmlns:a16="http://schemas.microsoft.com/office/drawing/2014/main" id="{562E8EE3-D32A-5D7D-0A7B-4B26124C77CC}"/>
              </a:ext>
            </a:extLst>
          </p:cNvPr>
          <p:cNvSpPr>
            <a:spLocks noGrp="1"/>
          </p:cNvSpPr>
          <p:nvPr>
            <p:ph idx="1"/>
          </p:nvPr>
        </p:nvSpPr>
        <p:spPr/>
        <p:txBody>
          <a:bodyPr/>
          <a:lstStyle/>
          <a:p>
            <a:r>
              <a:rPr lang="en-US" dirty="0"/>
              <a:t>Fixed Priority: scheduling algorithms that do not change the priority assigned to the tasks being scheduled, but also do not prevent the tasks from changing their own priority, or that of other tasks.</a:t>
            </a:r>
          </a:p>
          <a:p>
            <a:r>
              <a:rPr lang="en-US" dirty="0"/>
              <a:t>Pre-emptive: scheduling algorithms that will immediately “pre-empt” the running task if a task that has a higher priority enters the running state.</a:t>
            </a:r>
          </a:p>
          <a:p>
            <a:r>
              <a:rPr lang="en-US" dirty="0"/>
              <a:t>Time Slicing: used to share processing time between tasks of equal priority, even when tasks do not explicitly yield or enter the blocking state.</a:t>
            </a:r>
          </a:p>
        </p:txBody>
      </p:sp>
    </p:spTree>
    <p:extLst>
      <p:ext uri="{BB962C8B-B14F-4D97-AF65-F5344CB8AC3E}">
        <p14:creationId xmlns:p14="http://schemas.microsoft.com/office/powerpoint/2010/main" val="219337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EC9E-1202-349D-C135-A6DBC4EE1503}"/>
              </a:ext>
            </a:extLst>
          </p:cNvPr>
          <p:cNvSpPr>
            <a:spLocks noGrp="1"/>
          </p:cNvSpPr>
          <p:nvPr>
            <p:ph type="title"/>
          </p:nvPr>
        </p:nvSpPr>
        <p:spPr/>
        <p:txBody>
          <a:bodyPr/>
          <a:lstStyle/>
          <a:p>
            <a:r>
              <a:rPr lang="en-US" dirty="0"/>
              <a:t>Scheduling algorithm </a:t>
            </a:r>
          </a:p>
        </p:txBody>
      </p:sp>
      <p:sp>
        <p:nvSpPr>
          <p:cNvPr id="3" name="Content Placeholder 2">
            <a:extLst>
              <a:ext uri="{FF2B5EF4-FFF2-40B4-BE49-F238E27FC236}">
                <a16:creationId xmlns:a16="http://schemas.microsoft.com/office/drawing/2014/main" id="{E7EBAE98-B07F-B906-F81F-8249E8C16647}"/>
              </a:ext>
            </a:extLst>
          </p:cNvPr>
          <p:cNvSpPr>
            <a:spLocks noGrp="1"/>
          </p:cNvSpPr>
          <p:nvPr>
            <p:ph idx="1"/>
          </p:nvPr>
        </p:nvSpPr>
        <p:spPr>
          <a:xfrm>
            <a:off x="1141412" y="2249487"/>
            <a:ext cx="9905999" cy="784808"/>
          </a:xfrm>
        </p:spPr>
        <p:txBody>
          <a:bodyPr/>
          <a:lstStyle/>
          <a:p>
            <a:r>
              <a:rPr lang="en-US" dirty="0"/>
              <a:t>FreeRTOS Scheduler can be configured to work as:</a:t>
            </a:r>
          </a:p>
        </p:txBody>
      </p:sp>
      <p:graphicFrame>
        <p:nvGraphicFramePr>
          <p:cNvPr id="4" name="Table 4">
            <a:extLst>
              <a:ext uri="{FF2B5EF4-FFF2-40B4-BE49-F238E27FC236}">
                <a16:creationId xmlns:a16="http://schemas.microsoft.com/office/drawing/2014/main" id="{18479F0C-1B79-A1D5-C85E-C742A76412CE}"/>
              </a:ext>
            </a:extLst>
          </p:cNvPr>
          <p:cNvGraphicFramePr>
            <a:graphicFrameLocks noGrp="1"/>
          </p:cNvGraphicFramePr>
          <p:nvPr>
            <p:extLst>
              <p:ext uri="{D42A27DB-BD31-4B8C-83A1-F6EECF244321}">
                <p14:modId xmlns:p14="http://schemas.microsoft.com/office/powerpoint/2010/main" val="1625989056"/>
              </p:ext>
            </p:extLst>
          </p:nvPr>
        </p:nvGraphicFramePr>
        <p:xfrm>
          <a:off x="1925389" y="2972825"/>
          <a:ext cx="8127999" cy="341505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70531746"/>
                    </a:ext>
                  </a:extLst>
                </a:gridCol>
                <a:gridCol w="2709333">
                  <a:extLst>
                    <a:ext uri="{9D8B030D-6E8A-4147-A177-3AD203B41FA5}">
                      <a16:colId xmlns:a16="http://schemas.microsoft.com/office/drawing/2014/main" val="4207078794"/>
                    </a:ext>
                  </a:extLst>
                </a:gridCol>
                <a:gridCol w="2709333">
                  <a:extLst>
                    <a:ext uri="{9D8B030D-6E8A-4147-A177-3AD203B41FA5}">
                      <a16:colId xmlns:a16="http://schemas.microsoft.com/office/drawing/2014/main" val="1035088228"/>
                    </a:ext>
                  </a:extLst>
                </a:gridCol>
              </a:tblGrid>
              <a:tr h="397530">
                <a:tc>
                  <a:txBody>
                    <a:bodyPr/>
                    <a:lstStyle/>
                    <a:p>
                      <a:r>
                        <a:rPr lang="en-US" dirty="0"/>
                        <a:t>Scheduling Algorithm</a:t>
                      </a:r>
                    </a:p>
                  </a:txBody>
                  <a:tcPr/>
                </a:tc>
                <a:tc>
                  <a:txBody>
                    <a:bodyPr/>
                    <a:lstStyle/>
                    <a:p>
                      <a:r>
                        <a:rPr lang="en-US" dirty="0" err="1"/>
                        <a:t>configUSE_PREEMPTION</a:t>
                      </a:r>
                      <a:endParaRPr lang="en-US" dirty="0"/>
                    </a:p>
                  </a:txBody>
                  <a:tcPr/>
                </a:tc>
                <a:tc>
                  <a:txBody>
                    <a:bodyPr/>
                    <a:lstStyle/>
                    <a:p>
                      <a:r>
                        <a:rPr lang="en-US" dirty="0" err="1"/>
                        <a:t>configUSE_TIME_SLICING</a:t>
                      </a:r>
                      <a:endParaRPr lang="en-US" dirty="0"/>
                    </a:p>
                  </a:txBody>
                  <a:tcPr/>
                </a:tc>
                <a:extLst>
                  <a:ext uri="{0D108BD9-81ED-4DB2-BD59-A6C34878D82A}">
                    <a16:rowId xmlns:a16="http://schemas.microsoft.com/office/drawing/2014/main" val="53790711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Prioritized Pre-emptive Scheduling with Time Slicing.</a:t>
                      </a:r>
                    </a:p>
                    <a:p>
                      <a:pPr algn="ctr"/>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0042645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Prioritized Pre-emptive Scheduling without Time Slicing.</a:t>
                      </a:r>
                    </a:p>
                    <a:p>
                      <a:pPr algn="ctr"/>
                      <a:endParaRPr lang="en-US" dirty="0"/>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2752629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Co-operative Scheduling.</a:t>
                      </a:r>
                    </a:p>
                    <a:p>
                      <a:pPr algn="ctr"/>
                      <a:endParaRPr lang="en-US" dirty="0"/>
                    </a:p>
                  </a:txBody>
                  <a:tcPr/>
                </a:tc>
                <a:tc>
                  <a:txBody>
                    <a:bodyPr/>
                    <a:lstStyle/>
                    <a:p>
                      <a:pPr algn="ctr"/>
                      <a:r>
                        <a:rPr lang="en-US" dirty="0"/>
                        <a:t>0</a:t>
                      </a:r>
                    </a:p>
                  </a:txBody>
                  <a:tcPr/>
                </a:tc>
                <a:tc>
                  <a:txBody>
                    <a:bodyPr/>
                    <a:lstStyle/>
                    <a:p>
                      <a:pPr algn="ctr"/>
                      <a:r>
                        <a:rPr lang="en-US" dirty="0"/>
                        <a:t>Any Value</a:t>
                      </a:r>
                    </a:p>
                  </a:txBody>
                  <a:tcPr/>
                </a:tc>
                <a:extLst>
                  <a:ext uri="{0D108BD9-81ED-4DB2-BD59-A6C34878D82A}">
                    <a16:rowId xmlns:a16="http://schemas.microsoft.com/office/drawing/2014/main" val="3058369651"/>
                  </a:ext>
                </a:extLst>
              </a:tr>
            </a:tbl>
          </a:graphicData>
        </a:graphic>
      </p:graphicFrame>
    </p:spTree>
    <p:extLst>
      <p:ext uri="{BB962C8B-B14F-4D97-AF65-F5344CB8AC3E}">
        <p14:creationId xmlns:p14="http://schemas.microsoft.com/office/powerpoint/2010/main" val="2663798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4451-BF58-0F23-953E-786F3CB35821}"/>
              </a:ext>
            </a:extLst>
          </p:cNvPr>
          <p:cNvSpPr>
            <a:spLocks noGrp="1"/>
          </p:cNvSpPr>
          <p:nvPr>
            <p:ph type="title"/>
          </p:nvPr>
        </p:nvSpPr>
        <p:spPr/>
        <p:txBody>
          <a:bodyPr>
            <a:normAutofit fontScale="90000"/>
          </a:bodyPr>
          <a:lstStyle/>
          <a:p>
            <a:r>
              <a:rPr lang="en-US" dirty="0"/>
              <a:t>Prioritized Pre-emptive Scheduling with Time Slicing</a:t>
            </a:r>
            <a:br>
              <a:rPr lang="en-US" dirty="0"/>
            </a:br>
            <a:endParaRPr lang="en-US" dirty="0"/>
          </a:p>
        </p:txBody>
      </p:sp>
      <p:sp>
        <p:nvSpPr>
          <p:cNvPr id="5" name="Content Placeholder 4">
            <a:extLst>
              <a:ext uri="{FF2B5EF4-FFF2-40B4-BE49-F238E27FC236}">
                <a16:creationId xmlns:a16="http://schemas.microsoft.com/office/drawing/2014/main" id="{B1B8D586-F28E-8A13-EFEE-06811B70A099}"/>
              </a:ext>
            </a:extLst>
          </p:cNvPr>
          <p:cNvSpPr>
            <a:spLocks noGrp="1"/>
          </p:cNvSpPr>
          <p:nvPr>
            <p:ph idx="1"/>
          </p:nvPr>
        </p:nvSpPr>
        <p:spPr>
          <a:xfrm>
            <a:off x="1141412" y="2241286"/>
            <a:ext cx="9905999" cy="1547528"/>
          </a:xfrm>
        </p:spPr>
        <p:txBody>
          <a:bodyPr/>
          <a:lstStyle/>
          <a:p>
            <a:pPr marL="0" indent="0">
              <a:buNone/>
            </a:pPr>
            <a:r>
              <a:rPr lang="en-US" dirty="0"/>
              <a:t>Example 1:  Tasks with different priorities</a:t>
            </a:r>
          </a:p>
        </p:txBody>
      </p:sp>
      <p:pic>
        <p:nvPicPr>
          <p:cNvPr id="7" name="Picture 6">
            <a:extLst>
              <a:ext uri="{FF2B5EF4-FFF2-40B4-BE49-F238E27FC236}">
                <a16:creationId xmlns:a16="http://schemas.microsoft.com/office/drawing/2014/main" id="{897E4387-A279-D76A-2920-E00143A896E1}"/>
              </a:ext>
            </a:extLst>
          </p:cNvPr>
          <p:cNvPicPr>
            <a:picLocks noChangeAspect="1"/>
          </p:cNvPicPr>
          <p:nvPr/>
        </p:nvPicPr>
        <p:blipFill>
          <a:blip r:embed="rId2"/>
          <a:stretch>
            <a:fillRect/>
          </a:stretch>
        </p:blipFill>
        <p:spPr>
          <a:xfrm>
            <a:off x="2387375" y="2794527"/>
            <a:ext cx="7888349" cy="3818962"/>
          </a:xfrm>
          <a:prstGeom prst="rect">
            <a:avLst/>
          </a:prstGeom>
        </p:spPr>
      </p:pic>
    </p:spTree>
    <p:extLst>
      <p:ext uri="{BB962C8B-B14F-4D97-AF65-F5344CB8AC3E}">
        <p14:creationId xmlns:p14="http://schemas.microsoft.com/office/powerpoint/2010/main" val="1576351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4809A-D7D1-24A9-081F-84109579FCF4}"/>
              </a:ext>
            </a:extLst>
          </p:cNvPr>
          <p:cNvSpPr>
            <a:spLocks noGrp="1"/>
          </p:cNvSpPr>
          <p:nvPr>
            <p:ph type="title"/>
          </p:nvPr>
        </p:nvSpPr>
        <p:spPr>
          <a:xfrm>
            <a:off x="1019015" y="1093787"/>
            <a:ext cx="3059969" cy="4697413"/>
          </a:xfrm>
        </p:spPr>
        <p:txBody>
          <a:bodyPr>
            <a:normAutofit/>
          </a:bodyPr>
          <a:lstStyle/>
          <a:p>
            <a:r>
              <a:rPr lang="en-US" dirty="0"/>
              <a:t>Index</a:t>
            </a:r>
          </a:p>
        </p:txBody>
      </p:sp>
      <p:sp>
        <p:nvSpPr>
          <p:cNvPr id="3" name="Content Placeholder 2">
            <a:extLst>
              <a:ext uri="{FF2B5EF4-FFF2-40B4-BE49-F238E27FC236}">
                <a16:creationId xmlns:a16="http://schemas.microsoft.com/office/drawing/2014/main" id="{DD9900B4-E608-3F41-1A77-13B0FB1E051A}"/>
              </a:ext>
            </a:extLst>
          </p:cNvPr>
          <p:cNvSpPr>
            <a:spLocks noGrp="1"/>
          </p:cNvSpPr>
          <p:nvPr>
            <p:ph idx="1"/>
          </p:nvPr>
        </p:nvSpPr>
        <p:spPr>
          <a:xfrm>
            <a:off x="5215467" y="1093788"/>
            <a:ext cx="5831944" cy="4697413"/>
          </a:xfrm>
        </p:spPr>
        <p:txBody>
          <a:bodyPr>
            <a:noAutofit/>
          </a:bodyPr>
          <a:lstStyle/>
          <a:p>
            <a:pPr marL="457200" indent="-457200">
              <a:lnSpc>
                <a:spcPct val="110000"/>
              </a:lnSpc>
              <a:buFont typeface="+mj-lt"/>
              <a:buAutoNum type="arabicPeriod"/>
            </a:pPr>
            <a:r>
              <a:rPr lang="en-US" sz="2000" dirty="0"/>
              <a:t>Memory Allocation</a:t>
            </a:r>
          </a:p>
          <a:p>
            <a:pPr marL="457200" indent="-457200">
              <a:lnSpc>
                <a:spcPct val="110000"/>
              </a:lnSpc>
              <a:buFont typeface="+mj-lt"/>
              <a:buAutoNum type="arabicPeriod"/>
            </a:pPr>
            <a:r>
              <a:rPr lang="en-US" sz="2000" dirty="0"/>
              <a:t>Multitask</a:t>
            </a:r>
          </a:p>
          <a:p>
            <a:pPr marL="457200" indent="-457200">
              <a:lnSpc>
                <a:spcPct val="110000"/>
              </a:lnSpc>
              <a:buFont typeface="+mj-lt"/>
              <a:buAutoNum type="arabicPeriod"/>
            </a:pPr>
            <a:r>
              <a:rPr lang="en-US" sz="2000" dirty="0"/>
              <a:t>RTOS Tick</a:t>
            </a:r>
          </a:p>
          <a:p>
            <a:pPr marL="457200" indent="-457200">
              <a:lnSpc>
                <a:spcPct val="110000"/>
              </a:lnSpc>
              <a:buFont typeface="+mj-lt"/>
              <a:buAutoNum type="arabicPeriod"/>
            </a:pPr>
            <a:r>
              <a:rPr lang="en-US" sz="2000" dirty="0"/>
              <a:t>Queues</a:t>
            </a:r>
          </a:p>
          <a:p>
            <a:pPr marL="457200" indent="-457200">
              <a:lnSpc>
                <a:spcPct val="110000"/>
              </a:lnSpc>
              <a:buFont typeface="+mj-lt"/>
              <a:buAutoNum type="arabicPeriod"/>
            </a:pPr>
            <a:r>
              <a:rPr lang="en-US" sz="2000" dirty="0"/>
              <a:t>Timers</a:t>
            </a:r>
          </a:p>
          <a:p>
            <a:pPr marL="457200" indent="-457200">
              <a:lnSpc>
                <a:spcPct val="110000"/>
              </a:lnSpc>
              <a:buFont typeface="+mj-lt"/>
              <a:buAutoNum type="arabicPeriod"/>
            </a:pPr>
            <a:r>
              <a:rPr lang="en-US" sz="2000" dirty="0"/>
              <a:t>Interrupt Management</a:t>
            </a:r>
          </a:p>
          <a:p>
            <a:pPr marL="457200" indent="-457200">
              <a:lnSpc>
                <a:spcPct val="110000"/>
              </a:lnSpc>
              <a:buFont typeface="+mj-lt"/>
              <a:buAutoNum type="arabicPeriod"/>
            </a:pPr>
            <a:r>
              <a:rPr lang="en-US" sz="2000" dirty="0"/>
              <a:t>Semaphores</a:t>
            </a:r>
          </a:p>
          <a:p>
            <a:pPr marL="457200" indent="-457200">
              <a:lnSpc>
                <a:spcPct val="110000"/>
              </a:lnSpc>
              <a:buFont typeface="+mj-lt"/>
              <a:buAutoNum type="arabicPeriod"/>
            </a:pPr>
            <a:r>
              <a:rPr lang="en-US" sz="2000" dirty="0"/>
              <a:t>Critical Sections</a:t>
            </a:r>
          </a:p>
          <a:p>
            <a:pPr marL="457200" indent="-457200">
              <a:lnSpc>
                <a:spcPct val="110000"/>
              </a:lnSpc>
              <a:buFont typeface="+mj-lt"/>
              <a:buAutoNum type="arabicPeriod"/>
            </a:pPr>
            <a:r>
              <a:rPr lang="en-US" sz="2000" dirty="0"/>
              <a:t>Event Groups</a:t>
            </a:r>
          </a:p>
          <a:p>
            <a:pPr marL="457200" indent="-457200">
              <a:lnSpc>
                <a:spcPct val="110000"/>
              </a:lnSpc>
              <a:buFont typeface="+mj-lt"/>
              <a:buAutoNum type="arabicPeriod"/>
            </a:pPr>
            <a:r>
              <a:rPr lang="en-US" sz="2000" dirty="0"/>
              <a:t>Notifications</a:t>
            </a:r>
          </a:p>
          <a:p>
            <a:pPr marL="457200" indent="-457200">
              <a:lnSpc>
                <a:spcPct val="110000"/>
              </a:lnSpc>
              <a:buFont typeface="+mj-lt"/>
              <a:buAutoNum type="arabicPeriod"/>
            </a:pPr>
            <a:r>
              <a:rPr lang="en-US" sz="2000" dirty="0"/>
              <a:t>Memory Allocation</a:t>
            </a:r>
          </a:p>
        </p:txBody>
      </p:sp>
    </p:spTree>
    <p:extLst>
      <p:ext uri="{BB962C8B-B14F-4D97-AF65-F5344CB8AC3E}">
        <p14:creationId xmlns:p14="http://schemas.microsoft.com/office/powerpoint/2010/main" val="3843519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58937-0F1C-FCCD-A1EE-8F1F29D0F08C}"/>
              </a:ext>
            </a:extLst>
          </p:cNvPr>
          <p:cNvSpPr>
            <a:spLocks noGrp="1"/>
          </p:cNvSpPr>
          <p:nvPr>
            <p:ph type="title"/>
          </p:nvPr>
        </p:nvSpPr>
        <p:spPr/>
        <p:txBody>
          <a:bodyPr/>
          <a:lstStyle/>
          <a:p>
            <a:r>
              <a:rPr lang="en-US" dirty="0"/>
              <a:t>Prioritized Pre-emptive Scheduling with Time Slicing</a:t>
            </a:r>
          </a:p>
        </p:txBody>
      </p:sp>
      <p:sp>
        <p:nvSpPr>
          <p:cNvPr id="3" name="Content Placeholder 2">
            <a:extLst>
              <a:ext uri="{FF2B5EF4-FFF2-40B4-BE49-F238E27FC236}">
                <a16:creationId xmlns:a16="http://schemas.microsoft.com/office/drawing/2014/main" id="{D5C5E139-BC9E-E63D-4D61-74A1D8E364E3}"/>
              </a:ext>
            </a:extLst>
          </p:cNvPr>
          <p:cNvSpPr>
            <a:spLocks noGrp="1"/>
          </p:cNvSpPr>
          <p:nvPr>
            <p:ph idx="1"/>
          </p:nvPr>
        </p:nvSpPr>
        <p:spPr>
          <a:xfrm>
            <a:off x="1141412" y="2249487"/>
            <a:ext cx="9905999" cy="986082"/>
          </a:xfrm>
        </p:spPr>
        <p:txBody>
          <a:bodyPr/>
          <a:lstStyle/>
          <a:p>
            <a:pPr marL="0" indent="0">
              <a:buNone/>
            </a:pPr>
            <a:r>
              <a:rPr lang="en-US" dirty="0"/>
              <a:t>Example 2:  Tasks that share priority.</a:t>
            </a:r>
          </a:p>
          <a:p>
            <a:endParaRPr lang="en-US" dirty="0"/>
          </a:p>
        </p:txBody>
      </p:sp>
      <p:pic>
        <p:nvPicPr>
          <p:cNvPr id="5" name="Picture 4">
            <a:extLst>
              <a:ext uri="{FF2B5EF4-FFF2-40B4-BE49-F238E27FC236}">
                <a16:creationId xmlns:a16="http://schemas.microsoft.com/office/drawing/2014/main" id="{87FC747A-567C-7AA4-B16D-EC917B7329B3}"/>
              </a:ext>
            </a:extLst>
          </p:cNvPr>
          <p:cNvPicPr>
            <a:picLocks noChangeAspect="1"/>
          </p:cNvPicPr>
          <p:nvPr/>
        </p:nvPicPr>
        <p:blipFill>
          <a:blip r:embed="rId2"/>
          <a:stretch>
            <a:fillRect/>
          </a:stretch>
        </p:blipFill>
        <p:spPr>
          <a:xfrm>
            <a:off x="1612600" y="3105036"/>
            <a:ext cx="9375394" cy="2734001"/>
          </a:xfrm>
          <a:prstGeom prst="rect">
            <a:avLst/>
          </a:prstGeom>
        </p:spPr>
      </p:pic>
    </p:spTree>
    <p:extLst>
      <p:ext uri="{BB962C8B-B14F-4D97-AF65-F5344CB8AC3E}">
        <p14:creationId xmlns:p14="http://schemas.microsoft.com/office/powerpoint/2010/main" val="4051785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07136-3197-282E-1FE5-10625B0B2A99}"/>
              </a:ext>
            </a:extLst>
          </p:cNvPr>
          <p:cNvSpPr>
            <a:spLocks noGrp="1"/>
          </p:cNvSpPr>
          <p:nvPr>
            <p:ph type="title"/>
          </p:nvPr>
        </p:nvSpPr>
        <p:spPr/>
        <p:txBody>
          <a:bodyPr/>
          <a:lstStyle/>
          <a:p>
            <a:r>
              <a:rPr lang="en-US" dirty="0"/>
              <a:t>Prioritized Pre-emptive Scheduling without Time Slicing</a:t>
            </a:r>
          </a:p>
        </p:txBody>
      </p:sp>
      <p:sp>
        <p:nvSpPr>
          <p:cNvPr id="3" name="Content Placeholder 2">
            <a:extLst>
              <a:ext uri="{FF2B5EF4-FFF2-40B4-BE49-F238E27FC236}">
                <a16:creationId xmlns:a16="http://schemas.microsoft.com/office/drawing/2014/main" id="{5E7F34D8-3849-5929-1634-6E875FC5089A}"/>
              </a:ext>
            </a:extLst>
          </p:cNvPr>
          <p:cNvSpPr>
            <a:spLocks noGrp="1"/>
          </p:cNvSpPr>
          <p:nvPr>
            <p:ph idx="1"/>
          </p:nvPr>
        </p:nvSpPr>
        <p:spPr>
          <a:xfrm>
            <a:off x="1141412" y="2249487"/>
            <a:ext cx="9905999" cy="932461"/>
          </a:xfrm>
        </p:spPr>
        <p:txBody>
          <a:bodyPr/>
          <a:lstStyle/>
          <a:p>
            <a:pPr marL="0" indent="0">
              <a:buNone/>
            </a:pPr>
            <a:r>
              <a:rPr lang="en-US" dirty="0"/>
              <a:t>Example 1:  Tasks that share priority.</a:t>
            </a:r>
          </a:p>
          <a:p>
            <a:endParaRPr lang="en-US" dirty="0"/>
          </a:p>
        </p:txBody>
      </p:sp>
      <p:pic>
        <p:nvPicPr>
          <p:cNvPr id="5" name="Picture 4">
            <a:extLst>
              <a:ext uri="{FF2B5EF4-FFF2-40B4-BE49-F238E27FC236}">
                <a16:creationId xmlns:a16="http://schemas.microsoft.com/office/drawing/2014/main" id="{5380535A-3431-8C2F-3BE8-83FFB6087078}"/>
              </a:ext>
            </a:extLst>
          </p:cNvPr>
          <p:cNvPicPr>
            <a:picLocks noChangeAspect="1"/>
          </p:cNvPicPr>
          <p:nvPr/>
        </p:nvPicPr>
        <p:blipFill>
          <a:blip r:embed="rId2"/>
          <a:stretch>
            <a:fillRect/>
          </a:stretch>
        </p:blipFill>
        <p:spPr>
          <a:xfrm>
            <a:off x="1845022" y="3145812"/>
            <a:ext cx="8356103" cy="2799837"/>
          </a:xfrm>
          <a:prstGeom prst="rect">
            <a:avLst/>
          </a:prstGeom>
        </p:spPr>
      </p:pic>
    </p:spTree>
    <p:extLst>
      <p:ext uri="{BB962C8B-B14F-4D97-AF65-F5344CB8AC3E}">
        <p14:creationId xmlns:p14="http://schemas.microsoft.com/office/powerpoint/2010/main" val="3683811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08981-BC28-76A7-9B62-B6126F9F57AC}"/>
              </a:ext>
            </a:extLst>
          </p:cNvPr>
          <p:cNvSpPr>
            <a:spLocks noGrp="1"/>
          </p:cNvSpPr>
          <p:nvPr>
            <p:ph type="title"/>
          </p:nvPr>
        </p:nvSpPr>
        <p:spPr/>
        <p:txBody>
          <a:bodyPr/>
          <a:lstStyle/>
          <a:p>
            <a:r>
              <a:rPr lang="en-US" dirty="0"/>
              <a:t>Co-operative Scheduling</a:t>
            </a:r>
          </a:p>
        </p:txBody>
      </p:sp>
      <p:sp>
        <p:nvSpPr>
          <p:cNvPr id="3" name="Content Placeholder 2">
            <a:extLst>
              <a:ext uri="{FF2B5EF4-FFF2-40B4-BE49-F238E27FC236}">
                <a16:creationId xmlns:a16="http://schemas.microsoft.com/office/drawing/2014/main" id="{0E1FDD1F-3DC6-F129-5542-15393A9BB497}"/>
              </a:ext>
            </a:extLst>
          </p:cNvPr>
          <p:cNvSpPr>
            <a:spLocks noGrp="1"/>
          </p:cNvSpPr>
          <p:nvPr>
            <p:ph idx="1"/>
          </p:nvPr>
        </p:nvSpPr>
        <p:spPr>
          <a:xfrm>
            <a:off x="1141412" y="2249487"/>
            <a:ext cx="9905999" cy="1551629"/>
          </a:xfrm>
        </p:spPr>
        <p:txBody>
          <a:bodyPr/>
          <a:lstStyle/>
          <a:p>
            <a:r>
              <a:rPr lang="en-US" dirty="0"/>
              <a:t>Example 1:  Tasks with different priorities</a:t>
            </a:r>
          </a:p>
          <a:p>
            <a:endParaRPr lang="en-US" dirty="0"/>
          </a:p>
        </p:txBody>
      </p:sp>
      <p:pic>
        <p:nvPicPr>
          <p:cNvPr id="5" name="Picture 4">
            <a:extLst>
              <a:ext uri="{FF2B5EF4-FFF2-40B4-BE49-F238E27FC236}">
                <a16:creationId xmlns:a16="http://schemas.microsoft.com/office/drawing/2014/main" id="{4CE4D06E-39D0-37D0-0ED1-A1690667E601}"/>
              </a:ext>
            </a:extLst>
          </p:cNvPr>
          <p:cNvPicPr>
            <a:picLocks noChangeAspect="1"/>
          </p:cNvPicPr>
          <p:nvPr/>
        </p:nvPicPr>
        <p:blipFill>
          <a:blip r:embed="rId2"/>
          <a:stretch>
            <a:fillRect/>
          </a:stretch>
        </p:blipFill>
        <p:spPr>
          <a:xfrm>
            <a:off x="1683951" y="3098504"/>
            <a:ext cx="8526165" cy="3060369"/>
          </a:xfrm>
          <a:prstGeom prst="rect">
            <a:avLst/>
          </a:prstGeom>
        </p:spPr>
      </p:pic>
    </p:spTree>
    <p:extLst>
      <p:ext uri="{BB962C8B-B14F-4D97-AF65-F5344CB8AC3E}">
        <p14:creationId xmlns:p14="http://schemas.microsoft.com/office/powerpoint/2010/main" val="165939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809F1-EAF0-C75C-204F-C023000BF57E}"/>
              </a:ext>
            </a:extLst>
          </p:cNvPr>
          <p:cNvSpPr>
            <a:spLocks noGrp="1"/>
          </p:cNvSpPr>
          <p:nvPr>
            <p:ph type="title"/>
          </p:nvPr>
        </p:nvSpPr>
        <p:spPr/>
        <p:txBody>
          <a:bodyPr/>
          <a:lstStyle/>
          <a:p>
            <a:r>
              <a:rPr lang="en-US" dirty="0"/>
              <a:t>Queue</a:t>
            </a:r>
          </a:p>
        </p:txBody>
      </p:sp>
      <p:sp>
        <p:nvSpPr>
          <p:cNvPr id="3" name="Content Placeholder 2">
            <a:extLst>
              <a:ext uri="{FF2B5EF4-FFF2-40B4-BE49-F238E27FC236}">
                <a16:creationId xmlns:a16="http://schemas.microsoft.com/office/drawing/2014/main" id="{68B7C09A-70DA-E9C7-515E-3BB7D84D7420}"/>
              </a:ext>
            </a:extLst>
          </p:cNvPr>
          <p:cNvSpPr>
            <a:spLocks noGrp="1"/>
          </p:cNvSpPr>
          <p:nvPr>
            <p:ph idx="1"/>
          </p:nvPr>
        </p:nvSpPr>
        <p:spPr/>
        <p:txBody>
          <a:bodyPr/>
          <a:lstStyle/>
          <a:p>
            <a:r>
              <a:rPr lang="en-US" dirty="0"/>
              <a:t>Communication mechanism between threads and interrupts.</a:t>
            </a:r>
          </a:p>
          <a:p>
            <a:r>
              <a:rPr lang="en-US" dirty="0"/>
              <a:t>Can hold a finite number (length) of fixed size data items.</a:t>
            </a:r>
          </a:p>
          <a:p>
            <a:r>
              <a:rPr lang="en-US" dirty="0"/>
              <a:t>Normally used as FIFO Buffers.</a:t>
            </a:r>
          </a:p>
          <a:p>
            <a:r>
              <a:rPr lang="en-US" dirty="0"/>
              <a:t>It is possible to write to the front or back of a queue and also to overwrite data.</a:t>
            </a:r>
          </a:p>
        </p:txBody>
      </p:sp>
    </p:spTree>
    <p:extLst>
      <p:ext uri="{BB962C8B-B14F-4D97-AF65-F5344CB8AC3E}">
        <p14:creationId xmlns:p14="http://schemas.microsoft.com/office/powerpoint/2010/main" val="3967792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918A6-A903-AA36-A4DB-69357065D34F}"/>
              </a:ext>
            </a:extLst>
          </p:cNvPr>
          <p:cNvSpPr>
            <a:spLocks noGrp="1"/>
          </p:cNvSpPr>
          <p:nvPr>
            <p:ph type="title"/>
          </p:nvPr>
        </p:nvSpPr>
        <p:spPr/>
        <p:txBody>
          <a:bodyPr/>
          <a:lstStyle/>
          <a:p>
            <a:r>
              <a:rPr lang="en-US" dirty="0"/>
              <a:t>QUEUE EXAMPLE</a:t>
            </a:r>
          </a:p>
        </p:txBody>
      </p:sp>
      <p:grpSp>
        <p:nvGrpSpPr>
          <p:cNvPr id="16" name="Group 15">
            <a:extLst>
              <a:ext uri="{FF2B5EF4-FFF2-40B4-BE49-F238E27FC236}">
                <a16:creationId xmlns:a16="http://schemas.microsoft.com/office/drawing/2014/main" id="{F84A6885-B1D8-175C-2A22-33FA54D9CFB6}"/>
              </a:ext>
            </a:extLst>
          </p:cNvPr>
          <p:cNvGrpSpPr/>
          <p:nvPr/>
        </p:nvGrpSpPr>
        <p:grpSpPr>
          <a:xfrm>
            <a:off x="2706296" y="1759093"/>
            <a:ext cx="6035860" cy="4690913"/>
            <a:chOff x="2669392" y="1767293"/>
            <a:chExt cx="6035860" cy="4690913"/>
          </a:xfrm>
        </p:grpSpPr>
        <p:sp>
          <p:nvSpPr>
            <p:cNvPr id="15" name="Rectangle 14">
              <a:extLst>
                <a:ext uri="{FF2B5EF4-FFF2-40B4-BE49-F238E27FC236}">
                  <a16:creationId xmlns:a16="http://schemas.microsoft.com/office/drawing/2014/main" id="{A3BE572A-8443-D5C8-938B-99E03794D066}"/>
                </a:ext>
              </a:extLst>
            </p:cNvPr>
            <p:cNvSpPr/>
            <p:nvPr/>
          </p:nvSpPr>
          <p:spPr>
            <a:xfrm>
              <a:off x="2669392" y="1767293"/>
              <a:ext cx="6035860" cy="469091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F39BFE46-C6AD-1FA2-B1CC-D85B9CFDB8DF}"/>
                </a:ext>
              </a:extLst>
            </p:cNvPr>
            <p:cNvGrpSpPr/>
            <p:nvPr/>
          </p:nvGrpSpPr>
          <p:grpSpPr>
            <a:xfrm>
              <a:off x="2985003" y="1952128"/>
              <a:ext cx="5433218" cy="4287354"/>
              <a:chOff x="864148" y="2216656"/>
              <a:chExt cx="5231853" cy="4199458"/>
            </a:xfrm>
          </p:grpSpPr>
          <p:pic>
            <p:nvPicPr>
              <p:cNvPr id="5" name="Picture 4">
                <a:extLst>
                  <a:ext uri="{FF2B5EF4-FFF2-40B4-BE49-F238E27FC236}">
                    <a16:creationId xmlns:a16="http://schemas.microsoft.com/office/drawing/2014/main" id="{061BE4FE-CF49-9AFE-2AFC-FBE0870FEABA}"/>
                  </a:ext>
                </a:extLst>
              </p:cNvPr>
              <p:cNvPicPr>
                <a:picLocks noChangeAspect="1"/>
              </p:cNvPicPr>
              <p:nvPr/>
            </p:nvPicPr>
            <p:blipFill>
              <a:blip r:embed="rId2"/>
              <a:stretch>
                <a:fillRect/>
              </a:stretch>
            </p:blipFill>
            <p:spPr>
              <a:xfrm>
                <a:off x="864148" y="2216656"/>
                <a:ext cx="5188167" cy="732536"/>
              </a:xfrm>
              <a:prstGeom prst="rect">
                <a:avLst/>
              </a:prstGeom>
            </p:spPr>
          </p:pic>
          <p:pic>
            <p:nvPicPr>
              <p:cNvPr id="7" name="Picture 6">
                <a:extLst>
                  <a:ext uri="{FF2B5EF4-FFF2-40B4-BE49-F238E27FC236}">
                    <a16:creationId xmlns:a16="http://schemas.microsoft.com/office/drawing/2014/main" id="{84C39728-0703-3A39-A861-78F2CA1D53BA}"/>
                  </a:ext>
                </a:extLst>
              </p:cNvPr>
              <p:cNvPicPr>
                <a:picLocks noChangeAspect="1"/>
              </p:cNvPicPr>
              <p:nvPr/>
            </p:nvPicPr>
            <p:blipFill>
              <a:blip r:embed="rId3"/>
              <a:stretch>
                <a:fillRect/>
              </a:stretch>
            </p:blipFill>
            <p:spPr>
              <a:xfrm>
                <a:off x="864149" y="3107976"/>
                <a:ext cx="5231852" cy="741999"/>
              </a:xfrm>
              <a:prstGeom prst="rect">
                <a:avLst/>
              </a:prstGeom>
            </p:spPr>
          </p:pic>
          <p:pic>
            <p:nvPicPr>
              <p:cNvPr id="9" name="Picture 8">
                <a:extLst>
                  <a:ext uri="{FF2B5EF4-FFF2-40B4-BE49-F238E27FC236}">
                    <a16:creationId xmlns:a16="http://schemas.microsoft.com/office/drawing/2014/main" id="{FEBFB1C0-C2A9-2EDC-D357-A8AC28D6900A}"/>
                  </a:ext>
                </a:extLst>
              </p:cNvPr>
              <p:cNvPicPr>
                <a:picLocks noChangeAspect="1"/>
              </p:cNvPicPr>
              <p:nvPr/>
            </p:nvPicPr>
            <p:blipFill>
              <a:blip r:embed="rId4"/>
              <a:stretch>
                <a:fillRect/>
              </a:stretch>
            </p:blipFill>
            <p:spPr>
              <a:xfrm>
                <a:off x="864148" y="4008759"/>
                <a:ext cx="5231852" cy="699608"/>
              </a:xfrm>
              <a:prstGeom prst="rect">
                <a:avLst/>
              </a:prstGeom>
            </p:spPr>
          </p:pic>
          <p:pic>
            <p:nvPicPr>
              <p:cNvPr id="11" name="Picture 10">
                <a:extLst>
                  <a:ext uri="{FF2B5EF4-FFF2-40B4-BE49-F238E27FC236}">
                    <a16:creationId xmlns:a16="http://schemas.microsoft.com/office/drawing/2014/main" id="{710F95B0-68B4-2AB6-50D2-185DC657DFFB}"/>
                  </a:ext>
                </a:extLst>
              </p:cNvPr>
              <p:cNvPicPr>
                <a:picLocks noChangeAspect="1"/>
              </p:cNvPicPr>
              <p:nvPr/>
            </p:nvPicPr>
            <p:blipFill>
              <a:blip r:embed="rId5"/>
              <a:stretch>
                <a:fillRect/>
              </a:stretch>
            </p:blipFill>
            <p:spPr>
              <a:xfrm>
                <a:off x="864149" y="4863059"/>
                <a:ext cx="5231852" cy="721373"/>
              </a:xfrm>
              <a:prstGeom prst="rect">
                <a:avLst/>
              </a:prstGeom>
            </p:spPr>
          </p:pic>
          <p:pic>
            <p:nvPicPr>
              <p:cNvPr id="13" name="Picture 12">
                <a:extLst>
                  <a:ext uri="{FF2B5EF4-FFF2-40B4-BE49-F238E27FC236}">
                    <a16:creationId xmlns:a16="http://schemas.microsoft.com/office/drawing/2014/main" id="{2123B84A-25BA-628A-1FBB-C8FAA5F47D3A}"/>
                  </a:ext>
                </a:extLst>
              </p:cNvPr>
              <p:cNvPicPr>
                <a:picLocks noChangeAspect="1"/>
              </p:cNvPicPr>
              <p:nvPr/>
            </p:nvPicPr>
            <p:blipFill>
              <a:blip r:embed="rId6"/>
              <a:stretch>
                <a:fillRect/>
              </a:stretch>
            </p:blipFill>
            <p:spPr>
              <a:xfrm>
                <a:off x="864149" y="5692641"/>
                <a:ext cx="5231852" cy="723473"/>
              </a:xfrm>
              <a:prstGeom prst="rect">
                <a:avLst/>
              </a:prstGeom>
            </p:spPr>
          </p:pic>
        </p:grpSp>
      </p:grpSp>
    </p:spTree>
    <p:extLst>
      <p:ext uri="{BB962C8B-B14F-4D97-AF65-F5344CB8AC3E}">
        <p14:creationId xmlns:p14="http://schemas.microsoft.com/office/powerpoint/2010/main" val="4240027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DA7DD-3F65-C6D8-5634-CA1F95164E1B}"/>
              </a:ext>
            </a:extLst>
          </p:cNvPr>
          <p:cNvSpPr>
            <a:spLocks noGrp="1"/>
          </p:cNvSpPr>
          <p:nvPr>
            <p:ph type="title"/>
          </p:nvPr>
        </p:nvSpPr>
        <p:spPr/>
        <p:txBody>
          <a:bodyPr/>
          <a:lstStyle/>
          <a:p>
            <a:r>
              <a:rPr lang="en-US" dirty="0"/>
              <a:t>QUEUE</a:t>
            </a:r>
          </a:p>
        </p:txBody>
      </p:sp>
      <p:sp>
        <p:nvSpPr>
          <p:cNvPr id="3" name="Content Placeholder 2">
            <a:extLst>
              <a:ext uri="{FF2B5EF4-FFF2-40B4-BE49-F238E27FC236}">
                <a16:creationId xmlns:a16="http://schemas.microsoft.com/office/drawing/2014/main" id="{CE70608D-A591-2AA8-F70C-0F11B0E6C7B6}"/>
              </a:ext>
            </a:extLst>
          </p:cNvPr>
          <p:cNvSpPr>
            <a:spLocks noGrp="1"/>
          </p:cNvSpPr>
          <p:nvPr>
            <p:ph idx="1"/>
          </p:nvPr>
        </p:nvSpPr>
        <p:spPr/>
        <p:txBody>
          <a:bodyPr>
            <a:normAutofit/>
          </a:bodyPr>
          <a:lstStyle/>
          <a:p>
            <a:r>
              <a:rPr lang="en-US" dirty="0"/>
              <a:t>The same queue can be accessed by multiple tasks or ISR.</a:t>
            </a:r>
          </a:p>
          <a:p>
            <a:r>
              <a:rPr lang="en-US" dirty="0"/>
              <a:t>When tasks attempt to read from a queue, a “block time” can be specified. Tasks will remain in the “Blocked State” to wait for data to be available in the queue until data is placed in the queue or if the “block time” expires.</a:t>
            </a:r>
          </a:p>
          <a:p>
            <a:r>
              <a:rPr lang="en-US" dirty="0"/>
              <a:t>Tasks can also specify a “block time” when writing to a queue. They will remain in the “Blocked State” until space in the queue becomes available or if the “block time” expires.</a:t>
            </a:r>
          </a:p>
        </p:txBody>
      </p:sp>
    </p:spTree>
    <p:extLst>
      <p:ext uri="{BB962C8B-B14F-4D97-AF65-F5344CB8AC3E}">
        <p14:creationId xmlns:p14="http://schemas.microsoft.com/office/powerpoint/2010/main" val="3328040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B5D7A-B7B3-BF8B-E5AF-45F708DCC247}"/>
              </a:ext>
            </a:extLst>
          </p:cNvPr>
          <p:cNvSpPr>
            <a:spLocks noGrp="1"/>
          </p:cNvSpPr>
          <p:nvPr>
            <p:ph type="title"/>
          </p:nvPr>
        </p:nvSpPr>
        <p:spPr/>
        <p:txBody>
          <a:bodyPr/>
          <a:lstStyle/>
          <a:p>
            <a:r>
              <a:rPr lang="en-US" dirty="0"/>
              <a:t>Creating a queue</a:t>
            </a:r>
          </a:p>
        </p:txBody>
      </p:sp>
      <p:sp>
        <p:nvSpPr>
          <p:cNvPr id="3" name="Content Placeholder 2">
            <a:extLst>
              <a:ext uri="{FF2B5EF4-FFF2-40B4-BE49-F238E27FC236}">
                <a16:creationId xmlns:a16="http://schemas.microsoft.com/office/drawing/2014/main" id="{C33C19D0-417C-9FCB-A44B-F71D69B0271D}"/>
              </a:ext>
            </a:extLst>
          </p:cNvPr>
          <p:cNvSpPr>
            <a:spLocks noGrp="1"/>
          </p:cNvSpPr>
          <p:nvPr>
            <p:ph idx="1"/>
          </p:nvPr>
        </p:nvSpPr>
        <p:spPr>
          <a:xfrm>
            <a:off x="1141412" y="2249487"/>
            <a:ext cx="9905999" cy="2635128"/>
          </a:xfrm>
        </p:spPr>
        <p:txBody>
          <a:bodyPr/>
          <a:lstStyle/>
          <a:p>
            <a:r>
              <a:rPr lang="en-US" dirty="0"/>
              <a:t>Queues are created using the </a:t>
            </a:r>
            <a:r>
              <a:rPr lang="en-US" dirty="0" err="1"/>
              <a:t>xQueueCreate</a:t>
            </a:r>
            <a:r>
              <a:rPr lang="en-US" dirty="0"/>
              <a:t>() function.</a:t>
            </a:r>
          </a:p>
          <a:p>
            <a:r>
              <a:rPr lang="en-US" dirty="0"/>
              <a:t>If the queue is created successfully, the function shall return a handler of type </a:t>
            </a:r>
            <a:r>
              <a:rPr lang="en-US" dirty="0" err="1"/>
              <a:t>QueueHandle_t</a:t>
            </a:r>
            <a:r>
              <a:rPr lang="en-US" dirty="0"/>
              <a:t> that is used to reference the queue.</a:t>
            </a:r>
          </a:p>
          <a:p>
            <a:r>
              <a:rPr lang="en-US" dirty="0"/>
              <a:t>The queue length and item size must be specified when creating the queue.</a:t>
            </a:r>
          </a:p>
        </p:txBody>
      </p:sp>
      <p:pic>
        <p:nvPicPr>
          <p:cNvPr id="5" name="Picture 4">
            <a:extLst>
              <a:ext uri="{FF2B5EF4-FFF2-40B4-BE49-F238E27FC236}">
                <a16:creationId xmlns:a16="http://schemas.microsoft.com/office/drawing/2014/main" id="{08DA0CCF-34A3-9ECB-9DE2-069D41AEAAE7}"/>
              </a:ext>
            </a:extLst>
          </p:cNvPr>
          <p:cNvPicPr>
            <a:picLocks noChangeAspect="1"/>
          </p:cNvPicPr>
          <p:nvPr/>
        </p:nvPicPr>
        <p:blipFill>
          <a:blip r:embed="rId2"/>
          <a:stretch>
            <a:fillRect/>
          </a:stretch>
        </p:blipFill>
        <p:spPr>
          <a:xfrm>
            <a:off x="1236661" y="4884615"/>
            <a:ext cx="9715500" cy="552450"/>
          </a:xfrm>
          <a:prstGeom prst="rect">
            <a:avLst/>
          </a:prstGeom>
        </p:spPr>
      </p:pic>
    </p:spTree>
    <p:extLst>
      <p:ext uri="{BB962C8B-B14F-4D97-AF65-F5344CB8AC3E}">
        <p14:creationId xmlns:p14="http://schemas.microsoft.com/office/powerpoint/2010/main" val="128012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61E3-0F8E-DC1F-9451-ADF501818174}"/>
              </a:ext>
            </a:extLst>
          </p:cNvPr>
          <p:cNvSpPr>
            <a:spLocks noGrp="1"/>
          </p:cNvSpPr>
          <p:nvPr>
            <p:ph type="title"/>
          </p:nvPr>
        </p:nvSpPr>
        <p:spPr/>
        <p:txBody>
          <a:bodyPr/>
          <a:lstStyle/>
          <a:p>
            <a:r>
              <a:rPr lang="en-US" dirty="0"/>
              <a:t>Placing data in a queue</a:t>
            </a:r>
          </a:p>
        </p:txBody>
      </p:sp>
      <p:sp>
        <p:nvSpPr>
          <p:cNvPr id="3" name="Content Placeholder 2">
            <a:extLst>
              <a:ext uri="{FF2B5EF4-FFF2-40B4-BE49-F238E27FC236}">
                <a16:creationId xmlns:a16="http://schemas.microsoft.com/office/drawing/2014/main" id="{8E469798-8524-3BCA-F5A0-D78EAB1566B3}"/>
              </a:ext>
            </a:extLst>
          </p:cNvPr>
          <p:cNvSpPr>
            <a:spLocks noGrp="1"/>
          </p:cNvSpPr>
          <p:nvPr>
            <p:ph idx="1"/>
          </p:nvPr>
        </p:nvSpPr>
        <p:spPr>
          <a:xfrm>
            <a:off x="1141412" y="2249487"/>
            <a:ext cx="9905999" cy="1783251"/>
          </a:xfrm>
        </p:spPr>
        <p:txBody>
          <a:bodyPr/>
          <a:lstStyle/>
          <a:p>
            <a:r>
              <a:rPr lang="en-US" dirty="0" err="1"/>
              <a:t>xQueueSendToBack</a:t>
            </a:r>
            <a:r>
              <a:rPr lang="en-US" dirty="0"/>
              <a:t>(): used to send data to the back (tail) of a queue.</a:t>
            </a:r>
          </a:p>
          <a:p>
            <a:r>
              <a:rPr lang="en-US" dirty="0" err="1"/>
              <a:t>xQueueSendToFront</a:t>
            </a:r>
            <a:r>
              <a:rPr lang="en-US" dirty="0"/>
              <a:t>(): used to send data to the front (head) of a queue.</a:t>
            </a:r>
          </a:p>
        </p:txBody>
      </p:sp>
      <p:pic>
        <p:nvPicPr>
          <p:cNvPr id="5" name="Picture 4">
            <a:extLst>
              <a:ext uri="{FF2B5EF4-FFF2-40B4-BE49-F238E27FC236}">
                <a16:creationId xmlns:a16="http://schemas.microsoft.com/office/drawing/2014/main" id="{FEF021B4-0F63-3C38-BEEE-6B2F43917D63}"/>
              </a:ext>
            </a:extLst>
          </p:cNvPr>
          <p:cNvPicPr>
            <a:picLocks noChangeAspect="1"/>
          </p:cNvPicPr>
          <p:nvPr/>
        </p:nvPicPr>
        <p:blipFill>
          <a:blip r:embed="rId2"/>
          <a:stretch>
            <a:fillRect/>
          </a:stretch>
        </p:blipFill>
        <p:spPr>
          <a:xfrm>
            <a:off x="2389309" y="3751262"/>
            <a:ext cx="6991350" cy="981075"/>
          </a:xfrm>
          <a:prstGeom prst="rect">
            <a:avLst/>
          </a:prstGeom>
        </p:spPr>
      </p:pic>
      <p:pic>
        <p:nvPicPr>
          <p:cNvPr id="7" name="Picture 6">
            <a:extLst>
              <a:ext uri="{FF2B5EF4-FFF2-40B4-BE49-F238E27FC236}">
                <a16:creationId xmlns:a16="http://schemas.microsoft.com/office/drawing/2014/main" id="{B7059BEC-BE5E-3487-A052-8D9EC730E09A}"/>
              </a:ext>
            </a:extLst>
          </p:cNvPr>
          <p:cNvPicPr>
            <a:picLocks noChangeAspect="1"/>
          </p:cNvPicPr>
          <p:nvPr/>
        </p:nvPicPr>
        <p:blipFill>
          <a:blip r:embed="rId3"/>
          <a:stretch>
            <a:fillRect/>
          </a:stretch>
        </p:blipFill>
        <p:spPr>
          <a:xfrm>
            <a:off x="2389309" y="5039213"/>
            <a:ext cx="6991350" cy="1004282"/>
          </a:xfrm>
          <a:prstGeom prst="rect">
            <a:avLst/>
          </a:prstGeom>
        </p:spPr>
      </p:pic>
    </p:spTree>
    <p:extLst>
      <p:ext uri="{BB962C8B-B14F-4D97-AF65-F5344CB8AC3E}">
        <p14:creationId xmlns:p14="http://schemas.microsoft.com/office/powerpoint/2010/main" val="4258446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5D9F3-399A-EFB8-85B5-A875AFCAE7E3}"/>
              </a:ext>
            </a:extLst>
          </p:cNvPr>
          <p:cNvSpPr>
            <a:spLocks noGrp="1"/>
          </p:cNvSpPr>
          <p:nvPr>
            <p:ph type="title"/>
          </p:nvPr>
        </p:nvSpPr>
        <p:spPr/>
        <p:txBody>
          <a:bodyPr/>
          <a:lstStyle/>
          <a:p>
            <a:r>
              <a:rPr lang="en-US" dirty="0"/>
              <a:t>Reading data from a queue</a:t>
            </a:r>
          </a:p>
        </p:txBody>
      </p:sp>
      <p:sp>
        <p:nvSpPr>
          <p:cNvPr id="3" name="Content Placeholder 2">
            <a:extLst>
              <a:ext uri="{FF2B5EF4-FFF2-40B4-BE49-F238E27FC236}">
                <a16:creationId xmlns:a16="http://schemas.microsoft.com/office/drawing/2014/main" id="{871CDD60-7AE7-B005-97AE-71246165F25B}"/>
              </a:ext>
            </a:extLst>
          </p:cNvPr>
          <p:cNvSpPr>
            <a:spLocks noGrp="1"/>
          </p:cNvSpPr>
          <p:nvPr>
            <p:ph idx="1"/>
          </p:nvPr>
        </p:nvSpPr>
        <p:spPr/>
        <p:txBody>
          <a:bodyPr/>
          <a:lstStyle/>
          <a:p>
            <a:r>
              <a:rPr lang="en-US" dirty="0" err="1"/>
              <a:t>xQueueReceive</a:t>
            </a:r>
            <a:r>
              <a:rPr lang="en-US" dirty="0"/>
              <a:t>(): used to read an item from a queue. The read item is removed from the queue.</a:t>
            </a:r>
          </a:p>
          <a:p>
            <a:r>
              <a:rPr lang="en-US" dirty="0" err="1"/>
              <a:t>uxQueueMessagesWaiting</a:t>
            </a:r>
            <a:r>
              <a:rPr lang="en-US" dirty="0"/>
              <a:t>(): used to query the number of items currently in the queue.</a:t>
            </a:r>
          </a:p>
        </p:txBody>
      </p:sp>
      <p:pic>
        <p:nvPicPr>
          <p:cNvPr id="5" name="Picture 4">
            <a:extLst>
              <a:ext uri="{FF2B5EF4-FFF2-40B4-BE49-F238E27FC236}">
                <a16:creationId xmlns:a16="http://schemas.microsoft.com/office/drawing/2014/main" id="{D5E0721F-A490-B114-9441-12F64DA351AC}"/>
              </a:ext>
            </a:extLst>
          </p:cNvPr>
          <p:cNvPicPr>
            <a:picLocks noChangeAspect="1"/>
          </p:cNvPicPr>
          <p:nvPr/>
        </p:nvPicPr>
        <p:blipFill>
          <a:blip r:embed="rId2"/>
          <a:stretch>
            <a:fillRect/>
          </a:stretch>
        </p:blipFill>
        <p:spPr>
          <a:xfrm>
            <a:off x="2686050" y="4306643"/>
            <a:ext cx="6248400" cy="866775"/>
          </a:xfrm>
          <a:prstGeom prst="rect">
            <a:avLst/>
          </a:prstGeom>
        </p:spPr>
      </p:pic>
      <p:pic>
        <p:nvPicPr>
          <p:cNvPr id="7" name="Picture 6">
            <a:extLst>
              <a:ext uri="{FF2B5EF4-FFF2-40B4-BE49-F238E27FC236}">
                <a16:creationId xmlns:a16="http://schemas.microsoft.com/office/drawing/2014/main" id="{63E15C23-05CE-7928-B358-BA75CC23BE03}"/>
              </a:ext>
            </a:extLst>
          </p:cNvPr>
          <p:cNvPicPr>
            <a:picLocks noChangeAspect="1"/>
          </p:cNvPicPr>
          <p:nvPr/>
        </p:nvPicPr>
        <p:blipFill>
          <a:blip r:embed="rId3"/>
          <a:stretch>
            <a:fillRect/>
          </a:stretch>
        </p:blipFill>
        <p:spPr>
          <a:xfrm>
            <a:off x="2276475" y="5495925"/>
            <a:ext cx="7067550" cy="438150"/>
          </a:xfrm>
          <a:prstGeom prst="rect">
            <a:avLst/>
          </a:prstGeom>
        </p:spPr>
      </p:pic>
    </p:spTree>
    <p:extLst>
      <p:ext uri="{BB962C8B-B14F-4D97-AF65-F5344CB8AC3E}">
        <p14:creationId xmlns:p14="http://schemas.microsoft.com/office/powerpoint/2010/main" val="1962349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8D9E-7B18-3CFB-BC03-7DDB5B1BD87A}"/>
              </a:ext>
            </a:extLst>
          </p:cNvPr>
          <p:cNvSpPr>
            <a:spLocks noGrp="1"/>
          </p:cNvSpPr>
          <p:nvPr>
            <p:ph type="title"/>
          </p:nvPr>
        </p:nvSpPr>
        <p:spPr/>
        <p:txBody>
          <a:bodyPr/>
          <a:lstStyle/>
          <a:p>
            <a:r>
              <a:rPr lang="en-US" dirty="0"/>
              <a:t>Software timers</a:t>
            </a:r>
          </a:p>
        </p:txBody>
      </p:sp>
      <p:sp>
        <p:nvSpPr>
          <p:cNvPr id="3" name="Content Placeholder 2">
            <a:extLst>
              <a:ext uri="{FF2B5EF4-FFF2-40B4-BE49-F238E27FC236}">
                <a16:creationId xmlns:a16="http://schemas.microsoft.com/office/drawing/2014/main" id="{E9998687-6A60-BC80-DF2A-06289567DB73}"/>
              </a:ext>
            </a:extLst>
          </p:cNvPr>
          <p:cNvSpPr>
            <a:spLocks noGrp="1"/>
          </p:cNvSpPr>
          <p:nvPr>
            <p:ph idx="1"/>
          </p:nvPr>
        </p:nvSpPr>
        <p:spPr/>
        <p:txBody>
          <a:bodyPr/>
          <a:lstStyle/>
          <a:p>
            <a:r>
              <a:rPr lang="en-US" dirty="0"/>
              <a:t>Used to schedule the execution of a function in a set time or periodically.</a:t>
            </a:r>
          </a:p>
          <a:p>
            <a:r>
              <a:rPr lang="en-US" dirty="0"/>
              <a:t>The executed function is known as “Timer Callback Function”.</a:t>
            </a:r>
          </a:p>
          <a:p>
            <a:r>
              <a:rPr lang="en-US" dirty="0"/>
              <a:t>Software timers are handled by the RTOS kernel.</a:t>
            </a:r>
          </a:p>
          <a:p>
            <a:r>
              <a:rPr lang="en-US" dirty="0"/>
              <a:t>The </a:t>
            </a:r>
            <a:r>
              <a:rPr lang="en-US" dirty="0" err="1"/>
              <a:t>configUSE_TIMERS</a:t>
            </a:r>
            <a:r>
              <a:rPr lang="en-US" dirty="0"/>
              <a:t> macro should be set to 1 to enable them.</a:t>
            </a:r>
          </a:p>
          <a:p>
            <a:r>
              <a:rPr lang="en-US" dirty="0"/>
              <a:t>A timer period is the time between the timer being started and its callback function being executed.</a:t>
            </a:r>
          </a:p>
        </p:txBody>
      </p:sp>
    </p:spTree>
    <p:extLst>
      <p:ext uri="{BB962C8B-B14F-4D97-AF65-F5344CB8AC3E}">
        <p14:creationId xmlns:p14="http://schemas.microsoft.com/office/powerpoint/2010/main" val="1741855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92EAA-E06A-A14D-B8CD-F7E5AEA113FC}"/>
              </a:ext>
            </a:extLst>
          </p:cNvPr>
          <p:cNvSpPr>
            <a:spLocks noGrp="1"/>
          </p:cNvSpPr>
          <p:nvPr>
            <p:ph type="title"/>
          </p:nvPr>
        </p:nvSpPr>
        <p:spPr/>
        <p:txBody>
          <a:bodyPr/>
          <a:lstStyle/>
          <a:p>
            <a:r>
              <a:rPr lang="en-US" dirty="0" err="1"/>
              <a:t>freertos</a:t>
            </a:r>
            <a:endParaRPr lang="en-US" dirty="0"/>
          </a:p>
        </p:txBody>
      </p:sp>
      <p:sp>
        <p:nvSpPr>
          <p:cNvPr id="3" name="Content Placeholder 2">
            <a:extLst>
              <a:ext uri="{FF2B5EF4-FFF2-40B4-BE49-F238E27FC236}">
                <a16:creationId xmlns:a16="http://schemas.microsoft.com/office/drawing/2014/main" id="{72AB2A91-E067-ACEF-F2A1-4582D2FE6424}"/>
              </a:ext>
            </a:extLst>
          </p:cNvPr>
          <p:cNvSpPr>
            <a:spLocks noGrp="1"/>
          </p:cNvSpPr>
          <p:nvPr>
            <p:ph idx="1"/>
          </p:nvPr>
        </p:nvSpPr>
        <p:spPr>
          <a:xfrm>
            <a:off x="1141413" y="2249487"/>
            <a:ext cx="5235941" cy="4213836"/>
          </a:xfrm>
        </p:spPr>
        <p:txBody>
          <a:bodyPr>
            <a:normAutofit fontScale="77500" lnSpcReduction="20000"/>
          </a:bodyPr>
          <a:lstStyle/>
          <a:p>
            <a:r>
              <a:rPr lang="en-US" dirty="0"/>
              <a:t>FreeRTOS is a class of RTOS that is designed to be small enough to run on a microcontroller..</a:t>
            </a:r>
          </a:p>
          <a:p>
            <a:r>
              <a:rPr lang="en-US" dirty="0"/>
              <a:t>The size constraints, and dedicated end application nature on an Embedded System, rarely warrant the use of a full RTOS implementation.</a:t>
            </a:r>
          </a:p>
          <a:p>
            <a:r>
              <a:rPr lang="en-US" dirty="0"/>
              <a:t>FreeRTOS therefore provides the core real time scheduling functionality, inter-task communication, timing and synchronization primitives only. </a:t>
            </a:r>
          </a:p>
          <a:p>
            <a:r>
              <a:rPr lang="en-US" dirty="0"/>
              <a:t>Additional functionality, such as a command console interface, or networking stacks, can then be included with add-on components.</a:t>
            </a:r>
          </a:p>
        </p:txBody>
      </p:sp>
      <p:pic>
        <p:nvPicPr>
          <p:cNvPr id="1026" name="Picture 2" descr="FreeRTOS with Wio Terminal | Seeed Studio Wiki">
            <a:extLst>
              <a:ext uri="{FF2B5EF4-FFF2-40B4-BE49-F238E27FC236}">
                <a16:creationId xmlns:a16="http://schemas.microsoft.com/office/drawing/2014/main" id="{73C01670-6DFE-290C-C087-307F842F7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7458" y="2490934"/>
            <a:ext cx="4461682" cy="2584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225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5C133-AA22-82E5-CD14-119EF2D92862}"/>
              </a:ext>
            </a:extLst>
          </p:cNvPr>
          <p:cNvSpPr>
            <a:spLocks noGrp="1"/>
          </p:cNvSpPr>
          <p:nvPr>
            <p:ph type="title"/>
          </p:nvPr>
        </p:nvSpPr>
        <p:spPr/>
        <p:txBody>
          <a:bodyPr/>
          <a:lstStyle/>
          <a:p>
            <a:r>
              <a:rPr lang="en-US" dirty="0"/>
              <a:t>Timer callback functions</a:t>
            </a:r>
          </a:p>
        </p:txBody>
      </p:sp>
      <p:sp>
        <p:nvSpPr>
          <p:cNvPr id="3" name="Content Placeholder 2">
            <a:extLst>
              <a:ext uri="{FF2B5EF4-FFF2-40B4-BE49-F238E27FC236}">
                <a16:creationId xmlns:a16="http://schemas.microsoft.com/office/drawing/2014/main" id="{9E9FC697-7160-B3F7-1873-942476FA46A8}"/>
              </a:ext>
            </a:extLst>
          </p:cNvPr>
          <p:cNvSpPr>
            <a:spLocks noGrp="1"/>
          </p:cNvSpPr>
          <p:nvPr>
            <p:ph idx="1"/>
          </p:nvPr>
        </p:nvSpPr>
        <p:spPr>
          <a:xfrm>
            <a:off x="1141412" y="2249487"/>
            <a:ext cx="9905999" cy="2179638"/>
          </a:xfrm>
        </p:spPr>
        <p:txBody>
          <a:bodyPr/>
          <a:lstStyle/>
          <a:p>
            <a:r>
              <a:rPr lang="en-US" dirty="0"/>
              <a:t>They are implemented as C functions.</a:t>
            </a:r>
          </a:p>
          <a:p>
            <a:r>
              <a:rPr lang="en-US" dirty="0"/>
              <a:t>They must return void and take a handle to a SW Timer as parameter.</a:t>
            </a:r>
          </a:p>
          <a:p>
            <a:r>
              <a:rPr lang="en-US" dirty="0"/>
              <a:t>They must be kept short and must not enter the blocked state.</a:t>
            </a:r>
          </a:p>
        </p:txBody>
      </p:sp>
      <p:pic>
        <p:nvPicPr>
          <p:cNvPr id="5" name="Picture 4">
            <a:extLst>
              <a:ext uri="{FF2B5EF4-FFF2-40B4-BE49-F238E27FC236}">
                <a16:creationId xmlns:a16="http://schemas.microsoft.com/office/drawing/2014/main" id="{A846795E-1991-3B09-AB03-940025F8B68B}"/>
              </a:ext>
            </a:extLst>
          </p:cNvPr>
          <p:cNvPicPr>
            <a:picLocks noChangeAspect="1"/>
          </p:cNvPicPr>
          <p:nvPr/>
        </p:nvPicPr>
        <p:blipFill>
          <a:blip r:embed="rId2"/>
          <a:stretch>
            <a:fillRect/>
          </a:stretch>
        </p:blipFill>
        <p:spPr>
          <a:xfrm>
            <a:off x="2598493" y="4500563"/>
            <a:ext cx="5191125" cy="447675"/>
          </a:xfrm>
          <a:prstGeom prst="rect">
            <a:avLst/>
          </a:prstGeom>
        </p:spPr>
      </p:pic>
    </p:spTree>
    <p:extLst>
      <p:ext uri="{BB962C8B-B14F-4D97-AF65-F5344CB8AC3E}">
        <p14:creationId xmlns:p14="http://schemas.microsoft.com/office/powerpoint/2010/main" val="1601936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293E0-F776-45C2-0D85-E7A11639B099}"/>
              </a:ext>
            </a:extLst>
          </p:cNvPr>
          <p:cNvSpPr>
            <a:spLocks noGrp="1"/>
          </p:cNvSpPr>
          <p:nvPr>
            <p:ph type="title"/>
          </p:nvPr>
        </p:nvSpPr>
        <p:spPr/>
        <p:txBody>
          <a:bodyPr/>
          <a:lstStyle/>
          <a:p>
            <a:r>
              <a:rPr lang="en-US" dirty="0"/>
              <a:t>Types of Timers</a:t>
            </a:r>
          </a:p>
        </p:txBody>
      </p:sp>
      <p:sp>
        <p:nvSpPr>
          <p:cNvPr id="3" name="Content Placeholder 2">
            <a:extLst>
              <a:ext uri="{FF2B5EF4-FFF2-40B4-BE49-F238E27FC236}">
                <a16:creationId xmlns:a16="http://schemas.microsoft.com/office/drawing/2014/main" id="{123F2CA6-F49E-5D3B-46DF-112FE890DD68}"/>
              </a:ext>
            </a:extLst>
          </p:cNvPr>
          <p:cNvSpPr>
            <a:spLocks noGrp="1"/>
          </p:cNvSpPr>
          <p:nvPr>
            <p:ph idx="1"/>
          </p:nvPr>
        </p:nvSpPr>
        <p:spPr>
          <a:xfrm>
            <a:off x="1141412" y="2249487"/>
            <a:ext cx="11183938" cy="2055813"/>
          </a:xfrm>
        </p:spPr>
        <p:txBody>
          <a:bodyPr/>
          <a:lstStyle/>
          <a:p>
            <a:r>
              <a:rPr lang="en-US" dirty="0"/>
              <a:t>One Shot Timers: Will execute its callback function only once. It can be restarted manually but it will not restart itself.</a:t>
            </a:r>
          </a:p>
          <a:p>
            <a:r>
              <a:rPr lang="en-US" dirty="0"/>
              <a:t>Auto Reload Timers: Will restart itself every time it expires, resulting in a periodic execution of its callback function.</a:t>
            </a:r>
          </a:p>
          <a:p>
            <a:endParaRPr lang="en-US" dirty="0"/>
          </a:p>
        </p:txBody>
      </p:sp>
      <p:pic>
        <p:nvPicPr>
          <p:cNvPr id="5" name="Picture 4">
            <a:extLst>
              <a:ext uri="{FF2B5EF4-FFF2-40B4-BE49-F238E27FC236}">
                <a16:creationId xmlns:a16="http://schemas.microsoft.com/office/drawing/2014/main" id="{DDF19F8A-70A3-55CD-215C-A53BC99456E8}"/>
              </a:ext>
            </a:extLst>
          </p:cNvPr>
          <p:cNvPicPr>
            <a:picLocks noChangeAspect="1"/>
          </p:cNvPicPr>
          <p:nvPr/>
        </p:nvPicPr>
        <p:blipFill>
          <a:blip r:embed="rId2"/>
          <a:stretch>
            <a:fillRect/>
          </a:stretch>
        </p:blipFill>
        <p:spPr>
          <a:xfrm>
            <a:off x="2657473" y="4234729"/>
            <a:ext cx="6963265" cy="2462516"/>
          </a:xfrm>
          <a:prstGeom prst="rect">
            <a:avLst/>
          </a:prstGeom>
        </p:spPr>
      </p:pic>
    </p:spTree>
    <p:extLst>
      <p:ext uri="{BB962C8B-B14F-4D97-AF65-F5344CB8AC3E}">
        <p14:creationId xmlns:p14="http://schemas.microsoft.com/office/powerpoint/2010/main" val="3447789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8FCF8-E31D-7C55-CFD2-12BC20A7835C}"/>
              </a:ext>
            </a:extLst>
          </p:cNvPr>
          <p:cNvSpPr>
            <a:spLocks noGrp="1"/>
          </p:cNvSpPr>
          <p:nvPr>
            <p:ph type="title"/>
          </p:nvPr>
        </p:nvSpPr>
        <p:spPr/>
        <p:txBody>
          <a:bodyPr/>
          <a:lstStyle/>
          <a:p>
            <a:r>
              <a:rPr lang="en-US" dirty="0"/>
              <a:t>Timer states</a:t>
            </a:r>
          </a:p>
        </p:txBody>
      </p:sp>
      <p:sp>
        <p:nvSpPr>
          <p:cNvPr id="3" name="Content Placeholder 2">
            <a:extLst>
              <a:ext uri="{FF2B5EF4-FFF2-40B4-BE49-F238E27FC236}">
                <a16:creationId xmlns:a16="http://schemas.microsoft.com/office/drawing/2014/main" id="{63747563-F122-1EA6-1240-BDDF78F39D85}"/>
              </a:ext>
            </a:extLst>
          </p:cNvPr>
          <p:cNvSpPr>
            <a:spLocks noGrp="1"/>
          </p:cNvSpPr>
          <p:nvPr>
            <p:ph idx="1"/>
          </p:nvPr>
        </p:nvSpPr>
        <p:spPr>
          <a:xfrm>
            <a:off x="1141412" y="2249487"/>
            <a:ext cx="9905999" cy="4135682"/>
          </a:xfrm>
        </p:spPr>
        <p:txBody>
          <a:bodyPr>
            <a:normAutofit/>
          </a:bodyPr>
          <a:lstStyle/>
          <a:p>
            <a:pPr marL="0" indent="0">
              <a:buNone/>
            </a:pPr>
            <a:r>
              <a:rPr lang="en-US" dirty="0"/>
              <a:t>A SW Timer can be in one of the following states:</a:t>
            </a:r>
          </a:p>
          <a:p>
            <a:r>
              <a:rPr lang="en-US" dirty="0"/>
              <a:t>Dormant: the timer exists and can be referenced by its handle, but it is not running.</a:t>
            </a:r>
          </a:p>
          <a:p>
            <a:r>
              <a:rPr lang="en-US" dirty="0"/>
              <a:t>Running: will execute its callback function after a time equal to its period has elapsed since the software timer entered the Running state, or since the software timer was last reset.</a:t>
            </a:r>
          </a:p>
          <a:p>
            <a:pPr marL="0" indent="0">
              <a:buNone/>
            </a:pPr>
            <a:r>
              <a:rPr lang="en-US" dirty="0"/>
              <a:t>The </a:t>
            </a:r>
            <a:r>
              <a:rPr lang="en-US" dirty="0" err="1"/>
              <a:t>xTimerDelete</a:t>
            </a:r>
            <a:r>
              <a:rPr lang="en-US" dirty="0"/>
              <a:t>() API function deletes a timer. A timer can be deleted at any time.</a:t>
            </a:r>
          </a:p>
        </p:txBody>
      </p:sp>
    </p:spTree>
    <p:extLst>
      <p:ext uri="{BB962C8B-B14F-4D97-AF65-F5344CB8AC3E}">
        <p14:creationId xmlns:p14="http://schemas.microsoft.com/office/powerpoint/2010/main" val="688246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7ACA-C279-F40C-DF28-13282DFB373D}"/>
              </a:ext>
            </a:extLst>
          </p:cNvPr>
          <p:cNvSpPr>
            <a:spLocks noGrp="1"/>
          </p:cNvSpPr>
          <p:nvPr>
            <p:ph type="title"/>
          </p:nvPr>
        </p:nvSpPr>
        <p:spPr/>
        <p:txBody>
          <a:bodyPr/>
          <a:lstStyle/>
          <a:p>
            <a:r>
              <a:rPr lang="en-US" dirty="0"/>
              <a:t>Timer states</a:t>
            </a:r>
          </a:p>
        </p:txBody>
      </p:sp>
      <p:pic>
        <p:nvPicPr>
          <p:cNvPr id="5" name="Picture 4">
            <a:extLst>
              <a:ext uri="{FF2B5EF4-FFF2-40B4-BE49-F238E27FC236}">
                <a16:creationId xmlns:a16="http://schemas.microsoft.com/office/drawing/2014/main" id="{21199ACC-4F43-AF03-8D3A-BD478F2C0F14}"/>
              </a:ext>
            </a:extLst>
          </p:cNvPr>
          <p:cNvPicPr>
            <a:picLocks noChangeAspect="1"/>
          </p:cNvPicPr>
          <p:nvPr/>
        </p:nvPicPr>
        <p:blipFill>
          <a:blip r:embed="rId2"/>
          <a:stretch>
            <a:fillRect/>
          </a:stretch>
        </p:blipFill>
        <p:spPr>
          <a:xfrm>
            <a:off x="2465559" y="2867023"/>
            <a:ext cx="7327486" cy="3200401"/>
          </a:xfrm>
          <a:prstGeom prst="rect">
            <a:avLst/>
          </a:prstGeom>
        </p:spPr>
      </p:pic>
      <p:sp>
        <p:nvSpPr>
          <p:cNvPr id="8" name="Content Placeholder 2">
            <a:extLst>
              <a:ext uri="{FF2B5EF4-FFF2-40B4-BE49-F238E27FC236}">
                <a16:creationId xmlns:a16="http://schemas.microsoft.com/office/drawing/2014/main" id="{7E3173CA-A446-0D79-A1B4-19847415DBAA}"/>
              </a:ext>
            </a:extLst>
          </p:cNvPr>
          <p:cNvSpPr>
            <a:spLocks noGrp="1"/>
          </p:cNvSpPr>
          <p:nvPr>
            <p:ph idx="1"/>
          </p:nvPr>
        </p:nvSpPr>
        <p:spPr>
          <a:xfrm>
            <a:off x="1141412" y="2249487"/>
            <a:ext cx="9905999" cy="465138"/>
          </a:xfrm>
        </p:spPr>
        <p:txBody>
          <a:bodyPr>
            <a:normAutofit fontScale="92500"/>
          </a:bodyPr>
          <a:lstStyle/>
          <a:p>
            <a:r>
              <a:rPr lang="en-US" dirty="0"/>
              <a:t>Auto Reload SW Timer States and Transitions.</a:t>
            </a:r>
          </a:p>
        </p:txBody>
      </p:sp>
    </p:spTree>
    <p:extLst>
      <p:ext uri="{BB962C8B-B14F-4D97-AF65-F5344CB8AC3E}">
        <p14:creationId xmlns:p14="http://schemas.microsoft.com/office/powerpoint/2010/main" val="5180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78045-E22F-AB06-B405-C9DA46369318}"/>
              </a:ext>
            </a:extLst>
          </p:cNvPr>
          <p:cNvSpPr>
            <a:spLocks noGrp="1"/>
          </p:cNvSpPr>
          <p:nvPr>
            <p:ph type="title"/>
          </p:nvPr>
        </p:nvSpPr>
        <p:spPr/>
        <p:txBody>
          <a:bodyPr/>
          <a:lstStyle/>
          <a:p>
            <a:r>
              <a:rPr lang="en-US" dirty="0"/>
              <a:t>Timer states</a:t>
            </a:r>
          </a:p>
        </p:txBody>
      </p:sp>
      <p:sp>
        <p:nvSpPr>
          <p:cNvPr id="3" name="Content Placeholder 2">
            <a:extLst>
              <a:ext uri="{FF2B5EF4-FFF2-40B4-BE49-F238E27FC236}">
                <a16:creationId xmlns:a16="http://schemas.microsoft.com/office/drawing/2014/main" id="{C9CFF7BF-12C0-5C38-C399-E4F9224612A7}"/>
              </a:ext>
            </a:extLst>
          </p:cNvPr>
          <p:cNvSpPr>
            <a:spLocks noGrp="1"/>
          </p:cNvSpPr>
          <p:nvPr>
            <p:ph idx="1"/>
          </p:nvPr>
        </p:nvSpPr>
        <p:spPr>
          <a:xfrm>
            <a:off x="1141412" y="2249487"/>
            <a:ext cx="9905999" cy="465138"/>
          </a:xfrm>
        </p:spPr>
        <p:txBody>
          <a:bodyPr>
            <a:normAutofit fontScale="92500"/>
          </a:bodyPr>
          <a:lstStyle/>
          <a:p>
            <a:r>
              <a:rPr lang="en-US" dirty="0"/>
              <a:t>One Shot SW Timer States and Transitions.</a:t>
            </a:r>
          </a:p>
        </p:txBody>
      </p:sp>
      <p:pic>
        <p:nvPicPr>
          <p:cNvPr id="4" name="Picture 3">
            <a:extLst>
              <a:ext uri="{FF2B5EF4-FFF2-40B4-BE49-F238E27FC236}">
                <a16:creationId xmlns:a16="http://schemas.microsoft.com/office/drawing/2014/main" id="{E43DF541-032C-8013-1A08-AF91D9C45669}"/>
              </a:ext>
            </a:extLst>
          </p:cNvPr>
          <p:cNvPicPr>
            <a:picLocks noChangeAspect="1"/>
          </p:cNvPicPr>
          <p:nvPr/>
        </p:nvPicPr>
        <p:blipFill>
          <a:blip r:embed="rId2"/>
          <a:stretch>
            <a:fillRect/>
          </a:stretch>
        </p:blipFill>
        <p:spPr>
          <a:xfrm>
            <a:off x="2875159" y="2935662"/>
            <a:ext cx="6670480" cy="3199416"/>
          </a:xfrm>
          <a:prstGeom prst="rect">
            <a:avLst/>
          </a:prstGeom>
        </p:spPr>
      </p:pic>
    </p:spTree>
    <p:extLst>
      <p:ext uri="{BB962C8B-B14F-4D97-AF65-F5344CB8AC3E}">
        <p14:creationId xmlns:p14="http://schemas.microsoft.com/office/powerpoint/2010/main" val="8717103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2C78-52E9-1B68-65BB-BA38D82B5E3E}"/>
              </a:ext>
            </a:extLst>
          </p:cNvPr>
          <p:cNvSpPr>
            <a:spLocks noGrp="1"/>
          </p:cNvSpPr>
          <p:nvPr>
            <p:ph type="title"/>
          </p:nvPr>
        </p:nvSpPr>
        <p:spPr/>
        <p:txBody>
          <a:bodyPr/>
          <a:lstStyle/>
          <a:p>
            <a:r>
              <a:rPr lang="en-US" dirty="0"/>
              <a:t>RTOS Daemon task</a:t>
            </a:r>
          </a:p>
        </p:txBody>
      </p:sp>
      <p:sp>
        <p:nvSpPr>
          <p:cNvPr id="3" name="Content Placeholder 2">
            <a:extLst>
              <a:ext uri="{FF2B5EF4-FFF2-40B4-BE49-F238E27FC236}">
                <a16:creationId xmlns:a16="http://schemas.microsoft.com/office/drawing/2014/main" id="{00ABDE0A-D4A0-D6E7-AFAE-431F29E745FD}"/>
              </a:ext>
            </a:extLst>
          </p:cNvPr>
          <p:cNvSpPr>
            <a:spLocks noGrp="1"/>
          </p:cNvSpPr>
          <p:nvPr>
            <p:ph idx="1"/>
          </p:nvPr>
        </p:nvSpPr>
        <p:spPr/>
        <p:txBody>
          <a:bodyPr/>
          <a:lstStyle/>
          <a:p>
            <a:r>
              <a:rPr lang="en-US" dirty="0"/>
              <a:t>Standard FreeRTOS task that is created automatically when the scheduler is started.</a:t>
            </a:r>
          </a:p>
          <a:p>
            <a:r>
              <a:rPr lang="en-US" dirty="0"/>
              <a:t>All software timer callback functions execute in the context of this task.</a:t>
            </a:r>
          </a:p>
          <a:p>
            <a:r>
              <a:rPr lang="en-US" dirty="0"/>
              <a:t>It will only process commands or execute timer callback functions, when it is the highest priority task that is able to run.</a:t>
            </a:r>
          </a:p>
        </p:txBody>
      </p:sp>
    </p:spTree>
    <p:extLst>
      <p:ext uri="{BB962C8B-B14F-4D97-AF65-F5344CB8AC3E}">
        <p14:creationId xmlns:p14="http://schemas.microsoft.com/office/powerpoint/2010/main" val="8050601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14D2D-4DBD-135E-93A9-560BDAD6946C}"/>
              </a:ext>
            </a:extLst>
          </p:cNvPr>
          <p:cNvSpPr>
            <a:spLocks noGrp="1"/>
          </p:cNvSpPr>
          <p:nvPr>
            <p:ph type="title"/>
          </p:nvPr>
        </p:nvSpPr>
        <p:spPr/>
        <p:txBody>
          <a:bodyPr/>
          <a:lstStyle/>
          <a:p>
            <a:r>
              <a:rPr lang="en-US" dirty="0"/>
              <a:t>RTOS Daemon task</a:t>
            </a:r>
          </a:p>
        </p:txBody>
      </p:sp>
      <p:pic>
        <p:nvPicPr>
          <p:cNvPr id="5" name="Picture 4">
            <a:extLst>
              <a:ext uri="{FF2B5EF4-FFF2-40B4-BE49-F238E27FC236}">
                <a16:creationId xmlns:a16="http://schemas.microsoft.com/office/drawing/2014/main" id="{D5A9963B-7DC4-74F6-399B-FA8E1E391D2E}"/>
              </a:ext>
            </a:extLst>
          </p:cNvPr>
          <p:cNvPicPr>
            <a:picLocks noChangeAspect="1"/>
          </p:cNvPicPr>
          <p:nvPr/>
        </p:nvPicPr>
        <p:blipFill>
          <a:blip r:embed="rId2"/>
          <a:stretch>
            <a:fillRect/>
          </a:stretch>
        </p:blipFill>
        <p:spPr>
          <a:xfrm>
            <a:off x="2605392" y="2008550"/>
            <a:ext cx="6856169" cy="4113701"/>
          </a:xfrm>
          <a:prstGeom prst="rect">
            <a:avLst/>
          </a:prstGeom>
        </p:spPr>
      </p:pic>
    </p:spTree>
    <p:extLst>
      <p:ext uri="{BB962C8B-B14F-4D97-AF65-F5344CB8AC3E}">
        <p14:creationId xmlns:p14="http://schemas.microsoft.com/office/powerpoint/2010/main" val="4089832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6146F-2C4B-E08B-A4FB-7C3D51EA3315}"/>
              </a:ext>
            </a:extLst>
          </p:cNvPr>
          <p:cNvSpPr>
            <a:spLocks noGrp="1"/>
          </p:cNvSpPr>
          <p:nvPr>
            <p:ph type="title"/>
          </p:nvPr>
        </p:nvSpPr>
        <p:spPr/>
        <p:txBody>
          <a:bodyPr/>
          <a:lstStyle/>
          <a:p>
            <a:r>
              <a:rPr lang="en-US" dirty="0"/>
              <a:t>Timer command queue</a:t>
            </a:r>
          </a:p>
        </p:txBody>
      </p:sp>
      <p:sp>
        <p:nvSpPr>
          <p:cNvPr id="3" name="Content Placeholder 2">
            <a:extLst>
              <a:ext uri="{FF2B5EF4-FFF2-40B4-BE49-F238E27FC236}">
                <a16:creationId xmlns:a16="http://schemas.microsoft.com/office/drawing/2014/main" id="{5C987032-56C4-0997-F20B-AE4BA0CD0259}"/>
              </a:ext>
            </a:extLst>
          </p:cNvPr>
          <p:cNvSpPr>
            <a:spLocks noGrp="1"/>
          </p:cNvSpPr>
          <p:nvPr>
            <p:ph idx="1"/>
          </p:nvPr>
        </p:nvSpPr>
        <p:spPr/>
        <p:txBody>
          <a:bodyPr/>
          <a:lstStyle/>
          <a:p>
            <a:r>
              <a:rPr lang="en-US" dirty="0"/>
              <a:t>Standard FreeRTOS queue that is created automatically when the scheduler is started.</a:t>
            </a:r>
          </a:p>
          <a:p>
            <a:r>
              <a:rPr lang="en-US" dirty="0"/>
              <a:t>Software timer API functions send commands from the calling task to the daemon task on a queue called the ‘timer command queue</a:t>
            </a:r>
          </a:p>
        </p:txBody>
      </p:sp>
    </p:spTree>
    <p:extLst>
      <p:ext uri="{BB962C8B-B14F-4D97-AF65-F5344CB8AC3E}">
        <p14:creationId xmlns:p14="http://schemas.microsoft.com/office/powerpoint/2010/main" val="33997750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B699-F5A9-7240-AB96-6919E411C593}"/>
              </a:ext>
            </a:extLst>
          </p:cNvPr>
          <p:cNvSpPr>
            <a:spLocks noGrp="1"/>
          </p:cNvSpPr>
          <p:nvPr>
            <p:ph type="title"/>
          </p:nvPr>
        </p:nvSpPr>
        <p:spPr/>
        <p:txBody>
          <a:bodyPr/>
          <a:lstStyle/>
          <a:p>
            <a:r>
              <a:rPr lang="en-US" dirty="0"/>
              <a:t>Timer command queue</a:t>
            </a:r>
          </a:p>
        </p:txBody>
      </p:sp>
      <p:pic>
        <p:nvPicPr>
          <p:cNvPr id="4" name="Content Placeholder 3">
            <a:extLst>
              <a:ext uri="{FF2B5EF4-FFF2-40B4-BE49-F238E27FC236}">
                <a16:creationId xmlns:a16="http://schemas.microsoft.com/office/drawing/2014/main" id="{81A16C08-BC96-F220-D2E7-FE157C910963}"/>
              </a:ext>
            </a:extLst>
          </p:cNvPr>
          <p:cNvPicPr>
            <a:picLocks noGrp="1" noChangeAspect="1"/>
          </p:cNvPicPr>
          <p:nvPr>
            <p:ph idx="1"/>
          </p:nvPr>
        </p:nvPicPr>
        <p:blipFill>
          <a:blip r:embed="rId2"/>
          <a:stretch>
            <a:fillRect/>
          </a:stretch>
        </p:blipFill>
        <p:spPr>
          <a:xfrm>
            <a:off x="2027032" y="1954820"/>
            <a:ext cx="7775254" cy="4284662"/>
          </a:xfrm>
          <a:prstGeom prst="rect">
            <a:avLst/>
          </a:prstGeom>
        </p:spPr>
      </p:pic>
    </p:spTree>
    <p:extLst>
      <p:ext uri="{BB962C8B-B14F-4D97-AF65-F5344CB8AC3E}">
        <p14:creationId xmlns:p14="http://schemas.microsoft.com/office/powerpoint/2010/main" val="39667465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B940-8D2E-A7BC-1E43-4F9C609E5B96}"/>
              </a:ext>
            </a:extLst>
          </p:cNvPr>
          <p:cNvSpPr>
            <a:spLocks noGrp="1"/>
          </p:cNvSpPr>
          <p:nvPr>
            <p:ph type="title"/>
          </p:nvPr>
        </p:nvSpPr>
        <p:spPr/>
        <p:txBody>
          <a:bodyPr/>
          <a:lstStyle/>
          <a:p>
            <a:r>
              <a:rPr lang="en-US" dirty="0"/>
              <a:t>Creating a </a:t>
            </a:r>
            <a:r>
              <a:rPr lang="en-US" dirty="0" err="1"/>
              <a:t>sw</a:t>
            </a:r>
            <a:r>
              <a:rPr lang="en-US" dirty="0"/>
              <a:t> timer</a:t>
            </a:r>
          </a:p>
        </p:txBody>
      </p:sp>
      <p:sp>
        <p:nvSpPr>
          <p:cNvPr id="3" name="Content Placeholder 2">
            <a:extLst>
              <a:ext uri="{FF2B5EF4-FFF2-40B4-BE49-F238E27FC236}">
                <a16:creationId xmlns:a16="http://schemas.microsoft.com/office/drawing/2014/main" id="{BCF7F57C-4900-31BD-0082-A6947BC042CF}"/>
              </a:ext>
            </a:extLst>
          </p:cNvPr>
          <p:cNvSpPr>
            <a:spLocks noGrp="1"/>
          </p:cNvSpPr>
          <p:nvPr>
            <p:ph idx="1"/>
          </p:nvPr>
        </p:nvSpPr>
        <p:spPr>
          <a:xfrm>
            <a:off x="1141412" y="2249487"/>
            <a:ext cx="10198711" cy="2627313"/>
          </a:xfrm>
        </p:spPr>
        <p:txBody>
          <a:bodyPr/>
          <a:lstStyle/>
          <a:p>
            <a:r>
              <a:rPr lang="en-US" dirty="0"/>
              <a:t>Software timers are referenced by variables of type </a:t>
            </a:r>
            <a:r>
              <a:rPr lang="en-US" dirty="0" err="1"/>
              <a:t>TimerHandle_t</a:t>
            </a:r>
            <a:r>
              <a:rPr lang="en-US" dirty="0"/>
              <a:t>.</a:t>
            </a:r>
          </a:p>
          <a:p>
            <a:r>
              <a:rPr lang="en-US" dirty="0" err="1"/>
              <a:t>xTimerCreate</a:t>
            </a:r>
            <a:r>
              <a:rPr lang="en-US" dirty="0"/>
              <a:t>() is used to create a software timer and returns a </a:t>
            </a:r>
            <a:r>
              <a:rPr lang="en-US" dirty="0" err="1"/>
              <a:t>TimerHandle_t</a:t>
            </a:r>
            <a:r>
              <a:rPr lang="en-US" dirty="0"/>
              <a:t> to reference the software timer it creates.</a:t>
            </a:r>
          </a:p>
          <a:p>
            <a:r>
              <a:rPr lang="en-US" dirty="0"/>
              <a:t>Software timers can be created before the scheduler is running, or from a task after the scheduler has been started.</a:t>
            </a:r>
          </a:p>
          <a:p>
            <a:endParaRPr lang="en-US" dirty="0"/>
          </a:p>
        </p:txBody>
      </p:sp>
      <p:pic>
        <p:nvPicPr>
          <p:cNvPr id="5" name="Picture 4">
            <a:extLst>
              <a:ext uri="{FF2B5EF4-FFF2-40B4-BE49-F238E27FC236}">
                <a16:creationId xmlns:a16="http://schemas.microsoft.com/office/drawing/2014/main" id="{0CF4D796-75A6-D3B3-9AE6-ECDEC3777D90}"/>
              </a:ext>
            </a:extLst>
          </p:cNvPr>
          <p:cNvPicPr>
            <a:picLocks noChangeAspect="1"/>
          </p:cNvPicPr>
          <p:nvPr/>
        </p:nvPicPr>
        <p:blipFill>
          <a:blip r:embed="rId2"/>
          <a:stretch>
            <a:fillRect/>
          </a:stretch>
        </p:blipFill>
        <p:spPr>
          <a:xfrm>
            <a:off x="1808162" y="5048738"/>
            <a:ext cx="8572500" cy="1371600"/>
          </a:xfrm>
          <a:prstGeom prst="rect">
            <a:avLst/>
          </a:prstGeom>
        </p:spPr>
      </p:pic>
    </p:spTree>
    <p:extLst>
      <p:ext uri="{BB962C8B-B14F-4D97-AF65-F5344CB8AC3E}">
        <p14:creationId xmlns:p14="http://schemas.microsoft.com/office/powerpoint/2010/main" val="2842734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D96D-2E98-BC2B-7AA1-9EDA898B6C9D}"/>
              </a:ext>
            </a:extLst>
          </p:cNvPr>
          <p:cNvSpPr>
            <a:spLocks noGrp="1"/>
          </p:cNvSpPr>
          <p:nvPr>
            <p:ph type="title"/>
          </p:nvPr>
        </p:nvSpPr>
        <p:spPr/>
        <p:txBody>
          <a:bodyPr/>
          <a:lstStyle/>
          <a:p>
            <a:r>
              <a:rPr lang="en-US" dirty="0"/>
              <a:t>ESP-IDF FREERTOS</a:t>
            </a:r>
          </a:p>
        </p:txBody>
      </p:sp>
      <p:sp>
        <p:nvSpPr>
          <p:cNvPr id="3" name="Content Placeholder 2">
            <a:extLst>
              <a:ext uri="{FF2B5EF4-FFF2-40B4-BE49-F238E27FC236}">
                <a16:creationId xmlns:a16="http://schemas.microsoft.com/office/drawing/2014/main" id="{52FFA4E1-C269-DEC7-8683-00FBCFF91751}"/>
              </a:ext>
            </a:extLst>
          </p:cNvPr>
          <p:cNvSpPr>
            <a:spLocks noGrp="1"/>
          </p:cNvSpPr>
          <p:nvPr>
            <p:ph idx="1"/>
          </p:nvPr>
        </p:nvSpPr>
        <p:spPr>
          <a:xfrm>
            <a:off x="1141412" y="2249487"/>
            <a:ext cx="5681419" cy="3541714"/>
          </a:xfrm>
        </p:spPr>
        <p:txBody>
          <a:bodyPr>
            <a:normAutofit fontScale="92500" lnSpcReduction="10000"/>
          </a:bodyPr>
          <a:lstStyle/>
          <a:p>
            <a:r>
              <a:rPr lang="en-US" dirty="0"/>
              <a:t>ESP-IDF provides an implementation of FreeRTOS with dual-core symmetric multiprocessing (SMP) capabilities.</a:t>
            </a:r>
          </a:p>
          <a:p>
            <a:r>
              <a:rPr lang="en-US" dirty="0"/>
              <a:t>It is based on FreeRTOS v10.5.</a:t>
            </a:r>
          </a:p>
          <a:p>
            <a:r>
              <a:rPr lang="en-US" dirty="0"/>
              <a:t>The </a:t>
            </a:r>
            <a:r>
              <a:rPr lang="en-US" dirty="0" err="1"/>
              <a:t>FreeRTOSConfig.h</a:t>
            </a:r>
            <a:r>
              <a:rPr lang="en-US" dirty="0"/>
              <a:t> header file is considered private and must not be modified by users. FreeRTOS configuration shall be done in the configuration menu.</a:t>
            </a:r>
          </a:p>
          <a:p>
            <a:pPr lvl="1"/>
            <a:endParaRPr lang="en-US" dirty="0"/>
          </a:p>
          <a:p>
            <a:endParaRPr lang="en-US" dirty="0"/>
          </a:p>
        </p:txBody>
      </p:sp>
      <p:pic>
        <p:nvPicPr>
          <p:cNvPr id="2050" name="Picture 2" descr="Espressif ESP-IDF ESP32 — SensiML Documentation">
            <a:extLst>
              <a:ext uri="{FF2B5EF4-FFF2-40B4-BE49-F238E27FC236}">
                <a16:creationId xmlns:a16="http://schemas.microsoft.com/office/drawing/2014/main" id="{86F3CA76-0FA4-2772-0F7B-173E9FD80C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2831" y="3020160"/>
            <a:ext cx="5181840" cy="1612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437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6B407-6BAF-5EA2-E01F-52A2138DD635}"/>
              </a:ext>
            </a:extLst>
          </p:cNvPr>
          <p:cNvSpPr>
            <a:spLocks noGrp="1"/>
          </p:cNvSpPr>
          <p:nvPr>
            <p:ph type="title"/>
          </p:nvPr>
        </p:nvSpPr>
        <p:spPr/>
        <p:txBody>
          <a:bodyPr/>
          <a:lstStyle/>
          <a:p>
            <a:r>
              <a:rPr lang="en-US" dirty="0"/>
              <a:t>Handling a timer</a:t>
            </a:r>
          </a:p>
        </p:txBody>
      </p:sp>
      <p:sp>
        <p:nvSpPr>
          <p:cNvPr id="3" name="Content Placeholder 2">
            <a:extLst>
              <a:ext uri="{FF2B5EF4-FFF2-40B4-BE49-F238E27FC236}">
                <a16:creationId xmlns:a16="http://schemas.microsoft.com/office/drawing/2014/main" id="{42F74091-4AA5-FE1D-9261-EDCA8E9FC99D}"/>
              </a:ext>
            </a:extLst>
          </p:cNvPr>
          <p:cNvSpPr>
            <a:spLocks noGrp="1"/>
          </p:cNvSpPr>
          <p:nvPr>
            <p:ph idx="1"/>
          </p:nvPr>
        </p:nvSpPr>
        <p:spPr/>
        <p:txBody>
          <a:bodyPr>
            <a:normAutofit/>
          </a:bodyPr>
          <a:lstStyle/>
          <a:p>
            <a:r>
              <a:rPr lang="en-US" dirty="0" err="1"/>
              <a:t>xTimerStart</a:t>
            </a:r>
            <a:r>
              <a:rPr lang="en-US" dirty="0"/>
              <a:t>() is used to start a software timer that is in the Dormant state, or reset a software timer that is in the Running state. </a:t>
            </a:r>
          </a:p>
          <a:p>
            <a:endParaRPr lang="en-US" dirty="0"/>
          </a:p>
          <a:p>
            <a:r>
              <a:rPr lang="en-US" dirty="0" err="1"/>
              <a:t>xTimerStop</a:t>
            </a:r>
            <a:r>
              <a:rPr lang="en-US" dirty="0"/>
              <a:t>() is used to stop a software timer that is in the Running state. Stopping a software timer is the same as transitioning the timer into the Dormant state.</a:t>
            </a:r>
          </a:p>
          <a:p>
            <a:endParaRPr lang="en-US" dirty="0"/>
          </a:p>
        </p:txBody>
      </p:sp>
      <p:pic>
        <p:nvPicPr>
          <p:cNvPr id="7" name="Picture 6">
            <a:extLst>
              <a:ext uri="{FF2B5EF4-FFF2-40B4-BE49-F238E27FC236}">
                <a16:creationId xmlns:a16="http://schemas.microsoft.com/office/drawing/2014/main" id="{D0D52845-8A0B-2768-45E1-90316C884F76}"/>
              </a:ext>
            </a:extLst>
          </p:cNvPr>
          <p:cNvPicPr>
            <a:picLocks noChangeAspect="1"/>
          </p:cNvPicPr>
          <p:nvPr/>
        </p:nvPicPr>
        <p:blipFill>
          <a:blip r:embed="rId2"/>
          <a:stretch>
            <a:fillRect/>
          </a:stretch>
        </p:blipFill>
        <p:spPr>
          <a:xfrm>
            <a:off x="2809875" y="5286375"/>
            <a:ext cx="5600700" cy="675609"/>
          </a:xfrm>
          <a:prstGeom prst="rect">
            <a:avLst/>
          </a:prstGeom>
        </p:spPr>
      </p:pic>
      <p:pic>
        <p:nvPicPr>
          <p:cNvPr id="9" name="Picture 8">
            <a:extLst>
              <a:ext uri="{FF2B5EF4-FFF2-40B4-BE49-F238E27FC236}">
                <a16:creationId xmlns:a16="http://schemas.microsoft.com/office/drawing/2014/main" id="{1120DE94-E10A-03A8-FA3F-DE145E679524}"/>
              </a:ext>
            </a:extLst>
          </p:cNvPr>
          <p:cNvPicPr>
            <a:picLocks noChangeAspect="1"/>
          </p:cNvPicPr>
          <p:nvPr/>
        </p:nvPicPr>
        <p:blipFill>
          <a:blip r:embed="rId3"/>
          <a:stretch>
            <a:fillRect/>
          </a:stretch>
        </p:blipFill>
        <p:spPr>
          <a:xfrm>
            <a:off x="2809875" y="3189287"/>
            <a:ext cx="5600700" cy="657225"/>
          </a:xfrm>
          <a:prstGeom prst="rect">
            <a:avLst/>
          </a:prstGeom>
        </p:spPr>
      </p:pic>
    </p:spTree>
    <p:extLst>
      <p:ext uri="{BB962C8B-B14F-4D97-AF65-F5344CB8AC3E}">
        <p14:creationId xmlns:p14="http://schemas.microsoft.com/office/powerpoint/2010/main" val="3928286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F0C97-E0B8-10B8-E404-7E482D1C6E83}"/>
              </a:ext>
            </a:extLst>
          </p:cNvPr>
          <p:cNvSpPr>
            <a:spLocks noGrp="1"/>
          </p:cNvSpPr>
          <p:nvPr>
            <p:ph type="title"/>
          </p:nvPr>
        </p:nvSpPr>
        <p:spPr/>
        <p:txBody>
          <a:bodyPr/>
          <a:lstStyle/>
          <a:p>
            <a:r>
              <a:rPr lang="en-US" dirty="0"/>
              <a:t>Interrupt management</a:t>
            </a:r>
          </a:p>
        </p:txBody>
      </p:sp>
      <p:sp>
        <p:nvSpPr>
          <p:cNvPr id="3" name="Content Placeholder 2">
            <a:extLst>
              <a:ext uri="{FF2B5EF4-FFF2-40B4-BE49-F238E27FC236}">
                <a16:creationId xmlns:a16="http://schemas.microsoft.com/office/drawing/2014/main" id="{6976D0E1-E294-429D-B111-657645B559D3}"/>
              </a:ext>
            </a:extLst>
          </p:cNvPr>
          <p:cNvSpPr>
            <a:spLocks noGrp="1"/>
          </p:cNvSpPr>
          <p:nvPr>
            <p:ph idx="1"/>
          </p:nvPr>
        </p:nvSpPr>
        <p:spPr/>
        <p:txBody>
          <a:bodyPr>
            <a:normAutofit/>
          </a:bodyPr>
          <a:lstStyle/>
          <a:p>
            <a:r>
              <a:rPr lang="en-US" dirty="0"/>
              <a:t>Often it is necessary to use the functionality provided by a FreeRTOS API function from an interrupt service routine (ISR).</a:t>
            </a:r>
          </a:p>
          <a:p>
            <a:r>
              <a:rPr lang="en-US" dirty="0"/>
              <a:t>FreeRTOS provides two versions of some API functions; one version for use from tasks, and one version for use from ISRs (interrupt-safe). </a:t>
            </a:r>
          </a:p>
          <a:p>
            <a:r>
              <a:rPr lang="en-US" dirty="0"/>
              <a:t>Functions intended for use from ISRs have “</a:t>
            </a:r>
            <a:r>
              <a:rPr lang="en-US" dirty="0" err="1"/>
              <a:t>FromISR</a:t>
            </a:r>
            <a:r>
              <a:rPr lang="en-US" dirty="0"/>
              <a:t>” appended to their name (Ex. “</a:t>
            </a:r>
            <a:r>
              <a:rPr lang="en-US" dirty="0" err="1"/>
              <a:t>xQueueReceive</a:t>
            </a:r>
            <a:r>
              <a:rPr lang="en-US" dirty="0"/>
              <a:t>()” and “</a:t>
            </a:r>
            <a:r>
              <a:rPr lang="en-US" dirty="0" err="1"/>
              <a:t>xQueueReceiveFromISR</a:t>
            </a:r>
            <a:r>
              <a:rPr lang="en-US" dirty="0"/>
              <a:t>()”) .</a:t>
            </a:r>
          </a:p>
        </p:txBody>
      </p:sp>
    </p:spTree>
    <p:extLst>
      <p:ext uri="{BB962C8B-B14F-4D97-AF65-F5344CB8AC3E}">
        <p14:creationId xmlns:p14="http://schemas.microsoft.com/office/powerpoint/2010/main" val="30190777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C8DF-550B-2FB8-E289-08BC78FCFC95}"/>
              </a:ext>
            </a:extLst>
          </p:cNvPr>
          <p:cNvSpPr>
            <a:spLocks noGrp="1"/>
          </p:cNvSpPr>
          <p:nvPr>
            <p:ph type="title"/>
          </p:nvPr>
        </p:nvSpPr>
        <p:spPr/>
        <p:txBody>
          <a:bodyPr/>
          <a:lstStyle/>
          <a:p>
            <a:r>
              <a:rPr lang="en-US" dirty="0"/>
              <a:t>Interrupt management</a:t>
            </a:r>
          </a:p>
        </p:txBody>
      </p:sp>
      <p:sp>
        <p:nvSpPr>
          <p:cNvPr id="3" name="Content Placeholder 2">
            <a:extLst>
              <a:ext uri="{FF2B5EF4-FFF2-40B4-BE49-F238E27FC236}">
                <a16:creationId xmlns:a16="http://schemas.microsoft.com/office/drawing/2014/main" id="{FB948D2A-C9CC-E21F-C646-D18DF6207EDF}"/>
              </a:ext>
            </a:extLst>
          </p:cNvPr>
          <p:cNvSpPr>
            <a:spLocks noGrp="1"/>
          </p:cNvSpPr>
          <p:nvPr>
            <p:ph idx="1"/>
          </p:nvPr>
        </p:nvSpPr>
        <p:spPr>
          <a:xfrm>
            <a:off x="1141412" y="2249487"/>
            <a:ext cx="9905999" cy="1512285"/>
          </a:xfrm>
        </p:spPr>
        <p:txBody>
          <a:bodyPr>
            <a:normAutofit fontScale="62500" lnSpcReduction="20000"/>
          </a:bodyPr>
          <a:lstStyle/>
          <a:p>
            <a:r>
              <a:rPr lang="en-US" dirty="0" err="1"/>
              <a:t>configMAX_SYSCALL_INTERRUPT_PRIORITY</a:t>
            </a:r>
            <a:r>
              <a:rPr lang="en-US" dirty="0"/>
              <a:t> is used to define the higher interrupt priority from which interrupt-safe functions can be called.</a:t>
            </a:r>
          </a:p>
          <a:p>
            <a:r>
              <a:rPr lang="en-US" dirty="0" err="1"/>
              <a:t>configKERNEL_INTERRUPT_PRIORITY</a:t>
            </a:r>
            <a:r>
              <a:rPr lang="en-US" dirty="0"/>
              <a:t>: sets the interrupt priority used by the tick interrupt.</a:t>
            </a:r>
          </a:p>
          <a:p>
            <a:r>
              <a:rPr lang="en-US" dirty="0"/>
              <a:t>Considering a processor that supports seven interrupt priorities, </a:t>
            </a:r>
            <a:r>
              <a:rPr lang="en-US" dirty="0" err="1"/>
              <a:t>configMAX_SYSCALL_INTERRUPT_PRIORITY</a:t>
            </a:r>
            <a:r>
              <a:rPr lang="en-US" dirty="0"/>
              <a:t> is set to 3 and </a:t>
            </a:r>
            <a:r>
              <a:rPr lang="en-US" dirty="0" err="1"/>
              <a:t>configKERNEL_INTERRUPT_PRIORITY</a:t>
            </a:r>
            <a:r>
              <a:rPr lang="en-US" dirty="0"/>
              <a:t> is set to 1:</a:t>
            </a:r>
          </a:p>
          <a:p>
            <a:endParaRPr lang="en-US" dirty="0"/>
          </a:p>
          <a:p>
            <a:endParaRPr lang="en-US" dirty="0"/>
          </a:p>
        </p:txBody>
      </p:sp>
      <p:pic>
        <p:nvPicPr>
          <p:cNvPr id="5" name="Picture 4">
            <a:extLst>
              <a:ext uri="{FF2B5EF4-FFF2-40B4-BE49-F238E27FC236}">
                <a16:creationId xmlns:a16="http://schemas.microsoft.com/office/drawing/2014/main" id="{62F219AF-6900-61D0-2F55-746882D6CF9B}"/>
              </a:ext>
            </a:extLst>
          </p:cNvPr>
          <p:cNvPicPr>
            <a:picLocks noChangeAspect="1"/>
          </p:cNvPicPr>
          <p:nvPr/>
        </p:nvPicPr>
        <p:blipFill>
          <a:blip r:embed="rId2"/>
          <a:stretch>
            <a:fillRect/>
          </a:stretch>
        </p:blipFill>
        <p:spPr>
          <a:xfrm>
            <a:off x="2574807" y="3824385"/>
            <a:ext cx="7228950" cy="2891580"/>
          </a:xfrm>
          <a:prstGeom prst="rect">
            <a:avLst/>
          </a:prstGeom>
        </p:spPr>
      </p:pic>
    </p:spTree>
    <p:extLst>
      <p:ext uri="{BB962C8B-B14F-4D97-AF65-F5344CB8AC3E}">
        <p14:creationId xmlns:p14="http://schemas.microsoft.com/office/powerpoint/2010/main" val="27073763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6FAA-2E2D-E97C-A8EF-C99F1FE52EF0}"/>
              </a:ext>
            </a:extLst>
          </p:cNvPr>
          <p:cNvSpPr>
            <a:spLocks noGrp="1"/>
          </p:cNvSpPr>
          <p:nvPr>
            <p:ph type="title"/>
          </p:nvPr>
        </p:nvSpPr>
        <p:spPr/>
        <p:txBody>
          <a:bodyPr/>
          <a:lstStyle/>
          <a:p>
            <a:r>
              <a:rPr lang="en-US" dirty="0"/>
              <a:t>Binary Semaphores</a:t>
            </a:r>
          </a:p>
        </p:txBody>
      </p:sp>
      <p:sp>
        <p:nvSpPr>
          <p:cNvPr id="3" name="Content Placeholder 2">
            <a:extLst>
              <a:ext uri="{FF2B5EF4-FFF2-40B4-BE49-F238E27FC236}">
                <a16:creationId xmlns:a16="http://schemas.microsoft.com/office/drawing/2014/main" id="{B21027D2-E3F1-19F3-C7B9-539E32659ABC}"/>
              </a:ext>
            </a:extLst>
          </p:cNvPr>
          <p:cNvSpPr>
            <a:spLocks noGrp="1"/>
          </p:cNvSpPr>
          <p:nvPr>
            <p:ph idx="1"/>
          </p:nvPr>
        </p:nvSpPr>
        <p:spPr>
          <a:xfrm>
            <a:off x="1141413" y="2249487"/>
            <a:ext cx="6478588" cy="3541714"/>
          </a:xfrm>
        </p:spPr>
        <p:txBody>
          <a:bodyPr>
            <a:normAutofit fontScale="92500" lnSpcReduction="10000"/>
          </a:bodyPr>
          <a:lstStyle/>
          <a:p>
            <a:r>
              <a:rPr lang="en-US" dirty="0"/>
              <a:t>Can be considered as a queue with a length of one, so it is always either full or empty.</a:t>
            </a:r>
          </a:p>
          <a:p>
            <a:r>
              <a:rPr lang="en-US" dirty="0"/>
              <a:t>Used for task synchronization.</a:t>
            </a:r>
          </a:p>
          <a:p>
            <a:r>
              <a:rPr lang="en-US" dirty="0"/>
              <a:t>The operations that can be done with a semaphore are:</a:t>
            </a:r>
          </a:p>
          <a:p>
            <a:pPr lvl="1"/>
            <a:r>
              <a:rPr lang="en-US" dirty="0"/>
              <a:t>Create</a:t>
            </a:r>
          </a:p>
          <a:p>
            <a:pPr lvl="1"/>
            <a:r>
              <a:rPr lang="en-US" dirty="0"/>
              <a:t>Acquire</a:t>
            </a:r>
          </a:p>
          <a:p>
            <a:pPr lvl="1"/>
            <a:r>
              <a:rPr lang="en-US" dirty="0"/>
              <a:t>Release</a:t>
            </a:r>
          </a:p>
          <a:p>
            <a:endParaRPr lang="en-US" dirty="0"/>
          </a:p>
        </p:txBody>
      </p:sp>
      <p:pic>
        <p:nvPicPr>
          <p:cNvPr id="5" name="Picture 4">
            <a:extLst>
              <a:ext uri="{FF2B5EF4-FFF2-40B4-BE49-F238E27FC236}">
                <a16:creationId xmlns:a16="http://schemas.microsoft.com/office/drawing/2014/main" id="{CB61F31E-F537-FCFC-8B73-96DEF0A375FD}"/>
              </a:ext>
            </a:extLst>
          </p:cNvPr>
          <p:cNvPicPr>
            <a:picLocks noChangeAspect="1"/>
          </p:cNvPicPr>
          <p:nvPr/>
        </p:nvPicPr>
        <p:blipFill>
          <a:blip r:embed="rId2"/>
          <a:stretch>
            <a:fillRect/>
          </a:stretch>
        </p:blipFill>
        <p:spPr>
          <a:xfrm>
            <a:off x="7620001" y="1610332"/>
            <a:ext cx="3200400" cy="4629150"/>
          </a:xfrm>
          <a:prstGeom prst="rect">
            <a:avLst/>
          </a:prstGeom>
        </p:spPr>
      </p:pic>
    </p:spTree>
    <p:extLst>
      <p:ext uri="{BB962C8B-B14F-4D97-AF65-F5344CB8AC3E}">
        <p14:creationId xmlns:p14="http://schemas.microsoft.com/office/powerpoint/2010/main" val="13951445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D8F3-9656-9543-49C8-3FE729851157}"/>
              </a:ext>
            </a:extLst>
          </p:cNvPr>
          <p:cNvSpPr>
            <a:spLocks noGrp="1"/>
          </p:cNvSpPr>
          <p:nvPr>
            <p:ph type="title"/>
          </p:nvPr>
        </p:nvSpPr>
        <p:spPr/>
        <p:txBody>
          <a:bodyPr/>
          <a:lstStyle/>
          <a:p>
            <a:r>
              <a:rPr lang="en-US" dirty="0"/>
              <a:t>Binary Semaphores</a:t>
            </a:r>
          </a:p>
        </p:txBody>
      </p:sp>
      <p:sp>
        <p:nvSpPr>
          <p:cNvPr id="3" name="Content Placeholder 2">
            <a:extLst>
              <a:ext uri="{FF2B5EF4-FFF2-40B4-BE49-F238E27FC236}">
                <a16:creationId xmlns:a16="http://schemas.microsoft.com/office/drawing/2014/main" id="{9F9851AA-3A90-FDDD-F460-2A334E257AE3}"/>
              </a:ext>
            </a:extLst>
          </p:cNvPr>
          <p:cNvSpPr>
            <a:spLocks noGrp="1"/>
          </p:cNvSpPr>
          <p:nvPr>
            <p:ph idx="1"/>
          </p:nvPr>
        </p:nvSpPr>
        <p:spPr/>
        <p:txBody>
          <a:bodyPr/>
          <a:lstStyle/>
          <a:p>
            <a:r>
              <a:rPr lang="en-US" dirty="0"/>
              <a:t>The </a:t>
            </a:r>
            <a:r>
              <a:rPr lang="en-US" dirty="0" err="1"/>
              <a:t>xSemaphoreCreateBinary</a:t>
            </a:r>
            <a:r>
              <a:rPr lang="en-US" dirty="0"/>
              <a:t>() API is used to create a binary semaphore.</a:t>
            </a:r>
          </a:p>
          <a:p>
            <a:endParaRPr lang="en-US" dirty="0"/>
          </a:p>
          <a:p>
            <a:r>
              <a:rPr lang="en-US" dirty="0"/>
              <a:t>Handles to semaphores should be stored in variables of type “</a:t>
            </a:r>
            <a:r>
              <a:rPr lang="en-US" dirty="0" err="1"/>
              <a:t>SemaphoreHandle_t</a:t>
            </a:r>
            <a:r>
              <a:rPr lang="en-US" dirty="0"/>
              <a:t>”.</a:t>
            </a:r>
          </a:p>
          <a:p>
            <a:endParaRPr lang="en-US" dirty="0"/>
          </a:p>
        </p:txBody>
      </p:sp>
      <p:pic>
        <p:nvPicPr>
          <p:cNvPr id="5" name="Picture 4">
            <a:extLst>
              <a:ext uri="{FF2B5EF4-FFF2-40B4-BE49-F238E27FC236}">
                <a16:creationId xmlns:a16="http://schemas.microsoft.com/office/drawing/2014/main" id="{501B0556-DF59-36F2-5F94-03337F6D5842}"/>
              </a:ext>
            </a:extLst>
          </p:cNvPr>
          <p:cNvPicPr>
            <a:picLocks noChangeAspect="1"/>
          </p:cNvPicPr>
          <p:nvPr/>
        </p:nvPicPr>
        <p:blipFill>
          <a:blip r:embed="rId2"/>
          <a:stretch>
            <a:fillRect/>
          </a:stretch>
        </p:blipFill>
        <p:spPr>
          <a:xfrm>
            <a:off x="2957268" y="2791314"/>
            <a:ext cx="6105525" cy="400050"/>
          </a:xfrm>
          <a:prstGeom prst="rect">
            <a:avLst/>
          </a:prstGeom>
        </p:spPr>
      </p:pic>
    </p:spTree>
    <p:extLst>
      <p:ext uri="{BB962C8B-B14F-4D97-AF65-F5344CB8AC3E}">
        <p14:creationId xmlns:p14="http://schemas.microsoft.com/office/powerpoint/2010/main" val="33009663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97B83-8DAD-F603-BBE2-C6808BA611B4}"/>
              </a:ext>
            </a:extLst>
          </p:cNvPr>
          <p:cNvSpPr>
            <a:spLocks noGrp="1"/>
          </p:cNvSpPr>
          <p:nvPr>
            <p:ph type="title"/>
          </p:nvPr>
        </p:nvSpPr>
        <p:spPr/>
        <p:txBody>
          <a:bodyPr/>
          <a:lstStyle/>
          <a:p>
            <a:r>
              <a:rPr lang="en-US" dirty="0"/>
              <a:t>Binary Semaphores</a:t>
            </a:r>
          </a:p>
        </p:txBody>
      </p:sp>
      <p:sp>
        <p:nvSpPr>
          <p:cNvPr id="3" name="Content Placeholder 2">
            <a:extLst>
              <a:ext uri="{FF2B5EF4-FFF2-40B4-BE49-F238E27FC236}">
                <a16:creationId xmlns:a16="http://schemas.microsoft.com/office/drawing/2014/main" id="{08177567-9642-541C-5C97-57C8DC27211F}"/>
              </a:ext>
            </a:extLst>
          </p:cNvPr>
          <p:cNvSpPr>
            <a:spLocks noGrp="1"/>
          </p:cNvSpPr>
          <p:nvPr>
            <p:ph idx="1"/>
          </p:nvPr>
        </p:nvSpPr>
        <p:spPr/>
        <p:txBody>
          <a:bodyPr/>
          <a:lstStyle/>
          <a:p>
            <a:r>
              <a:rPr lang="en-US" dirty="0"/>
              <a:t>Taking’ a semaphore means to ‘obtain’ or ‘receive’ the semaphore. It can be taken only if it is available.</a:t>
            </a:r>
          </a:p>
          <a:p>
            <a:endParaRPr lang="en-US" dirty="0"/>
          </a:p>
          <a:p>
            <a:r>
              <a:rPr lang="en-US" dirty="0"/>
              <a:t>Semaphores can be ‘given’ using the </a:t>
            </a:r>
            <a:r>
              <a:rPr lang="en-US" dirty="0" err="1"/>
              <a:t>xSemaphoreGive</a:t>
            </a:r>
            <a:r>
              <a:rPr lang="en-US" dirty="0"/>
              <a:t>() function. </a:t>
            </a:r>
          </a:p>
          <a:p>
            <a:endParaRPr lang="en-US" dirty="0"/>
          </a:p>
        </p:txBody>
      </p:sp>
      <p:pic>
        <p:nvPicPr>
          <p:cNvPr id="4" name="Picture 3">
            <a:extLst>
              <a:ext uri="{FF2B5EF4-FFF2-40B4-BE49-F238E27FC236}">
                <a16:creationId xmlns:a16="http://schemas.microsoft.com/office/drawing/2014/main" id="{74012DA1-B53C-BD48-9473-7045C764DE04}"/>
              </a:ext>
            </a:extLst>
          </p:cNvPr>
          <p:cNvPicPr>
            <a:picLocks noChangeAspect="1"/>
          </p:cNvPicPr>
          <p:nvPr/>
        </p:nvPicPr>
        <p:blipFill>
          <a:blip r:embed="rId2"/>
          <a:stretch>
            <a:fillRect/>
          </a:stretch>
        </p:blipFill>
        <p:spPr>
          <a:xfrm>
            <a:off x="1141412" y="3290887"/>
            <a:ext cx="9991725" cy="561975"/>
          </a:xfrm>
          <a:prstGeom prst="rect">
            <a:avLst/>
          </a:prstGeom>
        </p:spPr>
      </p:pic>
      <p:pic>
        <p:nvPicPr>
          <p:cNvPr id="8" name="Picture 7">
            <a:extLst>
              <a:ext uri="{FF2B5EF4-FFF2-40B4-BE49-F238E27FC236}">
                <a16:creationId xmlns:a16="http://schemas.microsoft.com/office/drawing/2014/main" id="{91769565-F8D2-1A46-B729-4A3D4D4B2E63}"/>
              </a:ext>
            </a:extLst>
          </p:cNvPr>
          <p:cNvPicPr>
            <a:picLocks noChangeAspect="1"/>
          </p:cNvPicPr>
          <p:nvPr/>
        </p:nvPicPr>
        <p:blipFill>
          <a:blip r:embed="rId3"/>
          <a:stretch>
            <a:fillRect/>
          </a:stretch>
        </p:blipFill>
        <p:spPr>
          <a:xfrm>
            <a:off x="1579562" y="4469607"/>
            <a:ext cx="8058707" cy="561974"/>
          </a:xfrm>
          <a:prstGeom prst="rect">
            <a:avLst/>
          </a:prstGeom>
        </p:spPr>
      </p:pic>
    </p:spTree>
    <p:extLst>
      <p:ext uri="{BB962C8B-B14F-4D97-AF65-F5344CB8AC3E}">
        <p14:creationId xmlns:p14="http://schemas.microsoft.com/office/powerpoint/2010/main" val="3787505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6A11-B3DD-75C6-4890-8BE51B8CD17F}"/>
              </a:ext>
            </a:extLst>
          </p:cNvPr>
          <p:cNvSpPr>
            <a:spLocks noGrp="1"/>
          </p:cNvSpPr>
          <p:nvPr>
            <p:ph type="title"/>
          </p:nvPr>
        </p:nvSpPr>
        <p:spPr/>
        <p:txBody>
          <a:bodyPr/>
          <a:lstStyle/>
          <a:p>
            <a:r>
              <a:rPr lang="en-US" dirty="0"/>
              <a:t>Binary Semaphores</a:t>
            </a:r>
          </a:p>
        </p:txBody>
      </p:sp>
      <p:pic>
        <p:nvPicPr>
          <p:cNvPr id="5" name="Content Placeholder 4">
            <a:extLst>
              <a:ext uri="{FF2B5EF4-FFF2-40B4-BE49-F238E27FC236}">
                <a16:creationId xmlns:a16="http://schemas.microsoft.com/office/drawing/2014/main" id="{47C48AF2-137F-B363-38EB-7E99AA859F76}"/>
              </a:ext>
            </a:extLst>
          </p:cNvPr>
          <p:cNvPicPr>
            <a:picLocks noGrp="1" noChangeAspect="1"/>
          </p:cNvPicPr>
          <p:nvPr>
            <p:ph idx="1"/>
          </p:nvPr>
        </p:nvPicPr>
        <p:blipFill>
          <a:blip r:embed="rId2"/>
          <a:stretch>
            <a:fillRect/>
          </a:stretch>
        </p:blipFill>
        <p:spPr>
          <a:xfrm>
            <a:off x="1356590" y="1846383"/>
            <a:ext cx="4873728" cy="4693637"/>
          </a:xfrm>
        </p:spPr>
      </p:pic>
      <p:pic>
        <p:nvPicPr>
          <p:cNvPr id="7" name="Picture 6">
            <a:extLst>
              <a:ext uri="{FF2B5EF4-FFF2-40B4-BE49-F238E27FC236}">
                <a16:creationId xmlns:a16="http://schemas.microsoft.com/office/drawing/2014/main" id="{3FD579B6-BEF3-181C-AEF5-5565926617D7}"/>
              </a:ext>
            </a:extLst>
          </p:cNvPr>
          <p:cNvPicPr>
            <a:picLocks noChangeAspect="1"/>
          </p:cNvPicPr>
          <p:nvPr/>
        </p:nvPicPr>
        <p:blipFill>
          <a:blip r:embed="rId3"/>
          <a:stretch>
            <a:fillRect/>
          </a:stretch>
        </p:blipFill>
        <p:spPr>
          <a:xfrm>
            <a:off x="6399719" y="1846384"/>
            <a:ext cx="4742259" cy="3038354"/>
          </a:xfrm>
          <a:prstGeom prst="rect">
            <a:avLst/>
          </a:prstGeom>
        </p:spPr>
      </p:pic>
    </p:spTree>
    <p:extLst>
      <p:ext uri="{BB962C8B-B14F-4D97-AF65-F5344CB8AC3E}">
        <p14:creationId xmlns:p14="http://schemas.microsoft.com/office/powerpoint/2010/main" val="9041727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779AE-49FA-ECBA-BA6F-9EA0A04E8EF7}"/>
              </a:ext>
            </a:extLst>
          </p:cNvPr>
          <p:cNvSpPr>
            <a:spLocks noGrp="1"/>
          </p:cNvSpPr>
          <p:nvPr>
            <p:ph type="title"/>
          </p:nvPr>
        </p:nvSpPr>
        <p:spPr/>
        <p:txBody>
          <a:bodyPr/>
          <a:lstStyle/>
          <a:p>
            <a:r>
              <a:rPr lang="en-US" dirty="0"/>
              <a:t>Counting Semaphores</a:t>
            </a:r>
          </a:p>
        </p:txBody>
      </p:sp>
      <p:sp>
        <p:nvSpPr>
          <p:cNvPr id="3" name="Content Placeholder 2">
            <a:extLst>
              <a:ext uri="{FF2B5EF4-FFF2-40B4-BE49-F238E27FC236}">
                <a16:creationId xmlns:a16="http://schemas.microsoft.com/office/drawing/2014/main" id="{4565561B-E87E-FA21-3675-D9650C5194DF}"/>
              </a:ext>
            </a:extLst>
          </p:cNvPr>
          <p:cNvSpPr>
            <a:spLocks noGrp="1"/>
          </p:cNvSpPr>
          <p:nvPr>
            <p:ph idx="1"/>
          </p:nvPr>
        </p:nvSpPr>
        <p:spPr/>
        <p:txBody>
          <a:bodyPr/>
          <a:lstStyle/>
          <a:p>
            <a:r>
              <a:rPr lang="en-US" dirty="0"/>
              <a:t>Can be thought of as queues that have a length of more than one. </a:t>
            </a:r>
          </a:p>
          <a:p>
            <a:r>
              <a:rPr lang="en-US" dirty="0"/>
              <a:t>Tasks are not interested in the data that is stored in the queue—just the number of items in the queue.</a:t>
            </a:r>
          </a:p>
          <a:p>
            <a:r>
              <a:rPr lang="en-US" dirty="0"/>
              <a:t>Can be used for counting events or managing resources.</a:t>
            </a:r>
          </a:p>
          <a:p>
            <a:r>
              <a:rPr lang="en-US" dirty="0"/>
              <a:t>Each time a counting semaphore is ‘given’, another space in its queue is used.</a:t>
            </a:r>
          </a:p>
          <a:p>
            <a:r>
              <a:rPr lang="en-US" dirty="0"/>
              <a:t> The number of items in the queue is the semaphore’s ‘count’ value.</a:t>
            </a:r>
          </a:p>
          <a:p>
            <a:endParaRPr lang="en-US" dirty="0"/>
          </a:p>
        </p:txBody>
      </p:sp>
    </p:spTree>
    <p:extLst>
      <p:ext uri="{BB962C8B-B14F-4D97-AF65-F5344CB8AC3E}">
        <p14:creationId xmlns:p14="http://schemas.microsoft.com/office/powerpoint/2010/main" val="40463808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2F7B1-DDAD-C2F7-B707-54769F410FE6}"/>
              </a:ext>
            </a:extLst>
          </p:cNvPr>
          <p:cNvSpPr>
            <a:spLocks noGrp="1"/>
          </p:cNvSpPr>
          <p:nvPr>
            <p:ph type="title"/>
          </p:nvPr>
        </p:nvSpPr>
        <p:spPr/>
        <p:txBody>
          <a:bodyPr/>
          <a:lstStyle/>
          <a:p>
            <a:r>
              <a:rPr lang="en-US" dirty="0"/>
              <a:t>Counting Semaphores</a:t>
            </a:r>
          </a:p>
        </p:txBody>
      </p:sp>
      <p:sp>
        <p:nvSpPr>
          <p:cNvPr id="3" name="Content Placeholder 2">
            <a:extLst>
              <a:ext uri="{FF2B5EF4-FFF2-40B4-BE49-F238E27FC236}">
                <a16:creationId xmlns:a16="http://schemas.microsoft.com/office/drawing/2014/main" id="{26697F15-5EA4-6BD6-C31E-8358C12D2B78}"/>
              </a:ext>
            </a:extLst>
          </p:cNvPr>
          <p:cNvSpPr>
            <a:spLocks noGrp="1"/>
          </p:cNvSpPr>
          <p:nvPr>
            <p:ph idx="1"/>
          </p:nvPr>
        </p:nvSpPr>
        <p:spPr/>
        <p:txBody>
          <a:bodyPr>
            <a:normAutofit lnSpcReduction="10000"/>
          </a:bodyPr>
          <a:lstStyle/>
          <a:p>
            <a:r>
              <a:rPr lang="en-US" dirty="0"/>
              <a:t>The </a:t>
            </a:r>
            <a:r>
              <a:rPr lang="en-US" dirty="0" err="1"/>
              <a:t>xSemaphoreCreateCounting</a:t>
            </a:r>
            <a:r>
              <a:rPr lang="en-US" dirty="0"/>
              <a:t> () API is used to create a counting semaphore.</a:t>
            </a:r>
          </a:p>
          <a:p>
            <a:endParaRPr lang="en-US" dirty="0"/>
          </a:p>
          <a:p>
            <a:r>
              <a:rPr lang="en-US" dirty="0"/>
              <a:t>When creating a counting semaphore, we must specify the maximum value to which the semaphore can count and the starting value.</a:t>
            </a:r>
          </a:p>
          <a:p>
            <a:r>
              <a:rPr lang="en-US" dirty="0"/>
              <a:t>Handles to semaphores should be stored in variables of type “</a:t>
            </a:r>
            <a:r>
              <a:rPr lang="en-US" dirty="0" err="1"/>
              <a:t>SemaphoreHandle_t</a:t>
            </a:r>
            <a:r>
              <a:rPr lang="en-US" dirty="0"/>
              <a:t>”.</a:t>
            </a:r>
          </a:p>
          <a:p>
            <a:endParaRPr lang="en-US" dirty="0"/>
          </a:p>
        </p:txBody>
      </p:sp>
      <p:pic>
        <p:nvPicPr>
          <p:cNvPr id="5" name="Picture 4">
            <a:extLst>
              <a:ext uri="{FF2B5EF4-FFF2-40B4-BE49-F238E27FC236}">
                <a16:creationId xmlns:a16="http://schemas.microsoft.com/office/drawing/2014/main" id="{5BB0664F-33C9-49BC-A2EB-CA7D5829D57D}"/>
              </a:ext>
            </a:extLst>
          </p:cNvPr>
          <p:cNvPicPr>
            <a:picLocks noChangeAspect="1"/>
          </p:cNvPicPr>
          <p:nvPr/>
        </p:nvPicPr>
        <p:blipFill>
          <a:blip r:embed="rId2"/>
          <a:stretch>
            <a:fillRect/>
          </a:stretch>
        </p:blipFill>
        <p:spPr>
          <a:xfrm>
            <a:off x="1236662" y="3109912"/>
            <a:ext cx="9096375" cy="638175"/>
          </a:xfrm>
          <a:prstGeom prst="rect">
            <a:avLst/>
          </a:prstGeom>
        </p:spPr>
      </p:pic>
    </p:spTree>
    <p:extLst>
      <p:ext uri="{BB962C8B-B14F-4D97-AF65-F5344CB8AC3E}">
        <p14:creationId xmlns:p14="http://schemas.microsoft.com/office/powerpoint/2010/main" val="30562225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3006B-4C38-4C2F-DD5E-8DF805864F39}"/>
              </a:ext>
            </a:extLst>
          </p:cNvPr>
          <p:cNvSpPr>
            <a:spLocks noGrp="1"/>
          </p:cNvSpPr>
          <p:nvPr>
            <p:ph type="title"/>
          </p:nvPr>
        </p:nvSpPr>
        <p:spPr/>
        <p:txBody>
          <a:bodyPr/>
          <a:lstStyle/>
          <a:p>
            <a:r>
              <a:rPr lang="en-US" dirty="0"/>
              <a:t>Counting Semaphores</a:t>
            </a:r>
          </a:p>
        </p:txBody>
      </p:sp>
      <p:pic>
        <p:nvPicPr>
          <p:cNvPr id="5" name="Picture 4">
            <a:extLst>
              <a:ext uri="{FF2B5EF4-FFF2-40B4-BE49-F238E27FC236}">
                <a16:creationId xmlns:a16="http://schemas.microsoft.com/office/drawing/2014/main" id="{78A50336-5441-E71B-9952-CE3A0733D531}"/>
              </a:ext>
            </a:extLst>
          </p:cNvPr>
          <p:cNvPicPr>
            <a:picLocks noChangeAspect="1"/>
          </p:cNvPicPr>
          <p:nvPr/>
        </p:nvPicPr>
        <p:blipFill>
          <a:blip r:embed="rId2"/>
          <a:stretch>
            <a:fillRect/>
          </a:stretch>
        </p:blipFill>
        <p:spPr>
          <a:xfrm>
            <a:off x="871484" y="1920920"/>
            <a:ext cx="5289032" cy="4317999"/>
          </a:xfrm>
          <a:prstGeom prst="rect">
            <a:avLst/>
          </a:prstGeom>
        </p:spPr>
      </p:pic>
      <p:pic>
        <p:nvPicPr>
          <p:cNvPr id="7" name="Picture 6">
            <a:extLst>
              <a:ext uri="{FF2B5EF4-FFF2-40B4-BE49-F238E27FC236}">
                <a16:creationId xmlns:a16="http://schemas.microsoft.com/office/drawing/2014/main" id="{FF4E80B2-4079-ED21-BC3F-9FDA92EE60B1}"/>
              </a:ext>
            </a:extLst>
          </p:cNvPr>
          <p:cNvPicPr>
            <a:picLocks noChangeAspect="1"/>
          </p:cNvPicPr>
          <p:nvPr/>
        </p:nvPicPr>
        <p:blipFill>
          <a:blip r:embed="rId3"/>
          <a:stretch>
            <a:fillRect/>
          </a:stretch>
        </p:blipFill>
        <p:spPr>
          <a:xfrm>
            <a:off x="6359298" y="1921483"/>
            <a:ext cx="5289031" cy="4317436"/>
          </a:xfrm>
          <a:prstGeom prst="rect">
            <a:avLst/>
          </a:prstGeom>
        </p:spPr>
      </p:pic>
    </p:spTree>
    <p:extLst>
      <p:ext uri="{BB962C8B-B14F-4D97-AF65-F5344CB8AC3E}">
        <p14:creationId xmlns:p14="http://schemas.microsoft.com/office/powerpoint/2010/main" val="3047010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D96D-2E98-BC2B-7AA1-9EDA898B6C9D}"/>
              </a:ext>
            </a:extLst>
          </p:cNvPr>
          <p:cNvSpPr>
            <a:spLocks noGrp="1"/>
          </p:cNvSpPr>
          <p:nvPr>
            <p:ph type="title"/>
          </p:nvPr>
        </p:nvSpPr>
        <p:spPr/>
        <p:txBody>
          <a:bodyPr/>
          <a:lstStyle/>
          <a:p>
            <a:r>
              <a:rPr lang="en-US" dirty="0"/>
              <a:t>ESP-IDF FREERTOS</a:t>
            </a:r>
          </a:p>
        </p:txBody>
      </p:sp>
      <p:sp>
        <p:nvSpPr>
          <p:cNvPr id="3" name="Content Placeholder 2">
            <a:extLst>
              <a:ext uri="{FF2B5EF4-FFF2-40B4-BE49-F238E27FC236}">
                <a16:creationId xmlns:a16="http://schemas.microsoft.com/office/drawing/2014/main" id="{52FFA4E1-C269-DEC7-8683-00FBCFF91751}"/>
              </a:ext>
            </a:extLst>
          </p:cNvPr>
          <p:cNvSpPr>
            <a:spLocks noGrp="1"/>
          </p:cNvSpPr>
          <p:nvPr>
            <p:ph idx="1"/>
          </p:nvPr>
        </p:nvSpPr>
        <p:spPr>
          <a:xfrm>
            <a:off x="1141412" y="2249486"/>
            <a:ext cx="5681419" cy="4182575"/>
          </a:xfrm>
        </p:spPr>
        <p:txBody>
          <a:bodyPr>
            <a:normAutofit fontScale="92500" lnSpcReduction="10000"/>
          </a:bodyPr>
          <a:lstStyle/>
          <a:p>
            <a:r>
              <a:rPr lang="en-US" dirty="0"/>
              <a:t>ESP-IDF starts FreeRTOS automatically, users shall never call </a:t>
            </a:r>
            <a:r>
              <a:rPr lang="en-US" dirty="0" err="1"/>
              <a:t>vTaskStartScheduler</a:t>
            </a:r>
            <a:r>
              <a:rPr lang="en-US" dirty="0"/>
              <a:t>() or </a:t>
            </a:r>
            <a:r>
              <a:rPr lang="en-US" dirty="0" err="1"/>
              <a:t>vTaskEndScheduler</a:t>
            </a:r>
            <a:r>
              <a:rPr lang="en-US" dirty="0"/>
              <a:t>().</a:t>
            </a:r>
          </a:p>
          <a:p>
            <a:r>
              <a:rPr lang="en-US" dirty="0"/>
              <a:t>Users must define a void </a:t>
            </a:r>
            <a:r>
              <a:rPr lang="en-US" dirty="0" err="1"/>
              <a:t>app_main</a:t>
            </a:r>
            <a:r>
              <a:rPr lang="en-US" dirty="0"/>
              <a:t>(void) function which acts as the entry point for user’s application and is automatically invoked on ESP-IDF startup.</a:t>
            </a:r>
          </a:p>
          <a:p>
            <a:r>
              <a:rPr lang="en-US" dirty="0"/>
              <a:t>Several tasks (including the main task that calls </a:t>
            </a:r>
            <a:r>
              <a:rPr lang="en-US" dirty="0" err="1"/>
              <a:t>app_main</a:t>
            </a:r>
            <a:r>
              <a:rPr lang="en-US" dirty="0"/>
              <a:t>() ) are automatically started and run in the background.</a:t>
            </a:r>
          </a:p>
          <a:p>
            <a:pPr lvl="1"/>
            <a:endParaRPr lang="en-US" dirty="0"/>
          </a:p>
          <a:p>
            <a:endParaRPr lang="en-US" dirty="0"/>
          </a:p>
        </p:txBody>
      </p:sp>
      <p:pic>
        <p:nvPicPr>
          <p:cNvPr id="2050" name="Picture 2" descr="Espressif ESP-IDF ESP32 — SensiML Documentation">
            <a:extLst>
              <a:ext uri="{FF2B5EF4-FFF2-40B4-BE49-F238E27FC236}">
                <a16:creationId xmlns:a16="http://schemas.microsoft.com/office/drawing/2014/main" id="{86F3CA76-0FA4-2772-0F7B-173E9FD80C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2831" y="3020160"/>
            <a:ext cx="5181840" cy="1612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3228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81BDE-68B2-9DE7-F888-695A355DFB76}"/>
              </a:ext>
            </a:extLst>
          </p:cNvPr>
          <p:cNvSpPr>
            <a:spLocks noGrp="1"/>
          </p:cNvSpPr>
          <p:nvPr>
            <p:ph type="title"/>
          </p:nvPr>
        </p:nvSpPr>
        <p:spPr/>
        <p:txBody>
          <a:bodyPr/>
          <a:lstStyle/>
          <a:p>
            <a:r>
              <a:rPr lang="en-US" dirty="0"/>
              <a:t>Resource Management</a:t>
            </a:r>
          </a:p>
        </p:txBody>
      </p:sp>
      <p:sp>
        <p:nvSpPr>
          <p:cNvPr id="3" name="Content Placeholder 2">
            <a:extLst>
              <a:ext uri="{FF2B5EF4-FFF2-40B4-BE49-F238E27FC236}">
                <a16:creationId xmlns:a16="http://schemas.microsoft.com/office/drawing/2014/main" id="{96A4D560-D8A3-4610-CB57-5AFD37CC0DE6}"/>
              </a:ext>
            </a:extLst>
          </p:cNvPr>
          <p:cNvSpPr>
            <a:spLocks noGrp="1"/>
          </p:cNvSpPr>
          <p:nvPr>
            <p:ph idx="1"/>
          </p:nvPr>
        </p:nvSpPr>
        <p:spPr>
          <a:xfrm>
            <a:off x="1141412" y="2237912"/>
            <a:ext cx="9905999" cy="4297926"/>
          </a:xfrm>
        </p:spPr>
        <p:txBody>
          <a:bodyPr/>
          <a:lstStyle/>
          <a:p>
            <a:r>
              <a:rPr lang="en-US" dirty="0">
                <a:effectLst>
                  <a:outerShdw blurRad="38100" dist="38100" dir="2700000" algn="tl">
                    <a:srgbClr val="000000">
                      <a:alpha val="43137"/>
                    </a:srgbClr>
                  </a:outerShdw>
                </a:effectLst>
              </a:rPr>
              <a:t>In a multitasking system there is potential for error if one task starts to access a resource but does not complete its access before being transitioned out of the Running state. If the task leaves the resource in an inconsistent state, then access to the same resource by any other task or interrupt could result in data corruption, or other similar issue.</a:t>
            </a:r>
          </a:p>
          <a:p>
            <a:r>
              <a:rPr lang="en-US" dirty="0">
                <a:effectLst>
                  <a:outerShdw blurRad="38100" dist="38100" dir="2700000" algn="tl">
                    <a:srgbClr val="000000">
                      <a:alpha val="43137"/>
                    </a:srgbClr>
                  </a:outerShdw>
                </a:effectLst>
              </a:rPr>
              <a:t>Mutual exclusion techniques are used to ensure data consistency is maintained at all times access to a resource that is shared between tasks.</a:t>
            </a:r>
          </a:p>
        </p:txBody>
      </p:sp>
    </p:spTree>
    <p:extLst>
      <p:ext uri="{BB962C8B-B14F-4D97-AF65-F5344CB8AC3E}">
        <p14:creationId xmlns:p14="http://schemas.microsoft.com/office/powerpoint/2010/main" val="32479836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DF8A-8D87-1D67-8099-28D731D5D7D5}"/>
              </a:ext>
            </a:extLst>
          </p:cNvPr>
          <p:cNvSpPr>
            <a:spLocks noGrp="1"/>
          </p:cNvSpPr>
          <p:nvPr>
            <p:ph type="title"/>
          </p:nvPr>
        </p:nvSpPr>
        <p:spPr/>
        <p:txBody>
          <a:bodyPr/>
          <a:lstStyle/>
          <a:p>
            <a:r>
              <a:rPr lang="en-US" dirty="0"/>
              <a:t>Critical sections</a:t>
            </a:r>
          </a:p>
        </p:txBody>
      </p:sp>
      <p:sp>
        <p:nvSpPr>
          <p:cNvPr id="3" name="Content Placeholder 2">
            <a:extLst>
              <a:ext uri="{FF2B5EF4-FFF2-40B4-BE49-F238E27FC236}">
                <a16:creationId xmlns:a16="http://schemas.microsoft.com/office/drawing/2014/main" id="{21C77147-C491-8E6E-E4F3-B4616F380B0E}"/>
              </a:ext>
            </a:extLst>
          </p:cNvPr>
          <p:cNvSpPr>
            <a:spLocks noGrp="1"/>
          </p:cNvSpPr>
          <p:nvPr>
            <p:ph idx="1"/>
          </p:nvPr>
        </p:nvSpPr>
        <p:spPr>
          <a:xfrm>
            <a:off x="1141412" y="2249487"/>
            <a:ext cx="9905999" cy="2511426"/>
          </a:xfrm>
        </p:spPr>
        <p:txBody>
          <a:bodyPr>
            <a:normAutofit/>
          </a:bodyPr>
          <a:lstStyle/>
          <a:p>
            <a:r>
              <a:rPr lang="en-US" dirty="0"/>
              <a:t>Critical sections are sequences of code that must operate in an atomic manner (can not be divided or interrupted).</a:t>
            </a:r>
          </a:p>
          <a:p>
            <a:r>
              <a:rPr lang="en-US" dirty="0"/>
              <a:t>Basic critical sections protect a region of code from access by other tasks and by interrupts</a:t>
            </a:r>
          </a:p>
          <a:p>
            <a:r>
              <a:rPr lang="en-US" dirty="0"/>
              <a:t>They should remain short.</a:t>
            </a:r>
          </a:p>
        </p:txBody>
      </p:sp>
    </p:spTree>
    <p:extLst>
      <p:ext uri="{BB962C8B-B14F-4D97-AF65-F5344CB8AC3E}">
        <p14:creationId xmlns:p14="http://schemas.microsoft.com/office/powerpoint/2010/main" val="147516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D22D-90E8-AE23-1015-54CF3CE9A261}"/>
              </a:ext>
            </a:extLst>
          </p:cNvPr>
          <p:cNvSpPr>
            <a:spLocks noGrp="1"/>
          </p:cNvSpPr>
          <p:nvPr>
            <p:ph type="title"/>
          </p:nvPr>
        </p:nvSpPr>
        <p:spPr/>
        <p:txBody>
          <a:bodyPr/>
          <a:lstStyle/>
          <a:p>
            <a:r>
              <a:rPr lang="en-US" dirty="0"/>
              <a:t>Critical sections</a:t>
            </a:r>
          </a:p>
        </p:txBody>
      </p:sp>
      <p:sp>
        <p:nvSpPr>
          <p:cNvPr id="3" name="Content Placeholder 2">
            <a:extLst>
              <a:ext uri="{FF2B5EF4-FFF2-40B4-BE49-F238E27FC236}">
                <a16:creationId xmlns:a16="http://schemas.microsoft.com/office/drawing/2014/main" id="{82D4A7DA-B3D8-EA0B-40CE-6B2B86ED6677}"/>
              </a:ext>
            </a:extLst>
          </p:cNvPr>
          <p:cNvSpPr>
            <a:spLocks noGrp="1"/>
          </p:cNvSpPr>
          <p:nvPr>
            <p:ph idx="1"/>
          </p:nvPr>
        </p:nvSpPr>
        <p:spPr/>
        <p:txBody>
          <a:bodyPr/>
          <a:lstStyle/>
          <a:p>
            <a:r>
              <a:rPr lang="en-US" dirty="0"/>
              <a:t>FreeRTOS provides the </a:t>
            </a:r>
            <a:r>
              <a:rPr lang="en-US" dirty="0" err="1"/>
              <a:t>taskENTER_CRITICAL</a:t>
            </a:r>
            <a:r>
              <a:rPr lang="en-US" dirty="0"/>
              <a:t>() and </a:t>
            </a:r>
            <a:r>
              <a:rPr lang="en-US" dirty="0" err="1"/>
              <a:t>taskEXIT_CRITICAL</a:t>
            </a:r>
            <a:r>
              <a:rPr lang="en-US" dirty="0"/>
              <a:t>() functions to indicate the code is entering or exiting a critical section.</a:t>
            </a:r>
          </a:p>
          <a:p>
            <a:r>
              <a:rPr lang="en-US" dirty="0"/>
              <a:t>These functions work by disabling interrupts up to the interrupt priority set by </a:t>
            </a:r>
            <a:r>
              <a:rPr lang="en-US" dirty="0" err="1"/>
              <a:t>configMAX_SYSCALL_INTERRUPT_PRIORITY</a:t>
            </a:r>
            <a:r>
              <a:rPr lang="en-US" dirty="0"/>
              <a:t>.</a:t>
            </a:r>
          </a:p>
          <a:p>
            <a:r>
              <a:rPr lang="en-US" dirty="0"/>
              <a:t>Every call to </a:t>
            </a:r>
            <a:r>
              <a:rPr lang="en-US" dirty="0" err="1"/>
              <a:t>taskENTER_CRITICAL</a:t>
            </a:r>
            <a:r>
              <a:rPr lang="en-US" dirty="0"/>
              <a:t>() must be paired with a call to </a:t>
            </a:r>
            <a:r>
              <a:rPr lang="en-US" dirty="0" err="1"/>
              <a:t>taskEXIT_CRITICAL</a:t>
            </a:r>
            <a:r>
              <a:rPr lang="en-US" dirty="0"/>
              <a:t>().</a:t>
            </a:r>
          </a:p>
        </p:txBody>
      </p:sp>
    </p:spTree>
    <p:extLst>
      <p:ext uri="{BB962C8B-B14F-4D97-AF65-F5344CB8AC3E}">
        <p14:creationId xmlns:p14="http://schemas.microsoft.com/office/powerpoint/2010/main" val="5202155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E19A-5C90-0433-9A1B-CC0447827503}"/>
              </a:ext>
            </a:extLst>
          </p:cNvPr>
          <p:cNvSpPr>
            <a:spLocks noGrp="1"/>
          </p:cNvSpPr>
          <p:nvPr>
            <p:ph type="title"/>
          </p:nvPr>
        </p:nvSpPr>
        <p:spPr/>
        <p:txBody>
          <a:bodyPr/>
          <a:lstStyle/>
          <a:p>
            <a:r>
              <a:rPr lang="en-US" dirty="0"/>
              <a:t>Critical sections</a:t>
            </a:r>
          </a:p>
        </p:txBody>
      </p:sp>
      <p:pic>
        <p:nvPicPr>
          <p:cNvPr id="6" name="Picture 5">
            <a:extLst>
              <a:ext uri="{FF2B5EF4-FFF2-40B4-BE49-F238E27FC236}">
                <a16:creationId xmlns:a16="http://schemas.microsoft.com/office/drawing/2014/main" id="{ABE7BCB6-D02C-2AD2-9987-563279E8DCCF}"/>
              </a:ext>
            </a:extLst>
          </p:cNvPr>
          <p:cNvPicPr>
            <a:picLocks noChangeAspect="1"/>
          </p:cNvPicPr>
          <p:nvPr/>
        </p:nvPicPr>
        <p:blipFill>
          <a:blip r:embed="rId2"/>
          <a:stretch>
            <a:fillRect/>
          </a:stretch>
        </p:blipFill>
        <p:spPr>
          <a:xfrm>
            <a:off x="1141412" y="2249487"/>
            <a:ext cx="9695099" cy="2741612"/>
          </a:xfrm>
          <a:prstGeom prst="rect">
            <a:avLst/>
          </a:prstGeom>
        </p:spPr>
      </p:pic>
    </p:spTree>
    <p:extLst>
      <p:ext uri="{BB962C8B-B14F-4D97-AF65-F5344CB8AC3E}">
        <p14:creationId xmlns:p14="http://schemas.microsoft.com/office/powerpoint/2010/main" val="23036706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305F3-9ACC-10F1-5B98-92913151406E}"/>
              </a:ext>
            </a:extLst>
          </p:cNvPr>
          <p:cNvSpPr>
            <a:spLocks noGrp="1"/>
          </p:cNvSpPr>
          <p:nvPr>
            <p:ph type="title"/>
          </p:nvPr>
        </p:nvSpPr>
        <p:spPr/>
        <p:txBody>
          <a:bodyPr/>
          <a:lstStyle/>
          <a:p>
            <a:r>
              <a:rPr lang="en-US" dirty="0"/>
              <a:t>SUSPENDING THE SCHEDULER</a:t>
            </a:r>
          </a:p>
        </p:txBody>
      </p:sp>
      <p:sp>
        <p:nvSpPr>
          <p:cNvPr id="3" name="Content Placeholder 2">
            <a:extLst>
              <a:ext uri="{FF2B5EF4-FFF2-40B4-BE49-F238E27FC236}">
                <a16:creationId xmlns:a16="http://schemas.microsoft.com/office/drawing/2014/main" id="{F2A52E88-B5A0-1C6B-0F4E-1A935B6E6FA2}"/>
              </a:ext>
            </a:extLst>
          </p:cNvPr>
          <p:cNvSpPr>
            <a:spLocks noGrp="1"/>
          </p:cNvSpPr>
          <p:nvPr>
            <p:ph idx="1"/>
          </p:nvPr>
        </p:nvSpPr>
        <p:spPr/>
        <p:txBody>
          <a:bodyPr/>
          <a:lstStyle/>
          <a:p>
            <a:r>
              <a:rPr lang="en-US" dirty="0"/>
              <a:t>Critical sections can also be created by suspending/locking the scheduler.</a:t>
            </a:r>
          </a:p>
          <a:p>
            <a:r>
              <a:rPr lang="en-US" dirty="0"/>
              <a:t>This method only protects a region of code from access by other tasks, because interrupts remain enabled. </a:t>
            </a:r>
          </a:p>
          <a:p>
            <a:r>
              <a:rPr lang="en-US" dirty="0"/>
              <a:t>The </a:t>
            </a:r>
            <a:r>
              <a:rPr lang="en-US" dirty="0" err="1"/>
              <a:t>vTaskSuspendAll</a:t>
            </a:r>
            <a:r>
              <a:rPr lang="en-US" dirty="0"/>
              <a:t>() function can be used to suspend the scheduler.</a:t>
            </a:r>
          </a:p>
          <a:p>
            <a:endParaRPr lang="en-US" dirty="0"/>
          </a:p>
          <a:p>
            <a:r>
              <a:rPr lang="en-US" dirty="0"/>
              <a:t>The scheduler can resume operation by calling the </a:t>
            </a:r>
            <a:r>
              <a:rPr lang="en-US" dirty="0" err="1"/>
              <a:t>xTaskResumeAll</a:t>
            </a:r>
            <a:r>
              <a:rPr lang="en-US" dirty="0"/>
              <a:t>() function.</a:t>
            </a:r>
          </a:p>
          <a:p>
            <a:endParaRPr lang="en-US" dirty="0"/>
          </a:p>
        </p:txBody>
      </p:sp>
      <p:pic>
        <p:nvPicPr>
          <p:cNvPr id="5" name="Picture 4">
            <a:extLst>
              <a:ext uri="{FF2B5EF4-FFF2-40B4-BE49-F238E27FC236}">
                <a16:creationId xmlns:a16="http://schemas.microsoft.com/office/drawing/2014/main" id="{023F57AB-3894-ECF7-38AD-A239FB2450B3}"/>
              </a:ext>
            </a:extLst>
          </p:cNvPr>
          <p:cNvPicPr>
            <a:picLocks noChangeAspect="1"/>
          </p:cNvPicPr>
          <p:nvPr/>
        </p:nvPicPr>
        <p:blipFill>
          <a:blip r:embed="rId2"/>
          <a:stretch>
            <a:fillRect/>
          </a:stretch>
        </p:blipFill>
        <p:spPr>
          <a:xfrm>
            <a:off x="3857991" y="4430102"/>
            <a:ext cx="3400425" cy="419100"/>
          </a:xfrm>
          <a:prstGeom prst="rect">
            <a:avLst/>
          </a:prstGeom>
        </p:spPr>
      </p:pic>
      <p:pic>
        <p:nvPicPr>
          <p:cNvPr id="7" name="Picture 6">
            <a:extLst>
              <a:ext uri="{FF2B5EF4-FFF2-40B4-BE49-F238E27FC236}">
                <a16:creationId xmlns:a16="http://schemas.microsoft.com/office/drawing/2014/main" id="{A600E6F5-09A1-21C6-2F7A-26B3D5F92758}"/>
              </a:ext>
            </a:extLst>
          </p:cNvPr>
          <p:cNvPicPr>
            <a:picLocks noChangeAspect="1"/>
          </p:cNvPicPr>
          <p:nvPr/>
        </p:nvPicPr>
        <p:blipFill>
          <a:blip r:embed="rId3"/>
          <a:stretch>
            <a:fillRect/>
          </a:stretch>
        </p:blipFill>
        <p:spPr>
          <a:xfrm>
            <a:off x="3524615" y="5633550"/>
            <a:ext cx="4067175" cy="457200"/>
          </a:xfrm>
          <a:prstGeom prst="rect">
            <a:avLst/>
          </a:prstGeom>
        </p:spPr>
      </p:pic>
    </p:spTree>
    <p:extLst>
      <p:ext uri="{BB962C8B-B14F-4D97-AF65-F5344CB8AC3E}">
        <p14:creationId xmlns:p14="http://schemas.microsoft.com/office/powerpoint/2010/main" val="26916036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DBEA9-574A-3812-961B-0CC0CF05CFD8}"/>
              </a:ext>
            </a:extLst>
          </p:cNvPr>
          <p:cNvSpPr>
            <a:spLocks noGrp="1"/>
          </p:cNvSpPr>
          <p:nvPr>
            <p:ph type="title"/>
          </p:nvPr>
        </p:nvSpPr>
        <p:spPr/>
        <p:txBody>
          <a:bodyPr/>
          <a:lstStyle/>
          <a:p>
            <a:r>
              <a:rPr lang="en-US" dirty="0"/>
              <a:t>SUSPENDING THE SCHEDULER</a:t>
            </a:r>
          </a:p>
        </p:txBody>
      </p:sp>
      <p:pic>
        <p:nvPicPr>
          <p:cNvPr id="5" name="Content Placeholder 4">
            <a:extLst>
              <a:ext uri="{FF2B5EF4-FFF2-40B4-BE49-F238E27FC236}">
                <a16:creationId xmlns:a16="http://schemas.microsoft.com/office/drawing/2014/main" id="{4AA2E506-3315-B2D3-80F9-06322B8904A9}"/>
              </a:ext>
            </a:extLst>
          </p:cNvPr>
          <p:cNvPicPr>
            <a:picLocks noGrp="1" noChangeAspect="1"/>
          </p:cNvPicPr>
          <p:nvPr>
            <p:ph idx="1"/>
          </p:nvPr>
        </p:nvPicPr>
        <p:blipFill>
          <a:blip r:embed="rId2"/>
          <a:stretch>
            <a:fillRect/>
          </a:stretch>
        </p:blipFill>
        <p:spPr>
          <a:xfrm>
            <a:off x="1222374" y="2628106"/>
            <a:ext cx="9744075" cy="2581275"/>
          </a:xfrm>
        </p:spPr>
      </p:pic>
    </p:spTree>
    <p:extLst>
      <p:ext uri="{BB962C8B-B14F-4D97-AF65-F5344CB8AC3E}">
        <p14:creationId xmlns:p14="http://schemas.microsoft.com/office/powerpoint/2010/main" val="29145932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3FE10-6CF3-84B3-F9A4-D0E9E9ED0E45}"/>
              </a:ext>
            </a:extLst>
          </p:cNvPr>
          <p:cNvSpPr>
            <a:spLocks noGrp="1"/>
          </p:cNvSpPr>
          <p:nvPr>
            <p:ph type="title"/>
          </p:nvPr>
        </p:nvSpPr>
        <p:spPr/>
        <p:txBody>
          <a:bodyPr/>
          <a:lstStyle/>
          <a:p>
            <a:r>
              <a:rPr lang="en-US" dirty="0"/>
              <a:t>MUTEXES</a:t>
            </a:r>
          </a:p>
        </p:txBody>
      </p:sp>
      <p:sp>
        <p:nvSpPr>
          <p:cNvPr id="3" name="Content Placeholder 2">
            <a:extLst>
              <a:ext uri="{FF2B5EF4-FFF2-40B4-BE49-F238E27FC236}">
                <a16:creationId xmlns:a16="http://schemas.microsoft.com/office/drawing/2014/main" id="{C516DA68-C330-ECD9-E21C-176E6091B64B}"/>
              </a:ext>
            </a:extLst>
          </p:cNvPr>
          <p:cNvSpPr>
            <a:spLocks noGrp="1"/>
          </p:cNvSpPr>
          <p:nvPr>
            <p:ph idx="1"/>
          </p:nvPr>
        </p:nvSpPr>
        <p:spPr/>
        <p:txBody>
          <a:bodyPr>
            <a:normAutofit fontScale="92500"/>
          </a:bodyPr>
          <a:lstStyle/>
          <a:p>
            <a:r>
              <a:rPr lang="en-US" dirty="0"/>
              <a:t>A Mutex is a special type of binary semaphore that is used to control access to a resource that is shared between two or more tasks.</a:t>
            </a:r>
          </a:p>
          <a:p>
            <a:r>
              <a:rPr lang="en-US" dirty="0"/>
              <a:t>Its name comes from “Mutual Exclusion”.</a:t>
            </a:r>
          </a:p>
          <a:p>
            <a:r>
              <a:rPr lang="en-US" dirty="0"/>
              <a:t>They can be thought of as a token that is associated with the resource being shared. For a task to access the resource, it must first successfully ‘take’ the token. When the task is finished with the resource, it must ‘give’ the token back. Only when the token has been returned can another task successfully take the token.</a:t>
            </a:r>
          </a:p>
        </p:txBody>
      </p:sp>
    </p:spTree>
    <p:extLst>
      <p:ext uri="{BB962C8B-B14F-4D97-AF65-F5344CB8AC3E}">
        <p14:creationId xmlns:p14="http://schemas.microsoft.com/office/powerpoint/2010/main" val="3151174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D143-9643-EA82-BE00-5A6F0CAAE469}"/>
              </a:ext>
            </a:extLst>
          </p:cNvPr>
          <p:cNvSpPr>
            <a:spLocks noGrp="1"/>
          </p:cNvSpPr>
          <p:nvPr>
            <p:ph type="title"/>
          </p:nvPr>
        </p:nvSpPr>
        <p:spPr/>
        <p:txBody>
          <a:bodyPr/>
          <a:lstStyle/>
          <a:p>
            <a:r>
              <a:rPr lang="en-US" dirty="0"/>
              <a:t>MUTEXES</a:t>
            </a:r>
          </a:p>
        </p:txBody>
      </p:sp>
      <p:pic>
        <p:nvPicPr>
          <p:cNvPr id="7" name="Content Placeholder 6">
            <a:extLst>
              <a:ext uri="{FF2B5EF4-FFF2-40B4-BE49-F238E27FC236}">
                <a16:creationId xmlns:a16="http://schemas.microsoft.com/office/drawing/2014/main" id="{74D88EBD-9525-2864-BFC7-CFDB4D7E7B50}"/>
              </a:ext>
            </a:extLst>
          </p:cNvPr>
          <p:cNvPicPr>
            <a:picLocks noGrp="1" noChangeAspect="1"/>
          </p:cNvPicPr>
          <p:nvPr>
            <p:ph idx="1"/>
          </p:nvPr>
        </p:nvPicPr>
        <p:blipFill>
          <a:blip r:embed="rId2"/>
          <a:stretch>
            <a:fillRect/>
          </a:stretch>
        </p:blipFill>
        <p:spPr>
          <a:xfrm>
            <a:off x="5903907" y="1857091"/>
            <a:ext cx="4164017" cy="4452489"/>
          </a:xfrm>
        </p:spPr>
      </p:pic>
      <p:pic>
        <p:nvPicPr>
          <p:cNvPr id="5" name="Picture 4">
            <a:extLst>
              <a:ext uri="{FF2B5EF4-FFF2-40B4-BE49-F238E27FC236}">
                <a16:creationId xmlns:a16="http://schemas.microsoft.com/office/drawing/2014/main" id="{CB8CDDD4-AD80-5671-4589-5F051C01CD0C}"/>
              </a:ext>
            </a:extLst>
          </p:cNvPr>
          <p:cNvPicPr>
            <a:picLocks noChangeAspect="1"/>
          </p:cNvPicPr>
          <p:nvPr/>
        </p:nvPicPr>
        <p:blipFill>
          <a:blip r:embed="rId3"/>
          <a:stretch>
            <a:fillRect/>
          </a:stretch>
        </p:blipFill>
        <p:spPr>
          <a:xfrm>
            <a:off x="1380958" y="1850903"/>
            <a:ext cx="4094325" cy="4458677"/>
          </a:xfrm>
          <a:prstGeom prst="rect">
            <a:avLst/>
          </a:prstGeom>
        </p:spPr>
      </p:pic>
    </p:spTree>
    <p:extLst>
      <p:ext uri="{BB962C8B-B14F-4D97-AF65-F5344CB8AC3E}">
        <p14:creationId xmlns:p14="http://schemas.microsoft.com/office/powerpoint/2010/main" val="37824351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B311-D11D-DF1D-5684-211C6E006FE7}"/>
              </a:ext>
            </a:extLst>
          </p:cNvPr>
          <p:cNvSpPr>
            <a:spLocks noGrp="1"/>
          </p:cNvSpPr>
          <p:nvPr>
            <p:ph type="title"/>
          </p:nvPr>
        </p:nvSpPr>
        <p:spPr/>
        <p:txBody>
          <a:bodyPr/>
          <a:lstStyle/>
          <a:p>
            <a:r>
              <a:rPr lang="en-US" dirty="0"/>
              <a:t>MUTEXES</a:t>
            </a:r>
          </a:p>
        </p:txBody>
      </p:sp>
      <p:sp>
        <p:nvSpPr>
          <p:cNvPr id="3" name="Content Placeholder 2">
            <a:extLst>
              <a:ext uri="{FF2B5EF4-FFF2-40B4-BE49-F238E27FC236}">
                <a16:creationId xmlns:a16="http://schemas.microsoft.com/office/drawing/2014/main" id="{24AAC885-F0C8-BF2B-8D6D-35803388C430}"/>
              </a:ext>
            </a:extLst>
          </p:cNvPr>
          <p:cNvSpPr>
            <a:spLocks noGrp="1"/>
          </p:cNvSpPr>
          <p:nvPr>
            <p:ph idx="1"/>
          </p:nvPr>
        </p:nvSpPr>
        <p:spPr/>
        <p:txBody>
          <a:bodyPr/>
          <a:lstStyle/>
          <a:p>
            <a:r>
              <a:rPr lang="en-US" dirty="0"/>
              <a:t>The </a:t>
            </a:r>
            <a:r>
              <a:rPr lang="en-US" dirty="0" err="1"/>
              <a:t>xSemaphoreCreateMutex</a:t>
            </a:r>
            <a:r>
              <a:rPr lang="en-US" dirty="0"/>
              <a:t>() function can be used to create mutexes.</a:t>
            </a:r>
          </a:p>
          <a:p>
            <a:pPr marL="0" indent="0">
              <a:buNone/>
            </a:pPr>
            <a:endParaRPr lang="en-US" dirty="0"/>
          </a:p>
          <a:p>
            <a:r>
              <a:rPr lang="en-US" dirty="0"/>
              <a:t>A mutex is a type of semaphore, so handles for them should be stored in variables of type “</a:t>
            </a:r>
            <a:r>
              <a:rPr lang="en-US" dirty="0" err="1"/>
              <a:t>SemaphoreHandle_t</a:t>
            </a:r>
            <a:r>
              <a:rPr lang="en-US" dirty="0"/>
              <a:t>”.</a:t>
            </a:r>
          </a:p>
          <a:p>
            <a:r>
              <a:rPr lang="en-US" dirty="0"/>
              <a:t>Mutexes can be taken through the </a:t>
            </a:r>
            <a:r>
              <a:rPr lang="en-US" dirty="0" err="1"/>
              <a:t>xSemaphoreTake</a:t>
            </a:r>
            <a:r>
              <a:rPr lang="en-US" dirty="0"/>
              <a:t>() function and given through the </a:t>
            </a:r>
            <a:r>
              <a:rPr lang="en-US" dirty="0" err="1"/>
              <a:t>xSemaphoreGive</a:t>
            </a:r>
            <a:r>
              <a:rPr lang="en-US" dirty="0"/>
              <a:t>() functions.</a:t>
            </a:r>
          </a:p>
          <a:p>
            <a:endParaRPr lang="en-US" dirty="0"/>
          </a:p>
        </p:txBody>
      </p:sp>
      <p:pic>
        <p:nvPicPr>
          <p:cNvPr id="5" name="Picture 4">
            <a:extLst>
              <a:ext uri="{FF2B5EF4-FFF2-40B4-BE49-F238E27FC236}">
                <a16:creationId xmlns:a16="http://schemas.microsoft.com/office/drawing/2014/main" id="{C0E0DBA7-F22D-858C-3BC6-97A340C3B0FB}"/>
              </a:ext>
            </a:extLst>
          </p:cNvPr>
          <p:cNvPicPr>
            <a:picLocks noChangeAspect="1"/>
          </p:cNvPicPr>
          <p:nvPr/>
        </p:nvPicPr>
        <p:blipFill>
          <a:blip r:embed="rId2"/>
          <a:stretch>
            <a:fillRect/>
          </a:stretch>
        </p:blipFill>
        <p:spPr>
          <a:xfrm>
            <a:off x="3033712" y="2871787"/>
            <a:ext cx="5572125" cy="409575"/>
          </a:xfrm>
          <a:prstGeom prst="rect">
            <a:avLst/>
          </a:prstGeom>
        </p:spPr>
      </p:pic>
    </p:spTree>
    <p:extLst>
      <p:ext uri="{BB962C8B-B14F-4D97-AF65-F5344CB8AC3E}">
        <p14:creationId xmlns:p14="http://schemas.microsoft.com/office/powerpoint/2010/main" val="22602876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496BF-78C2-020D-60B6-B02839F518F0}"/>
              </a:ext>
            </a:extLst>
          </p:cNvPr>
          <p:cNvSpPr>
            <a:spLocks noGrp="1"/>
          </p:cNvSpPr>
          <p:nvPr>
            <p:ph type="title"/>
          </p:nvPr>
        </p:nvSpPr>
        <p:spPr/>
        <p:txBody>
          <a:bodyPr/>
          <a:lstStyle/>
          <a:p>
            <a:r>
              <a:rPr lang="en-US" dirty="0"/>
              <a:t>Priority inversion</a:t>
            </a:r>
          </a:p>
        </p:txBody>
      </p:sp>
      <p:sp>
        <p:nvSpPr>
          <p:cNvPr id="3" name="Content Placeholder 2">
            <a:extLst>
              <a:ext uri="{FF2B5EF4-FFF2-40B4-BE49-F238E27FC236}">
                <a16:creationId xmlns:a16="http://schemas.microsoft.com/office/drawing/2014/main" id="{3B36B66E-A1D4-6647-C665-9FA699B01D67}"/>
              </a:ext>
            </a:extLst>
          </p:cNvPr>
          <p:cNvSpPr>
            <a:spLocks noGrp="1"/>
          </p:cNvSpPr>
          <p:nvPr>
            <p:ph idx="1"/>
          </p:nvPr>
        </p:nvSpPr>
        <p:spPr>
          <a:xfrm>
            <a:off x="1141412" y="2249487"/>
            <a:ext cx="9905999" cy="1478570"/>
          </a:xfrm>
        </p:spPr>
        <p:txBody>
          <a:bodyPr/>
          <a:lstStyle/>
          <a:p>
            <a:r>
              <a:rPr lang="en-US" dirty="0"/>
              <a:t>A higher priority task being delayed by a lower priority task is called ‘priority inversion’.</a:t>
            </a:r>
          </a:p>
        </p:txBody>
      </p:sp>
      <p:pic>
        <p:nvPicPr>
          <p:cNvPr id="5" name="Picture 4">
            <a:extLst>
              <a:ext uri="{FF2B5EF4-FFF2-40B4-BE49-F238E27FC236}">
                <a16:creationId xmlns:a16="http://schemas.microsoft.com/office/drawing/2014/main" id="{A4C39970-B70B-213E-429E-027D21AEDEE8}"/>
              </a:ext>
            </a:extLst>
          </p:cNvPr>
          <p:cNvPicPr>
            <a:picLocks noChangeAspect="1"/>
          </p:cNvPicPr>
          <p:nvPr/>
        </p:nvPicPr>
        <p:blipFill>
          <a:blip r:embed="rId2"/>
          <a:stretch>
            <a:fillRect/>
          </a:stretch>
        </p:blipFill>
        <p:spPr>
          <a:xfrm>
            <a:off x="3389557" y="3251295"/>
            <a:ext cx="5191736" cy="3247420"/>
          </a:xfrm>
          <a:prstGeom prst="rect">
            <a:avLst/>
          </a:prstGeom>
        </p:spPr>
      </p:pic>
    </p:spTree>
    <p:extLst>
      <p:ext uri="{BB962C8B-B14F-4D97-AF65-F5344CB8AC3E}">
        <p14:creationId xmlns:p14="http://schemas.microsoft.com/office/powerpoint/2010/main" val="2476914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B31D2-B08A-2543-1B41-61AE5553FB7C}"/>
              </a:ext>
            </a:extLst>
          </p:cNvPr>
          <p:cNvSpPr>
            <a:spLocks noGrp="1"/>
          </p:cNvSpPr>
          <p:nvPr>
            <p:ph type="title"/>
          </p:nvPr>
        </p:nvSpPr>
        <p:spPr/>
        <p:txBody>
          <a:bodyPr/>
          <a:lstStyle/>
          <a:p>
            <a:r>
              <a:rPr lang="en-US" dirty="0"/>
              <a:t>Tasks</a:t>
            </a:r>
          </a:p>
        </p:txBody>
      </p:sp>
      <p:sp>
        <p:nvSpPr>
          <p:cNvPr id="3" name="Content Placeholder 2">
            <a:extLst>
              <a:ext uri="{FF2B5EF4-FFF2-40B4-BE49-F238E27FC236}">
                <a16:creationId xmlns:a16="http://schemas.microsoft.com/office/drawing/2014/main" id="{2D951322-DA54-FAE4-BFED-42746221FE60}"/>
              </a:ext>
            </a:extLst>
          </p:cNvPr>
          <p:cNvSpPr>
            <a:spLocks noGrp="1"/>
          </p:cNvSpPr>
          <p:nvPr>
            <p:ph idx="1"/>
          </p:nvPr>
        </p:nvSpPr>
        <p:spPr>
          <a:xfrm>
            <a:off x="1141412" y="2249487"/>
            <a:ext cx="9802685" cy="3541714"/>
          </a:xfrm>
        </p:spPr>
        <p:txBody>
          <a:bodyPr/>
          <a:lstStyle/>
          <a:p>
            <a:r>
              <a:rPr lang="en-US" dirty="0"/>
              <a:t>Can be viewed as “Small programs”.</a:t>
            </a:r>
          </a:p>
          <a:p>
            <a:r>
              <a:rPr lang="en-US" dirty="0"/>
              <a:t>They have an entry point which will usually run forever in an infinite loop.</a:t>
            </a:r>
          </a:p>
          <a:p>
            <a:r>
              <a:rPr lang="en-US" dirty="0"/>
              <a:t>In FreeRTOS tasks are implemented as C functions (They must return void and take a void pointer parameter).</a:t>
            </a:r>
          </a:p>
          <a:p>
            <a:r>
              <a:rPr lang="en-US" dirty="0"/>
              <a:t>They should be “Event-driven”.</a:t>
            </a:r>
          </a:p>
          <a:p>
            <a:endParaRPr lang="en-US" dirty="0"/>
          </a:p>
        </p:txBody>
      </p:sp>
    </p:spTree>
    <p:extLst>
      <p:ext uri="{BB962C8B-B14F-4D97-AF65-F5344CB8AC3E}">
        <p14:creationId xmlns:p14="http://schemas.microsoft.com/office/powerpoint/2010/main" val="24724915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436F-547C-3DAF-6C1D-8AABFC39BEFB}"/>
              </a:ext>
            </a:extLst>
          </p:cNvPr>
          <p:cNvSpPr>
            <a:spLocks noGrp="1"/>
          </p:cNvSpPr>
          <p:nvPr>
            <p:ph type="title"/>
          </p:nvPr>
        </p:nvSpPr>
        <p:spPr/>
        <p:txBody>
          <a:bodyPr/>
          <a:lstStyle/>
          <a:p>
            <a:r>
              <a:rPr lang="en-US" dirty="0"/>
              <a:t>Priority inheritance</a:t>
            </a:r>
          </a:p>
        </p:txBody>
      </p:sp>
      <p:sp>
        <p:nvSpPr>
          <p:cNvPr id="3" name="Content Placeholder 2">
            <a:extLst>
              <a:ext uri="{FF2B5EF4-FFF2-40B4-BE49-F238E27FC236}">
                <a16:creationId xmlns:a16="http://schemas.microsoft.com/office/drawing/2014/main" id="{4A253E5A-3682-3AD9-41F5-8E7530E1A80A}"/>
              </a:ext>
            </a:extLst>
          </p:cNvPr>
          <p:cNvSpPr>
            <a:spLocks noGrp="1"/>
          </p:cNvSpPr>
          <p:nvPr>
            <p:ph idx="1"/>
          </p:nvPr>
        </p:nvSpPr>
        <p:spPr>
          <a:xfrm>
            <a:off x="1141412" y="2249487"/>
            <a:ext cx="9905999" cy="1587867"/>
          </a:xfrm>
        </p:spPr>
        <p:txBody>
          <a:bodyPr/>
          <a:lstStyle/>
          <a:p>
            <a:r>
              <a:rPr lang="en-US" dirty="0"/>
              <a:t>Priority inheritance works by temporarily raising the priority of the mutex holder to the priority of the highest priority task that is attempting to obtain the same mutex. </a:t>
            </a:r>
          </a:p>
        </p:txBody>
      </p:sp>
      <p:pic>
        <p:nvPicPr>
          <p:cNvPr id="5" name="Picture 4">
            <a:extLst>
              <a:ext uri="{FF2B5EF4-FFF2-40B4-BE49-F238E27FC236}">
                <a16:creationId xmlns:a16="http://schemas.microsoft.com/office/drawing/2014/main" id="{4869037A-64F5-58E7-9247-8A5FEEDC6676}"/>
              </a:ext>
            </a:extLst>
          </p:cNvPr>
          <p:cNvPicPr>
            <a:picLocks noChangeAspect="1"/>
          </p:cNvPicPr>
          <p:nvPr/>
        </p:nvPicPr>
        <p:blipFill>
          <a:blip r:embed="rId2"/>
          <a:stretch>
            <a:fillRect/>
          </a:stretch>
        </p:blipFill>
        <p:spPr>
          <a:xfrm>
            <a:off x="3337657" y="3634485"/>
            <a:ext cx="5267325" cy="3090164"/>
          </a:xfrm>
          <a:prstGeom prst="rect">
            <a:avLst/>
          </a:prstGeom>
        </p:spPr>
      </p:pic>
    </p:spTree>
    <p:extLst>
      <p:ext uri="{BB962C8B-B14F-4D97-AF65-F5344CB8AC3E}">
        <p14:creationId xmlns:p14="http://schemas.microsoft.com/office/powerpoint/2010/main" val="7593314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E5F79-A3E4-8265-A674-41D292962A4F}"/>
              </a:ext>
            </a:extLst>
          </p:cNvPr>
          <p:cNvSpPr>
            <a:spLocks noGrp="1"/>
          </p:cNvSpPr>
          <p:nvPr>
            <p:ph type="title"/>
          </p:nvPr>
        </p:nvSpPr>
        <p:spPr/>
        <p:txBody>
          <a:bodyPr/>
          <a:lstStyle/>
          <a:p>
            <a:r>
              <a:rPr lang="en-US" dirty="0"/>
              <a:t>Deadlock</a:t>
            </a:r>
          </a:p>
        </p:txBody>
      </p:sp>
      <p:sp>
        <p:nvSpPr>
          <p:cNvPr id="3" name="Content Placeholder 2">
            <a:extLst>
              <a:ext uri="{FF2B5EF4-FFF2-40B4-BE49-F238E27FC236}">
                <a16:creationId xmlns:a16="http://schemas.microsoft.com/office/drawing/2014/main" id="{A564FFE0-81FE-EB08-8B25-38E6F5D34DCE}"/>
              </a:ext>
            </a:extLst>
          </p:cNvPr>
          <p:cNvSpPr>
            <a:spLocks noGrp="1"/>
          </p:cNvSpPr>
          <p:nvPr>
            <p:ph idx="1"/>
          </p:nvPr>
        </p:nvSpPr>
        <p:spPr>
          <a:xfrm>
            <a:off x="1141412" y="2249487"/>
            <a:ext cx="9905999" cy="1369036"/>
          </a:xfrm>
        </p:spPr>
        <p:txBody>
          <a:bodyPr/>
          <a:lstStyle/>
          <a:p>
            <a:r>
              <a:rPr lang="en-US" dirty="0"/>
              <a:t>Deadlock occurs when two tasks cannot proceed because they are both waiting for a resource that is held by the other.</a:t>
            </a:r>
          </a:p>
        </p:txBody>
      </p:sp>
      <p:pic>
        <p:nvPicPr>
          <p:cNvPr id="1026" name="Picture 2" descr="Introduction of Deadlock in Operating System - GeeksforGeeks">
            <a:extLst>
              <a:ext uri="{FF2B5EF4-FFF2-40B4-BE49-F238E27FC236}">
                <a16:creationId xmlns:a16="http://schemas.microsoft.com/office/drawing/2014/main" id="{47BAEFB2-6A7D-573F-9417-0669CEC5E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4280" y="3319451"/>
            <a:ext cx="4488595" cy="3113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6872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4E4-7504-2C0B-4803-999982C1C2AF}"/>
              </a:ext>
            </a:extLst>
          </p:cNvPr>
          <p:cNvSpPr>
            <a:spLocks noGrp="1"/>
          </p:cNvSpPr>
          <p:nvPr>
            <p:ph type="title"/>
          </p:nvPr>
        </p:nvSpPr>
        <p:spPr/>
        <p:txBody>
          <a:bodyPr/>
          <a:lstStyle/>
          <a:p>
            <a:r>
              <a:rPr lang="en-US" dirty="0"/>
              <a:t>Recursive mutexes</a:t>
            </a:r>
          </a:p>
        </p:txBody>
      </p:sp>
      <p:sp>
        <p:nvSpPr>
          <p:cNvPr id="3" name="Content Placeholder 2">
            <a:extLst>
              <a:ext uri="{FF2B5EF4-FFF2-40B4-BE49-F238E27FC236}">
                <a16:creationId xmlns:a16="http://schemas.microsoft.com/office/drawing/2014/main" id="{A7632956-87DB-0ACE-9579-BBB40298443B}"/>
              </a:ext>
            </a:extLst>
          </p:cNvPr>
          <p:cNvSpPr>
            <a:spLocks noGrp="1"/>
          </p:cNvSpPr>
          <p:nvPr>
            <p:ph idx="1"/>
          </p:nvPr>
        </p:nvSpPr>
        <p:spPr>
          <a:xfrm>
            <a:off x="1141412" y="2249486"/>
            <a:ext cx="9905999" cy="3768359"/>
          </a:xfrm>
        </p:spPr>
        <p:txBody>
          <a:bodyPr/>
          <a:lstStyle/>
          <a:p>
            <a:r>
              <a:rPr lang="en-US" dirty="0"/>
              <a:t>A task can deadlock with itself if it attempts to take the same mutex more than once, without first returning the mutex.</a:t>
            </a:r>
          </a:p>
          <a:p>
            <a:r>
              <a:rPr lang="en-US" dirty="0"/>
              <a:t>This type of deadlock can be avoided by using a recursive mutex instead of a standard mutex.</a:t>
            </a:r>
          </a:p>
          <a:p>
            <a:r>
              <a:rPr lang="en-US" dirty="0"/>
              <a:t>A recursive mutex can be ‘taken’ more than once by the same task, and will be returned only after a call to ‘give’ the recursive mutex has been executed for every preceding call to ‘take’ the recursive mutex.</a:t>
            </a:r>
          </a:p>
        </p:txBody>
      </p:sp>
    </p:spTree>
    <p:extLst>
      <p:ext uri="{BB962C8B-B14F-4D97-AF65-F5344CB8AC3E}">
        <p14:creationId xmlns:p14="http://schemas.microsoft.com/office/powerpoint/2010/main" val="8127591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B1FF-7D0B-F2C3-DC79-FE3214061CD7}"/>
              </a:ext>
            </a:extLst>
          </p:cNvPr>
          <p:cNvSpPr>
            <a:spLocks noGrp="1"/>
          </p:cNvSpPr>
          <p:nvPr>
            <p:ph type="title"/>
          </p:nvPr>
        </p:nvSpPr>
        <p:spPr/>
        <p:txBody>
          <a:bodyPr/>
          <a:lstStyle/>
          <a:p>
            <a:r>
              <a:rPr lang="en-US" dirty="0"/>
              <a:t>Recursive mutexes</a:t>
            </a:r>
          </a:p>
        </p:txBody>
      </p:sp>
      <p:sp>
        <p:nvSpPr>
          <p:cNvPr id="5" name="Content Placeholder 4">
            <a:extLst>
              <a:ext uri="{FF2B5EF4-FFF2-40B4-BE49-F238E27FC236}">
                <a16:creationId xmlns:a16="http://schemas.microsoft.com/office/drawing/2014/main" id="{FA0F0302-43F7-BEFE-5D22-E0D6F96624F8}"/>
              </a:ext>
            </a:extLst>
          </p:cNvPr>
          <p:cNvSpPr>
            <a:spLocks noGrp="1"/>
          </p:cNvSpPr>
          <p:nvPr>
            <p:ph idx="1"/>
          </p:nvPr>
        </p:nvSpPr>
        <p:spPr/>
        <p:txBody>
          <a:bodyPr/>
          <a:lstStyle/>
          <a:p>
            <a:r>
              <a:rPr lang="en-US" dirty="0"/>
              <a:t>Recursive mutexes are created using </a:t>
            </a:r>
            <a:r>
              <a:rPr lang="en-US" dirty="0" err="1"/>
              <a:t>xSemaphoreCreateRecursiveMutex</a:t>
            </a:r>
            <a:r>
              <a:rPr lang="en-US" dirty="0"/>
              <a:t>() function.</a:t>
            </a:r>
          </a:p>
          <a:p>
            <a:r>
              <a:rPr lang="en-US" dirty="0"/>
              <a:t>Recursive mutexes are ‘taken’ using </a:t>
            </a:r>
            <a:r>
              <a:rPr lang="en-US" dirty="0" err="1"/>
              <a:t>xSemaphoreTakeRecursive</a:t>
            </a:r>
            <a:r>
              <a:rPr lang="en-US" dirty="0"/>
              <a:t>().</a:t>
            </a:r>
          </a:p>
          <a:p>
            <a:r>
              <a:rPr lang="en-US" dirty="0"/>
              <a:t>Recursive mutexes are ‘given’ using </a:t>
            </a:r>
            <a:r>
              <a:rPr lang="en-US" dirty="0" err="1"/>
              <a:t>xSemaphoreGiveRecursive</a:t>
            </a:r>
            <a:r>
              <a:rPr lang="en-US" dirty="0"/>
              <a:t>().</a:t>
            </a:r>
          </a:p>
        </p:txBody>
      </p:sp>
    </p:spTree>
    <p:extLst>
      <p:ext uri="{BB962C8B-B14F-4D97-AF65-F5344CB8AC3E}">
        <p14:creationId xmlns:p14="http://schemas.microsoft.com/office/powerpoint/2010/main" val="28786192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3EFB5-8B9E-6FF1-F142-1EC83893D274}"/>
              </a:ext>
            </a:extLst>
          </p:cNvPr>
          <p:cNvSpPr>
            <a:spLocks noGrp="1"/>
          </p:cNvSpPr>
          <p:nvPr>
            <p:ph type="title"/>
          </p:nvPr>
        </p:nvSpPr>
        <p:spPr/>
        <p:txBody>
          <a:bodyPr/>
          <a:lstStyle/>
          <a:p>
            <a:r>
              <a:rPr lang="en-US" dirty="0"/>
              <a:t>Gatekeeper tasks</a:t>
            </a:r>
          </a:p>
        </p:txBody>
      </p:sp>
      <p:sp>
        <p:nvSpPr>
          <p:cNvPr id="3" name="Content Placeholder 2">
            <a:extLst>
              <a:ext uri="{FF2B5EF4-FFF2-40B4-BE49-F238E27FC236}">
                <a16:creationId xmlns:a16="http://schemas.microsoft.com/office/drawing/2014/main" id="{A3DA5C23-2ACF-3B71-51E8-8886B77C787C}"/>
              </a:ext>
            </a:extLst>
          </p:cNvPr>
          <p:cNvSpPr>
            <a:spLocks noGrp="1"/>
          </p:cNvSpPr>
          <p:nvPr>
            <p:ph idx="1"/>
          </p:nvPr>
        </p:nvSpPr>
        <p:spPr>
          <a:xfrm>
            <a:off x="1141413" y="2249487"/>
            <a:ext cx="6040438" cy="3541714"/>
          </a:xfrm>
        </p:spPr>
        <p:txBody>
          <a:bodyPr>
            <a:normAutofit lnSpcReduction="10000"/>
          </a:bodyPr>
          <a:lstStyle/>
          <a:p>
            <a:r>
              <a:rPr lang="en-US" dirty="0"/>
              <a:t>Gatekeeper tasks provide a clean method of implementing mutual exclusion without the risk of priority inversion or deadlock.</a:t>
            </a:r>
          </a:p>
          <a:p>
            <a:r>
              <a:rPr lang="en-US" dirty="0"/>
              <a:t>Gatekeeper tasks have sole ownership of a resource. Only them are allowed to access the resource directly. Any other task needing to access the resource can do so only indirectly by using the services of the gatekeeper.</a:t>
            </a:r>
          </a:p>
        </p:txBody>
      </p:sp>
      <p:pic>
        <p:nvPicPr>
          <p:cNvPr id="5" name="Picture 4">
            <a:extLst>
              <a:ext uri="{FF2B5EF4-FFF2-40B4-BE49-F238E27FC236}">
                <a16:creationId xmlns:a16="http://schemas.microsoft.com/office/drawing/2014/main" id="{8271779D-49CF-15E8-604A-445F07F4AB31}"/>
              </a:ext>
            </a:extLst>
          </p:cNvPr>
          <p:cNvPicPr>
            <a:picLocks noChangeAspect="1"/>
          </p:cNvPicPr>
          <p:nvPr/>
        </p:nvPicPr>
        <p:blipFill>
          <a:blip r:embed="rId2"/>
          <a:stretch>
            <a:fillRect/>
          </a:stretch>
        </p:blipFill>
        <p:spPr>
          <a:xfrm>
            <a:off x="7248526" y="2249487"/>
            <a:ext cx="4463413" cy="3138733"/>
          </a:xfrm>
          <a:prstGeom prst="rect">
            <a:avLst/>
          </a:prstGeom>
        </p:spPr>
      </p:pic>
    </p:spTree>
    <p:extLst>
      <p:ext uri="{BB962C8B-B14F-4D97-AF65-F5344CB8AC3E}">
        <p14:creationId xmlns:p14="http://schemas.microsoft.com/office/powerpoint/2010/main" val="41255197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2871-E5C0-0A27-510C-85736BD6405D}"/>
              </a:ext>
            </a:extLst>
          </p:cNvPr>
          <p:cNvSpPr>
            <a:spLocks noGrp="1"/>
          </p:cNvSpPr>
          <p:nvPr>
            <p:ph type="title"/>
          </p:nvPr>
        </p:nvSpPr>
        <p:spPr/>
        <p:txBody>
          <a:bodyPr/>
          <a:lstStyle/>
          <a:p>
            <a:r>
              <a:rPr lang="en-US" dirty="0"/>
              <a:t>Event Groups</a:t>
            </a:r>
          </a:p>
        </p:txBody>
      </p:sp>
      <p:sp>
        <p:nvSpPr>
          <p:cNvPr id="3" name="Content Placeholder 2">
            <a:extLst>
              <a:ext uri="{FF2B5EF4-FFF2-40B4-BE49-F238E27FC236}">
                <a16:creationId xmlns:a16="http://schemas.microsoft.com/office/drawing/2014/main" id="{65366AA6-D572-DB06-6CC5-49FFDE795BC5}"/>
              </a:ext>
            </a:extLst>
          </p:cNvPr>
          <p:cNvSpPr>
            <a:spLocks noGrp="1"/>
          </p:cNvSpPr>
          <p:nvPr>
            <p:ph idx="1"/>
          </p:nvPr>
        </p:nvSpPr>
        <p:spPr>
          <a:xfrm>
            <a:off x="1141413" y="2249487"/>
            <a:ext cx="5970588" cy="3541714"/>
          </a:xfrm>
        </p:spPr>
        <p:txBody>
          <a:bodyPr/>
          <a:lstStyle/>
          <a:p>
            <a:r>
              <a:rPr lang="en-US" dirty="0"/>
              <a:t>Feature that allow events to be communicated to tasks.</a:t>
            </a:r>
          </a:p>
          <a:p>
            <a:r>
              <a:rPr lang="en-US" dirty="0"/>
              <a:t>Allow a task to remain in the blocked state until one or more events occur.</a:t>
            </a:r>
          </a:p>
          <a:p>
            <a:r>
              <a:rPr lang="en-US" dirty="0"/>
              <a:t>Unblock all the tasks that were waiting for the same event.</a:t>
            </a:r>
          </a:p>
          <a:p>
            <a:endParaRPr lang="en-US" dirty="0"/>
          </a:p>
        </p:txBody>
      </p:sp>
      <p:pic>
        <p:nvPicPr>
          <p:cNvPr id="1030" name="Picture 6" descr="Alert &amp; Notification Icon, HD Png Download - kindpng">
            <a:extLst>
              <a:ext uri="{FF2B5EF4-FFF2-40B4-BE49-F238E27FC236}">
                <a16:creationId xmlns:a16="http://schemas.microsoft.com/office/drawing/2014/main" id="{1FCA5A84-814B-8358-82ED-97D229143F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1048" y="2097088"/>
            <a:ext cx="4296709" cy="3467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9565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7F442-82B2-C5ED-275F-EA48931BB47A}"/>
              </a:ext>
            </a:extLst>
          </p:cNvPr>
          <p:cNvSpPr>
            <a:spLocks noGrp="1"/>
          </p:cNvSpPr>
          <p:nvPr>
            <p:ph type="title"/>
          </p:nvPr>
        </p:nvSpPr>
        <p:spPr/>
        <p:txBody>
          <a:bodyPr/>
          <a:lstStyle/>
          <a:p>
            <a:r>
              <a:rPr lang="en-US" dirty="0"/>
              <a:t>Event Groups</a:t>
            </a:r>
          </a:p>
        </p:txBody>
      </p:sp>
      <p:sp>
        <p:nvSpPr>
          <p:cNvPr id="3" name="Content Placeholder 2">
            <a:extLst>
              <a:ext uri="{FF2B5EF4-FFF2-40B4-BE49-F238E27FC236}">
                <a16:creationId xmlns:a16="http://schemas.microsoft.com/office/drawing/2014/main" id="{BE28D270-77E3-4BE7-1354-05C6D03E11EB}"/>
              </a:ext>
            </a:extLst>
          </p:cNvPr>
          <p:cNvSpPr>
            <a:spLocks noGrp="1"/>
          </p:cNvSpPr>
          <p:nvPr>
            <p:ph idx="1"/>
          </p:nvPr>
        </p:nvSpPr>
        <p:spPr/>
        <p:txBody>
          <a:bodyPr>
            <a:normAutofit/>
          </a:bodyPr>
          <a:lstStyle/>
          <a:p>
            <a:r>
              <a:rPr lang="en-US" dirty="0"/>
              <a:t>An event ‘flag’ is a Boolean (1 or 0) value used to indicate if an event has occurred or not. </a:t>
            </a:r>
          </a:p>
          <a:p>
            <a:r>
              <a:rPr lang="en-US" dirty="0"/>
              <a:t>An event ‘group’ is a set of event flags.</a:t>
            </a:r>
          </a:p>
          <a:p>
            <a:r>
              <a:rPr lang="en-US" dirty="0"/>
              <a:t>The state of each event flag in an event group is represented by a single bit in a variable of type </a:t>
            </a:r>
            <a:r>
              <a:rPr lang="en-US" dirty="0" err="1"/>
              <a:t>EventBits_t</a:t>
            </a:r>
            <a:r>
              <a:rPr lang="en-US" dirty="0"/>
              <a:t>.</a:t>
            </a:r>
          </a:p>
        </p:txBody>
      </p:sp>
      <p:pic>
        <p:nvPicPr>
          <p:cNvPr id="5" name="Picture 4">
            <a:extLst>
              <a:ext uri="{FF2B5EF4-FFF2-40B4-BE49-F238E27FC236}">
                <a16:creationId xmlns:a16="http://schemas.microsoft.com/office/drawing/2014/main" id="{42E5A809-2C2A-4F83-A0DD-F7AA6AD6EEC2}"/>
              </a:ext>
            </a:extLst>
          </p:cNvPr>
          <p:cNvPicPr>
            <a:picLocks noChangeAspect="1"/>
          </p:cNvPicPr>
          <p:nvPr/>
        </p:nvPicPr>
        <p:blipFill>
          <a:blip r:embed="rId2"/>
          <a:stretch>
            <a:fillRect/>
          </a:stretch>
        </p:blipFill>
        <p:spPr>
          <a:xfrm>
            <a:off x="1397610" y="4848245"/>
            <a:ext cx="9070365" cy="1400762"/>
          </a:xfrm>
          <a:prstGeom prst="rect">
            <a:avLst/>
          </a:prstGeom>
        </p:spPr>
      </p:pic>
    </p:spTree>
    <p:extLst>
      <p:ext uri="{BB962C8B-B14F-4D97-AF65-F5344CB8AC3E}">
        <p14:creationId xmlns:p14="http://schemas.microsoft.com/office/powerpoint/2010/main" val="28648203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ABCC7-3B68-018A-4E80-058989CDC096}"/>
              </a:ext>
            </a:extLst>
          </p:cNvPr>
          <p:cNvSpPr>
            <a:spLocks noGrp="1"/>
          </p:cNvSpPr>
          <p:nvPr>
            <p:ph type="title"/>
          </p:nvPr>
        </p:nvSpPr>
        <p:spPr/>
        <p:txBody>
          <a:bodyPr/>
          <a:lstStyle/>
          <a:p>
            <a:r>
              <a:rPr lang="en-US" dirty="0"/>
              <a:t>Event Groups</a:t>
            </a:r>
          </a:p>
        </p:txBody>
      </p:sp>
      <p:sp>
        <p:nvSpPr>
          <p:cNvPr id="3" name="Content Placeholder 2">
            <a:extLst>
              <a:ext uri="{FF2B5EF4-FFF2-40B4-BE49-F238E27FC236}">
                <a16:creationId xmlns:a16="http://schemas.microsoft.com/office/drawing/2014/main" id="{6621A2B7-2D55-A72D-06A0-9E0A77AC1D27}"/>
              </a:ext>
            </a:extLst>
          </p:cNvPr>
          <p:cNvSpPr>
            <a:spLocks noGrp="1"/>
          </p:cNvSpPr>
          <p:nvPr>
            <p:ph idx="1"/>
          </p:nvPr>
        </p:nvSpPr>
        <p:spPr>
          <a:xfrm>
            <a:off x="1141412" y="2249486"/>
            <a:ext cx="9905999" cy="3989995"/>
          </a:xfrm>
        </p:spPr>
        <p:txBody>
          <a:bodyPr>
            <a:normAutofit/>
          </a:bodyPr>
          <a:lstStyle/>
          <a:p>
            <a:r>
              <a:rPr lang="en-US" dirty="0"/>
              <a:t>It is up to the application writer to assign a meaning to individual bits within an event group.</a:t>
            </a:r>
          </a:p>
          <a:p>
            <a:r>
              <a:rPr lang="en-US" dirty="0"/>
              <a:t>The number of event bits in an event group is dependent on the configUSE_16_BIT_TICKS macro:</a:t>
            </a:r>
          </a:p>
          <a:p>
            <a:pPr lvl="1"/>
            <a:r>
              <a:rPr lang="en-US" dirty="0"/>
              <a:t>If configUSE_16_BIT_TICKS is 1, then each event group contains 8 usable event bits.</a:t>
            </a:r>
          </a:p>
          <a:p>
            <a:pPr lvl="1"/>
            <a:r>
              <a:rPr lang="en-US" dirty="0"/>
              <a:t>If configUSE_16_BIT_TICKS is 0, then each event group contains 24 usable event bits.</a:t>
            </a:r>
          </a:p>
          <a:p>
            <a:r>
              <a:rPr lang="en-US" dirty="0"/>
              <a:t>Any number of tasks can set bits in the same event group, and any number of tasks can read bits from the same event group.</a:t>
            </a:r>
          </a:p>
        </p:txBody>
      </p:sp>
    </p:spTree>
    <p:extLst>
      <p:ext uri="{BB962C8B-B14F-4D97-AF65-F5344CB8AC3E}">
        <p14:creationId xmlns:p14="http://schemas.microsoft.com/office/powerpoint/2010/main" val="19633280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9320E-1D0D-80A4-6209-1487D4F1D3B0}"/>
              </a:ext>
            </a:extLst>
          </p:cNvPr>
          <p:cNvSpPr>
            <a:spLocks noGrp="1"/>
          </p:cNvSpPr>
          <p:nvPr>
            <p:ph type="title"/>
          </p:nvPr>
        </p:nvSpPr>
        <p:spPr/>
        <p:txBody>
          <a:bodyPr/>
          <a:lstStyle/>
          <a:p>
            <a:r>
              <a:rPr lang="en-US" dirty="0"/>
              <a:t>Event Groups</a:t>
            </a:r>
          </a:p>
        </p:txBody>
      </p:sp>
      <p:sp>
        <p:nvSpPr>
          <p:cNvPr id="3" name="Content Placeholder 2">
            <a:extLst>
              <a:ext uri="{FF2B5EF4-FFF2-40B4-BE49-F238E27FC236}">
                <a16:creationId xmlns:a16="http://schemas.microsoft.com/office/drawing/2014/main" id="{CB139B18-E861-E064-0946-EA1A2E5A66A4}"/>
              </a:ext>
            </a:extLst>
          </p:cNvPr>
          <p:cNvSpPr>
            <a:spLocks noGrp="1"/>
          </p:cNvSpPr>
          <p:nvPr>
            <p:ph idx="1"/>
          </p:nvPr>
        </p:nvSpPr>
        <p:spPr/>
        <p:txBody>
          <a:bodyPr/>
          <a:lstStyle/>
          <a:p>
            <a:r>
              <a:rPr lang="en-US" dirty="0"/>
              <a:t>Event groups are referenced using variables of type </a:t>
            </a:r>
            <a:r>
              <a:rPr lang="en-US" dirty="0" err="1"/>
              <a:t>EventGroupHandle_t</a:t>
            </a:r>
            <a:r>
              <a:rPr lang="en-US" dirty="0"/>
              <a:t>.</a:t>
            </a:r>
          </a:p>
          <a:p>
            <a:r>
              <a:rPr lang="en-US" dirty="0"/>
              <a:t>The </a:t>
            </a:r>
            <a:r>
              <a:rPr lang="en-US" dirty="0" err="1"/>
              <a:t>xEventGroupCreate</a:t>
            </a:r>
            <a:r>
              <a:rPr lang="en-US" dirty="0"/>
              <a:t>() API function is used to create an event group.</a:t>
            </a:r>
          </a:p>
          <a:p>
            <a:endParaRPr lang="en-US" dirty="0"/>
          </a:p>
          <a:p>
            <a:r>
              <a:rPr lang="en-US" dirty="0"/>
              <a:t>The </a:t>
            </a:r>
            <a:r>
              <a:rPr lang="en-US" dirty="0" err="1"/>
              <a:t>xEventGroupSetBits</a:t>
            </a:r>
            <a:r>
              <a:rPr lang="en-US" dirty="0"/>
              <a:t>() API function sets one or more bits in an event group, and is typically used to notify a task that the events represented by the bit, or bits, being set has occurred.</a:t>
            </a:r>
          </a:p>
          <a:p>
            <a:endParaRPr lang="en-US" dirty="0"/>
          </a:p>
        </p:txBody>
      </p:sp>
      <p:pic>
        <p:nvPicPr>
          <p:cNvPr id="5" name="Picture 4">
            <a:extLst>
              <a:ext uri="{FF2B5EF4-FFF2-40B4-BE49-F238E27FC236}">
                <a16:creationId xmlns:a16="http://schemas.microsoft.com/office/drawing/2014/main" id="{DC877EF2-3624-09ED-C20B-9707C644369F}"/>
              </a:ext>
            </a:extLst>
          </p:cNvPr>
          <p:cNvPicPr>
            <a:picLocks noChangeAspect="1"/>
          </p:cNvPicPr>
          <p:nvPr/>
        </p:nvPicPr>
        <p:blipFill>
          <a:blip r:embed="rId2"/>
          <a:stretch>
            <a:fillRect/>
          </a:stretch>
        </p:blipFill>
        <p:spPr>
          <a:xfrm>
            <a:off x="3081704" y="3419231"/>
            <a:ext cx="5372100" cy="381000"/>
          </a:xfrm>
          <a:prstGeom prst="rect">
            <a:avLst/>
          </a:prstGeom>
        </p:spPr>
      </p:pic>
      <p:pic>
        <p:nvPicPr>
          <p:cNvPr id="7" name="Picture 6">
            <a:extLst>
              <a:ext uri="{FF2B5EF4-FFF2-40B4-BE49-F238E27FC236}">
                <a16:creationId xmlns:a16="http://schemas.microsoft.com/office/drawing/2014/main" id="{DE8DED39-DCAC-9887-BB87-5BC4FEEFC877}"/>
              </a:ext>
            </a:extLst>
          </p:cNvPr>
          <p:cNvPicPr>
            <a:picLocks noChangeAspect="1"/>
          </p:cNvPicPr>
          <p:nvPr/>
        </p:nvPicPr>
        <p:blipFill>
          <a:blip r:embed="rId3"/>
          <a:stretch>
            <a:fillRect/>
          </a:stretch>
        </p:blipFill>
        <p:spPr>
          <a:xfrm>
            <a:off x="2557952" y="5492491"/>
            <a:ext cx="6554788" cy="597420"/>
          </a:xfrm>
          <a:prstGeom prst="rect">
            <a:avLst/>
          </a:prstGeom>
        </p:spPr>
      </p:pic>
    </p:spTree>
    <p:extLst>
      <p:ext uri="{BB962C8B-B14F-4D97-AF65-F5344CB8AC3E}">
        <p14:creationId xmlns:p14="http://schemas.microsoft.com/office/powerpoint/2010/main" val="8513136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F31B-5779-944E-C83F-EE8500EA40B1}"/>
              </a:ext>
            </a:extLst>
          </p:cNvPr>
          <p:cNvSpPr>
            <a:spLocks noGrp="1"/>
          </p:cNvSpPr>
          <p:nvPr>
            <p:ph type="title"/>
          </p:nvPr>
        </p:nvSpPr>
        <p:spPr/>
        <p:txBody>
          <a:bodyPr/>
          <a:lstStyle/>
          <a:p>
            <a:r>
              <a:rPr lang="en-US" dirty="0"/>
              <a:t>Event Groups</a:t>
            </a:r>
          </a:p>
        </p:txBody>
      </p:sp>
      <p:sp>
        <p:nvSpPr>
          <p:cNvPr id="3" name="Content Placeholder 2">
            <a:extLst>
              <a:ext uri="{FF2B5EF4-FFF2-40B4-BE49-F238E27FC236}">
                <a16:creationId xmlns:a16="http://schemas.microsoft.com/office/drawing/2014/main" id="{92000694-A3E3-F16D-9ABD-C08F17CF8C5D}"/>
              </a:ext>
            </a:extLst>
          </p:cNvPr>
          <p:cNvSpPr>
            <a:spLocks noGrp="1"/>
          </p:cNvSpPr>
          <p:nvPr>
            <p:ph idx="1"/>
          </p:nvPr>
        </p:nvSpPr>
        <p:spPr/>
        <p:txBody>
          <a:bodyPr>
            <a:normAutofit lnSpcReduction="10000"/>
          </a:bodyPr>
          <a:lstStyle/>
          <a:p>
            <a:r>
              <a:rPr lang="en-US" dirty="0"/>
              <a:t>The </a:t>
            </a:r>
            <a:r>
              <a:rPr lang="en-US" dirty="0" err="1"/>
              <a:t>xEventGroupWaitBits</a:t>
            </a:r>
            <a:r>
              <a:rPr lang="en-US" dirty="0"/>
              <a:t>() API function allows a task to read the value of an event group, and optionally wait in the Blocked state for one or more event bits in the event group to become set, if the event bits are not already set.</a:t>
            </a:r>
          </a:p>
          <a:p>
            <a:endParaRPr lang="en-US" dirty="0"/>
          </a:p>
          <a:p>
            <a:endParaRPr lang="en-US" dirty="0"/>
          </a:p>
          <a:p>
            <a:endParaRPr lang="en-US" dirty="0"/>
          </a:p>
          <a:p>
            <a:r>
              <a:rPr lang="en-US" dirty="0"/>
              <a:t>Event bits can also be cleared using the </a:t>
            </a:r>
            <a:r>
              <a:rPr lang="en-US" dirty="0" err="1"/>
              <a:t>xEventGroupClearBits</a:t>
            </a:r>
            <a:r>
              <a:rPr lang="en-US" dirty="0"/>
              <a:t>() API function.</a:t>
            </a:r>
          </a:p>
        </p:txBody>
      </p:sp>
      <p:pic>
        <p:nvPicPr>
          <p:cNvPr id="5" name="Picture 4">
            <a:extLst>
              <a:ext uri="{FF2B5EF4-FFF2-40B4-BE49-F238E27FC236}">
                <a16:creationId xmlns:a16="http://schemas.microsoft.com/office/drawing/2014/main" id="{1338FA91-CEFE-4F8D-6B2E-13B65FD31E8E}"/>
              </a:ext>
            </a:extLst>
          </p:cNvPr>
          <p:cNvPicPr>
            <a:picLocks noChangeAspect="1"/>
          </p:cNvPicPr>
          <p:nvPr/>
        </p:nvPicPr>
        <p:blipFill>
          <a:blip r:embed="rId2"/>
          <a:stretch>
            <a:fillRect/>
          </a:stretch>
        </p:blipFill>
        <p:spPr>
          <a:xfrm>
            <a:off x="1717308" y="3899266"/>
            <a:ext cx="8601075" cy="1247775"/>
          </a:xfrm>
          <a:prstGeom prst="rect">
            <a:avLst/>
          </a:prstGeom>
        </p:spPr>
      </p:pic>
    </p:spTree>
    <p:extLst>
      <p:ext uri="{BB962C8B-B14F-4D97-AF65-F5344CB8AC3E}">
        <p14:creationId xmlns:p14="http://schemas.microsoft.com/office/powerpoint/2010/main" val="1706752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3082C-EFBF-C209-1AEA-6FB68BED2D67}"/>
              </a:ext>
            </a:extLst>
          </p:cNvPr>
          <p:cNvSpPr>
            <a:spLocks noGrp="1"/>
          </p:cNvSpPr>
          <p:nvPr>
            <p:ph type="title"/>
          </p:nvPr>
        </p:nvSpPr>
        <p:spPr/>
        <p:txBody>
          <a:bodyPr/>
          <a:lstStyle/>
          <a:p>
            <a:r>
              <a:rPr lang="en-US" dirty="0"/>
              <a:t>Creating a TASK</a:t>
            </a:r>
          </a:p>
        </p:txBody>
      </p:sp>
      <p:sp>
        <p:nvSpPr>
          <p:cNvPr id="3" name="Content Placeholder 2">
            <a:extLst>
              <a:ext uri="{FF2B5EF4-FFF2-40B4-BE49-F238E27FC236}">
                <a16:creationId xmlns:a16="http://schemas.microsoft.com/office/drawing/2014/main" id="{4FDB538A-28DC-85CE-D370-ED8AD84F9086}"/>
              </a:ext>
            </a:extLst>
          </p:cNvPr>
          <p:cNvSpPr>
            <a:spLocks noGrp="1"/>
          </p:cNvSpPr>
          <p:nvPr>
            <p:ph idx="1"/>
          </p:nvPr>
        </p:nvSpPr>
        <p:spPr>
          <a:xfrm>
            <a:off x="1141412" y="2190540"/>
            <a:ext cx="5566922" cy="4308671"/>
          </a:xfrm>
        </p:spPr>
        <p:txBody>
          <a:bodyPr>
            <a:normAutofit lnSpcReduction="10000"/>
          </a:bodyPr>
          <a:lstStyle/>
          <a:p>
            <a:r>
              <a:rPr lang="en-US" dirty="0"/>
              <a:t>Tasks are created using the </a:t>
            </a:r>
            <a:r>
              <a:rPr lang="en-US" dirty="0" err="1"/>
              <a:t>xTaskCreate</a:t>
            </a:r>
            <a:r>
              <a:rPr lang="en-US" dirty="0"/>
              <a:t>() function.</a:t>
            </a:r>
          </a:p>
          <a:p>
            <a:r>
              <a:rPr lang="en-US" dirty="0"/>
              <a:t>The following parameters must be specified when creating a task:</a:t>
            </a:r>
          </a:p>
          <a:p>
            <a:pPr lvl="1"/>
            <a:r>
              <a:rPr lang="en-US" dirty="0"/>
              <a:t>Task Code               </a:t>
            </a:r>
          </a:p>
          <a:p>
            <a:pPr lvl="1"/>
            <a:r>
              <a:rPr lang="en-US" dirty="0"/>
              <a:t>Task Name</a:t>
            </a:r>
          </a:p>
          <a:p>
            <a:pPr lvl="1"/>
            <a:r>
              <a:rPr lang="en-US" dirty="0"/>
              <a:t>Stack</a:t>
            </a:r>
          </a:p>
          <a:p>
            <a:pPr lvl="1"/>
            <a:r>
              <a:rPr lang="en-US" dirty="0"/>
              <a:t>Parameters</a:t>
            </a:r>
          </a:p>
          <a:p>
            <a:pPr lvl="1"/>
            <a:r>
              <a:rPr lang="en-US" dirty="0"/>
              <a:t>Priority</a:t>
            </a:r>
          </a:p>
          <a:p>
            <a:pPr lvl="1"/>
            <a:r>
              <a:rPr lang="en-US" dirty="0"/>
              <a:t>Task Handle</a:t>
            </a:r>
          </a:p>
        </p:txBody>
      </p:sp>
      <p:pic>
        <p:nvPicPr>
          <p:cNvPr id="7" name="Picture 6">
            <a:extLst>
              <a:ext uri="{FF2B5EF4-FFF2-40B4-BE49-F238E27FC236}">
                <a16:creationId xmlns:a16="http://schemas.microsoft.com/office/drawing/2014/main" id="{28C77B59-5830-59D9-A1E6-EA1E39474D9E}"/>
              </a:ext>
            </a:extLst>
          </p:cNvPr>
          <p:cNvPicPr>
            <a:picLocks noChangeAspect="1"/>
          </p:cNvPicPr>
          <p:nvPr/>
        </p:nvPicPr>
        <p:blipFill>
          <a:blip r:embed="rId2"/>
          <a:stretch>
            <a:fillRect/>
          </a:stretch>
        </p:blipFill>
        <p:spPr>
          <a:xfrm>
            <a:off x="6276072" y="3186945"/>
            <a:ext cx="4712497" cy="2645162"/>
          </a:xfrm>
          <a:prstGeom prst="rect">
            <a:avLst/>
          </a:prstGeom>
        </p:spPr>
      </p:pic>
    </p:spTree>
    <p:extLst>
      <p:ext uri="{BB962C8B-B14F-4D97-AF65-F5344CB8AC3E}">
        <p14:creationId xmlns:p14="http://schemas.microsoft.com/office/powerpoint/2010/main" val="12875440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9C2D3-F732-7AF0-81BB-FA608576C8D5}"/>
              </a:ext>
            </a:extLst>
          </p:cNvPr>
          <p:cNvSpPr>
            <a:spLocks noGrp="1"/>
          </p:cNvSpPr>
          <p:nvPr>
            <p:ph type="title"/>
          </p:nvPr>
        </p:nvSpPr>
        <p:spPr/>
        <p:txBody>
          <a:bodyPr/>
          <a:lstStyle/>
          <a:p>
            <a:r>
              <a:rPr lang="en-US" dirty="0"/>
              <a:t>Event Groups</a:t>
            </a:r>
          </a:p>
        </p:txBody>
      </p:sp>
      <p:sp>
        <p:nvSpPr>
          <p:cNvPr id="3" name="Content Placeholder 2">
            <a:extLst>
              <a:ext uri="{FF2B5EF4-FFF2-40B4-BE49-F238E27FC236}">
                <a16:creationId xmlns:a16="http://schemas.microsoft.com/office/drawing/2014/main" id="{064077FA-E56C-2547-F5EA-4EA740E0EB57}"/>
              </a:ext>
            </a:extLst>
          </p:cNvPr>
          <p:cNvSpPr>
            <a:spLocks noGrp="1"/>
          </p:cNvSpPr>
          <p:nvPr>
            <p:ph idx="1"/>
          </p:nvPr>
        </p:nvSpPr>
        <p:spPr/>
        <p:txBody>
          <a:bodyPr/>
          <a:lstStyle/>
          <a:p>
            <a:r>
              <a:rPr lang="en-US" dirty="0"/>
              <a:t>The </a:t>
            </a:r>
            <a:r>
              <a:rPr lang="en-US" dirty="0" err="1"/>
              <a:t>xEventGroupSync</a:t>
            </a:r>
            <a:r>
              <a:rPr lang="en-US" dirty="0"/>
              <a:t>() function allows two or more tasks to use an event group to synchronize with each other. It allows a task to set one or more event bits in an event group, then wait for a combination of event bits to become set in the same event group, as a single uninterruptable operation.</a:t>
            </a:r>
          </a:p>
        </p:txBody>
      </p:sp>
      <p:pic>
        <p:nvPicPr>
          <p:cNvPr id="5" name="Picture 4">
            <a:extLst>
              <a:ext uri="{FF2B5EF4-FFF2-40B4-BE49-F238E27FC236}">
                <a16:creationId xmlns:a16="http://schemas.microsoft.com/office/drawing/2014/main" id="{D3DA786D-1F36-BD22-FFDE-28219FCD3A21}"/>
              </a:ext>
            </a:extLst>
          </p:cNvPr>
          <p:cNvPicPr>
            <a:picLocks noChangeAspect="1"/>
          </p:cNvPicPr>
          <p:nvPr/>
        </p:nvPicPr>
        <p:blipFill>
          <a:blip r:embed="rId2"/>
          <a:stretch>
            <a:fillRect/>
          </a:stretch>
        </p:blipFill>
        <p:spPr>
          <a:xfrm>
            <a:off x="1880577" y="4338393"/>
            <a:ext cx="7790068" cy="1062282"/>
          </a:xfrm>
          <a:prstGeom prst="rect">
            <a:avLst/>
          </a:prstGeom>
        </p:spPr>
      </p:pic>
    </p:spTree>
    <p:extLst>
      <p:ext uri="{BB962C8B-B14F-4D97-AF65-F5344CB8AC3E}">
        <p14:creationId xmlns:p14="http://schemas.microsoft.com/office/powerpoint/2010/main" val="15233553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264F5-520C-9169-9FB6-B95AD021480E}"/>
              </a:ext>
            </a:extLst>
          </p:cNvPr>
          <p:cNvSpPr>
            <a:spLocks noGrp="1"/>
          </p:cNvSpPr>
          <p:nvPr>
            <p:ph type="title"/>
          </p:nvPr>
        </p:nvSpPr>
        <p:spPr/>
        <p:txBody>
          <a:bodyPr/>
          <a:lstStyle/>
          <a:p>
            <a:r>
              <a:rPr lang="en-US" dirty="0"/>
              <a:t>Task NOTIFICATIONS</a:t>
            </a:r>
          </a:p>
        </p:txBody>
      </p:sp>
      <p:sp>
        <p:nvSpPr>
          <p:cNvPr id="3" name="Content Placeholder 2">
            <a:extLst>
              <a:ext uri="{FF2B5EF4-FFF2-40B4-BE49-F238E27FC236}">
                <a16:creationId xmlns:a16="http://schemas.microsoft.com/office/drawing/2014/main" id="{E317EE7C-2CCA-92C5-63D7-33F1D79D821F}"/>
              </a:ext>
            </a:extLst>
          </p:cNvPr>
          <p:cNvSpPr>
            <a:spLocks noGrp="1"/>
          </p:cNvSpPr>
          <p:nvPr>
            <p:ph idx="1"/>
          </p:nvPr>
        </p:nvSpPr>
        <p:spPr>
          <a:xfrm>
            <a:off x="1141412" y="2249487"/>
            <a:ext cx="9905999" cy="1298698"/>
          </a:xfrm>
        </p:spPr>
        <p:txBody>
          <a:bodyPr/>
          <a:lstStyle/>
          <a:p>
            <a:r>
              <a:rPr lang="en-US" dirty="0"/>
              <a:t>Allow tasks to interact with other tasks, and to synchronize with ISRs, without the need for a separate communication object.</a:t>
            </a:r>
          </a:p>
        </p:txBody>
      </p:sp>
      <p:pic>
        <p:nvPicPr>
          <p:cNvPr id="7" name="Picture 6">
            <a:extLst>
              <a:ext uri="{FF2B5EF4-FFF2-40B4-BE49-F238E27FC236}">
                <a16:creationId xmlns:a16="http://schemas.microsoft.com/office/drawing/2014/main" id="{54573A9D-08FB-5F2C-F2F9-58C1652906AB}"/>
              </a:ext>
            </a:extLst>
          </p:cNvPr>
          <p:cNvPicPr>
            <a:picLocks noChangeAspect="1"/>
          </p:cNvPicPr>
          <p:nvPr/>
        </p:nvPicPr>
        <p:blipFill>
          <a:blip r:embed="rId2"/>
          <a:stretch>
            <a:fillRect/>
          </a:stretch>
        </p:blipFill>
        <p:spPr>
          <a:xfrm>
            <a:off x="1819275" y="3284074"/>
            <a:ext cx="7877175" cy="3115065"/>
          </a:xfrm>
          <a:prstGeom prst="rect">
            <a:avLst/>
          </a:prstGeom>
        </p:spPr>
      </p:pic>
    </p:spTree>
    <p:extLst>
      <p:ext uri="{BB962C8B-B14F-4D97-AF65-F5344CB8AC3E}">
        <p14:creationId xmlns:p14="http://schemas.microsoft.com/office/powerpoint/2010/main" val="8709159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2EEA-996C-3295-AF76-C7FCE0E3188C}"/>
              </a:ext>
            </a:extLst>
          </p:cNvPr>
          <p:cNvSpPr>
            <a:spLocks noGrp="1"/>
          </p:cNvSpPr>
          <p:nvPr>
            <p:ph type="title"/>
          </p:nvPr>
        </p:nvSpPr>
        <p:spPr/>
        <p:txBody>
          <a:bodyPr/>
          <a:lstStyle/>
          <a:p>
            <a:r>
              <a:rPr lang="en-US" dirty="0"/>
              <a:t>Task NOTIFICATIONS</a:t>
            </a:r>
          </a:p>
        </p:txBody>
      </p:sp>
      <p:sp>
        <p:nvSpPr>
          <p:cNvPr id="3" name="Content Placeholder 2">
            <a:extLst>
              <a:ext uri="{FF2B5EF4-FFF2-40B4-BE49-F238E27FC236}">
                <a16:creationId xmlns:a16="http://schemas.microsoft.com/office/drawing/2014/main" id="{47D40E7B-AEB9-D91B-F675-293FA3184ABF}"/>
              </a:ext>
            </a:extLst>
          </p:cNvPr>
          <p:cNvSpPr>
            <a:spLocks noGrp="1"/>
          </p:cNvSpPr>
          <p:nvPr>
            <p:ph idx="1"/>
          </p:nvPr>
        </p:nvSpPr>
        <p:spPr/>
        <p:txBody>
          <a:bodyPr>
            <a:normAutofit/>
          </a:bodyPr>
          <a:lstStyle/>
          <a:p>
            <a:r>
              <a:rPr lang="en-US" dirty="0"/>
              <a:t>Each task has a ‘Notification State’, which can be either ‘Pending’ or ‘Not-Pending’, and a ‘Notification Value’, which is a 32-bit unsigned integer. </a:t>
            </a:r>
          </a:p>
          <a:p>
            <a:r>
              <a:rPr lang="en-US" dirty="0"/>
              <a:t>When a task receives a notification, its notification state is set to pending.</a:t>
            </a:r>
          </a:p>
          <a:p>
            <a:r>
              <a:rPr lang="en-US" dirty="0"/>
              <a:t>When a task reads its notification value, its notification state is set to not-pending.</a:t>
            </a:r>
          </a:p>
          <a:p>
            <a:r>
              <a:rPr lang="en-US" dirty="0"/>
              <a:t>A task can wait in the Blocked state, with an optional time out, for its notification state to become pending.</a:t>
            </a:r>
          </a:p>
        </p:txBody>
      </p:sp>
    </p:spTree>
    <p:extLst>
      <p:ext uri="{BB962C8B-B14F-4D97-AF65-F5344CB8AC3E}">
        <p14:creationId xmlns:p14="http://schemas.microsoft.com/office/powerpoint/2010/main" val="42097043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C2600-08C5-DA88-9161-646C427E34B6}"/>
              </a:ext>
            </a:extLst>
          </p:cNvPr>
          <p:cNvSpPr>
            <a:spLocks noGrp="1"/>
          </p:cNvSpPr>
          <p:nvPr>
            <p:ph type="title"/>
          </p:nvPr>
        </p:nvSpPr>
        <p:spPr/>
        <p:txBody>
          <a:bodyPr/>
          <a:lstStyle/>
          <a:p>
            <a:r>
              <a:rPr lang="en-US" dirty="0"/>
              <a:t>Task NOTIFICATIONS</a:t>
            </a:r>
          </a:p>
        </p:txBody>
      </p:sp>
      <p:sp>
        <p:nvSpPr>
          <p:cNvPr id="3" name="Content Placeholder 2">
            <a:extLst>
              <a:ext uri="{FF2B5EF4-FFF2-40B4-BE49-F238E27FC236}">
                <a16:creationId xmlns:a16="http://schemas.microsoft.com/office/drawing/2014/main" id="{A211D189-D71B-8879-00A2-62CE9322B7F5}"/>
              </a:ext>
            </a:extLst>
          </p:cNvPr>
          <p:cNvSpPr>
            <a:spLocks noGrp="1"/>
          </p:cNvSpPr>
          <p:nvPr>
            <p:ph idx="1"/>
          </p:nvPr>
        </p:nvSpPr>
        <p:spPr/>
        <p:txBody>
          <a:bodyPr/>
          <a:lstStyle/>
          <a:p>
            <a:pPr marL="0" indent="0">
              <a:buNone/>
            </a:pPr>
            <a:r>
              <a:rPr lang="en-US" dirty="0"/>
              <a:t>Advantages of task notifications are:</a:t>
            </a:r>
          </a:p>
          <a:p>
            <a:pPr lvl="1"/>
            <a:r>
              <a:rPr lang="en-US" dirty="0"/>
              <a:t>They are significantly faster than using a queue, semaphore or event group to send an event or data to a task.</a:t>
            </a:r>
          </a:p>
          <a:p>
            <a:pPr lvl="1"/>
            <a:r>
              <a:rPr lang="en-US" dirty="0"/>
              <a:t>Requires significantly less RAM than using a queue, semaphore or event group to perform an equivalent operation.</a:t>
            </a:r>
          </a:p>
        </p:txBody>
      </p:sp>
    </p:spTree>
    <p:extLst>
      <p:ext uri="{BB962C8B-B14F-4D97-AF65-F5344CB8AC3E}">
        <p14:creationId xmlns:p14="http://schemas.microsoft.com/office/powerpoint/2010/main" val="20798309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F3CD-D3DD-CEA3-2550-902EC1454463}"/>
              </a:ext>
            </a:extLst>
          </p:cNvPr>
          <p:cNvSpPr>
            <a:spLocks noGrp="1"/>
          </p:cNvSpPr>
          <p:nvPr>
            <p:ph type="title"/>
          </p:nvPr>
        </p:nvSpPr>
        <p:spPr/>
        <p:txBody>
          <a:bodyPr/>
          <a:lstStyle/>
          <a:p>
            <a:r>
              <a:rPr lang="en-US" dirty="0"/>
              <a:t>Task NOTIFICATIONS</a:t>
            </a:r>
          </a:p>
        </p:txBody>
      </p:sp>
      <p:sp>
        <p:nvSpPr>
          <p:cNvPr id="3" name="Content Placeholder 2">
            <a:extLst>
              <a:ext uri="{FF2B5EF4-FFF2-40B4-BE49-F238E27FC236}">
                <a16:creationId xmlns:a16="http://schemas.microsoft.com/office/drawing/2014/main" id="{C1563370-9042-6ED4-6A56-8CF0B03F48A8}"/>
              </a:ext>
            </a:extLst>
          </p:cNvPr>
          <p:cNvSpPr>
            <a:spLocks noGrp="1"/>
          </p:cNvSpPr>
          <p:nvPr>
            <p:ph idx="1"/>
          </p:nvPr>
        </p:nvSpPr>
        <p:spPr>
          <a:xfrm>
            <a:off x="1141412" y="2249486"/>
            <a:ext cx="9905999" cy="3666759"/>
          </a:xfrm>
        </p:spPr>
        <p:txBody>
          <a:bodyPr>
            <a:normAutofit lnSpcReduction="10000"/>
          </a:bodyPr>
          <a:lstStyle/>
          <a:p>
            <a:pPr marL="0" indent="0">
              <a:buNone/>
            </a:pPr>
            <a:r>
              <a:rPr lang="en-US" dirty="0"/>
              <a:t>Limitations of task notifications are:</a:t>
            </a:r>
          </a:p>
          <a:p>
            <a:pPr lvl="1"/>
            <a:r>
              <a:rPr lang="en-US" dirty="0"/>
              <a:t>Task notifications can be used to send events and data from an ISR to a task, but they cannot be used to send events or data from a task to an ISR.</a:t>
            </a:r>
          </a:p>
          <a:p>
            <a:pPr lvl="1"/>
            <a:r>
              <a:rPr lang="en-US" dirty="0"/>
              <a:t>Task notifications are sent directly to the receiving task, so can only be processed by the task to which the notification is sent.</a:t>
            </a:r>
          </a:p>
          <a:p>
            <a:pPr lvl="1"/>
            <a:r>
              <a:rPr lang="en-US" dirty="0"/>
              <a:t>A task’s notification value can only hold one value at a time.</a:t>
            </a:r>
          </a:p>
          <a:p>
            <a:pPr lvl="1"/>
            <a:r>
              <a:rPr lang="en-US" dirty="0"/>
              <a:t>If a task attempts to send a task notification to a task that already has a notification pending, then it is not possible for the sending task to wait in the Blocked state for the receiving task to reset its notification state.</a:t>
            </a:r>
          </a:p>
        </p:txBody>
      </p:sp>
    </p:spTree>
    <p:extLst>
      <p:ext uri="{BB962C8B-B14F-4D97-AF65-F5344CB8AC3E}">
        <p14:creationId xmlns:p14="http://schemas.microsoft.com/office/powerpoint/2010/main" val="13023382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4763D-D420-61EC-B351-0669DFF167E8}"/>
              </a:ext>
            </a:extLst>
          </p:cNvPr>
          <p:cNvSpPr>
            <a:spLocks noGrp="1"/>
          </p:cNvSpPr>
          <p:nvPr>
            <p:ph type="title"/>
          </p:nvPr>
        </p:nvSpPr>
        <p:spPr/>
        <p:txBody>
          <a:bodyPr/>
          <a:lstStyle/>
          <a:p>
            <a:r>
              <a:rPr lang="en-US" dirty="0"/>
              <a:t>Task NOTIFICATIONS</a:t>
            </a:r>
          </a:p>
        </p:txBody>
      </p:sp>
      <p:sp>
        <p:nvSpPr>
          <p:cNvPr id="3" name="Content Placeholder 2">
            <a:extLst>
              <a:ext uri="{FF2B5EF4-FFF2-40B4-BE49-F238E27FC236}">
                <a16:creationId xmlns:a16="http://schemas.microsoft.com/office/drawing/2014/main" id="{6FF48FA2-59F2-B433-CED7-310FA5344E9A}"/>
              </a:ext>
            </a:extLst>
          </p:cNvPr>
          <p:cNvSpPr>
            <a:spLocks noGrp="1"/>
          </p:cNvSpPr>
          <p:nvPr>
            <p:ph idx="1"/>
          </p:nvPr>
        </p:nvSpPr>
        <p:spPr/>
        <p:txBody>
          <a:bodyPr/>
          <a:lstStyle/>
          <a:p>
            <a:r>
              <a:rPr lang="en-US" dirty="0"/>
              <a:t>The </a:t>
            </a:r>
            <a:r>
              <a:rPr lang="en-US" dirty="0" err="1"/>
              <a:t>xTaskNotifyGive</a:t>
            </a:r>
            <a:r>
              <a:rPr lang="en-US" dirty="0"/>
              <a:t>() function sends a notification directly to a task, and increments (adds one to) the receiving task’s notification value.</a:t>
            </a:r>
          </a:p>
          <a:p>
            <a:r>
              <a:rPr lang="en-US" dirty="0"/>
              <a:t>Calling </a:t>
            </a:r>
            <a:r>
              <a:rPr lang="en-US" dirty="0" err="1"/>
              <a:t>xTaskNotifyGive</a:t>
            </a:r>
            <a:r>
              <a:rPr lang="en-US" dirty="0"/>
              <a:t>() will set the receiving task’s notification state to pending, if it was not already pending.</a:t>
            </a:r>
          </a:p>
        </p:txBody>
      </p:sp>
      <p:pic>
        <p:nvPicPr>
          <p:cNvPr id="5" name="Picture 4">
            <a:extLst>
              <a:ext uri="{FF2B5EF4-FFF2-40B4-BE49-F238E27FC236}">
                <a16:creationId xmlns:a16="http://schemas.microsoft.com/office/drawing/2014/main" id="{8A1798D3-5192-F3C3-DDA2-9C679019DE7B}"/>
              </a:ext>
            </a:extLst>
          </p:cNvPr>
          <p:cNvPicPr>
            <a:picLocks noChangeAspect="1"/>
          </p:cNvPicPr>
          <p:nvPr/>
        </p:nvPicPr>
        <p:blipFill>
          <a:blip r:embed="rId2"/>
          <a:stretch>
            <a:fillRect/>
          </a:stretch>
        </p:blipFill>
        <p:spPr>
          <a:xfrm>
            <a:off x="2309690" y="4618770"/>
            <a:ext cx="7267008" cy="486630"/>
          </a:xfrm>
          <a:prstGeom prst="rect">
            <a:avLst/>
          </a:prstGeom>
        </p:spPr>
      </p:pic>
    </p:spTree>
    <p:extLst>
      <p:ext uri="{BB962C8B-B14F-4D97-AF65-F5344CB8AC3E}">
        <p14:creationId xmlns:p14="http://schemas.microsoft.com/office/powerpoint/2010/main" val="24535517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81E48-0D16-A362-7B7F-58809396449E}"/>
              </a:ext>
            </a:extLst>
          </p:cNvPr>
          <p:cNvSpPr>
            <a:spLocks noGrp="1"/>
          </p:cNvSpPr>
          <p:nvPr>
            <p:ph type="title"/>
          </p:nvPr>
        </p:nvSpPr>
        <p:spPr/>
        <p:txBody>
          <a:bodyPr/>
          <a:lstStyle/>
          <a:p>
            <a:r>
              <a:rPr lang="en-US" dirty="0"/>
              <a:t>Task NOTIFICATIONS</a:t>
            </a:r>
          </a:p>
        </p:txBody>
      </p:sp>
      <p:sp>
        <p:nvSpPr>
          <p:cNvPr id="3" name="Content Placeholder 2">
            <a:extLst>
              <a:ext uri="{FF2B5EF4-FFF2-40B4-BE49-F238E27FC236}">
                <a16:creationId xmlns:a16="http://schemas.microsoft.com/office/drawing/2014/main" id="{3B41CB93-F201-5BA2-FC3F-3F293EDFEB89}"/>
              </a:ext>
            </a:extLst>
          </p:cNvPr>
          <p:cNvSpPr>
            <a:spLocks noGrp="1"/>
          </p:cNvSpPr>
          <p:nvPr>
            <p:ph idx="1"/>
          </p:nvPr>
        </p:nvSpPr>
        <p:spPr/>
        <p:txBody>
          <a:bodyPr/>
          <a:lstStyle/>
          <a:p>
            <a:r>
              <a:rPr lang="en-US" dirty="0"/>
              <a:t>The </a:t>
            </a:r>
            <a:r>
              <a:rPr lang="en-US" dirty="0" err="1"/>
              <a:t>ulTaskNotifyTake</a:t>
            </a:r>
            <a:r>
              <a:rPr lang="en-US" dirty="0"/>
              <a:t>() function allows a task to wait in the Blocked state for its notification value to be greater than zero, and either decrements (subtracts one from) or clears the task’s notification value before it returns.</a:t>
            </a:r>
          </a:p>
        </p:txBody>
      </p:sp>
      <p:pic>
        <p:nvPicPr>
          <p:cNvPr id="5" name="Picture 4">
            <a:extLst>
              <a:ext uri="{FF2B5EF4-FFF2-40B4-BE49-F238E27FC236}">
                <a16:creationId xmlns:a16="http://schemas.microsoft.com/office/drawing/2014/main" id="{8D00189D-083D-6042-39AC-1CB472E08316}"/>
              </a:ext>
            </a:extLst>
          </p:cNvPr>
          <p:cNvPicPr>
            <a:picLocks noChangeAspect="1"/>
          </p:cNvPicPr>
          <p:nvPr/>
        </p:nvPicPr>
        <p:blipFill>
          <a:blip r:embed="rId2"/>
          <a:stretch>
            <a:fillRect/>
          </a:stretch>
        </p:blipFill>
        <p:spPr>
          <a:xfrm>
            <a:off x="1358411" y="4089278"/>
            <a:ext cx="9334500" cy="523875"/>
          </a:xfrm>
          <a:prstGeom prst="rect">
            <a:avLst/>
          </a:prstGeom>
        </p:spPr>
      </p:pic>
    </p:spTree>
    <p:extLst>
      <p:ext uri="{BB962C8B-B14F-4D97-AF65-F5344CB8AC3E}">
        <p14:creationId xmlns:p14="http://schemas.microsoft.com/office/powerpoint/2010/main" val="35219039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6BB3D-340A-A6B0-6C56-5A1164608E82}"/>
              </a:ext>
            </a:extLst>
          </p:cNvPr>
          <p:cNvSpPr>
            <a:spLocks noGrp="1"/>
          </p:cNvSpPr>
          <p:nvPr>
            <p:ph type="title"/>
          </p:nvPr>
        </p:nvSpPr>
        <p:spPr/>
        <p:txBody>
          <a:bodyPr/>
          <a:lstStyle/>
          <a:p>
            <a:r>
              <a:rPr lang="en-US" dirty="0"/>
              <a:t>Memory Allocation</a:t>
            </a:r>
          </a:p>
        </p:txBody>
      </p:sp>
      <p:sp>
        <p:nvSpPr>
          <p:cNvPr id="3" name="Content Placeholder 2">
            <a:extLst>
              <a:ext uri="{FF2B5EF4-FFF2-40B4-BE49-F238E27FC236}">
                <a16:creationId xmlns:a16="http://schemas.microsoft.com/office/drawing/2014/main" id="{8F88201B-AD90-D259-D946-42FDA76960F3}"/>
              </a:ext>
            </a:extLst>
          </p:cNvPr>
          <p:cNvSpPr>
            <a:spLocks noGrp="1"/>
          </p:cNvSpPr>
          <p:nvPr>
            <p:ph idx="1"/>
          </p:nvPr>
        </p:nvSpPr>
        <p:spPr>
          <a:xfrm>
            <a:off x="1141412" y="2249486"/>
            <a:ext cx="10180523" cy="4192877"/>
          </a:xfrm>
        </p:spPr>
        <p:txBody>
          <a:bodyPr/>
          <a:lstStyle/>
          <a:p>
            <a:r>
              <a:rPr lang="en-US" dirty="0"/>
              <a:t>FreeRTOS allows the user to use Dynamic (Heap) or Static (fixed memory location) allocation for the different RTOS Objects such as:</a:t>
            </a:r>
          </a:p>
          <a:p>
            <a:pPr lvl="1"/>
            <a:r>
              <a:rPr lang="en-US" dirty="0"/>
              <a:t>Tasks</a:t>
            </a:r>
          </a:p>
          <a:p>
            <a:pPr lvl="1"/>
            <a:r>
              <a:rPr lang="en-US" dirty="0"/>
              <a:t>Timers</a:t>
            </a:r>
          </a:p>
          <a:p>
            <a:pPr lvl="1"/>
            <a:r>
              <a:rPr lang="en-US" dirty="0"/>
              <a:t>Queues</a:t>
            </a:r>
          </a:p>
          <a:p>
            <a:pPr lvl="1"/>
            <a:r>
              <a:rPr lang="en-US" dirty="0"/>
              <a:t>Mutexes</a:t>
            </a:r>
          </a:p>
          <a:p>
            <a:r>
              <a:rPr lang="en-US" dirty="0"/>
              <a:t>This can be configured with the “</a:t>
            </a:r>
            <a:r>
              <a:rPr lang="en-US" dirty="0" err="1"/>
              <a:t>configSUPPORT_DYNAMIC_ALLOCATION</a:t>
            </a:r>
            <a:r>
              <a:rPr lang="en-US" dirty="0"/>
              <a:t> “ macro.</a:t>
            </a:r>
          </a:p>
          <a:p>
            <a:endParaRPr lang="en-US" dirty="0"/>
          </a:p>
        </p:txBody>
      </p:sp>
    </p:spTree>
    <p:extLst>
      <p:ext uri="{BB962C8B-B14F-4D97-AF65-F5344CB8AC3E}">
        <p14:creationId xmlns:p14="http://schemas.microsoft.com/office/powerpoint/2010/main" val="15786678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FEA5C-2A09-A9C3-BF83-12C8D3594E39}"/>
              </a:ext>
            </a:extLst>
          </p:cNvPr>
          <p:cNvSpPr>
            <a:spLocks noGrp="1"/>
          </p:cNvSpPr>
          <p:nvPr>
            <p:ph type="title"/>
          </p:nvPr>
        </p:nvSpPr>
        <p:spPr/>
        <p:txBody>
          <a:bodyPr/>
          <a:lstStyle/>
          <a:p>
            <a:r>
              <a:rPr lang="en-US" dirty="0"/>
              <a:t>Dynamic Memory Allocation</a:t>
            </a:r>
          </a:p>
        </p:txBody>
      </p:sp>
      <p:sp>
        <p:nvSpPr>
          <p:cNvPr id="3" name="Content Placeholder 2">
            <a:extLst>
              <a:ext uri="{FF2B5EF4-FFF2-40B4-BE49-F238E27FC236}">
                <a16:creationId xmlns:a16="http://schemas.microsoft.com/office/drawing/2014/main" id="{1243D817-0E60-581F-5E02-C9BADB56C136}"/>
              </a:ext>
            </a:extLst>
          </p:cNvPr>
          <p:cNvSpPr>
            <a:spLocks noGrp="1"/>
          </p:cNvSpPr>
          <p:nvPr>
            <p:ph idx="1"/>
          </p:nvPr>
        </p:nvSpPr>
        <p:spPr>
          <a:xfrm>
            <a:off x="1141411" y="2249486"/>
            <a:ext cx="5608524" cy="4483823"/>
          </a:xfrm>
        </p:spPr>
        <p:txBody>
          <a:bodyPr>
            <a:normAutofit fontScale="85000" lnSpcReduction="10000"/>
          </a:bodyPr>
          <a:lstStyle/>
          <a:p>
            <a:r>
              <a:rPr lang="en-US" dirty="0"/>
              <a:t>Fewer function parameters are required when an object is created.</a:t>
            </a:r>
          </a:p>
          <a:p>
            <a:r>
              <a:rPr lang="en-US" dirty="0"/>
              <a:t>Potential to minimize RAM usage.</a:t>
            </a:r>
          </a:p>
          <a:p>
            <a:r>
              <a:rPr lang="en-US" dirty="0"/>
              <a:t>The application writer does not need to concern themselves with allocating memory themselves.</a:t>
            </a:r>
          </a:p>
          <a:p>
            <a:r>
              <a:rPr lang="en-US" dirty="0"/>
              <a:t>The RAM used by an RTOS object can be re-used if the object is deleted.</a:t>
            </a:r>
          </a:p>
          <a:p>
            <a:r>
              <a:rPr lang="en-US" dirty="0"/>
              <a:t>FreeRTOS comes with 5 different implementations for heap management, developers can choose the one that bests suits their application.</a:t>
            </a:r>
          </a:p>
          <a:p>
            <a:endParaRPr lang="en-US" dirty="0"/>
          </a:p>
        </p:txBody>
      </p:sp>
      <p:pic>
        <p:nvPicPr>
          <p:cNvPr id="7" name="Picture 6">
            <a:extLst>
              <a:ext uri="{FF2B5EF4-FFF2-40B4-BE49-F238E27FC236}">
                <a16:creationId xmlns:a16="http://schemas.microsoft.com/office/drawing/2014/main" id="{185B009E-1903-3DB3-4360-7ECD40862082}"/>
              </a:ext>
            </a:extLst>
          </p:cNvPr>
          <p:cNvPicPr>
            <a:picLocks noChangeAspect="1"/>
          </p:cNvPicPr>
          <p:nvPr/>
        </p:nvPicPr>
        <p:blipFill>
          <a:blip r:embed="rId2"/>
          <a:stretch>
            <a:fillRect/>
          </a:stretch>
        </p:blipFill>
        <p:spPr>
          <a:xfrm>
            <a:off x="6926346" y="2158047"/>
            <a:ext cx="4470403" cy="3396278"/>
          </a:xfrm>
          <a:prstGeom prst="rect">
            <a:avLst/>
          </a:prstGeom>
        </p:spPr>
      </p:pic>
    </p:spTree>
    <p:extLst>
      <p:ext uri="{BB962C8B-B14F-4D97-AF65-F5344CB8AC3E}">
        <p14:creationId xmlns:p14="http://schemas.microsoft.com/office/powerpoint/2010/main" val="9226215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19EFC-7BE6-F793-BEAE-7B5D7DBD5DC4}"/>
              </a:ext>
            </a:extLst>
          </p:cNvPr>
          <p:cNvSpPr>
            <a:spLocks noGrp="1"/>
          </p:cNvSpPr>
          <p:nvPr>
            <p:ph type="title"/>
          </p:nvPr>
        </p:nvSpPr>
        <p:spPr/>
        <p:txBody>
          <a:bodyPr/>
          <a:lstStyle/>
          <a:p>
            <a:r>
              <a:rPr lang="en-US" dirty="0"/>
              <a:t>Static memory allocation</a:t>
            </a:r>
          </a:p>
        </p:txBody>
      </p:sp>
      <p:sp>
        <p:nvSpPr>
          <p:cNvPr id="3" name="Content Placeholder 2">
            <a:extLst>
              <a:ext uri="{FF2B5EF4-FFF2-40B4-BE49-F238E27FC236}">
                <a16:creationId xmlns:a16="http://schemas.microsoft.com/office/drawing/2014/main" id="{AE1EAF47-CB9C-89CB-E17F-AE6D7CAA0203}"/>
              </a:ext>
            </a:extLst>
          </p:cNvPr>
          <p:cNvSpPr>
            <a:spLocks noGrp="1"/>
          </p:cNvSpPr>
          <p:nvPr>
            <p:ph idx="1"/>
          </p:nvPr>
        </p:nvSpPr>
        <p:spPr>
          <a:xfrm>
            <a:off x="1141413" y="2249487"/>
            <a:ext cx="9415752" cy="3541714"/>
          </a:xfrm>
        </p:spPr>
        <p:txBody>
          <a:bodyPr>
            <a:normAutofit lnSpcReduction="10000"/>
          </a:bodyPr>
          <a:lstStyle/>
          <a:p>
            <a:r>
              <a:rPr lang="en-US" dirty="0"/>
              <a:t>Application writer has more control.</a:t>
            </a:r>
          </a:p>
          <a:p>
            <a:r>
              <a:rPr lang="en-US" dirty="0"/>
              <a:t>RTOS objects can be placed at specific memory locations.</a:t>
            </a:r>
          </a:p>
          <a:p>
            <a:r>
              <a:rPr lang="en-US" dirty="0"/>
              <a:t>RAM footprint can be determined at link time.</a:t>
            </a:r>
          </a:p>
          <a:p>
            <a:r>
              <a:rPr lang="en-US" dirty="0"/>
              <a:t>The application writer does not need to concern with handling of memory allocation failures.</a:t>
            </a:r>
          </a:p>
          <a:p>
            <a:r>
              <a:rPr lang="en-US" dirty="0"/>
              <a:t>Allows the RTOS to be used in applications that don't allow dynamic memory allocation.</a:t>
            </a:r>
          </a:p>
        </p:txBody>
      </p:sp>
    </p:spTree>
    <p:extLst>
      <p:ext uri="{BB962C8B-B14F-4D97-AF65-F5344CB8AC3E}">
        <p14:creationId xmlns:p14="http://schemas.microsoft.com/office/powerpoint/2010/main" val="281483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ABC0-180B-DF58-7560-3F6636FD5CE0}"/>
              </a:ext>
            </a:extLst>
          </p:cNvPr>
          <p:cNvSpPr>
            <a:spLocks noGrp="1"/>
          </p:cNvSpPr>
          <p:nvPr>
            <p:ph type="title"/>
          </p:nvPr>
        </p:nvSpPr>
        <p:spPr/>
        <p:txBody>
          <a:bodyPr/>
          <a:lstStyle/>
          <a:p>
            <a:r>
              <a:rPr lang="en-US" dirty="0"/>
              <a:t>Time measurement</a:t>
            </a:r>
          </a:p>
        </p:txBody>
      </p:sp>
      <p:sp>
        <p:nvSpPr>
          <p:cNvPr id="3" name="Content Placeholder 2">
            <a:extLst>
              <a:ext uri="{FF2B5EF4-FFF2-40B4-BE49-F238E27FC236}">
                <a16:creationId xmlns:a16="http://schemas.microsoft.com/office/drawing/2014/main" id="{17A91A33-03D8-DD56-B618-F5F80FD7A7A0}"/>
              </a:ext>
            </a:extLst>
          </p:cNvPr>
          <p:cNvSpPr>
            <a:spLocks noGrp="1"/>
          </p:cNvSpPr>
          <p:nvPr>
            <p:ph idx="1"/>
          </p:nvPr>
        </p:nvSpPr>
        <p:spPr>
          <a:xfrm>
            <a:off x="1141412" y="2249487"/>
            <a:ext cx="5809915" cy="3541714"/>
          </a:xfrm>
        </p:spPr>
        <p:txBody>
          <a:bodyPr/>
          <a:lstStyle/>
          <a:p>
            <a:r>
              <a:rPr lang="en-US" dirty="0"/>
              <a:t>Tasks are executed during a time interval known as “Time Slice”.</a:t>
            </a:r>
          </a:p>
          <a:p>
            <a:r>
              <a:rPr lang="en-US" dirty="0"/>
              <a:t>The scheduler runs at the end of each time slice in order to select the next task to run.</a:t>
            </a:r>
          </a:p>
          <a:p>
            <a:r>
              <a:rPr lang="en-US" dirty="0"/>
              <a:t>Time slices are handled through a periodic interrupt known as “Tick Interrupt”.</a:t>
            </a:r>
          </a:p>
        </p:txBody>
      </p:sp>
      <p:pic>
        <p:nvPicPr>
          <p:cNvPr id="5" name="Picture 4">
            <a:extLst>
              <a:ext uri="{FF2B5EF4-FFF2-40B4-BE49-F238E27FC236}">
                <a16:creationId xmlns:a16="http://schemas.microsoft.com/office/drawing/2014/main" id="{85723458-9D7B-F700-9182-854AB0BE4E19}"/>
              </a:ext>
            </a:extLst>
          </p:cNvPr>
          <p:cNvPicPr>
            <a:picLocks noChangeAspect="1"/>
          </p:cNvPicPr>
          <p:nvPr/>
        </p:nvPicPr>
        <p:blipFill>
          <a:blip r:embed="rId2"/>
          <a:stretch>
            <a:fillRect/>
          </a:stretch>
        </p:blipFill>
        <p:spPr>
          <a:xfrm>
            <a:off x="6951327" y="2167426"/>
            <a:ext cx="4684665" cy="3212606"/>
          </a:xfrm>
          <a:prstGeom prst="rect">
            <a:avLst/>
          </a:prstGeom>
        </p:spPr>
      </p:pic>
    </p:spTree>
    <p:extLst>
      <p:ext uri="{BB962C8B-B14F-4D97-AF65-F5344CB8AC3E}">
        <p14:creationId xmlns:p14="http://schemas.microsoft.com/office/powerpoint/2010/main" val="1003504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6E51-0C47-03BD-C085-655864D73CD8}"/>
              </a:ext>
            </a:extLst>
          </p:cNvPr>
          <p:cNvSpPr>
            <a:spLocks noGrp="1"/>
          </p:cNvSpPr>
          <p:nvPr>
            <p:ph type="title"/>
          </p:nvPr>
        </p:nvSpPr>
        <p:spPr/>
        <p:txBody>
          <a:bodyPr/>
          <a:lstStyle/>
          <a:p>
            <a:r>
              <a:rPr lang="en-US" dirty="0"/>
              <a:t>Time measurement</a:t>
            </a:r>
          </a:p>
        </p:txBody>
      </p:sp>
      <p:sp>
        <p:nvSpPr>
          <p:cNvPr id="3" name="Content Placeholder 2">
            <a:extLst>
              <a:ext uri="{FF2B5EF4-FFF2-40B4-BE49-F238E27FC236}">
                <a16:creationId xmlns:a16="http://schemas.microsoft.com/office/drawing/2014/main" id="{5E322859-E400-D64B-7D23-5BD35C1FA32A}"/>
              </a:ext>
            </a:extLst>
          </p:cNvPr>
          <p:cNvSpPr>
            <a:spLocks noGrp="1"/>
          </p:cNvSpPr>
          <p:nvPr>
            <p:ph idx="1"/>
          </p:nvPr>
        </p:nvSpPr>
        <p:spPr>
          <a:xfrm>
            <a:off x="1141411" y="2249487"/>
            <a:ext cx="5423013" cy="3317300"/>
          </a:xfrm>
        </p:spPr>
        <p:txBody>
          <a:bodyPr>
            <a:normAutofit fontScale="92500"/>
          </a:bodyPr>
          <a:lstStyle/>
          <a:p>
            <a:r>
              <a:rPr lang="en-US" dirty="0"/>
              <a:t>The length of the time slice is set by the tick interrupt frequency, which is configured through the </a:t>
            </a:r>
            <a:r>
              <a:rPr lang="en-US" dirty="0" err="1"/>
              <a:t>configTICK_RATE_HZ</a:t>
            </a:r>
            <a:r>
              <a:rPr lang="en-US" dirty="0"/>
              <a:t> macro (Ex. if set to 100 (Hz), then the time slice will be 10 milliseconds.</a:t>
            </a:r>
          </a:p>
          <a:p>
            <a:r>
              <a:rPr lang="en-US" dirty="0"/>
              <a:t>The </a:t>
            </a:r>
            <a:r>
              <a:rPr lang="en-US" dirty="0" err="1"/>
              <a:t>pdMS_TO_TICKS</a:t>
            </a:r>
            <a:r>
              <a:rPr lang="en-US" dirty="0"/>
              <a:t>() macro converts a time in milliseconds into a time in ticks.</a:t>
            </a:r>
          </a:p>
        </p:txBody>
      </p:sp>
      <p:pic>
        <p:nvPicPr>
          <p:cNvPr id="5" name="Picture 4">
            <a:extLst>
              <a:ext uri="{FF2B5EF4-FFF2-40B4-BE49-F238E27FC236}">
                <a16:creationId xmlns:a16="http://schemas.microsoft.com/office/drawing/2014/main" id="{CDB07748-F5AA-07C3-2B6E-F69B4B230BDD}"/>
              </a:ext>
            </a:extLst>
          </p:cNvPr>
          <p:cNvPicPr>
            <a:picLocks noChangeAspect="1"/>
          </p:cNvPicPr>
          <p:nvPr/>
        </p:nvPicPr>
        <p:blipFill>
          <a:blip r:embed="rId2"/>
          <a:stretch>
            <a:fillRect/>
          </a:stretch>
        </p:blipFill>
        <p:spPr>
          <a:xfrm>
            <a:off x="6564424" y="2097088"/>
            <a:ext cx="4810219" cy="3695047"/>
          </a:xfrm>
          <a:prstGeom prst="rect">
            <a:avLst/>
          </a:prstGeom>
        </p:spPr>
      </p:pic>
    </p:spTree>
    <p:extLst>
      <p:ext uri="{BB962C8B-B14F-4D97-AF65-F5344CB8AC3E}">
        <p14:creationId xmlns:p14="http://schemas.microsoft.com/office/powerpoint/2010/main" val="395809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
  <TotalTime>22610</TotalTime>
  <Words>3847</Words>
  <Application>Microsoft Office PowerPoint</Application>
  <PresentationFormat>Widescreen</PresentationFormat>
  <Paragraphs>318</Paragraphs>
  <Slides>79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79</vt:i4>
      </vt:variant>
    </vt:vector>
  </HeadingPairs>
  <TitlesOfParts>
    <vt:vector size="82" baseType="lpstr">
      <vt:lpstr>Arial</vt:lpstr>
      <vt:lpstr>Tw Cen MT</vt:lpstr>
      <vt:lpstr>Circuit</vt:lpstr>
      <vt:lpstr>rtos 2</vt:lpstr>
      <vt:lpstr>Index</vt:lpstr>
      <vt:lpstr>freertos</vt:lpstr>
      <vt:lpstr>ESP-IDF FREERTOS</vt:lpstr>
      <vt:lpstr>ESP-IDF FREERTOS</vt:lpstr>
      <vt:lpstr>Tasks</vt:lpstr>
      <vt:lpstr>Creating a TASK</vt:lpstr>
      <vt:lpstr>Time measurement</vt:lpstr>
      <vt:lpstr>Time measurement</vt:lpstr>
      <vt:lpstr>Task Priorities</vt:lpstr>
      <vt:lpstr>TASK STATES</vt:lpstr>
      <vt:lpstr>TASK STATES</vt:lpstr>
      <vt:lpstr>vTaskDelay() fUNCTION</vt:lpstr>
      <vt:lpstr>IDLE TASK</vt:lpstr>
      <vt:lpstr>Deleting TASKS</vt:lpstr>
      <vt:lpstr>Scheduling algorithm </vt:lpstr>
      <vt:lpstr>Scheduling algorithm </vt:lpstr>
      <vt:lpstr>Scheduling algorithm </vt:lpstr>
      <vt:lpstr>Prioritized Pre-emptive Scheduling with Time Slicing </vt:lpstr>
      <vt:lpstr>Prioritized Pre-emptive Scheduling with Time Slicing</vt:lpstr>
      <vt:lpstr>Prioritized Pre-emptive Scheduling without Time Slicing</vt:lpstr>
      <vt:lpstr>Co-operative Scheduling</vt:lpstr>
      <vt:lpstr>Queue</vt:lpstr>
      <vt:lpstr>QUEUE EXAMPLE</vt:lpstr>
      <vt:lpstr>QUEUE</vt:lpstr>
      <vt:lpstr>Creating a queue</vt:lpstr>
      <vt:lpstr>Placing data in a queue</vt:lpstr>
      <vt:lpstr>Reading data from a queue</vt:lpstr>
      <vt:lpstr>Software timers</vt:lpstr>
      <vt:lpstr>Timer callback functions</vt:lpstr>
      <vt:lpstr>Types of Timers</vt:lpstr>
      <vt:lpstr>Timer states</vt:lpstr>
      <vt:lpstr>Timer states</vt:lpstr>
      <vt:lpstr>Timer states</vt:lpstr>
      <vt:lpstr>RTOS Daemon task</vt:lpstr>
      <vt:lpstr>RTOS Daemon task</vt:lpstr>
      <vt:lpstr>Timer command queue</vt:lpstr>
      <vt:lpstr>Timer command queue</vt:lpstr>
      <vt:lpstr>Creating a sw timer</vt:lpstr>
      <vt:lpstr>Handling a timer</vt:lpstr>
      <vt:lpstr>Interrupt management</vt:lpstr>
      <vt:lpstr>Interrupt management</vt:lpstr>
      <vt:lpstr>Binary Semaphores</vt:lpstr>
      <vt:lpstr>Binary Semaphores</vt:lpstr>
      <vt:lpstr>Binary Semaphores</vt:lpstr>
      <vt:lpstr>Binary Semaphores</vt:lpstr>
      <vt:lpstr>Counting Semaphores</vt:lpstr>
      <vt:lpstr>Counting Semaphores</vt:lpstr>
      <vt:lpstr>Counting Semaphores</vt:lpstr>
      <vt:lpstr>Resource Management</vt:lpstr>
      <vt:lpstr>Critical sections</vt:lpstr>
      <vt:lpstr>Critical sections</vt:lpstr>
      <vt:lpstr>Critical sections</vt:lpstr>
      <vt:lpstr>SUSPENDING THE SCHEDULER</vt:lpstr>
      <vt:lpstr>SUSPENDING THE SCHEDULER</vt:lpstr>
      <vt:lpstr>MUTEXES</vt:lpstr>
      <vt:lpstr>MUTEXES</vt:lpstr>
      <vt:lpstr>MUTEXES</vt:lpstr>
      <vt:lpstr>Priority inversion</vt:lpstr>
      <vt:lpstr>Priority inheritance</vt:lpstr>
      <vt:lpstr>Deadlock</vt:lpstr>
      <vt:lpstr>Recursive mutexes</vt:lpstr>
      <vt:lpstr>Recursive mutexes</vt:lpstr>
      <vt:lpstr>Gatekeeper tasks</vt:lpstr>
      <vt:lpstr>Event Groups</vt:lpstr>
      <vt:lpstr>Event Groups</vt:lpstr>
      <vt:lpstr>Event Groups</vt:lpstr>
      <vt:lpstr>Event Groups</vt:lpstr>
      <vt:lpstr>Event Groups</vt:lpstr>
      <vt:lpstr>Event Groups</vt:lpstr>
      <vt:lpstr>Task NOTIFICATIONS</vt:lpstr>
      <vt:lpstr>Task NOTIFICATIONS</vt:lpstr>
      <vt:lpstr>Task NOTIFICATIONS</vt:lpstr>
      <vt:lpstr>Task NOTIFICATIONS</vt:lpstr>
      <vt:lpstr>Task NOTIFICATIONS</vt:lpstr>
      <vt:lpstr>Task NOTIFICATIONS</vt:lpstr>
      <vt:lpstr>Memory Allocation</vt:lpstr>
      <vt:lpstr>Dynamic Memory Allocation</vt:lpstr>
      <vt:lpstr>Static memory allocation</vt:lpstr>
    </vt:vector>
  </TitlesOfParts>
  <Company>Resideo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Rodriguez, Cesar</dc:creator>
  <cp:lastModifiedBy>Rodriguez, Cesar</cp:lastModifiedBy>
  <cp:revision>199</cp:revision>
  <dcterms:created xsi:type="dcterms:W3CDTF">2023-05-27T18:10:22Z</dcterms:created>
  <dcterms:modified xsi:type="dcterms:W3CDTF">2023-11-24T22:00:21Z</dcterms:modified>
</cp:coreProperties>
</file>