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 id="2147483662" r:id="rId5"/>
  </p:sldMasterIdLst>
  <p:notesMasterIdLst>
    <p:notesMasterId r:id="rId43"/>
  </p:notesMasterIdLst>
  <p:sldIdLst>
    <p:sldId id="256" r:id="rId6"/>
    <p:sldId id="262" r:id="rId7"/>
    <p:sldId id="306" r:id="rId8"/>
    <p:sldId id="309" r:id="rId9"/>
    <p:sldId id="310" r:id="rId10"/>
    <p:sldId id="325" r:id="rId11"/>
    <p:sldId id="327" r:id="rId12"/>
    <p:sldId id="326" r:id="rId13"/>
    <p:sldId id="311" r:id="rId14"/>
    <p:sldId id="336" r:id="rId15"/>
    <p:sldId id="337" r:id="rId16"/>
    <p:sldId id="335" r:id="rId17"/>
    <p:sldId id="334" r:id="rId18"/>
    <p:sldId id="333" r:id="rId19"/>
    <p:sldId id="332" r:id="rId20"/>
    <p:sldId id="331" r:id="rId21"/>
    <p:sldId id="330" r:id="rId22"/>
    <p:sldId id="329" r:id="rId23"/>
    <p:sldId id="338" r:id="rId24"/>
    <p:sldId id="340" r:id="rId25"/>
    <p:sldId id="341" r:id="rId26"/>
    <p:sldId id="342" r:id="rId27"/>
    <p:sldId id="343" r:id="rId28"/>
    <p:sldId id="344" r:id="rId29"/>
    <p:sldId id="345" r:id="rId30"/>
    <p:sldId id="348" r:id="rId31"/>
    <p:sldId id="351" r:id="rId32"/>
    <p:sldId id="352" r:id="rId33"/>
    <p:sldId id="356" r:id="rId34"/>
    <p:sldId id="357" r:id="rId35"/>
    <p:sldId id="349" r:id="rId36"/>
    <p:sldId id="350" r:id="rId37"/>
    <p:sldId id="353" r:id="rId38"/>
    <p:sldId id="354" r:id="rId39"/>
    <p:sldId id="355" r:id="rId40"/>
    <p:sldId id="328" r:id="rId41"/>
    <p:sldId id="339"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BE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5B8D1A-4A39-4A89-8EAA-612B319B57CE}" vWet="4" dt="2021-10-09T14:10:39.843"/>
    <p1510:client id="{2C55A113-09A4-4F4A-AF28-B4419F888B4F}" v="12" dt="2021-09-11T19:58:26.025"/>
    <p1510:client id="{5C6FD21D-DC55-4473-B60F-C5E6EF777C96}" v="337" dt="2021-10-09T13:47:17.385"/>
    <p1510:client id="{6CC94965-A888-479B-B543-A0110AF4DE40}" v="309" dt="2021-09-18T17:39:34.646"/>
    <p1510:client id="{6F9530B0-D2EC-41E9-A98A-C73C36F21824}" v="753" dt="2021-09-25T02:03:11.139"/>
    <p1510:client id="{838A5359-4D57-4A97-A5A5-FBF8950AF940}" v="133" dt="2021-09-25T16:45:09.578"/>
    <p1510:client id="{83D273D7-C8C6-4049-859E-955CBA0CB52F}" v="42" dt="2021-09-11T18:21:16.775"/>
    <p1510:client id="{8B6D32C9-7C94-49E2-9767-A90507E9AF73}" v="200" dt="2021-10-09T19:49:42.160"/>
    <p1510:client id="{8CD4C816-8004-444C-8A52-CB1EBAFA2C14}" v="1782" dt="2021-10-09T16:15:42.543"/>
    <p1510:client id="{A588370C-2922-47D1-8CFE-99109483F3DE}" v="1105" dt="2021-09-11T02:03:25.952"/>
    <p1510:client id="{B922FB3B-B37B-499D-8380-019DBC1C8519}" v="63" dt="2021-10-09T17:13:47.623"/>
    <p1510:client id="{B9918D00-4356-49DA-B1F9-262429E68C03}" v="388" dt="2021-09-11T02:22:18.556"/>
    <p1510:client id="{BED55307-E7C5-4282-A361-2918424892A1}" v="2" dt="2021-09-15T02:15:09.234"/>
    <p1510:client id="{C9DF03FD-5F37-490C-92E3-471CF509C914}" v="517" dt="2021-09-11T18:51:13.939"/>
    <p1510:client id="{D3139FC8-289B-4BE2-8718-0CFC4556C638}" v="515" dt="2021-10-09T00:45:59.848"/>
    <p1510:client id="{DBFB3A7C-1091-4916-8C3D-DDF43E84592B}" v="1" dt="2023-07-21T15:38:21.761"/>
    <p1510:client id="{F3C1FFB2-0764-49FB-B583-099C1637EA86}" v="251" dt="2021-09-11T19:56:40.802"/>
    <p1510:client id="{F665BC93-DD36-488E-B8A4-2A17723AE047}" v="764" dt="2021-09-25T02:39:20.227"/>
  </p1510:revLst>
</p1510:revInfo>
</file>

<file path=ppt/tableStyles.xml><?xml version="1.0" encoding="utf-8"?>
<a:tblStyleLst xmlns:a="http://schemas.openxmlformats.org/drawingml/2006/main" def="{5C22544A-7EE6-4342-B048-85BDC9FD1C3A}">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microsoft.com/office/2015/10/relationships/revisionInfo" Target="revisionInfo.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BCD412-5299-47FE-B24E-70E52C6F8C85}"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s-MX"/>
        </a:p>
      </dgm:t>
    </dgm:pt>
    <dgm:pt modelId="{AC0C149C-6447-4325-8D45-A0A323E6E8F9}">
      <dgm:prSet phldrT="[Texto]" phldr="0"/>
      <dgm:spPr/>
      <dgm:t>
        <a:bodyPr/>
        <a:lstStyle/>
        <a:p>
          <a:pPr>
            <a:lnSpc>
              <a:spcPct val="100000"/>
            </a:lnSpc>
            <a:defRPr b="1"/>
          </a:pPr>
          <a:r>
            <a:rPr lang="es-MX" err="1">
              <a:latin typeface="Tw Cen MT Condensed" panose="020B0606020104020203"/>
            </a:rPr>
            <a:t>Function</a:t>
          </a:r>
          <a:endParaRPr lang="es-MX"/>
        </a:p>
      </dgm:t>
    </dgm:pt>
    <dgm:pt modelId="{3B10B074-165D-4D5C-AE30-C2CD6062FCCD}" type="parTrans" cxnId="{62F4C50E-DA25-4198-B41E-1E26761B64DE}">
      <dgm:prSet/>
      <dgm:spPr/>
      <dgm:t>
        <a:bodyPr/>
        <a:lstStyle/>
        <a:p>
          <a:endParaRPr lang="es-MX"/>
        </a:p>
      </dgm:t>
    </dgm:pt>
    <dgm:pt modelId="{F0AA827D-89C0-4BAB-A5CC-5487E015DC7B}" type="sibTrans" cxnId="{62F4C50E-DA25-4198-B41E-1E26761B64DE}">
      <dgm:prSet/>
      <dgm:spPr/>
      <dgm:t>
        <a:bodyPr/>
        <a:lstStyle/>
        <a:p>
          <a:endParaRPr lang="es-MX"/>
        </a:p>
      </dgm:t>
    </dgm:pt>
    <dgm:pt modelId="{25CD9408-B0B8-4169-B797-ED5A0BED069C}">
      <dgm:prSet phldrT="[Texto]" phldr="0"/>
      <dgm:spPr/>
      <dgm:t>
        <a:bodyPr/>
        <a:lstStyle/>
        <a:p>
          <a:pPr>
            <a:lnSpc>
              <a:spcPct val="100000"/>
            </a:lnSpc>
            <a:defRPr b="1"/>
          </a:pPr>
          <a:r>
            <a:rPr lang="es-MX">
              <a:latin typeface="Tw Cen MT Condensed" panose="020B0606020104020203"/>
            </a:rPr>
            <a:t>Macro</a:t>
          </a:r>
          <a:endParaRPr lang="es-MX"/>
        </a:p>
      </dgm:t>
    </dgm:pt>
    <dgm:pt modelId="{66F2C26C-C7B0-4473-82D8-035200EB3022}" type="parTrans" cxnId="{C1D26D88-B15B-476D-8120-1AB8EA691944}">
      <dgm:prSet/>
      <dgm:spPr/>
      <dgm:t>
        <a:bodyPr/>
        <a:lstStyle/>
        <a:p>
          <a:endParaRPr lang="es-MX"/>
        </a:p>
      </dgm:t>
    </dgm:pt>
    <dgm:pt modelId="{63FD10D1-88DC-41CE-9D48-B1F9698EABEB}" type="sibTrans" cxnId="{C1D26D88-B15B-476D-8120-1AB8EA691944}">
      <dgm:prSet/>
      <dgm:spPr/>
      <dgm:t>
        <a:bodyPr/>
        <a:lstStyle/>
        <a:p>
          <a:endParaRPr lang="es-MX"/>
        </a:p>
      </dgm:t>
    </dgm:pt>
    <dgm:pt modelId="{47787E68-57C6-4F8E-81BB-49E079713B3F}">
      <dgm:prSet phldrT="[Texto]" phldr="0"/>
      <dgm:spPr/>
      <dgm:t>
        <a:bodyPr/>
        <a:lstStyle/>
        <a:p>
          <a:pPr>
            <a:lnSpc>
              <a:spcPct val="100000"/>
            </a:lnSpc>
            <a:defRPr b="1"/>
          </a:pPr>
          <a:r>
            <a:rPr lang="es-MX" err="1">
              <a:latin typeface="Tw Cen MT Condensed" panose="020B0606020104020203"/>
            </a:rPr>
            <a:t>Inline</a:t>
          </a:r>
          <a:r>
            <a:rPr lang="es-MX">
              <a:latin typeface="Tw Cen MT Condensed" panose="020B0606020104020203"/>
            </a:rPr>
            <a:t> </a:t>
          </a:r>
          <a:r>
            <a:rPr lang="es-MX" err="1">
              <a:latin typeface="Tw Cen MT Condensed" panose="020B0606020104020203"/>
            </a:rPr>
            <a:t>function</a:t>
          </a:r>
          <a:endParaRPr lang="es-MX"/>
        </a:p>
      </dgm:t>
    </dgm:pt>
    <dgm:pt modelId="{10292AC8-8C39-4DBF-B822-39DACB8AB2BC}" type="parTrans" cxnId="{A26FA81F-1D89-4050-8980-5EE109D15A0C}">
      <dgm:prSet/>
      <dgm:spPr/>
      <dgm:t>
        <a:bodyPr/>
        <a:lstStyle/>
        <a:p>
          <a:endParaRPr lang="es-MX"/>
        </a:p>
      </dgm:t>
    </dgm:pt>
    <dgm:pt modelId="{95F748B4-754D-4A07-AA4B-39EE7F754216}" type="sibTrans" cxnId="{A26FA81F-1D89-4050-8980-5EE109D15A0C}">
      <dgm:prSet/>
      <dgm:spPr/>
      <dgm:t>
        <a:bodyPr/>
        <a:lstStyle/>
        <a:p>
          <a:endParaRPr lang="es-MX"/>
        </a:p>
      </dgm:t>
    </dgm:pt>
    <dgm:pt modelId="{F2E00D55-7C4C-4983-992A-C3AAD3F85409}">
      <dgm:prSet phldr="0"/>
      <dgm:spPr/>
      <dgm:t>
        <a:bodyPr/>
        <a:lstStyle/>
        <a:p>
          <a:pPr>
            <a:lnSpc>
              <a:spcPct val="100000"/>
            </a:lnSpc>
          </a:pPr>
          <a:r>
            <a:rPr lang="es-MX">
              <a:latin typeface="Tw Cen MT Condensed" panose="020B0606020104020203"/>
            </a:rPr>
            <a:t>Good </a:t>
          </a:r>
          <a:r>
            <a:rPr lang="es-MX" err="1">
              <a:latin typeface="Tw Cen MT Condensed" panose="020B0606020104020203"/>
            </a:rPr>
            <a:t>handling</a:t>
          </a:r>
          <a:r>
            <a:rPr lang="es-MX">
              <a:latin typeface="Tw Cen MT Condensed" panose="020B0606020104020203"/>
            </a:rPr>
            <a:t> </a:t>
          </a:r>
          <a:r>
            <a:rPr lang="es-MX" err="1">
              <a:latin typeface="Tw Cen MT Condensed" panose="020B0606020104020203"/>
            </a:rPr>
            <a:t>of</a:t>
          </a:r>
          <a:r>
            <a:rPr lang="es-MX">
              <a:latin typeface="Tw Cen MT Condensed" panose="020B0606020104020203"/>
            </a:rPr>
            <a:t> </a:t>
          </a:r>
          <a:r>
            <a:rPr lang="es-MX" err="1">
              <a:latin typeface="Tw Cen MT Condensed" panose="020B0606020104020203"/>
            </a:rPr>
            <a:t>returning</a:t>
          </a:r>
          <a:r>
            <a:rPr lang="es-MX">
              <a:latin typeface="Tw Cen MT Condensed" panose="020B0606020104020203"/>
            </a:rPr>
            <a:t> </a:t>
          </a:r>
          <a:r>
            <a:rPr lang="es-MX" err="1">
              <a:latin typeface="Tw Cen MT Condensed" panose="020B0606020104020203"/>
            </a:rPr>
            <a:t>value</a:t>
          </a:r>
          <a:r>
            <a:rPr lang="es-MX">
              <a:latin typeface="Tw Cen MT Condensed" panose="020B0606020104020203"/>
            </a:rPr>
            <a:t> and </a:t>
          </a:r>
          <a:r>
            <a:rPr lang="es-MX" err="1">
              <a:latin typeface="Tw Cen MT Condensed" panose="020B0606020104020203"/>
            </a:rPr>
            <a:t>args</a:t>
          </a:r>
          <a:r>
            <a:rPr lang="es-MX">
              <a:latin typeface="Tw Cen MT Condensed" panose="020B0606020104020203"/>
            </a:rPr>
            <a:t> data </a:t>
          </a:r>
          <a:r>
            <a:rPr lang="es-MX" err="1">
              <a:latin typeface="Tw Cen MT Condensed" panose="020B0606020104020203"/>
            </a:rPr>
            <a:t>type</a:t>
          </a:r>
          <a:endParaRPr lang="es-MX"/>
        </a:p>
      </dgm:t>
    </dgm:pt>
    <dgm:pt modelId="{0E7EEAA1-D3BB-472D-86A2-C75AF9496023}" type="parTrans" cxnId="{4A92AD5B-1508-40ED-85B3-E5E52E640F80}">
      <dgm:prSet/>
      <dgm:spPr/>
    </dgm:pt>
    <dgm:pt modelId="{6CA6A2D7-CE5D-4500-A33A-637D0B3BDA9D}" type="sibTrans" cxnId="{4A92AD5B-1508-40ED-85B3-E5E52E640F80}">
      <dgm:prSet/>
      <dgm:spPr/>
    </dgm:pt>
    <dgm:pt modelId="{C06DA635-D3F3-4E68-B11D-55B20C826F5F}">
      <dgm:prSet phldr="0"/>
      <dgm:spPr/>
      <dgm:t>
        <a:bodyPr/>
        <a:lstStyle/>
        <a:p>
          <a:pPr>
            <a:lnSpc>
              <a:spcPct val="100000"/>
            </a:lnSpc>
          </a:pPr>
          <a:r>
            <a:rPr lang="es-MX" err="1">
              <a:latin typeface="Tw Cen MT Condensed" panose="020B0606020104020203"/>
            </a:rPr>
            <a:t>It</a:t>
          </a:r>
          <a:r>
            <a:rPr lang="es-MX">
              <a:latin typeface="Tw Cen MT Condensed" panose="020B0606020104020203"/>
            </a:rPr>
            <a:t> </a:t>
          </a:r>
          <a:r>
            <a:rPr lang="es-MX" err="1">
              <a:latin typeface="Tw Cen MT Condensed" panose="020B0606020104020203"/>
            </a:rPr>
            <a:t>always</a:t>
          </a:r>
          <a:r>
            <a:rPr lang="es-MX">
              <a:latin typeface="Tw Cen MT Condensed" panose="020B0606020104020203"/>
            </a:rPr>
            <a:t> uses </a:t>
          </a:r>
          <a:r>
            <a:rPr lang="es-MX" err="1">
              <a:latin typeface="Tw Cen MT Condensed" panose="020B0606020104020203"/>
            </a:rPr>
            <a:t>jmp</a:t>
          </a:r>
          <a:r>
            <a:rPr lang="es-MX">
              <a:latin typeface="Tw Cen MT Condensed" panose="020B0606020104020203"/>
            </a:rPr>
            <a:t>/</a:t>
          </a:r>
          <a:r>
            <a:rPr lang="es-MX" err="1">
              <a:latin typeface="Tw Cen MT Condensed" panose="020B0606020104020203"/>
            </a:rPr>
            <a:t>call</a:t>
          </a:r>
          <a:r>
            <a:rPr lang="es-MX">
              <a:latin typeface="Tw Cen MT Condensed" panose="020B0606020104020203"/>
            </a:rPr>
            <a:t> + </a:t>
          </a:r>
          <a:r>
            <a:rPr lang="es-MX" err="1">
              <a:latin typeface="Tw Cen MT Condensed" panose="020B0606020104020203"/>
            </a:rPr>
            <a:t>push</a:t>
          </a:r>
          <a:r>
            <a:rPr lang="es-MX">
              <a:latin typeface="Tw Cen MT Condensed" panose="020B0606020104020203"/>
            </a:rPr>
            <a:t> + pop</a:t>
          </a:r>
        </a:p>
      </dgm:t>
    </dgm:pt>
    <dgm:pt modelId="{C1D69FFB-03C4-458F-A337-D699EED35C5D}" type="parTrans" cxnId="{16528B66-EDBD-4102-BD08-FB31EEF4F61F}">
      <dgm:prSet/>
      <dgm:spPr/>
    </dgm:pt>
    <dgm:pt modelId="{3037797A-C58C-4E8F-AAE8-E25AABBF6241}" type="sibTrans" cxnId="{16528B66-EDBD-4102-BD08-FB31EEF4F61F}">
      <dgm:prSet/>
      <dgm:spPr/>
    </dgm:pt>
    <dgm:pt modelId="{5C66F79A-6D28-4A02-89C0-9C023B91E155}">
      <dgm:prSet phldr="0"/>
      <dgm:spPr/>
      <dgm:t>
        <a:bodyPr/>
        <a:lstStyle/>
        <a:p>
          <a:pPr>
            <a:lnSpc>
              <a:spcPct val="100000"/>
            </a:lnSpc>
          </a:pPr>
          <a:r>
            <a:rPr lang="es-MX" err="1">
              <a:latin typeface="Tw Cen MT Condensed" panose="020B0606020104020203"/>
            </a:rPr>
            <a:t>Modularizes</a:t>
          </a:r>
          <a:r>
            <a:rPr lang="es-MX">
              <a:latin typeface="Tw Cen MT Condensed" panose="020B0606020104020203"/>
            </a:rPr>
            <a:t> </a:t>
          </a:r>
          <a:r>
            <a:rPr lang="es-MX" err="1">
              <a:latin typeface="Tw Cen MT Condensed" panose="020B0606020104020203"/>
            </a:rPr>
            <a:t>code</a:t>
          </a:r>
          <a:r>
            <a:rPr lang="es-MX">
              <a:latin typeface="Tw Cen MT Condensed" panose="020B0606020104020203"/>
            </a:rPr>
            <a:t> </a:t>
          </a:r>
          <a:r>
            <a:rPr lang="es-MX" err="1">
              <a:latin typeface="Tw Cen MT Condensed" panose="020B0606020104020203"/>
            </a:rPr>
            <a:t>easily</a:t>
          </a:r>
          <a:endParaRPr lang="es-MX">
            <a:latin typeface="Tw Cen MT Condensed" panose="020B0606020104020203"/>
          </a:endParaRPr>
        </a:p>
      </dgm:t>
    </dgm:pt>
    <dgm:pt modelId="{C2E321EE-78BA-4EBC-B3C7-CAB520FC7A2E}" type="parTrans" cxnId="{1CEF1ADD-0DDC-4F1C-AF8C-F2257C7EB075}">
      <dgm:prSet/>
      <dgm:spPr/>
    </dgm:pt>
    <dgm:pt modelId="{04EA97E7-9BCC-4796-95E5-DFB45E4C7641}" type="sibTrans" cxnId="{1CEF1ADD-0DDC-4F1C-AF8C-F2257C7EB075}">
      <dgm:prSet/>
      <dgm:spPr/>
    </dgm:pt>
    <dgm:pt modelId="{8488131C-1682-49BE-AAD3-7761BC90F6CF}">
      <dgm:prSet phldr="0"/>
      <dgm:spPr/>
      <dgm:t>
        <a:bodyPr/>
        <a:lstStyle/>
        <a:p>
          <a:pPr>
            <a:lnSpc>
              <a:spcPct val="100000"/>
            </a:lnSpc>
          </a:pPr>
          <a:r>
            <a:rPr lang="es-MX" err="1">
              <a:latin typeface="Tw Cen MT Condensed" panose="020B0606020104020203"/>
            </a:rPr>
            <a:t>Helps</a:t>
          </a:r>
          <a:r>
            <a:rPr lang="es-MX">
              <a:latin typeface="Tw Cen MT Condensed" panose="020B0606020104020203"/>
            </a:rPr>
            <a:t> </a:t>
          </a:r>
          <a:r>
            <a:rPr lang="es-MX" err="1">
              <a:latin typeface="Tw Cen MT Condensed" panose="020B0606020104020203"/>
            </a:rPr>
            <a:t>to</a:t>
          </a:r>
          <a:r>
            <a:rPr lang="es-MX">
              <a:latin typeface="Tw Cen MT Condensed" panose="020B0606020104020203"/>
            </a:rPr>
            <a:t> </a:t>
          </a:r>
          <a:r>
            <a:rPr lang="es-MX" err="1">
              <a:latin typeface="Tw Cen MT Condensed" panose="020B0606020104020203"/>
            </a:rPr>
            <a:t>modularize</a:t>
          </a:r>
          <a:r>
            <a:rPr lang="es-MX">
              <a:latin typeface="Tw Cen MT Condensed" panose="020B0606020104020203"/>
            </a:rPr>
            <a:t> </a:t>
          </a:r>
          <a:r>
            <a:rPr lang="es-MX" err="1">
              <a:latin typeface="Tw Cen MT Condensed" panose="020B0606020104020203"/>
            </a:rPr>
            <a:t>code</a:t>
          </a:r>
          <a:r>
            <a:rPr lang="es-MX">
              <a:latin typeface="Tw Cen MT Condensed" panose="020B0606020104020203"/>
            </a:rPr>
            <a:t>, </a:t>
          </a:r>
          <a:r>
            <a:rPr lang="es-MX" err="1">
              <a:latin typeface="Tw Cen MT Condensed" panose="020B0606020104020203"/>
            </a:rPr>
            <a:t>though</a:t>
          </a:r>
          <a:r>
            <a:rPr lang="es-MX">
              <a:latin typeface="Tw Cen MT Condensed" panose="020B0606020104020203"/>
            </a:rPr>
            <a:t> </a:t>
          </a:r>
          <a:r>
            <a:rPr lang="es-MX" err="1">
              <a:latin typeface="Tw Cen MT Condensed" panose="020B0606020104020203"/>
            </a:rPr>
            <a:t>aesthetics</a:t>
          </a:r>
          <a:r>
            <a:rPr lang="es-MX">
              <a:latin typeface="Tw Cen MT Condensed" panose="020B0606020104020203"/>
            </a:rPr>
            <a:t> </a:t>
          </a:r>
          <a:r>
            <a:rPr lang="es-MX" err="1">
              <a:latin typeface="Tw Cen MT Condensed" panose="020B0606020104020203"/>
            </a:rPr>
            <a:t>is</a:t>
          </a:r>
          <a:r>
            <a:rPr lang="es-MX">
              <a:latin typeface="Tw Cen MT Condensed" panose="020B0606020104020203"/>
            </a:rPr>
            <a:t> </a:t>
          </a:r>
          <a:r>
            <a:rPr lang="es-MX" err="1">
              <a:latin typeface="Tw Cen MT Condensed" panose="020B0606020104020203"/>
            </a:rPr>
            <a:t>hard</a:t>
          </a:r>
          <a:r>
            <a:rPr lang="es-MX">
              <a:latin typeface="Tw Cen MT Condensed" panose="020B0606020104020203"/>
            </a:rPr>
            <a:t> </a:t>
          </a:r>
          <a:r>
            <a:rPr lang="es-MX" err="1">
              <a:latin typeface="Tw Cen MT Condensed" panose="020B0606020104020203"/>
            </a:rPr>
            <a:t>to</a:t>
          </a:r>
          <a:r>
            <a:rPr lang="es-MX">
              <a:latin typeface="Tw Cen MT Condensed" panose="020B0606020104020203"/>
            </a:rPr>
            <a:t> </a:t>
          </a:r>
          <a:r>
            <a:rPr lang="es-MX" err="1">
              <a:latin typeface="Tw Cen MT Condensed" panose="020B0606020104020203"/>
            </a:rPr>
            <a:t>follow</a:t>
          </a:r>
          <a:r>
            <a:rPr lang="es-MX">
              <a:latin typeface="Tw Cen MT Condensed" panose="020B0606020104020203"/>
            </a:rPr>
            <a:t>, </a:t>
          </a:r>
          <a:r>
            <a:rPr lang="es-MX" err="1">
              <a:latin typeface="Tw Cen MT Condensed" panose="020B0606020104020203"/>
            </a:rPr>
            <a:t>it</a:t>
          </a:r>
          <a:r>
            <a:rPr lang="es-MX">
              <a:latin typeface="Tw Cen MT Condensed" panose="020B0606020104020203"/>
            </a:rPr>
            <a:t> </a:t>
          </a:r>
          <a:r>
            <a:rPr lang="es-MX" err="1">
              <a:latin typeface="Tw Cen MT Condensed" panose="020B0606020104020203"/>
            </a:rPr>
            <a:t>works</a:t>
          </a:r>
          <a:r>
            <a:rPr lang="es-MX">
              <a:latin typeface="Tw Cen MT Condensed" panose="020B0606020104020203"/>
            </a:rPr>
            <a:t> ok </a:t>
          </a:r>
          <a:r>
            <a:rPr lang="es-MX" err="1">
              <a:latin typeface="Tw Cen MT Condensed" panose="020B0606020104020203"/>
            </a:rPr>
            <a:t>for</a:t>
          </a:r>
          <a:r>
            <a:rPr lang="es-MX">
              <a:latin typeface="Tw Cen MT Condensed" panose="020B0606020104020203"/>
            </a:rPr>
            <a:t> simple </a:t>
          </a:r>
          <a:r>
            <a:rPr lang="es-MX" err="1">
              <a:latin typeface="Tw Cen MT Condensed" panose="020B0606020104020203"/>
            </a:rPr>
            <a:t>code</a:t>
          </a:r>
        </a:p>
      </dgm:t>
    </dgm:pt>
    <dgm:pt modelId="{FA87A145-1872-4DFA-B705-6F1B15705B9D}" type="parTrans" cxnId="{D37A1480-8C0D-4FAF-9203-85D07356496A}">
      <dgm:prSet/>
      <dgm:spPr/>
    </dgm:pt>
    <dgm:pt modelId="{A46F881D-4676-438F-B786-6832E27A7F30}" type="sibTrans" cxnId="{D37A1480-8C0D-4FAF-9203-85D07356496A}">
      <dgm:prSet/>
      <dgm:spPr/>
    </dgm:pt>
    <dgm:pt modelId="{FD55B701-2BEE-46CD-900D-B92DAFE9B4CE}">
      <dgm:prSet phldr="0"/>
      <dgm:spPr/>
      <dgm:t>
        <a:bodyPr/>
        <a:lstStyle/>
        <a:p>
          <a:pPr>
            <a:lnSpc>
              <a:spcPct val="100000"/>
            </a:lnSpc>
          </a:pPr>
          <a:r>
            <a:rPr lang="es-MX">
              <a:latin typeface="Tw Cen MT Condensed" panose="020B0606020104020203"/>
            </a:rPr>
            <a:t>Do </a:t>
          </a:r>
          <a:r>
            <a:rPr lang="es-MX" err="1">
              <a:latin typeface="Tw Cen MT Condensed" panose="020B0606020104020203"/>
            </a:rPr>
            <a:t>not</a:t>
          </a:r>
          <a:r>
            <a:rPr lang="es-MX">
              <a:latin typeface="Tw Cen MT Condensed" panose="020B0606020104020203"/>
            </a:rPr>
            <a:t> </a:t>
          </a:r>
          <a:r>
            <a:rPr lang="es-MX" err="1">
              <a:latin typeface="Tw Cen MT Condensed" panose="020B0606020104020203"/>
            </a:rPr>
            <a:t>handle</a:t>
          </a:r>
          <a:r>
            <a:rPr lang="es-MX">
              <a:latin typeface="Tw Cen MT Condensed" panose="020B0606020104020203"/>
            </a:rPr>
            <a:t> </a:t>
          </a:r>
          <a:r>
            <a:rPr lang="es-MX" err="1">
              <a:latin typeface="Tw Cen MT Condensed" panose="020B0606020104020203"/>
            </a:rPr>
            <a:t>return</a:t>
          </a:r>
          <a:r>
            <a:rPr lang="es-MX">
              <a:latin typeface="Tw Cen MT Condensed" panose="020B0606020104020203"/>
            </a:rPr>
            <a:t> </a:t>
          </a:r>
          <a:r>
            <a:rPr lang="es-MX" err="1">
              <a:latin typeface="Tw Cen MT Condensed" panose="020B0606020104020203"/>
            </a:rPr>
            <a:t>value</a:t>
          </a:r>
          <a:r>
            <a:rPr lang="es-MX">
              <a:latin typeface="Tw Cen MT Condensed" panose="020B0606020104020203"/>
            </a:rPr>
            <a:t> </a:t>
          </a:r>
          <a:r>
            <a:rPr lang="es-MX" err="1">
              <a:latin typeface="Tw Cen MT Condensed" panose="020B0606020104020203"/>
            </a:rPr>
            <a:t>or</a:t>
          </a:r>
          <a:r>
            <a:rPr lang="es-MX">
              <a:latin typeface="Tw Cen MT Condensed" panose="020B0606020104020203"/>
            </a:rPr>
            <a:t> </a:t>
          </a:r>
          <a:r>
            <a:rPr lang="es-MX" err="1">
              <a:latin typeface="Tw Cen MT Condensed" panose="020B0606020104020203"/>
            </a:rPr>
            <a:t>arguments</a:t>
          </a:r>
          <a:endParaRPr lang="es-MX">
            <a:latin typeface="Tw Cen MT Condensed" panose="020B0606020104020203"/>
          </a:endParaRPr>
        </a:p>
      </dgm:t>
    </dgm:pt>
    <dgm:pt modelId="{97252214-32D4-420A-AF10-86C5A0F255E4}" type="parTrans" cxnId="{59062C67-0421-4510-87FC-FD59B27A8FF6}">
      <dgm:prSet/>
      <dgm:spPr/>
    </dgm:pt>
    <dgm:pt modelId="{D6E4FDDB-DFDF-4DB2-8418-F5C5988AAA97}" type="sibTrans" cxnId="{59062C67-0421-4510-87FC-FD59B27A8FF6}">
      <dgm:prSet/>
      <dgm:spPr/>
    </dgm:pt>
    <dgm:pt modelId="{CF571EC4-A004-4737-A6DF-93DB82866388}">
      <dgm:prSet phldr="0"/>
      <dgm:spPr/>
      <dgm:t>
        <a:bodyPr/>
        <a:lstStyle/>
        <a:p>
          <a:pPr>
            <a:lnSpc>
              <a:spcPct val="100000"/>
            </a:lnSpc>
          </a:pPr>
          <a:r>
            <a:rPr lang="es-MX" err="1">
              <a:latin typeface="Tw Cen MT Condensed" panose="020B0606020104020203"/>
            </a:rPr>
            <a:t>It</a:t>
          </a:r>
          <a:r>
            <a:rPr lang="es-MX">
              <a:latin typeface="Tw Cen MT Condensed" panose="020B0606020104020203"/>
            </a:rPr>
            <a:t> </a:t>
          </a:r>
          <a:r>
            <a:rPr lang="es-MX" err="1">
              <a:latin typeface="Tw Cen MT Condensed" panose="020B0606020104020203"/>
            </a:rPr>
            <a:t>is</a:t>
          </a:r>
          <a:r>
            <a:rPr lang="es-MX">
              <a:latin typeface="Tw Cen MT Condensed" panose="020B0606020104020203"/>
            </a:rPr>
            <a:t> </a:t>
          </a:r>
          <a:r>
            <a:rPr lang="es-MX" err="1">
              <a:latin typeface="Tw Cen MT Condensed" panose="020B0606020104020203"/>
            </a:rPr>
            <a:t>preprocessed</a:t>
          </a:r>
          <a:r>
            <a:rPr lang="es-MX">
              <a:latin typeface="Tw Cen MT Condensed" panose="020B0606020104020203"/>
            </a:rPr>
            <a:t> and </a:t>
          </a:r>
          <a:r>
            <a:rPr lang="es-MX" err="1">
              <a:latin typeface="Tw Cen MT Condensed" panose="020B0606020104020203"/>
            </a:rPr>
            <a:t>that</a:t>
          </a:r>
          <a:r>
            <a:rPr lang="es-MX">
              <a:latin typeface="Tw Cen MT Condensed" panose="020B0606020104020203"/>
            </a:rPr>
            <a:t> set </a:t>
          </a:r>
          <a:r>
            <a:rPr lang="es-MX" err="1">
              <a:latin typeface="Tw Cen MT Condensed" panose="020B0606020104020203"/>
            </a:rPr>
            <a:t>of</a:t>
          </a:r>
          <a:r>
            <a:rPr lang="es-MX">
              <a:latin typeface="Tw Cen MT Condensed" panose="020B0606020104020203"/>
            </a:rPr>
            <a:t> </a:t>
          </a:r>
          <a:r>
            <a:rPr lang="es-MX" err="1">
              <a:latin typeface="Tw Cen MT Condensed" panose="020B0606020104020203"/>
            </a:rPr>
            <a:t>code</a:t>
          </a:r>
          <a:r>
            <a:rPr lang="es-MX">
              <a:latin typeface="Tw Cen MT Condensed" panose="020B0606020104020203"/>
            </a:rPr>
            <a:t> </a:t>
          </a:r>
          <a:r>
            <a:rPr lang="es-MX" err="1">
              <a:latin typeface="Tw Cen MT Condensed" panose="020B0606020104020203"/>
            </a:rPr>
            <a:t>will</a:t>
          </a:r>
          <a:r>
            <a:rPr lang="es-MX">
              <a:latin typeface="Tw Cen MT Condensed" panose="020B0606020104020203"/>
            </a:rPr>
            <a:t> be </a:t>
          </a:r>
          <a:r>
            <a:rPr lang="es-MX" err="1">
              <a:latin typeface="Tw Cen MT Condensed" panose="020B0606020104020203"/>
            </a:rPr>
            <a:t>repeated</a:t>
          </a:r>
          <a:r>
            <a:rPr lang="es-MX">
              <a:latin typeface="Tw Cen MT Condensed" panose="020B0606020104020203"/>
            </a:rPr>
            <a:t> </a:t>
          </a:r>
          <a:r>
            <a:rPr lang="es-MX" err="1">
              <a:latin typeface="Tw Cen MT Condensed" panose="020B0606020104020203"/>
            </a:rPr>
            <a:t>by</a:t>
          </a:r>
          <a:r>
            <a:rPr lang="es-MX">
              <a:latin typeface="Tw Cen MT Condensed" panose="020B0606020104020203"/>
            </a:rPr>
            <a:t> </a:t>
          </a:r>
          <a:r>
            <a:rPr lang="es-MX" err="1">
              <a:latin typeface="Tw Cen MT Condensed" panose="020B0606020104020203"/>
            </a:rPr>
            <a:t>preprocessor</a:t>
          </a:r>
          <a:r>
            <a:rPr lang="es-MX">
              <a:latin typeface="Tw Cen MT Condensed" panose="020B0606020104020203"/>
            </a:rPr>
            <a:t> in </a:t>
          </a:r>
          <a:r>
            <a:rPr lang="es-MX" err="1">
              <a:latin typeface="Tw Cen MT Condensed" panose="020B0606020104020203"/>
            </a:rPr>
            <a:t>every</a:t>
          </a:r>
          <a:r>
            <a:rPr lang="es-MX">
              <a:latin typeface="Tw Cen MT Condensed" panose="020B0606020104020203"/>
            </a:rPr>
            <a:t> "</a:t>
          </a:r>
          <a:r>
            <a:rPr lang="es-MX" err="1">
              <a:latin typeface="Tw Cen MT Condensed" panose="020B0606020104020203"/>
            </a:rPr>
            <a:t>call</a:t>
          </a:r>
          <a:r>
            <a:rPr lang="es-MX">
              <a:latin typeface="Tw Cen MT Condensed" panose="020B0606020104020203"/>
            </a:rPr>
            <a:t>" </a:t>
          </a:r>
          <a:r>
            <a:rPr lang="es-MX" err="1">
              <a:latin typeface="Tw Cen MT Condensed" panose="020B0606020104020203"/>
            </a:rPr>
            <a:t>that</a:t>
          </a:r>
          <a:r>
            <a:rPr lang="es-MX">
              <a:latin typeface="Tw Cen MT Condensed" panose="020B0606020104020203"/>
            </a:rPr>
            <a:t> is made</a:t>
          </a:r>
        </a:p>
      </dgm:t>
    </dgm:pt>
    <dgm:pt modelId="{70A15EE1-ECB1-4A2F-9A7D-2A2763EF90F0}" type="parTrans" cxnId="{DCCC0593-F524-407B-82B3-017EC11520F8}">
      <dgm:prSet/>
      <dgm:spPr/>
    </dgm:pt>
    <dgm:pt modelId="{97433432-9EBC-4D2C-A9CD-F9DE306F668B}" type="sibTrans" cxnId="{DCCC0593-F524-407B-82B3-017EC11520F8}">
      <dgm:prSet/>
      <dgm:spPr/>
    </dgm:pt>
    <dgm:pt modelId="{FC4FF051-03AD-4347-84D4-F45329D5DD80}">
      <dgm:prSet phldr="0"/>
      <dgm:spPr/>
      <dgm:t>
        <a:bodyPr/>
        <a:lstStyle/>
        <a:p>
          <a:pPr>
            <a:lnSpc>
              <a:spcPct val="100000"/>
            </a:lnSpc>
          </a:pPr>
          <a:r>
            <a:rPr lang="es-MX" b="1" err="1">
              <a:latin typeface="Tw Cen MT Condensed" panose="020B0606020104020203"/>
            </a:rPr>
            <a:t>Modularizes</a:t>
          </a:r>
          <a:r>
            <a:rPr lang="es-MX" b="1">
              <a:latin typeface="Tw Cen MT Condensed" panose="020B0606020104020203"/>
            </a:rPr>
            <a:t> code easily</a:t>
          </a:r>
          <a:endParaRPr lang="es-MX">
            <a:latin typeface="Tw Cen MT Condensed" panose="020B0606020104020203"/>
          </a:endParaRPr>
        </a:p>
      </dgm:t>
    </dgm:pt>
    <dgm:pt modelId="{F183CD98-3472-4F6B-AD59-332FFFA8DBB7}" type="parTrans" cxnId="{6435A425-C9AC-49F9-A797-3C97A010DD21}">
      <dgm:prSet/>
      <dgm:spPr/>
    </dgm:pt>
    <dgm:pt modelId="{127C1BCB-8010-422D-89BF-26E8B9460D45}" type="sibTrans" cxnId="{6435A425-C9AC-49F9-A797-3C97A010DD21}">
      <dgm:prSet/>
      <dgm:spPr/>
    </dgm:pt>
    <dgm:pt modelId="{4730F82F-E717-4F02-B77E-9D28B6D0BE66}">
      <dgm:prSet phldr="0"/>
      <dgm:spPr/>
      <dgm:t>
        <a:bodyPr/>
        <a:lstStyle/>
        <a:p>
          <a:pPr>
            <a:lnSpc>
              <a:spcPct val="100000"/>
            </a:lnSpc>
          </a:pPr>
          <a:r>
            <a:rPr lang="es-MX">
              <a:latin typeface="Tw Cen MT Condensed" panose="020B0606020104020203"/>
            </a:rPr>
            <a:t>Good</a:t>
          </a:r>
          <a:r>
            <a:rPr lang="es-MX"/>
            <a:t> </a:t>
          </a:r>
          <a:r>
            <a:rPr lang="es-MX" err="1"/>
            <a:t>handling</a:t>
          </a:r>
          <a:r>
            <a:rPr lang="es-MX"/>
            <a:t> </a:t>
          </a:r>
          <a:r>
            <a:rPr lang="es-MX" err="1"/>
            <a:t>of</a:t>
          </a:r>
          <a:r>
            <a:rPr lang="es-MX"/>
            <a:t> </a:t>
          </a:r>
          <a:r>
            <a:rPr lang="es-MX" err="1"/>
            <a:t>returning</a:t>
          </a:r>
          <a:r>
            <a:rPr lang="es-MX"/>
            <a:t> </a:t>
          </a:r>
          <a:r>
            <a:rPr lang="es-MX" err="1"/>
            <a:t>value</a:t>
          </a:r>
          <a:r>
            <a:rPr lang="es-MX"/>
            <a:t> and</a:t>
          </a:r>
          <a:r>
            <a:rPr lang="es-MX">
              <a:latin typeface="Tw Cen MT Condensed" panose="020B0606020104020203"/>
            </a:rPr>
            <a:t> </a:t>
          </a:r>
          <a:r>
            <a:rPr lang="es-MX" err="1">
              <a:latin typeface="Tw Cen MT Condensed" panose="020B0606020104020203"/>
            </a:rPr>
            <a:t>args</a:t>
          </a:r>
          <a:r>
            <a:rPr lang="es-MX"/>
            <a:t> data </a:t>
          </a:r>
          <a:r>
            <a:rPr lang="es-MX" err="1"/>
            <a:t>type</a:t>
          </a:r>
        </a:p>
      </dgm:t>
    </dgm:pt>
    <dgm:pt modelId="{7EAC6907-D358-4B90-AE48-FA766026CF45}" type="parTrans" cxnId="{88CABAB4-58B1-4728-BE0C-426A1586F881}">
      <dgm:prSet/>
      <dgm:spPr/>
    </dgm:pt>
    <dgm:pt modelId="{E37F1C9E-FCC3-4BC3-9C4B-11BCD5C6F6A2}" type="sibTrans" cxnId="{88CABAB4-58B1-4728-BE0C-426A1586F881}">
      <dgm:prSet/>
      <dgm:spPr/>
    </dgm:pt>
    <dgm:pt modelId="{0ABACCEF-0145-47A5-ADD5-D0652520F617}">
      <dgm:prSet phldr="0"/>
      <dgm:spPr/>
      <dgm:t>
        <a:bodyPr/>
        <a:lstStyle/>
        <a:p>
          <a:pPr rtl="0">
            <a:lnSpc>
              <a:spcPct val="100000"/>
            </a:lnSpc>
          </a:pPr>
          <a:r>
            <a:rPr lang="es-MX" err="1">
              <a:latin typeface="Tw Cen MT Condensed" panose="020B0606020104020203"/>
            </a:rPr>
            <a:t>That</a:t>
          </a:r>
          <a:r>
            <a:rPr lang="es-MX">
              <a:latin typeface="Tw Cen MT Condensed" panose="020B0606020104020203"/>
            </a:rPr>
            <a:t> set </a:t>
          </a:r>
          <a:r>
            <a:rPr lang="es-MX" err="1">
              <a:latin typeface="Tw Cen MT Condensed" panose="020B0606020104020203"/>
            </a:rPr>
            <a:t>of</a:t>
          </a:r>
          <a:r>
            <a:rPr lang="es-MX">
              <a:latin typeface="Tw Cen MT Condensed" panose="020B0606020104020203"/>
            </a:rPr>
            <a:t> </a:t>
          </a:r>
          <a:r>
            <a:rPr lang="es-MX" err="1">
              <a:latin typeface="Tw Cen MT Condensed" panose="020B0606020104020203"/>
            </a:rPr>
            <a:t>code</a:t>
          </a:r>
          <a:r>
            <a:rPr lang="es-MX">
              <a:latin typeface="Tw Cen MT Condensed" panose="020B0606020104020203"/>
            </a:rPr>
            <a:t> </a:t>
          </a:r>
          <a:r>
            <a:rPr lang="es-MX" err="1">
              <a:latin typeface="Tw Cen MT Condensed" panose="020B0606020104020203"/>
            </a:rPr>
            <a:t>will</a:t>
          </a:r>
          <a:r>
            <a:rPr lang="es-MX">
              <a:latin typeface="Tw Cen MT Condensed" panose="020B0606020104020203"/>
            </a:rPr>
            <a:t> be </a:t>
          </a:r>
          <a:r>
            <a:rPr lang="es-MX" err="1">
              <a:latin typeface="Tw Cen MT Condensed" panose="020B0606020104020203"/>
            </a:rPr>
            <a:t>repeated</a:t>
          </a:r>
          <a:r>
            <a:rPr lang="es-MX">
              <a:latin typeface="Tw Cen MT Condensed" panose="020B0606020104020203"/>
            </a:rPr>
            <a:t> in </a:t>
          </a:r>
          <a:r>
            <a:rPr lang="es-MX" err="1">
              <a:latin typeface="Tw Cen MT Condensed" panose="020B0606020104020203"/>
            </a:rPr>
            <a:t>every</a:t>
          </a:r>
          <a:r>
            <a:rPr lang="es-MX">
              <a:latin typeface="Tw Cen MT Condensed" panose="020B0606020104020203"/>
            </a:rPr>
            <a:t> </a:t>
          </a:r>
          <a:r>
            <a:rPr lang="es-MX" err="1">
              <a:latin typeface="Tw Cen MT Condensed" panose="020B0606020104020203"/>
            </a:rPr>
            <a:t>call</a:t>
          </a:r>
          <a:r>
            <a:rPr lang="es-MX">
              <a:latin typeface="Tw Cen MT Condensed" panose="020B0606020104020203"/>
            </a:rPr>
            <a:t> </a:t>
          </a:r>
          <a:r>
            <a:rPr lang="es-MX" err="1">
              <a:latin typeface="Tw Cen MT Condensed" panose="020B0606020104020203"/>
            </a:rPr>
            <a:t>that</a:t>
          </a:r>
          <a:r>
            <a:rPr lang="es-MX">
              <a:latin typeface="Tw Cen MT Condensed" panose="020B0606020104020203"/>
            </a:rPr>
            <a:t> </a:t>
          </a:r>
          <a:r>
            <a:rPr lang="es-MX" err="1">
              <a:latin typeface="Tw Cen MT Condensed" panose="020B0606020104020203"/>
            </a:rPr>
            <a:t>is</a:t>
          </a:r>
          <a:r>
            <a:rPr lang="es-MX">
              <a:latin typeface="Tw Cen MT Condensed" panose="020B0606020104020203"/>
            </a:rPr>
            <a:t> </a:t>
          </a:r>
          <a:r>
            <a:rPr lang="es-MX" err="1">
              <a:latin typeface="Tw Cen MT Condensed" panose="020B0606020104020203"/>
            </a:rPr>
            <a:t>made</a:t>
          </a:r>
          <a:r>
            <a:rPr lang="es-MX">
              <a:latin typeface="Tw Cen MT Condensed" panose="020B0606020104020203"/>
            </a:rPr>
            <a:t>, so no </a:t>
          </a:r>
          <a:r>
            <a:rPr lang="es-MX" err="1">
              <a:latin typeface="Tw Cen MT Condensed" panose="020B0606020104020203"/>
            </a:rPr>
            <a:t>jmp</a:t>
          </a:r>
          <a:r>
            <a:rPr lang="es-MX">
              <a:latin typeface="Tw Cen MT Condensed" panose="020B0606020104020203"/>
            </a:rPr>
            <a:t> </a:t>
          </a:r>
          <a:r>
            <a:rPr lang="es-MX" err="1">
              <a:latin typeface="Tw Cen MT Condensed" panose="020B0606020104020203"/>
            </a:rPr>
            <a:t>or</a:t>
          </a:r>
          <a:r>
            <a:rPr lang="es-MX">
              <a:latin typeface="Tw Cen MT Condensed" panose="020B0606020104020203"/>
            </a:rPr>
            <a:t> </a:t>
          </a:r>
          <a:r>
            <a:rPr lang="es-MX" err="1">
              <a:latin typeface="Tw Cen MT Condensed" panose="020B0606020104020203"/>
            </a:rPr>
            <a:t>call</a:t>
          </a:r>
          <a:r>
            <a:rPr lang="es-MX">
              <a:latin typeface="Tw Cen MT Condensed" panose="020B0606020104020203"/>
            </a:rPr>
            <a:t>, no </a:t>
          </a:r>
          <a:r>
            <a:rPr lang="es-MX" err="1">
              <a:latin typeface="Tw Cen MT Condensed" panose="020B0606020104020203"/>
            </a:rPr>
            <a:t>push</a:t>
          </a:r>
          <a:r>
            <a:rPr lang="es-MX">
              <a:latin typeface="Tw Cen MT Condensed" panose="020B0606020104020203"/>
            </a:rPr>
            <a:t> or pop instructions will take place</a:t>
          </a:r>
        </a:p>
      </dgm:t>
    </dgm:pt>
    <dgm:pt modelId="{7DF44574-7D02-469E-9D39-E38231B748A5}" type="parTrans" cxnId="{6E0F3A62-05BC-4691-A0CC-F2D5E30C4157}">
      <dgm:prSet/>
      <dgm:spPr/>
    </dgm:pt>
    <dgm:pt modelId="{31E4BF1F-E14B-4717-BFD6-F0DF69DE23F2}" type="sibTrans" cxnId="{6E0F3A62-05BC-4691-A0CC-F2D5E30C4157}">
      <dgm:prSet/>
      <dgm:spPr/>
    </dgm:pt>
    <dgm:pt modelId="{EE25ACDD-7D20-4D64-9A34-77370B7191CF}" type="pres">
      <dgm:prSet presAssocID="{5BBCD412-5299-47FE-B24E-70E52C6F8C85}" presName="root" presStyleCnt="0">
        <dgm:presLayoutVars>
          <dgm:dir/>
          <dgm:resizeHandles val="exact"/>
        </dgm:presLayoutVars>
      </dgm:prSet>
      <dgm:spPr/>
    </dgm:pt>
    <dgm:pt modelId="{E306E1E4-807D-4521-8E06-084E1A8AAB7F}" type="pres">
      <dgm:prSet presAssocID="{AC0C149C-6447-4325-8D45-A0A323E6E8F9}" presName="compNode" presStyleCnt="0"/>
      <dgm:spPr/>
    </dgm:pt>
    <dgm:pt modelId="{10D8D3E1-1625-41DB-BB02-12A0F24FE088}" type="pres">
      <dgm:prSet presAssocID="{AC0C149C-6447-4325-8D45-A0A323E6E8F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ca de verificación"/>
        </a:ext>
      </dgm:extLst>
    </dgm:pt>
    <dgm:pt modelId="{F10CC3C6-8D31-4D63-A437-E2F1666E8DD9}" type="pres">
      <dgm:prSet presAssocID="{AC0C149C-6447-4325-8D45-A0A323E6E8F9}" presName="iconSpace" presStyleCnt="0"/>
      <dgm:spPr/>
    </dgm:pt>
    <dgm:pt modelId="{3A5FED60-B337-4BF8-9E0C-B17EFA570AE8}" type="pres">
      <dgm:prSet presAssocID="{AC0C149C-6447-4325-8D45-A0A323E6E8F9}" presName="parTx" presStyleLbl="revTx" presStyleIdx="0" presStyleCnt="6">
        <dgm:presLayoutVars>
          <dgm:chMax val="0"/>
          <dgm:chPref val="0"/>
        </dgm:presLayoutVars>
      </dgm:prSet>
      <dgm:spPr/>
    </dgm:pt>
    <dgm:pt modelId="{33269621-DFCB-4B71-BC52-8A8F06FC8FB9}" type="pres">
      <dgm:prSet presAssocID="{AC0C149C-6447-4325-8D45-A0A323E6E8F9}" presName="txSpace" presStyleCnt="0"/>
      <dgm:spPr/>
    </dgm:pt>
    <dgm:pt modelId="{E7EEB966-0255-41C3-A7F2-669AE88485FE}" type="pres">
      <dgm:prSet presAssocID="{AC0C149C-6447-4325-8D45-A0A323E6E8F9}" presName="desTx" presStyleLbl="revTx" presStyleIdx="1" presStyleCnt="6">
        <dgm:presLayoutVars/>
      </dgm:prSet>
      <dgm:spPr/>
    </dgm:pt>
    <dgm:pt modelId="{1CE6D449-5469-42EB-A46E-06A6EE93ECBC}" type="pres">
      <dgm:prSet presAssocID="{F0AA827D-89C0-4BAB-A5CC-5487E015DC7B}" presName="sibTrans" presStyleCnt="0"/>
      <dgm:spPr/>
    </dgm:pt>
    <dgm:pt modelId="{5679BC0E-E6C3-44B2-A5FC-35802117DABC}" type="pres">
      <dgm:prSet presAssocID="{25CD9408-B0B8-4169-B797-ED5A0BED069C}" presName="compNode" presStyleCnt="0"/>
      <dgm:spPr/>
    </dgm:pt>
    <dgm:pt modelId="{2E6C1DEE-A889-4EC1-86B0-9B5A34611EED}" type="pres">
      <dgm:prSet presAssocID="{25CD9408-B0B8-4169-B797-ED5A0BED069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65365C34-BDF6-40DE-8E64-EE851FB2A54A}" type="pres">
      <dgm:prSet presAssocID="{25CD9408-B0B8-4169-B797-ED5A0BED069C}" presName="iconSpace" presStyleCnt="0"/>
      <dgm:spPr/>
    </dgm:pt>
    <dgm:pt modelId="{298B6AB2-BFBD-498D-A47A-9361CD50A65F}" type="pres">
      <dgm:prSet presAssocID="{25CD9408-B0B8-4169-B797-ED5A0BED069C}" presName="parTx" presStyleLbl="revTx" presStyleIdx="2" presStyleCnt="6">
        <dgm:presLayoutVars>
          <dgm:chMax val="0"/>
          <dgm:chPref val="0"/>
        </dgm:presLayoutVars>
      </dgm:prSet>
      <dgm:spPr/>
    </dgm:pt>
    <dgm:pt modelId="{A9A133F0-01AA-4A67-A620-25127F939D9E}" type="pres">
      <dgm:prSet presAssocID="{25CD9408-B0B8-4169-B797-ED5A0BED069C}" presName="txSpace" presStyleCnt="0"/>
      <dgm:spPr/>
    </dgm:pt>
    <dgm:pt modelId="{551A61E2-2BEB-483F-9462-ECD310C7060A}" type="pres">
      <dgm:prSet presAssocID="{25CD9408-B0B8-4169-B797-ED5A0BED069C}" presName="desTx" presStyleLbl="revTx" presStyleIdx="3" presStyleCnt="6">
        <dgm:presLayoutVars/>
      </dgm:prSet>
      <dgm:spPr/>
    </dgm:pt>
    <dgm:pt modelId="{B8D5159C-1F8B-4499-A709-72481444E344}" type="pres">
      <dgm:prSet presAssocID="{63FD10D1-88DC-41CE-9D48-B1F9698EABEB}" presName="sibTrans" presStyleCnt="0"/>
      <dgm:spPr/>
    </dgm:pt>
    <dgm:pt modelId="{0AE9DD84-6C26-4E61-8D24-0C62FFB9F99C}" type="pres">
      <dgm:prSet presAssocID="{47787E68-57C6-4F8E-81BB-49E079713B3F}" presName="compNode" presStyleCnt="0"/>
      <dgm:spPr/>
    </dgm:pt>
    <dgm:pt modelId="{D4DAC85E-D60D-428C-9BA2-D6CC47DFDEA0}" type="pres">
      <dgm:prSet presAssocID="{47787E68-57C6-4F8E-81BB-49E079713B3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o"/>
        </a:ext>
      </dgm:extLst>
    </dgm:pt>
    <dgm:pt modelId="{75F413DE-2FED-45D5-863B-F60CE77F8933}" type="pres">
      <dgm:prSet presAssocID="{47787E68-57C6-4F8E-81BB-49E079713B3F}" presName="iconSpace" presStyleCnt="0"/>
      <dgm:spPr/>
    </dgm:pt>
    <dgm:pt modelId="{9417AF66-0F84-46FD-B49D-596F7D45DCB4}" type="pres">
      <dgm:prSet presAssocID="{47787E68-57C6-4F8E-81BB-49E079713B3F}" presName="parTx" presStyleLbl="revTx" presStyleIdx="4" presStyleCnt="6">
        <dgm:presLayoutVars>
          <dgm:chMax val="0"/>
          <dgm:chPref val="0"/>
        </dgm:presLayoutVars>
      </dgm:prSet>
      <dgm:spPr/>
    </dgm:pt>
    <dgm:pt modelId="{88AAF712-6FED-4462-99CF-3E6B1D07BA4C}" type="pres">
      <dgm:prSet presAssocID="{47787E68-57C6-4F8E-81BB-49E079713B3F}" presName="txSpace" presStyleCnt="0"/>
      <dgm:spPr/>
    </dgm:pt>
    <dgm:pt modelId="{AE76B14D-1256-4585-954D-E4F357A925D2}" type="pres">
      <dgm:prSet presAssocID="{47787E68-57C6-4F8E-81BB-49E079713B3F}" presName="desTx" presStyleLbl="revTx" presStyleIdx="5" presStyleCnt="6">
        <dgm:presLayoutVars/>
      </dgm:prSet>
      <dgm:spPr/>
    </dgm:pt>
  </dgm:ptLst>
  <dgm:cxnLst>
    <dgm:cxn modelId="{62F4C50E-DA25-4198-B41E-1E26761B64DE}" srcId="{5BBCD412-5299-47FE-B24E-70E52C6F8C85}" destId="{AC0C149C-6447-4325-8D45-A0A323E6E8F9}" srcOrd="0" destOrd="0" parTransId="{3B10B074-165D-4D5C-AE30-C2CD6062FCCD}" sibTransId="{F0AA827D-89C0-4BAB-A5CC-5487E015DC7B}"/>
    <dgm:cxn modelId="{A26FA81F-1D89-4050-8980-5EE109D15A0C}" srcId="{5BBCD412-5299-47FE-B24E-70E52C6F8C85}" destId="{47787E68-57C6-4F8E-81BB-49E079713B3F}" srcOrd="2" destOrd="0" parTransId="{10292AC8-8C39-4DBF-B822-39DACB8AB2BC}" sibTransId="{95F748B4-754D-4A07-AA4B-39EE7F754216}"/>
    <dgm:cxn modelId="{6435A425-C9AC-49F9-A797-3C97A010DD21}" srcId="{47787E68-57C6-4F8E-81BB-49E079713B3F}" destId="{FC4FF051-03AD-4347-84D4-F45329D5DD80}" srcOrd="0" destOrd="0" parTransId="{F183CD98-3472-4F6B-AD59-332FFFA8DBB7}" sibTransId="{127C1BCB-8010-422D-89BF-26E8B9460D45}"/>
    <dgm:cxn modelId="{16C43C2B-4EE7-4548-8BDF-94F1C4EB3E9F}" type="presOf" srcId="{F2E00D55-7C4C-4983-992A-C3AAD3F85409}" destId="{E7EEB966-0255-41C3-A7F2-669AE88485FE}" srcOrd="0" destOrd="1" presId="urn:microsoft.com/office/officeart/2018/5/layout/CenteredIconLabelDescriptionList"/>
    <dgm:cxn modelId="{A98E4C36-57DD-4596-A0D5-202A167ED4DF}" type="presOf" srcId="{C06DA635-D3F3-4E68-B11D-55B20C826F5F}" destId="{E7EEB966-0255-41C3-A7F2-669AE88485FE}" srcOrd="0" destOrd="2" presId="urn:microsoft.com/office/officeart/2018/5/layout/CenteredIconLabelDescriptionList"/>
    <dgm:cxn modelId="{4A92AD5B-1508-40ED-85B3-E5E52E640F80}" srcId="{AC0C149C-6447-4325-8D45-A0A323E6E8F9}" destId="{F2E00D55-7C4C-4983-992A-C3AAD3F85409}" srcOrd="1" destOrd="0" parTransId="{0E7EEAA1-D3BB-472D-86A2-C75AF9496023}" sibTransId="{6CA6A2D7-CE5D-4500-A33A-637D0B3BDA9D}"/>
    <dgm:cxn modelId="{6E0F3A62-05BC-4691-A0CC-F2D5E30C4157}" srcId="{47787E68-57C6-4F8E-81BB-49E079713B3F}" destId="{0ABACCEF-0145-47A5-ADD5-D0652520F617}" srcOrd="2" destOrd="0" parTransId="{7DF44574-7D02-469E-9D39-E38231B748A5}" sibTransId="{31E4BF1F-E14B-4717-BFD6-F0DF69DE23F2}"/>
    <dgm:cxn modelId="{16528B66-EDBD-4102-BD08-FB31EEF4F61F}" srcId="{AC0C149C-6447-4325-8D45-A0A323E6E8F9}" destId="{C06DA635-D3F3-4E68-B11D-55B20C826F5F}" srcOrd="2" destOrd="0" parTransId="{C1D69FFB-03C4-458F-A337-D699EED35C5D}" sibTransId="{3037797A-C58C-4E8F-AAE8-E25AABBF6241}"/>
    <dgm:cxn modelId="{59062C67-0421-4510-87FC-FD59B27A8FF6}" srcId="{25CD9408-B0B8-4169-B797-ED5A0BED069C}" destId="{FD55B701-2BEE-46CD-900D-B92DAFE9B4CE}" srcOrd="1" destOrd="0" parTransId="{97252214-32D4-420A-AF10-86C5A0F255E4}" sibTransId="{D6E4FDDB-DFDF-4DB2-8418-F5C5988AAA97}"/>
    <dgm:cxn modelId="{29C86C6C-A101-4BB8-A81E-9D0070538241}" type="presOf" srcId="{8488131C-1682-49BE-AAD3-7761BC90F6CF}" destId="{551A61E2-2BEB-483F-9462-ECD310C7060A}" srcOrd="0" destOrd="0" presId="urn:microsoft.com/office/officeart/2018/5/layout/CenteredIconLabelDescriptionList"/>
    <dgm:cxn modelId="{63D0B36F-2774-40D7-9A4C-0A382F140F1D}" type="presOf" srcId="{5C66F79A-6D28-4A02-89C0-9C023B91E155}" destId="{E7EEB966-0255-41C3-A7F2-669AE88485FE}" srcOrd="0" destOrd="0" presId="urn:microsoft.com/office/officeart/2018/5/layout/CenteredIconLabelDescriptionList"/>
    <dgm:cxn modelId="{D37A1480-8C0D-4FAF-9203-85D07356496A}" srcId="{25CD9408-B0B8-4169-B797-ED5A0BED069C}" destId="{8488131C-1682-49BE-AAD3-7761BC90F6CF}" srcOrd="0" destOrd="0" parTransId="{FA87A145-1872-4DFA-B705-6F1B15705B9D}" sibTransId="{A46F881D-4676-438F-B786-6832E27A7F30}"/>
    <dgm:cxn modelId="{C1D26D88-B15B-476D-8120-1AB8EA691944}" srcId="{5BBCD412-5299-47FE-B24E-70E52C6F8C85}" destId="{25CD9408-B0B8-4169-B797-ED5A0BED069C}" srcOrd="1" destOrd="0" parTransId="{66F2C26C-C7B0-4473-82D8-035200EB3022}" sibTransId="{63FD10D1-88DC-41CE-9D48-B1F9698EABEB}"/>
    <dgm:cxn modelId="{289D8B8A-9C19-41BC-9C01-4664CA8D64DA}" type="presOf" srcId="{FD55B701-2BEE-46CD-900D-B92DAFE9B4CE}" destId="{551A61E2-2BEB-483F-9462-ECD310C7060A}" srcOrd="0" destOrd="1" presId="urn:microsoft.com/office/officeart/2018/5/layout/CenteredIconLabelDescriptionList"/>
    <dgm:cxn modelId="{48D9788F-C41D-4968-AD10-8A1A5B7B15FA}" type="presOf" srcId="{AC0C149C-6447-4325-8D45-A0A323E6E8F9}" destId="{3A5FED60-B337-4BF8-9E0C-B17EFA570AE8}" srcOrd="0" destOrd="0" presId="urn:microsoft.com/office/officeart/2018/5/layout/CenteredIconLabelDescriptionList"/>
    <dgm:cxn modelId="{DCCC0593-F524-407B-82B3-017EC11520F8}" srcId="{25CD9408-B0B8-4169-B797-ED5A0BED069C}" destId="{CF571EC4-A004-4737-A6DF-93DB82866388}" srcOrd="2" destOrd="0" parTransId="{70A15EE1-ECB1-4A2F-9A7D-2A2763EF90F0}" sibTransId="{97433432-9EBC-4D2C-A9CD-F9DE306F668B}"/>
    <dgm:cxn modelId="{93BE7994-CD42-402C-AE83-53C497BFF97B}" type="presOf" srcId="{5BBCD412-5299-47FE-B24E-70E52C6F8C85}" destId="{EE25ACDD-7D20-4D64-9A34-77370B7191CF}" srcOrd="0" destOrd="0" presId="urn:microsoft.com/office/officeart/2018/5/layout/CenteredIconLabelDescriptionList"/>
    <dgm:cxn modelId="{5F8B499B-D462-4144-9240-9AFE4E4E0183}" type="presOf" srcId="{25CD9408-B0B8-4169-B797-ED5A0BED069C}" destId="{298B6AB2-BFBD-498D-A47A-9361CD50A65F}" srcOrd="0" destOrd="0" presId="urn:microsoft.com/office/officeart/2018/5/layout/CenteredIconLabelDescriptionList"/>
    <dgm:cxn modelId="{491DC9AD-4327-4784-A79F-C86C33CA0714}" type="presOf" srcId="{4730F82F-E717-4F02-B77E-9D28B6D0BE66}" destId="{AE76B14D-1256-4585-954D-E4F357A925D2}" srcOrd="0" destOrd="1" presId="urn:microsoft.com/office/officeart/2018/5/layout/CenteredIconLabelDescriptionList"/>
    <dgm:cxn modelId="{9D7981AF-E17A-4E9B-A1C5-6A3C15DE514B}" type="presOf" srcId="{0ABACCEF-0145-47A5-ADD5-D0652520F617}" destId="{AE76B14D-1256-4585-954D-E4F357A925D2}" srcOrd="0" destOrd="2" presId="urn:microsoft.com/office/officeart/2018/5/layout/CenteredIconLabelDescriptionList"/>
    <dgm:cxn modelId="{88CABAB4-58B1-4728-BE0C-426A1586F881}" srcId="{47787E68-57C6-4F8E-81BB-49E079713B3F}" destId="{4730F82F-E717-4F02-B77E-9D28B6D0BE66}" srcOrd="1" destOrd="0" parTransId="{7EAC6907-D358-4B90-AE48-FA766026CF45}" sibTransId="{E37F1C9E-FCC3-4BC3-9C4B-11BCD5C6F6A2}"/>
    <dgm:cxn modelId="{07A4BED1-578E-47AE-B507-C1753496B9AF}" type="presOf" srcId="{FC4FF051-03AD-4347-84D4-F45329D5DD80}" destId="{AE76B14D-1256-4585-954D-E4F357A925D2}" srcOrd="0" destOrd="0" presId="urn:microsoft.com/office/officeart/2018/5/layout/CenteredIconLabelDescriptionList"/>
    <dgm:cxn modelId="{1CEF1ADD-0DDC-4F1C-AF8C-F2257C7EB075}" srcId="{AC0C149C-6447-4325-8D45-A0A323E6E8F9}" destId="{5C66F79A-6D28-4A02-89C0-9C023B91E155}" srcOrd="0" destOrd="0" parTransId="{C2E321EE-78BA-4EBC-B3C7-CAB520FC7A2E}" sibTransId="{04EA97E7-9BCC-4796-95E5-DFB45E4C7641}"/>
    <dgm:cxn modelId="{463E90E5-98EA-4708-AD32-E346829597D5}" type="presOf" srcId="{CF571EC4-A004-4737-A6DF-93DB82866388}" destId="{551A61E2-2BEB-483F-9462-ECD310C7060A}" srcOrd="0" destOrd="2" presId="urn:microsoft.com/office/officeart/2018/5/layout/CenteredIconLabelDescriptionList"/>
    <dgm:cxn modelId="{FB8E65F3-0246-435E-BEE1-44E1722C1397}" type="presOf" srcId="{47787E68-57C6-4F8E-81BB-49E079713B3F}" destId="{9417AF66-0F84-46FD-B49D-596F7D45DCB4}" srcOrd="0" destOrd="0" presId="urn:microsoft.com/office/officeart/2018/5/layout/CenteredIconLabelDescriptionList"/>
    <dgm:cxn modelId="{9C55A1E0-678E-44E9-A2F9-E9B0B4D704AA}" type="presParOf" srcId="{EE25ACDD-7D20-4D64-9A34-77370B7191CF}" destId="{E306E1E4-807D-4521-8E06-084E1A8AAB7F}" srcOrd="0" destOrd="0" presId="urn:microsoft.com/office/officeart/2018/5/layout/CenteredIconLabelDescriptionList"/>
    <dgm:cxn modelId="{F8B4A746-B997-4318-B77B-F4DB82140111}" type="presParOf" srcId="{E306E1E4-807D-4521-8E06-084E1A8AAB7F}" destId="{10D8D3E1-1625-41DB-BB02-12A0F24FE088}" srcOrd="0" destOrd="0" presId="urn:microsoft.com/office/officeart/2018/5/layout/CenteredIconLabelDescriptionList"/>
    <dgm:cxn modelId="{CAE9705E-02DC-4AEA-859A-92D4C98DF691}" type="presParOf" srcId="{E306E1E4-807D-4521-8E06-084E1A8AAB7F}" destId="{F10CC3C6-8D31-4D63-A437-E2F1666E8DD9}" srcOrd="1" destOrd="0" presId="urn:microsoft.com/office/officeart/2018/5/layout/CenteredIconLabelDescriptionList"/>
    <dgm:cxn modelId="{A7E2BCC4-ADFC-4379-84D3-506675FD5856}" type="presParOf" srcId="{E306E1E4-807D-4521-8E06-084E1A8AAB7F}" destId="{3A5FED60-B337-4BF8-9E0C-B17EFA570AE8}" srcOrd="2" destOrd="0" presId="urn:microsoft.com/office/officeart/2018/5/layout/CenteredIconLabelDescriptionList"/>
    <dgm:cxn modelId="{E5C915AB-AFBF-4707-8C46-52C686D87DDA}" type="presParOf" srcId="{E306E1E4-807D-4521-8E06-084E1A8AAB7F}" destId="{33269621-DFCB-4B71-BC52-8A8F06FC8FB9}" srcOrd="3" destOrd="0" presId="urn:microsoft.com/office/officeart/2018/5/layout/CenteredIconLabelDescriptionList"/>
    <dgm:cxn modelId="{3C7ECE9C-8CF7-430F-B6EA-92EA1C2AD9BA}" type="presParOf" srcId="{E306E1E4-807D-4521-8E06-084E1A8AAB7F}" destId="{E7EEB966-0255-41C3-A7F2-669AE88485FE}" srcOrd="4" destOrd="0" presId="urn:microsoft.com/office/officeart/2018/5/layout/CenteredIconLabelDescriptionList"/>
    <dgm:cxn modelId="{560B259B-7C90-455F-8813-6E8A2CE0459B}" type="presParOf" srcId="{EE25ACDD-7D20-4D64-9A34-77370B7191CF}" destId="{1CE6D449-5469-42EB-A46E-06A6EE93ECBC}" srcOrd="1" destOrd="0" presId="urn:microsoft.com/office/officeart/2018/5/layout/CenteredIconLabelDescriptionList"/>
    <dgm:cxn modelId="{0F661663-A400-40C4-A27A-C8E773AC873D}" type="presParOf" srcId="{EE25ACDD-7D20-4D64-9A34-77370B7191CF}" destId="{5679BC0E-E6C3-44B2-A5FC-35802117DABC}" srcOrd="2" destOrd="0" presId="urn:microsoft.com/office/officeart/2018/5/layout/CenteredIconLabelDescriptionList"/>
    <dgm:cxn modelId="{38C811C5-1524-41FF-919B-16CE95C84E52}" type="presParOf" srcId="{5679BC0E-E6C3-44B2-A5FC-35802117DABC}" destId="{2E6C1DEE-A889-4EC1-86B0-9B5A34611EED}" srcOrd="0" destOrd="0" presId="urn:microsoft.com/office/officeart/2018/5/layout/CenteredIconLabelDescriptionList"/>
    <dgm:cxn modelId="{5C0AC476-68C6-4720-BDD7-EE2B27561263}" type="presParOf" srcId="{5679BC0E-E6C3-44B2-A5FC-35802117DABC}" destId="{65365C34-BDF6-40DE-8E64-EE851FB2A54A}" srcOrd="1" destOrd="0" presId="urn:microsoft.com/office/officeart/2018/5/layout/CenteredIconLabelDescriptionList"/>
    <dgm:cxn modelId="{3B3E32CD-BB94-483D-9B58-5FD3D4232ADA}" type="presParOf" srcId="{5679BC0E-E6C3-44B2-A5FC-35802117DABC}" destId="{298B6AB2-BFBD-498D-A47A-9361CD50A65F}" srcOrd="2" destOrd="0" presId="urn:microsoft.com/office/officeart/2018/5/layout/CenteredIconLabelDescriptionList"/>
    <dgm:cxn modelId="{8ABC6A34-FABB-401D-8C80-3259929AE4C9}" type="presParOf" srcId="{5679BC0E-E6C3-44B2-A5FC-35802117DABC}" destId="{A9A133F0-01AA-4A67-A620-25127F939D9E}" srcOrd="3" destOrd="0" presId="urn:microsoft.com/office/officeart/2018/5/layout/CenteredIconLabelDescriptionList"/>
    <dgm:cxn modelId="{F1B44FC9-09A0-4A91-AEAC-B5C62E2DEFA8}" type="presParOf" srcId="{5679BC0E-E6C3-44B2-A5FC-35802117DABC}" destId="{551A61E2-2BEB-483F-9462-ECD310C7060A}" srcOrd="4" destOrd="0" presId="urn:microsoft.com/office/officeart/2018/5/layout/CenteredIconLabelDescriptionList"/>
    <dgm:cxn modelId="{5A0E0758-613E-449D-97AE-2556F5D196D3}" type="presParOf" srcId="{EE25ACDD-7D20-4D64-9A34-77370B7191CF}" destId="{B8D5159C-1F8B-4499-A709-72481444E344}" srcOrd="3" destOrd="0" presId="urn:microsoft.com/office/officeart/2018/5/layout/CenteredIconLabelDescriptionList"/>
    <dgm:cxn modelId="{D628B316-0E9E-49EE-A2A7-E1B798A6B313}" type="presParOf" srcId="{EE25ACDD-7D20-4D64-9A34-77370B7191CF}" destId="{0AE9DD84-6C26-4E61-8D24-0C62FFB9F99C}" srcOrd="4" destOrd="0" presId="urn:microsoft.com/office/officeart/2018/5/layout/CenteredIconLabelDescriptionList"/>
    <dgm:cxn modelId="{B7C6090D-9C3C-4623-82E9-FBFC4575F90E}" type="presParOf" srcId="{0AE9DD84-6C26-4E61-8D24-0C62FFB9F99C}" destId="{D4DAC85E-D60D-428C-9BA2-D6CC47DFDEA0}" srcOrd="0" destOrd="0" presId="urn:microsoft.com/office/officeart/2018/5/layout/CenteredIconLabelDescriptionList"/>
    <dgm:cxn modelId="{D1B0416A-EB4C-4E84-AE50-70EA0178DA1A}" type="presParOf" srcId="{0AE9DD84-6C26-4E61-8D24-0C62FFB9F99C}" destId="{75F413DE-2FED-45D5-863B-F60CE77F8933}" srcOrd="1" destOrd="0" presId="urn:microsoft.com/office/officeart/2018/5/layout/CenteredIconLabelDescriptionList"/>
    <dgm:cxn modelId="{6539D58E-981D-48D8-B7E5-74A59865904C}" type="presParOf" srcId="{0AE9DD84-6C26-4E61-8D24-0C62FFB9F99C}" destId="{9417AF66-0F84-46FD-B49D-596F7D45DCB4}" srcOrd="2" destOrd="0" presId="urn:microsoft.com/office/officeart/2018/5/layout/CenteredIconLabelDescriptionList"/>
    <dgm:cxn modelId="{5487EF37-DDE1-4588-AE27-42CA8F112065}" type="presParOf" srcId="{0AE9DD84-6C26-4E61-8D24-0C62FFB9F99C}" destId="{88AAF712-6FED-4462-99CF-3E6B1D07BA4C}" srcOrd="3" destOrd="0" presId="urn:microsoft.com/office/officeart/2018/5/layout/CenteredIconLabelDescriptionList"/>
    <dgm:cxn modelId="{31E58009-765B-4B9E-9741-2B4174220292}" type="presParOf" srcId="{0AE9DD84-6C26-4E61-8D24-0C62FFB9F99C}" destId="{AE76B14D-1256-4585-954D-E4F357A925D2}"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8D3E1-1625-41DB-BB02-12A0F24FE088}">
      <dsp:nvSpPr>
        <dsp:cNvPr id="0" name=""/>
        <dsp:cNvSpPr/>
      </dsp:nvSpPr>
      <dsp:spPr>
        <a:xfrm>
          <a:off x="1127003" y="754688"/>
          <a:ext cx="1209304" cy="12093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A5FED60-B337-4BF8-9E0C-B17EFA570AE8}">
      <dsp:nvSpPr>
        <dsp:cNvPr id="0" name=""/>
        <dsp:cNvSpPr/>
      </dsp:nvSpPr>
      <dsp:spPr>
        <a:xfrm>
          <a:off x="4077" y="2115300"/>
          <a:ext cx="3455156" cy="518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s-MX" sz="3600" kern="1200" err="1">
              <a:latin typeface="Tw Cen MT Condensed" panose="020B0606020104020203"/>
            </a:rPr>
            <a:t>Function</a:t>
          </a:r>
          <a:endParaRPr lang="es-MX" sz="3600" kern="1200"/>
        </a:p>
      </dsp:txBody>
      <dsp:txXfrm>
        <a:off x="4077" y="2115300"/>
        <a:ext cx="3455156" cy="518273"/>
      </dsp:txXfrm>
    </dsp:sp>
    <dsp:sp modelId="{E7EEB966-0255-41C3-A7F2-669AE88485FE}">
      <dsp:nvSpPr>
        <dsp:cNvPr id="0" name=""/>
        <dsp:cNvSpPr/>
      </dsp:nvSpPr>
      <dsp:spPr>
        <a:xfrm>
          <a:off x="4077" y="2703949"/>
          <a:ext cx="3455156" cy="1569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s-MX" sz="1700" kern="1200" err="1">
              <a:latin typeface="Tw Cen MT Condensed" panose="020B0606020104020203"/>
            </a:rPr>
            <a:t>Modularizes</a:t>
          </a:r>
          <a:r>
            <a:rPr lang="es-MX" sz="1700" kern="1200">
              <a:latin typeface="Tw Cen MT Condensed" panose="020B0606020104020203"/>
            </a:rPr>
            <a:t> </a:t>
          </a:r>
          <a:r>
            <a:rPr lang="es-MX" sz="1700" kern="1200" err="1">
              <a:latin typeface="Tw Cen MT Condensed" panose="020B0606020104020203"/>
            </a:rPr>
            <a:t>code</a:t>
          </a:r>
          <a:r>
            <a:rPr lang="es-MX" sz="1700" kern="1200">
              <a:latin typeface="Tw Cen MT Condensed" panose="020B0606020104020203"/>
            </a:rPr>
            <a:t> </a:t>
          </a:r>
          <a:r>
            <a:rPr lang="es-MX" sz="1700" kern="1200" err="1">
              <a:latin typeface="Tw Cen MT Condensed" panose="020B0606020104020203"/>
            </a:rPr>
            <a:t>easily</a:t>
          </a:r>
          <a:endParaRPr lang="es-MX" sz="1700" kern="1200">
            <a:latin typeface="Tw Cen MT Condensed" panose="020B0606020104020203"/>
          </a:endParaRPr>
        </a:p>
        <a:p>
          <a:pPr marL="0" lvl="0" indent="0" algn="ctr" defTabSz="755650">
            <a:lnSpc>
              <a:spcPct val="100000"/>
            </a:lnSpc>
            <a:spcBef>
              <a:spcPct val="0"/>
            </a:spcBef>
            <a:spcAft>
              <a:spcPct val="35000"/>
            </a:spcAft>
            <a:buNone/>
          </a:pPr>
          <a:r>
            <a:rPr lang="es-MX" sz="1700" kern="1200">
              <a:latin typeface="Tw Cen MT Condensed" panose="020B0606020104020203"/>
            </a:rPr>
            <a:t>Good </a:t>
          </a:r>
          <a:r>
            <a:rPr lang="es-MX" sz="1700" kern="1200" err="1">
              <a:latin typeface="Tw Cen MT Condensed" panose="020B0606020104020203"/>
            </a:rPr>
            <a:t>handling</a:t>
          </a:r>
          <a:r>
            <a:rPr lang="es-MX" sz="1700" kern="1200">
              <a:latin typeface="Tw Cen MT Condensed" panose="020B0606020104020203"/>
            </a:rPr>
            <a:t> </a:t>
          </a:r>
          <a:r>
            <a:rPr lang="es-MX" sz="1700" kern="1200" err="1">
              <a:latin typeface="Tw Cen MT Condensed" panose="020B0606020104020203"/>
            </a:rPr>
            <a:t>of</a:t>
          </a:r>
          <a:r>
            <a:rPr lang="es-MX" sz="1700" kern="1200">
              <a:latin typeface="Tw Cen MT Condensed" panose="020B0606020104020203"/>
            </a:rPr>
            <a:t> </a:t>
          </a:r>
          <a:r>
            <a:rPr lang="es-MX" sz="1700" kern="1200" err="1">
              <a:latin typeface="Tw Cen MT Condensed" panose="020B0606020104020203"/>
            </a:rPr>
            <a:t>returning</a:t>
          </a:r>
          <a:r>
            <a:rPr lang="es-MX" sz="1700" kern="1200">
              <a:latin typeface="Tw Cen MT Condensed" panose="020B0606020104020203"/>
            </a:rPr>
            <a:t> </a:t>
          </a:r>
          <a:r>
            <a:rPr lang="es-MX" sz="1700" kern="1200" err="1">
              <a:latin typeface="Tw Cen MT Condensed" panose="020B0606020104020203"/>
            </a:rPr>
            <a:t>value</a:t>
          </a:r>
          <a:r>
            <a:rPr lang="es-MX" sz="1700" kern="1200">
              <a:latin typeface="Tw Cen MT Condensed" panose="020B0606020104020203"/>
            </a:rPr>
            <a:t> and </a:t>
          </a:r>
          <a:r>
            <a:rPr lang="es-MX" sz="1700" kern="1200" err="1">
              <a:latin typeface="Tw Cen MT Condensed" panose="020B0606020104020203"/>
            </a:rPr>
            <a:t>args</a:t>
          </a:r>
          <a:r>
            <a:rPr lang="es-MX" sz="1700" kern="1200">
              <a:latin typeface="Tw Cen MT Condensed" panose="020B0606020104020203"/>
            </a:rPr>
            <a:t> data </a:t>
          </a:r>
          <a:r>
            <a:rPr lang="es-MX" sz="1700" kern="1200" err="1">
              <a:latin typeface="Tw Cen MT Condensed" panose="020B0606020104020203"/>
            </a:rPr>
            <a:t>type</a:t>
          </a:r>
          <a:endParaRPr lang="es-MX" sz="1700" kern="1200"/>
        </a:p>
        <a:p>
          <a:pPr marL="0" lvl="0" indent="0" algn="ctr" defTabSz="755650">
            <a:lnSpc>
              <a:spcPct val="100000"/>
            </a:lnSpc>
            <a:spcBef>
              <a:spcPct val="0"/>
            </a:spcBef>
            <a:spcAft>
              <a:spcPct val="35000"/>
            </a:spcAft>
            <a:buNone/>
          </a:pPr>
          <a:r>
            <a:rPr lang="es-MX" sz="1700" kern="1200" err="1">
              <a:latin typeface="Tw Cen MT Condensed" panose="020B0606020104020203"/>
            </a:rPr>
            <a:t>It</a:t>
          </a:r>
          <a:r>
            <a:rPr lang="es-MX" sz="1700" kern="1200">
              <a:latin typeface="Tw Cen MT Condensed" panose="020B0606020104020203"/>
            </a:rPr>
            <a:t> </a:t>
          </a:r>
          <a:r>
            <a:rPr lang="es-MX" sz="1700" kern="1200" err="1">
              <a:latin typeface="Tw Cen MT Condensed" panose="020B0606020104020203"/>
            </a:rPr>
            <a:t>always</a:t>
          </a:r>
          <a:r>
            <a:rPr lang="es-MX" sz="1700" kern="1200">
              <a:latin typeface="Tw Cen MT Condensed" panose="020B0606020104020203"/>
            </a:rPr>
            <a:t> uses </a:t>
          </a:r>
          <a:r>
            <a:rPr lang="es-MX" sz="1700" kern="1200" err="1">
              <a:latin typeface="Tw Cen MT Condensed" panose="020B0606020104020203"/>
            </a:rPr>
            <a:t>jmp</a:t>
          </a:r>
          <a:r>
            <a:rPr lang="es-MX" sz="1700" kern="1200">
              <a:latin typeface="Tw Cen MT Condensed" panose="020B0606020104020203"/>
            </a:rPr>
            <a:t>/</a:t>
          </a:r>
          <a:r>
            <a:rPr lang="es-MX" sz="1700" kern="1200" err="1">
              <a:latin typeface="Tw Cen MT Condensed" panose="020B0606020104020203"/>
            </a:rPr>
            <a:t>call</a:t>
          </a:r>
          <a:r>
            <a:rPr lang="es-MX" sz="1700" kern="1200">
              <a:latin typeface="Tw Cen MT Condensed" panose="020B0606020104020203"/>
            </a:rPr>
            <a:t> + </a:t>
          </a:r>
          <a:r>
            <a:rPr lang="es-MX" sz="1700" kern="1200" err="1">
              <a:latin typeface="Tw Cen MT Condensed" panose="020B0606020104020203"/>
            </a:rPr>
            <a:t>push</a:t>
          </a:r>
          <a:r>
            <a:rPr lang="es-MX" sz="1700" kern="1200">
              <a:latin typeface="Tw Cen MT Condensed" panose="020B0606020104020203"/>
            </a:rPr>
            <a:t> + pop</a:t>
          </a:r>
        </a:p>
      </dsp:txBody>
      <dsp:txXfrm>
        <a:off x="4077" y="2703949"/>
        <a:ext cx="3455156" cy="1569502"/>
      </dsp:txXfrm>
    </dsp:sp>
    <dsp:sp modelId="{2E6C1DEE-A889-4EC1-86B0-9B5A34611EED}">
      <dsp:nvSpPr>
        <dsp:cNvPr id="0" name=""/>
        <dsp:cNvSpPr/>
      </dsp:nvSpPr>
      <dsp:spPr>
        <a:xfrm>
          <a:off x="5186811" y="754688"/>
          <a:ext cx="1209304" cy="12093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98B6AB2-BFBD-498D-A47A-9361CD50A65F}">
      <dsp:nvSpPr>
        <dsp:cNvPr id="0" name=""/>
        <dsp:cNvSpPr/>
      </dsp:nvSpPr>
      <dsp:spPr>
        <a:xfrm>
          <a:off x="4063885" y="2115300"/>
          <a:ext cx="3455156" cy="518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s-MX" sz="3600" kern="1200">
              <a:latin typeface="Tw Cen MT Condensed" panose="020B0606020104020203"/>
            </a:rPr>
            <a:t>Macro</a:t>
          </a:r>
          <a:endParaRPr lang="es-MX" sz="3600" kern="1200"/>
        </a:p>
      </dsp:txBody>
      <dsp:txXfrm>
        <a:off x="4063885" y="2115300"/>
        <a:ext cx="3455156" cy="518273"/>
      </dsp:txXfrm>
    </dsp:sp>
    <dsp:sp modelId="{551A61E2-2BEB-483F-9462-ECD310C7060A}">
      <dsp:nvSpPr>
        <dsp:cNvPr id="0" name=""/>
        <dsp:cNvSpPr/>
      </dsp:nvSpPr>
      <dsp:spPr>
        <a:xfrm>
          <a:off x="4063885" y="2703949"/>
          <a:ext cx="3455156" cy="1569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s-MX" sz="1700" kern="1200" err="1">
              <a:latin typeface="Tw Cen MT Condensed" panose="020B0606020104020203"/>
            </a:rPr>
            <a:t>Helps</a:t>
          </a:r>
          <a:r>
            <a:rPr lang="es-MX" sz="1700" kern="1200">
              <a:latin typeface="Tw Cen MT Condensed" panose="020B0606020104020203"/>
            </a:rPr>
            <a:t> </a:t>
          </a:r>
          <a:r>
            <a:rPr lang="es-MX" sz="1700" kern="1200" err="1">
              <a:latin typeface="Tw Cen MT Condensed" panose="020B0606020104020203"/>
            </a:rPr>
            <a:t>to</a:t>
          </a:r>
          <a:r>
            <a:rPr lang="es-MX" sz="1700" kern="1200">
              <a:latin typeface="Tw Cen MT Condensed" panose="020B0606020104020203"/>
            </a:rPr>
            <a:t> </a:t>
          </a:r>
          <a:r>
            <a:rPr lang="es-MX" sz="1700" kern="1200" err="1">
              <a:latin typeface="Tw Cen MT Condensed" panose="020B0606020104020203"/>
            </a:rPr>
            <a:t>modularize</a:t>
          </a:r>
          <a:r>
            <a:rPr lang="es-MX" sz="1700" kern="1200">
              <a:latin typeface="Tw Cen MT Condensed" panose="020B0606020104020203"/>
            </a:rPr>
            <a:t> </a:t>
          </a:r>
          <a:r>
            <a:rPr lang="es-MX" sz="1700" kern="1200" err="1">
              <a:latin typeface="Tw Cen MT Condensed" panose="020B0606020104020203"/>
            </a:rPr>
            <a:t>code</a:t>
          </a:r>
          <a:r>
            <a:rPr lang="es-MX" sz="1700" kern="1200">
              <a:latin typeface="Tw Cen MT Condensed" panose="020B0606020104020203"/>
            </a:rPr>
            <a:t>, </a:t>
          </a:r>
          <a:r>
            <a:rPr lang="es-MX" sz="1700" kern="1200" err="1">
              <a:latin typeface="Tw Cen MT Condensed" panose="020B0606020104020203"/>
            </a:rPr>
            <a:t>though</a:t>
          </a:r>
          <a:r>
            <a:rPr lang="es-MX" sz="1700" kern="1200">
              <a:latin typeface="Tw Cen MT Condensed" panose="020B0606020104020203"/>
            </a:rPr>
            <a:t> </a:t>
          </a:r>
          <a:r>
            <a:rPr lang="es-MX" sz="1700" kern="1200" err="1">
              <a:latin typeface="Tw Cen MT Condensed" panose="020B0606020104020203"/>
            </a:rPr>
            <a:t>aesthetics</a:t>
          </a:r>
          <a:r>
            <a:rPr lang="es-MX" sz="1700" kern="1200">
              <a:latin typeface="Tw Cen MT Condensed" panose="020B0606020104020203"/>
            </a:rPr>
            <a:t> </a:t>
          </a:r>
          <a:r>
            <a:rPr lang="es-MX" sz="1700" kern="1200" err="1">
              <a:latin typeface="Tw Cen MT Condensed" panose="020B0606020104020203"/>
            </a:rPr>
            <a:t>is</a:t>
          </a:r>
          <a:r>
            <a:rPr lang="es-MX" sz="1700" kern="1200">
              <a:latin typeface="Tw Cen MT Condensed" panose="020B0606020104020203"/>
            </a:rPr>
            <a:t> </a:t>
          </a:r>
          <a:r>
            <a:rPr lang="es-MX" sz="1700" kern="1200" err="1">
              <a:latin typeface="Tw Cen MT Condensed" panose="020B0606020104020203"/>
            </a:rPr>
            <a:t>hard</a:t>
          </a:r>
          <a:r>
            <a:rPr lang="es-MX" sz="1700" kern="1200">
              <a:latin typeface="Tw Cen MT Condensed" panose="020B0606020104020203"/>
            </a:rPr>
            <a:t> </a:t>
          </a:r>
          <a:r>
            <a:rPr lang="es-MX" sz="1700" kern="1200" err="1">
              <a:latin typeface="Tw Cen MT Condensed" panose="020B0606020104020203"/>
            </a:rPr>
            <a:t>to</a:t>
          </a:r>
          <a:r>
            <a:rPr lang="es-MX" sz="1700" kern="1200">
              <a:latin typeface="Tw Cen MT Condensed" panose="020B0606020104020203"/>
            </a:rPr>
            <a:t> </a:t>
          </a:r>
          <a:r>
            <a:rPr lang="es-MX" sz="1700" kern="1200" err="1">
              <a:latin typeface="Tw Cen MT Condensed" panose="020B0606020104020203"/>
            </a:rPr>
            <a:t>follow</a:t>
          </a:r>
          <a:r>
            <a:rPr lang="es-MX" sz="1700" kern="1200">
              <a:latin typeface="Tw Cen MT Condensed" panose="020B0606020104020203"/>
            </a:rPr>
            <a:t>, </a:t>
          </a:r>
          <a:r>
            <a:rPr lang="es-MX" sz="1700" kern="1200" err="1">
              <a:latin typeface="Tw Cen MT Condensed" panose="020B0606020104020203"/>
            </a:rPr>
            <a:t>it</a:t>
          </a:r>
          <a:r>
            <a:rPr lang="es-MX" sz="1700" kern="1200">
              <a:latin typeface="Tw Cen MT Condensed" panose="020B0606020104020203"/>
            </a:rPr>
            <a:t> </a:t>
          </a:r>
          <a:r>
            <a:rPr lang="es-MX" sz="1700" kern="1200" err="1">
              <a:latin typeface="Tw Cen MT Condensed" panose="020B0606020104020203"/>
            </a:rPr>
            <a:t>works</a:t>
          </a:r>
          <a:r>
            <a:rPr lang="es-MX" sz="1700" kern="1200">
              <a:latin typeface="Tw Cen MT Condensed" panose="020B0606020104020203"/>
            </a:rPr>
            <a:t> ok </a:t>
          </a:r>
          <a:r>
            <a:rPr lang="es-MX" sz="1700" kern="1200" err="1">
              <a:latin typeface="Tw Cen MT Condensed" panose="020B0606020104020203"/>
            </a:rPr>
            <a:t>for</a:t>
          </a:r>
          <a:r>
            <a:rPr lang="es-MX" sz="1700" kern="1200">
              <a:latin typeface="Tw Cen MT Condensed" panose="020B0606020104020203"/>
            </a:rPr>
            <a:t> simple </a:t>
          </a:r>
          <a:r>
            <a:rPr lang="es-MX" sz="1700" kern="1200" err="1">
              <a:latin typeface="Tw Cen MT Condensed" panose="020B0606020104020203"/>
            </a:rPr>
            <a:t>code</a:t>
          </a:r>
        </a:p>
        <a:p>
          <a:pPr marL="0" lvl="0" indent="0" algn="ctr" defTabSz="755650">
            <a:lnSpc>
              <a:spcPct val="100000"/>
            </a:lnSpc>
            <a:spcBef>
              <a:spcPct val="0"/>
            </a:spcBef>
            <a:spcAft>
              <a:spcPct val="35000"/>
            </a:spcAft>
            <a:buNone/>
          </a:pPr>
          <a:r>
            <a:rPr lang="es-MX" sz="1700" kern="1200">
              <a:latin typeface="Tw Cen MT Condensed" panose="020B0606020104020203"/>
            </a:rPr>
            <a:t>Do </a:t>
          </a:r>
          <a:r>
            <a:rPr lang="es-MX" sz="1700" kern="1200" err="1">
              <a:latin typeface="Tw Cen MT Condensed" panose="020B0606020104020203"/>
            </a:rPr>
            <a:t>not</a:t>
          </a:r>
          <a:r>
            <a:rPr lang="es-MX" sz="1700" kern="1200">
              <a:latin typeface="Tw Cen MT Condensed" panose="020B0606020104020203"/>
            </a:rPr>
            <a:t> </a:t>
          </a:r>
          <a:r>
            <a:rPr lang="es-MX" sz="1700" kern="1200" err="1">
              <a:latin typeface="Tw Cen MT Condensed" panose="020B0606020104020203"/>
            </a:rPr>
            <a:t>handle</a:t>
          </a:r>
          <a:r>
            <a:rPr lang="es-MX" sz="1700" kern="1200">
              <a:latin typeface="Tw Cen MT Condensed" panose="020B0606020104020203"/>
            </a:rPr>
            <a:t> </a:t>
          </a:r>
          <a:r>
            <a:rPr lang="es-MX" sz="1700" kern="1200" err="1">
              <a:latin typeface="Tw Cen MT Condensed" panose="020B0606020104020203"/>
            </a:rPr>
            <a:t>return</a:t>
          </a:r>
          <a:r>
            <a:rPr lang="es-MX" sz="1700" kern="1200">
              <a:latin typeface="Tw Cen MT Condensed" panose="020B0606020104020203"/>
            </a:rPr>
            <a:t> </a:t>
          </a:r>
          <a:r>
            <a:rPr lang="es-MX" sz="1700" kern="1200" err="1">
              <a:latin typeface="Tw Cen MT Condensed" panose="020B0606020104020203"/>
            </a:rPr>
            <a:t>value</a:t>
          </a:r>
          <a:r>
            <a:rPr lang="es-MX" sz="1700" kern="1200">
              <a:latin typeface="Tw Cen MT Condensed" panose="020B0606020104020203"/>
            </a:rPr>
            <a:t> </a:t>
          </a:r>
          <a:r>
            <a:rPr lang="es-MX" sz="1700" kern="1200" err="1">
              <a:latin typeface="Tw Cen MT Condensed" panose="020B0606020104020203"/>
            </a:rPr>
            <a:t>or</a:t>
          </a:r>
          <a:r>
            <a:rPr lang="es-MX" sz="1700" kern="1200">
              <a:latin typeface="Tw Cen MT Condensed" panose="020B0606020104020203"/>
            </a:rPr>
            <a:t> </a:t>
          </a:r>
          <a:r>
            <a:rPr lang="es-MX" sz="1700" kern="1200" err="1">
              <a:latin typeface="Tw Cen MT Condensed" panose="020B0606020104020203"/>
            </a:rPr>
            <a:t>arguments</a:t>
          </a:r>
          <a:endParaRPr lang="es-MX" sz="1700" kern="1200">
            <a:latin typeface="Tw Cen MT Condensed" panose="020B0606020104020203"/>
          </a:endParaRPr>
        </a:p>
        <a:p>
          <a:pPr marL="0" lvl="0" indent="0" algn="ctr" defTabSz="755650">
            <a:lnSpc>
              <a:spcPct val="100000"/>
            </a:lnSpc>
            <a:spcBef>
              <a:spcPct val="0"/>
            </a:spcBef>
            <a:spcAft>
              <a:spcPct val="35000"/>
            </a:spcAft>
            <a:buNone/>
          </a:pPr>
          <a:r>
            <a:rPr lang="es-MX" sz="1700" kern="1200" err="1">
              <a:latin typeface="Tw Cen MT Condensed" panose="020B0606020104020203"/>
            </a:rPr>
            <a:t>It</a:t>
          </a:r>
          <a:r>
            <a:rPr lang="es-MX" sz="1700" kern="1200">
              <a:latin typeface="Tw Cen MT Condensed" panose="020B0606020104020203"/>
            </a:rPr>
            <a:t> </a:t>
          </a:r>
          <a:r>
            <a:rPr lang="es-MX" sz="1700" kern="1200" err="1">
              <a:latin typeface="Tw Cen MT Condensed" panose="020B0606020104020203"/>
            </a:rPr>
            <a:t>is</a:t>
          </a:r>
          <a:r>
            <a:rPr lang="es-MX" sz="1700" kern="1200">
              <a:latin typeface="Tw Cen MT Condensed" panose="020B0606020104020203"/>
            </a:rPr>
            <a:t> </a:t>
          </a:r>
          <a:r>
            <a:rPr lang="es-MX" sz="1700" kern="1200" err="1">
              <a:latin typeface="Tw Cen MT Condensed" panose="020B0606020104020203"/>
            </a:rPr>
            <a:t>preprocessed</a:t>
          </a:r>
          <a:r>
            <a:rPr lang="es-MX" sz="1700" kern="1200">
              <a:latin typeface="Tw Cen MT Condensed" panose="020B0606020104020203"/>
            </a:rPr>
            <a:t> and </a:t>
          </a:r>
          <a:r>
            <a:rPr lang="es-MX" sz="1700" kern="1200" err="1">
              <a:latin typeface="Tw Cen MT Condensed" panose="020B0606020104020203"/>
            </a:rPr>
            <a:t>that</a:t>
          </a:r>
          <a:r>
            <a:rPr lang="es-MX" sz="1700" kern="1200">
              <a:latin typeface="Tw Cen MT Condensed" panose="020B0606020104020203"/>
            </a:rPr>
            <a:t> set </a:t>
          </a:r>
          <a:r>
            <a:rPr lang="es-MX" sz="1700" kern="1200" err="1">
              <a:latin typeface="Tw Cen MT Condensed" panose="020B0606020104020203"/>
            </a:rPr>
            <a:t>of</a:t>
          </a:r>
          <a:r>
            <a:rPr lang="es-MX" sz="1700" kern="1200">
              <a:latin typeface="Tw Cen MT Condensed" panose="020B0606020104020203"/>
            </a:rPr>
            <a:t> </a:t>
          </a:r>
          <a:r>
            <a:rPr lang="es-MX" sz="1700" kern="1200" err="1">
              <a:latin typeface="Tw Cen MT Condensed" panose="020B0606020104020203"/>
            </a:rPr>
            <a:t>code</a:t>
          </a:r>
          <a:r>
            <a:rPr lang="es-MX" sz="1700" kern="1200">
              <a:latin typeface="Tw Cen MT Condensed" panose="020B0606020104020203"/>
            </a:rPr>
            <a:t> </a:t>
          </a:r>
          <a:r>
            <a:rPr lang="es-MX" sz="1700" kern="1200" err="1">
              <a:latin typeface="Tw Cen MT Condensed" panose="020B0606020104020203"/>
            </a:rPr>
            <a:t>will</a:t>
          </a:r>
          <a:r>
            <a:rPr lang="es-MX" sz="1700" kern="1200">
              <a:latin typeface="Tw Cen MT Condensed" panose="020B0606020104020203"/>
            </a:rPr>
            <a:t> be </a:t>
          </a:r>
          <a:r>
            <a:rPr lang="es-MX" sz="1700" kern="1200" err="1">
              <a:latin typeface="Tw Cen MT Condensed" panose="020B0606020104020203"/>
            </a:rPr>
            <a:t>repeated</a:t>
          </a:r>
          <a:r>
            <a:rPr lang="es-MX" sz="1700" kern="1200">
              <a:latin typeface="Tw Cen MT Condensed" panose="020B0606020104020203"/>
            </a:rPr>
            <a:t> </a:t>
          </a:r>
          <a:r>
            <a:rPr lang="es-MX" sz="1700" kern="1200" err="1">
              <a:latin typeface="Tw Cen MT Condensed" panose="020B0606020104020203"/>
            </a:rPr>
            <a:t>by</a:t>
          </a:r>
          <a:r>
            <a:rPr lang="es-MX" sz="1700" kern="1200">
              <a:latin typeface="Tw Cen MT Condensed" panose="020B0606020104020203"/>
            </a:rPr>
            <a:t> </a:t>
          </a:r>
          <a:r>
            <a:rPr lang="es-MX" sz="1700" kern="1200" err="1">
              <a:latin typeface="Tw Cen MT Condensed" panose="020B0606020104020203"/>
            </a:rPr>
            <a:t>preprocessor</a:t>
          </a:r>
          <a:r>
            <a:rPr lang="es-MX" sz="1700" kern="1200">
              <a:latin typeface="Tw Cen MT Condensed" panose="020B0606020104020203"/>
            </a:rPr>
            <a:t> in </a:t>
          </a:r>
          <a:r>
            <a:rPr lang="es-MX" sz="1700" kern="1200" err="1">
              <a:latin typeface="Tw Cen MT Condensed" panose="020B0606020104020203"/>
            </a:rPr>
            <a:t>every</a:t>
          </a:r>
          <a:r>
            <a:rPr lang="es-MX" sz="1700" kern="1200">
              <a:latin typeface="Tw Cen MT Condensed" panose="020B0606020104020203"/>
            </a:rPr>
            <a:t> "</a:t>
          </a:r>
          <a:r>
            <a:rPr lang="es-MX" sz="1700" kern="1200" err="1">
              <a:latin typeface="Tw Cen MT Condensed" panose="020B0606020104020203"/>
            </a:rPr>
            <a:t>call</a:t>
          </a:r>
          <a:r>
            <a:rPr lang="es-MX" sz="1700" kern="1200">
              <a:latin typeface="Tw Cen MT Condensed" panose="020B0606020104020203"/>
            </a:rPr>
            <a:t>" </a:t>
          </a:r>
          <a:r>
            <a:rPr lang="es-MX" sz="1700" kern="1200" err="1">
              <a:latin typeface="Tw Cen MT Condensed" panose="020B0606020104020203"/>
            </a:rPr>
            <a:t>that</a:t>
          </a:r>
          <a:r>
            <a:rPr lang="es-MX" sz="1700" kern="1200">
              <a:latin typeface="Tw Cen MT Condensed" panose="020B0606020104020203"/>
            </a:rPr>
            <a:t> is made</a:t>
          </a:r>
        </a:p>
      </dsp:txBody>
      <dsp:txXfrm>
        <a:off x="4063885" y="2703949"/>
        <a:ext cx="3455156" cy="1569502"/>
      </dsp:txXfrm>
    </dsp:sp>
    <dsp:sp modelId="{D4DAC85E-D60D-428C-9BA2-D6CC47DFDEA0}">
      <dsp:nvSpPr>
        <dsp:cNvPr id="0" name=""/>
        <dsp:cNvSpPr/>
      </dsp:nvSpPr>
      <dsp:spPr>
        <a:xfrm>
          <a:off x="9246620" y="754688"/>
          <a:ext cx="1209304" cy="12093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17AF66-0F84-46FD-B49D-596F7D45DCB4}">
      <dsp:nvSpPr>
        <dsp:cNvPr id="0" name=""/>
        <dsp:cNvSpPr/>
      </dsp:nvSpPr>
      <dsp:spPr>
        <a:xfrm>
          <a:off x="8123694" y="2115300"/>
          <a:ext cx="3455156" cy="518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s-MX" sz="3600" kern="1200" err="1">
              <a:latin typeface="Tw Cen MT Condensed" panose="020B0606020104020203"/>
            </a:rPr>
            <a:t>Inline</a:t>
          </a:r>
          <a:r>
            <a:rPr lang="es-MX" sz="3600" kern="1200">
              <a:latin typeface="Tw Cen MT Condensed" panose="020B0606020104020203"/>
            </a:rPr>
            <a:t> </a:t>
          </a:r>
          <a:r>
            <a:rPr lang="es-MX" sz="3600" kern="1200" err="1">
              <a:latin typeface="Tw Cen MT Condensed" panose="020B0606020104020203"/>
            </a:rPr>
            <a:t>function</a:t>
          </a:r>
          <a:endParaRPr lang="es-MX" sz="3600" kern="1200"/>
        </a:p>
      </dsp:txBody>
      <dsp:txXfrm>
        <a:off x="8123694" y="2115300"/>
        <a:ext cx="3455156" cy="518273"/>
      </dsp:txXfrm>
    </dsp:sp>
    <dsp:sp modelId="{AE76B14D-1256-4585-954D-E4F357A925D2}">
      <dsp:nvSpPr>
        <dsp:cNvPr id="0" name=""/>
        <dsp:cNvSpPr/>
      </dsp:nvSpPr>
      <dsp:spPr>
        <a:xfrm>
          <a:off x="8123694" y="2703949"/>
          <a:ext cx="3455156" cy="1569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s-MX" sz="1700" b="1" kern="1200" err="1">
              <a:latin typeface="Tw Cen MT Condensed" panose="020B0606020104020203"/>
            </a:rPr>
            <a:t>Modularizes</a:t>
          </a:r>
          <a:r>
            <a:rPr lang="es-MX" sz="1700" b="1" kern="1200">
              <a:latin typeface="Tw Cen MT Condensed" panose="020B0606020104020203"/>
            </a:rPr>
            <a:t> code easily</a:t>
          </a:r>
          <a:endParaRPr lang="es-MX" sz="1700" kern="1200">
            <a:latin typeface="Tw Cen MT Condensed" panose="020B0606020104020203"/>
          </a:endParaRPr>
        </a:p>
        <a:p>
          <a:pPr marL="0" lvl="0" indent="0" algn="ctr" defTabSz="755650">
            <a:lnSpc>
              <a:spcPct val="100000"/>
            </a:lnSpc>
            <a:spcBef>
              <a:spcPct val="0"/>
            </a:spcBef>
            <a:spcAft>
              <a:spcPct val="35000"/>
            </a:spcAft>
            <a:buNone/>
          </a:pPr>
          <a:r>
            <a:rPr lang="es-MX" sz="1700" kern="1200">
              <a:latin typeface="Tw Cen MT Condensed" panose="020B0606020104020203"/>
            </a:rPr>
            <a:t>Good</a:t>
          </a:r>
          <a:r>
            <a:rPr lang="es-MX" sz="1700" kern="1200"/>
            <a:t> </a:t>
          </a:r>
          <a:r>
            <a:rPr lang="es-MX" sz="1700" kern="1200" err="1"/>
            <a:t>handling</a:t>
          </a:r>
          <a:r>
            <a:rPr lang="es-MX" sz="1700" kern="1200"/>
            <a:t> </a:t>
          </a:r>
          <a:r>
            <a:rPr lang="es-MX" sz="1700" kern="1200" err="1"/>
            <a:t>of</a:t>
          </a:r>
          <a:r>
            <a:rPr lang="es-MX" sz="1700" kern="1200"/>
            <a:t> </a:t>
          </a:r>
          <a:r>
            <a:rPr lang="es-MX" sz="1700" kern="1200" err="1"/>
            <a:t>returning</a:t>
          </a:r>
          <a:r>
            <a:rPr lang="es-MX" sz="1700" kern="1200"/>
            <a:t> </a:t>
          </a:r>
          <a:r>
            <a:rPr lang="es-MX" sz="1700" kern="1200" err="1"/>
            <a:t>value</a:t>
          </a:r>
          <a:r>
            <a:rPr lang="es-MX" sz="1700" kern="1200"/>
            <a:t> and</a:t>
          </a:r>
          <a:r>
            <a:rPr lang="es-MX" sz="1700" kern="1200">
              <a:latin typeface="Tw Cen MT Condensed" panose="020B0606020104020203"/>
            </a:rPr>
            <a:t> </a:t>
          </a:r>
          <a:r>
            <a:rPr lang="es-MX" sz="1700" kern="1200" err="1">
              <a:latin typeface="Tw Cen MT Condensed" panose="020B0606020104020203"/>
            </a:rPr>
            <a:t>args</a:t>
          </a:r>
          <a:r>
            <a:rPr lang="es-MX" sz="1700" kern="1200"/>
            <a:t> data </a:t>
          </a:r>
          <a:r>
            <a:rPr lang="es-MX" sz="1700" kern="1200" err="1"/>
            <a:t>type</a:t>
          </a:r>
        </a:p>
        <a:p>
          <a:pPr marL="0" lvl="0" indent="0" algn="ctr" defTabSz="755650" rtl="0">
            <a:lnSpc>
              <a:spcPct val="100000"/>
            </a:lnSpc>
            <a:spcBef>
              <a:spcPct val="0"/>
            </a:spcBef>
            <a:spcAft>
              <a:spcPct val="35000"/>
            </a:spcAft>
            <a:buNone/>
          </a:pPr>
          <a:r>
            <a:rPr lang="es-MX" sz="1700" kern="1200" err="1">
              <a:latin typeface="Tw Cen MT Condensed" panose="020B0606020104020203"/>
            </a:rPr>
            <a:t>That</a:t>
          </a:r>
          <a:r>
            <a:rPr lang="es-MX" sz="1700" kern="1200">
              <a:latin typeface="Tw Cen MT Condensed" panose="020B0606020104020203"/>
            </a:rPr>
            <a:t> set </a:t>
          </a:r>
          <a:r>
            <a:rPr lang="es-MX" sz="1700" kern="1200" err="1">
              <a:latin typeface="Tw Cen MT Condensed" panose="020B0606020104020203"/>
            </a:rPr>
            <a:t>of</a:t>
          </a:r>
          <a:r>
            <a:rPr lang="es-MX" sz="1700" kern="1200">
              <a:latin typeface="Tw Cen MT Condensed" panose="020B0606020104020203"/>
            </a:rPr>
            <a:t> </a:t>
          </a:r>
          <a:r>
            <a:rPr lang="es-MX" sz="1700" kern="1200" err="1">
              <a:latin typeface="Tw Cen MT Condensed" panose="020B0606020104020203"/>
            </a:rPr>
            <a:t>code</a:t>
          </a:r>
          <a:r>
            <a:rPr lang="es-MX" sz="1700" kern="1200">
              <a:latin typeface="Tw Cen MT Condensed" panose="020B0606020104020203"/>
            </a:rPr>
            <a:t> </a:t>
          </a:r>
          <a:r>
            <a:rPr lang="es-MX" sz="1700" kern="1200" err="1">
              <a:latin typeface="Tw Cen MT Condensed" panose="020B0606020104020203"/>
            </a:rPr>
            <a:t>will</a:t>
          </a:r>
          <a:r>
            <a:rPr lang="es-MX" sz="1700" kern="1200">
              <a:latin typeface="Tw Cen MT Condensed" panose="020B0606020104020203"/>
            </a:rPr>
            <a:t> be </a:t>
          </a:r>
          <a:r>
            <a:rPr lang="es-MX" sz="1700" kern="1200" err="1">
              <a:latin typeface="Tw Cen MT Condensed" panose="020B0606020104020203"/>
            </a:rPr>
            <a:t>repeated</a:t>
          </a:r>
          <a:r>
            <a:rPr lang="es-MX" sz="1700" kern="1200">
              <a:latin typeface="Tw Cen MT Condensed" panose="020B0606020104020203"/>
            </a:rPr>
            <a:t> in </a:t>
          </a:r>
          <a:r>
            <a:rPr lang="es-MX" sz="1700" kern="1200" err="1">
              <a:latin typeface="Tw Cen MT Condensed" panose="020B0606020104020203"/>
            </a:rPr>
            <a:t>every</a:t>
          </a:r>
          <a:r>
            <a:rPr lang="es-MX" sz="1700" kern="1200">
              <a:latin typeface="Tw Cen MT Condensed" panose="020B0606020104020203"/>
            </a:rPr>
            <a:t> </a:t>
          </a:r>
          <a:r>
            <a:rPr lang="es-MX" sz="1700" kern="1200" err="1">
              <a:latin typeface="Tw Cen MT Condensed" panose="020B0606020104020203"/>
            </a:rPr>
            <a:t>call</a:t>
          </a:r>
          <a:r>
            <a:rPr lang="es-MX" sz="1700" kern="1200">
              <a:latin typeface="Tw Cen MT Condensed" panose="020B0606020104020203"/>
            </a:rPr>
            <a:t> </a:t>
          </a:r>
          <a:r>
            <a:rPr lang="es-MX" sz="1700" kern="1200" err="1">
              <a:latin typeface="Tw Cen MT Condensed" panose="020B0606020104020203"/>
            </a:rPr>
            <a:t>that</a:t>
          </a:r>
          <a:r>
            <a:rPr lang="es-MX" sz="1700" kern="1200">
              <a:latin typeface="Tw Cen MT Condensed" panose="020B0606020104020203"/>
            </a:rPr>
            <a:t> </a:t>
          </a:r>
          <a:r>
            <a:rPr lang="es-MX" sz="1700" kern="1200" err="1">
              <a:latin typeface="Tw Cen MT Condensed" panose="020B0606020104020203"/>
            </a:rPr>
            <a:t>is</a:t>
          </a:r>
          <a:r>
            <a:rPr lang="es-MX" sz="1700" kern="1200">
              <a:latin typeface="Tw Cen MT Condensed" panose="020B0606020104020203"/>
            </a:rPr>
            <a:t> </a:t>
          </a:r>
          <a:r>
            <a:rPr lang="es-MX" sz="1700" kern="1200" err="1">
              <a:latin typeface="Tw Cen MT Condensed" panose="020B0606020104020203"/>
            </a:rPr>
            <a:t>made</a:t>
          </a:r>
          <a:r>
            <a:rPr lang="es-MX" sz="1700" kern="1200">
              <a:latin typeface="Tw Cen MT Condensed" panose="020B0606020104020203"/>
            </a:rPr>
            <a:t>, so no </a:t>
          </a:r>
          <a:r>
            <a:rPr lang="es-MX" sz="1700" kern="1200" err="1">
              <a:latin typeface="Tw Cen MT Condensed" panose="020B0606020104020203"/>
            </a:rPr>
            <a:t>jmp</a:t>
          </a:r>
          <a:r>
            <a:rPr lang="es-MX" sz="1700" kern="1200">
              <a:latin typeface="Tw Cen MT Condensed" panose="020B0606020104020203"/>
            </a:rPr>
            <a:t> </a:t>
          </a:r>
          <a:r>
            <a:rPr lang="es-MX" sz="1700" kern="1200" err="1">
              <a:latin typeface="Tw Cen MT Condensed" panose="020B0606020104020203"/>
            </a:rPr>
            <a:t>or</a:t>
          </a:r>
          <a:r>
            <a:rPr lang="es-MX" sz="1700" kern="1200">
              <a:latin typeface="Tw Cen MT Condensed" panose="020B0606020104020203"/>
            </a:rPr>
            <a:t> </a:t>
          </a:r>
          <a:r>
            <a:rPr lang="es-MX" sz="1700" kern="1200" err="1">
              <a:latin typeface="Tw Cen MT Condensed" panose="020B0606020104020203"/>
            </a:rPr>
            <a:t>call</a:t>
          </a:r>
          <a:r>
            <a:rPr lang="es-MX" sz="1700" kern="1200">
              <a:latin typeface="Tw Cen MT Condensed" panose="020B0606020104020203"/>
            </a:rPr>
            <a:t>, no </a:t>
          </a:r>
          <a:r>
            <a:rPr lang="es-MX" sz="1700" kern="1200" err="1">
              <a:latin typeface="Tw Cen MT Condensed" panose="020B0606020104020203"/>
            </a:rPr>
            <a:t>push</a:t>
          </a:r>
          <a:r>
            <a:rPr lang="es-MX" sz="1700" kern="1200">
              <a:latin typeface="Tw Cen MT Condensed" panose="020B0606020104020203"/>
            </a:rPr>
            <a:t> or pop instructions will take place</a:t>
          </a:r>
        </a:p>
      </dsp:txBody>
      <dsp:txXfrm>
        <a:off x="8123694" y="2703949"/>
        <a:ext cx="3455156" cy="1569502"/>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1F91ED-2511-496A-AD83-9070981378C3}" type="datetimeFigureOut">
              <a:rPr lang="en-US" smtClean="0"/>
              <a:t>7/21/2023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D17B34-7616-40A4-9260-DBC192D05E1D}" type="slidenum">
              <a:rPr lang="en-US" smtClean="0"/>
              <a:t>‹#›</a:t>
            </a:fld>
            <a:endParaRPr lang="en-US"/>
          </a:p>
        </p:txBody>
      </p:sp>
    </p:spTree>
    <p:extLst>
      <p:ext uri="{BB962C8B-B14F-4D97-AF65-F5344CB8AC3E}">
        <p14:creationId xmlns:p14="http://schemas.microsoft.com/office/powerpoint/2010/main" val="704298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D17B34-7616-40A4-9260-DBC192D05E1D}" type="slidenum">
              <a:rPr lang="en-US" smtClean="0"/>
              <a:t>1</a:t>
            </a:fld>
            <a:endParaRPr lang="en-US"/>
          </a:p>
        </p:txBody>
      </p:sp>
    </p:spTree>
    <p:extLst>
      <p:ext uri="{BB962C8B-B14F-4D97-AF65-F5344CB8AC3E}">
        <p14:creationId xmlns:p14="http://schemas.microsoft.com/office/powerpoint/2010/main" val="3897251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p>
        </p:txBody>
      </p:sp>
      <p:sp>
        <p:nvSpPr>
          <p:cNvPr id="4" name="Date Placeholder 3"/>
          <p:cNvSpPr>
            <a:spLocks noGrp="1"/>
          </p:cNvSpPr>
          <p:nvPr>
            <p:ph type="dt" sz="half" idx="10"/>
          </p:nvPr>
        </p:nvSpPr>
        <p:spPr/>
        <p:txBody>
          <a:bodyPr/>
          <a:lstStyle>
            <a:lvl1pPr algn="l">
              <a:defRPr/>
            </a:lvl1pPr>
          </a:lstStyle>
          <a:p>
            <a:fld id="{F3904AF2-16C2-40A9-92C5-E10871172D48}" type="datetime1">
              <a:rPr lang="en-US" smtClean="0"/>
              <a:t>7/21/2023</a:t>
            </a:fld>
            <a:endParaRPr lang="en-US"/>
          </a:p>
        </p:txBody>
      </p:sp>
      <p:sp>
        <p:nvSpPr>
          <p:cNvPr id="5" name="Footer Placeholder 4"/>
          <p:cNvSpPr>
            <a:spLocks noGrp="1"/>
          </p:cNvSpPr>
          <p:nvPr>
            <p:ph type="ftr" sz="quarter" idx="11"/>
          </p:nvPr>
        </p:nvSpPr>
        <p:spPr/>
        <p:txBody>
          <a:bodyPr/>
          <a:lstStyle/>
          <a:p>
            <a:r>
              <a:rPr lang="it-IT"/>
              <a:t>S. Almanza / C. Prieto, 2019-2</a:t>
            </a:r>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7E3A51-FF91-4462-A684-283C64F32926}" type="datetime1">
              <a:rPr lang="en-US" smtClean="0"/>
              <a:t>7/21/2023</a:t>
            </a:fld>
            <a:endParaRPr lang="en-US"/>
          </a:p>
        </p:txBody>
      </p:sp>
      <p:sp>
        <p:nvSpPr>
          <p:cNvPr id="5" name="Footer Placeholder 4"/>
          <p:cNvSpPr>
            <a:spLocks noGrp="1"/>
          </p:cNvSpPr>
          <p:nvPr>
            <p:ph type="ftr" sz="quarter" idx="11"/>
          </p:nvPr>
        </p:nvSpPr>
        <p:spPr/>
        <p:txBody>
          <a:bodyPr/>
          <a:lstStyle/>
          <a:p>
            <a:r>
              <a:rPr lang="it-IT"/>
              <a:t>S. Almanza / C. Prieto, 2019-2</a:t>
            </a:r>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C95409-7343-4F0C-A3A4-6D5D04BE2D80}" type="datetime1">
              <a:rPr lang="en-US" smtClean="0"/>
              <a:t>7/21/2023</a:t>
            </a:fld>
            <a:endParaRPr lang="en-US"/>
          </a:p>
        </p:txBody>
      </p:sp>
      <p:sp>
        <p:nvSpPr>
          <p:cNvPr id="5" name="Footer Placeholder 4"/>
          <p:cNvSpPr>
            <a:spLocks noGrp="1"/>
          </p:cNvSpPr>
          <p:nvPr>
            <p:ph type="ftr" sz="quarter" idx="11"/>
          </p:nvPr>
        </p:nvSpPr>
        <p:spPr/>
        <p:txBody>
          <a:bodyPr/>
          <a:lstStyle/>
          <a:p>
            <a:r>
              <a:rPr lang="it-IT"/>
              <a:t>S. Almanza / C. Prieto, 2019-2</a:t>
            </a:r>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p>
        </p:txBody>
      </p:sp>
      <p:sp>
        <p:nvSpPr>
          <p:cNvPr id="4" name="Date Placeholder 3"/>
          <p:cNvSpPr>
            <a:spLocks noGrp="1"/>
          </p:cNvSpPr>
          <p:nvPr>
            <p:ph type="dt" sz="half" idx="10"/>
          </p:nvPr>
        </p:nvSpPr>
        <p:spPr/>
        <p:txBody>
          <a:bodyPr/>
          <a:lstStyle>
            <a:lvl1pPr algn="l">
              <a:defRPr/>
            </a:lvl1pPr>
          </a:lstStyle>
          <a:p>
            <a:fld id="{F3904AF2-16C2-40A9-92C5-E10871172D48}" type="datetime1">
              <a:rPr lang="en-US" smtClean="0"/>
              <a:t>7/21/2023</a:t>
            </a:fld>
            <a:endParaRPr lang="en-US"/>
          </a:p>
        </p:txBody>
      </p:sp>
      <p:sp>
        <p:nvSpPr>
          <p:cNvPr id="5" name="Footer Placeholder 4"/>
          <p:cNvSpPr>
            <a:spLocks noGrp="1"/>
          </p:cNvSpPr>
          <p:nvPr>
            <p:ph type="ftr" sz="quarter" idx="11"/>
          </p:nvPr>
        </p:nvSpPr>
        <p:spPr/>
        <p:txBody>
          <a:bodyPr/>
          <a:lstStyle/>
          <a:p>
            <a:r>
              <a:rPr lang="it-IT"/>
              <a:t>S. Almanza / C. Prieto, 2021-2</a:t>
            </a:r>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A18EB5-840F-48CF-8A81-5668CF347326}" type="datetime1">
              <a:rPr lang="en-US" smtClean="0"/>
              <a:t>7/21/2023</a:t>
            </a:fld>
            <a:endParaRPr lang="en-US"/>
          </a:p>
        </p:txBody>
      </p:sp>
      <p:sp>
        <p:nvSpPr>
          <p:cNvPr id="5" name="Footer Placeholder 4"/>
          <p:cNvSpPr>
            <a:spLocks noGrp="1"/>
          </p:cNvSpPr>
          <p:nvPr>
            <p:ph type="ftr" sz="quarter" idx="11"/>
          </p:nvPr>
        </p:nvSpPr>
        <p:spPr/>
        <p:txBody>
          <a:bodyPr/>
          <a:lstStyle/>
          <a:p>
            <a:r>
              <a:rPr lang="it-IT"/>
              <a:t>S. Almanza / C. Prieto, 2021-2</a:t>
            </a:r>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16F68B-7E08-4BE5-A1DD-4A414A002973}" type="datetime1">
              <a:rPr lang="en-US" smtClean="0"/>
              <a:t>7/21/2023</a:t>
            </a:fld>
            <a:endParaRPr lang="en-US"/>
          </a:p>
        </p:txBody>
      </p:sp>
      <p:sp>
        <p:nvSpPr>
          <p:cNvPr id="5" name="Footer Placeholder 4"/>
          <p:cNvSpPr>
            <a:spLocks noGrp="1"/>
          </p:cNvSpPr>
          <p:nvPr>
            <p:ph type="ftr" sz="quarter" idx="11"/>
          </p:nvPr>
        </p:nvSpPr>
        <p:spPr/>
        <p:txBody>
          <a:bodyPr/>
          <a:lstStyle/>
          <a:p>
            <a:r>
              <a:rPr lang="it-IT"/>
              <a:t>S. Almanza / C. Prieto, 2021-2</a:t>
            </a:r>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C14CFDE-DF2A-4249-A2AD-CAC7BFB9A6EC}" type="datetime1">
              <a:rPr lang="en-US" smtClean="0"/>
              <a:t>7/21/2023</a:t>
            </a:fld>
            <a:endParaRPr lang="en-US"/>
          </a:p>
        </p:txBody>
      </p:sp>
      <p:sp>
        <p:nvSpPr>
          <p:cNvPr id="6" name="Footer Placeholder 5"/>
          <p:cNvSpPr>
            <a:spLocks noGrp="1"/>
          </p:cNvSpPr>
          <p:nvPr>
            <p:ph type="ftr" sz="quarter" idx="11"/>
          </p:nvPr>
        </p:nvSpPr>
        <p:spPr/>
        <p:txBody>
          <a:bodyPr/>
          <a:lstStyle/>
          <a:p>
            <a:r>
              <a:rPr lang="it-IT"/>
              <a:t>S. Almanza / C. Prieto, 2021-2</a:t>
            </a:r>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68C834-FA18-4CD0-965A-3447F0C9034E}" type="datetime1">
              <a:rPr lang="en-US" smtClean="0"/>
              <a:t>7/21/2023</a:t>
            </a:fld>
            <a:endParaRPr lang="en-US"/>
          </a:p>
        </p:txBody>
      </p:sp>
      <p:sp>
        <p:nvSpPr>
          <p:cNvPr id="8" name="Footer Placeholder 7"/>
          <p:cNvSpPr>
            <a:spLocks noGrp="1"/>
          </p:cNvSpPr>
          <p:nvPr>
            <p:ph type="ftr" sz="quarter" idx="11"/>
          </p:nvPr>
        </p:nvSpPr>
        <p:spPr/>
        <p:txBody>
          <a:bodyPr/>
          <a:lstStyle/>
          <a:p>
            <a:r>
              <a:rPr lang="it-IT"/>
              <a:t>S. Almanza / C. Prieto, 2021-2</a:t>
            </a:r>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A7BF850-FA0F-4AB8-953C-1B43AA0B9DCB}" type="datetime1">
              <a:rPr lang="en-US" smtClean="0"/>
              <a:t>7/21/2023</a:t>
            </a:fld>
            <a:endParaRPr lang="en-US"/>
          </a:p>
        </p:txBody>
      </p:sp>
      <p:sp>
        <p:nvSpPr>
          <p:cNvPr id="4" name="Footer Placeholder 3"/>
          <p:cNvSpPr>
            <a:spLocks noGrp="1"/>
          </p:cNvSpPr>
          <p:nvPr>
            <p:ph type="ftr" sz="quarter" idx="11"/>
          </p:nvPr>
        </p:nvSpPr>
        <p:spPr/>
        <p:txBody>
          <a:bodyPr/>
          <a:lstStyle/>
          <a:p>
            <a:r>
              <a:rPr lang="it-IT"/>
              <a:t>S. Almanza / C. Prieto, 2021-2</a:t>
            </a:r>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E53171-1845-496D-A46F-FA8432502F4D}" type="datetime1">
              <a:rPr lang="en-US" smtClean="0"/>
              <a:t>7/21/2023</a:t>
            </a:fld>
            <a:endParaRPr lang="en-US"/>
          </a:p>
        </p:txBody>
      </p:sp>
      <p:sp>
        <p:nvSpPr>
          <p:cNvPr id="3" name="Footer Placeholder 2"/>
          <p:cNvSpPr>
            <a:spLocks noGrp="1"/>
          </p:cNvSpPr>
          <p:nvPr>
            <p:ph type="ftr" sz="quarter" idx="11"/>
          </p:nvPr>
        </p:nvSpPr>
        <p:spPr/>
        <p:txBody>
          <a:bodyPr/>
          <a:lstStyle/>
          <a:p>
            <a:r>
              <a:rPr lang="it-IT"/>
              <a:t>S. Almanza / C. Prieto, 2021-2</a:t>
            </a:r>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DF60C8-77BE-4D43-9ABC-F6182705CC87}" type="datetime1">
              <a:rPr lang="en-US" smtClean="0"/>
              <a:t>7/21/2023</a:t>
            </a:fld>
            <a:endParaRPr lang="en-US"/>
          </a:p>
        </p:txBody>
      </p:sp>
      <p:sp>
        <p:nvSpPr>
          <p:cNvPr id="6" name="Footer Placeholder 5"/>
          <p:cNvSpPr>
            <a:spLocks noGrp="1"/>
          </p:cNvSpPr>
          <p:nvPr>
            <p:ph type="ftr" sz="quarter" idx="11"/>
          </p:nvPr>
        </p:nvSpPr>
        <p:spPr/>
        <p:txBody>
          <a:bodyPr/>
          <a:lstStyle/>
          <a:p>
            <a:r>
              <a:rPr lang="it-IT"/>
              <a:t>S. Almanza / C. Prieto, 2021-2</a:t>
            </a:r>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A18EB5-840F-48CF-8A81-5668CF347326}" type="datetime1">
              <a:rPr lang="en-US" smtClean="0"/>
              <a:t>7/21/2023</a:t>
            </a:fld>
            <a:endParaRPr lang="en-US"/>
          </a:p>
        </p:txBody>
      </p:sp>
      <p:sp>
        <p:nvSpPr>
          <p:cNvPr id="5" name="Footer Placeholder 4"/>
          <p:cNvSpPr>
            <a:spLocks noGrp="1"/>
          </p:cNvSpPr>
          <p:nvPr>
            <p:ph type="ftr" sz="quarter" idx="11"/>
          </p:nvPr>
        </p:nvSpPr>
        <p:spPr/>
        <p:txBody>
          <a:bodyPr/>
          <a:lstStyle/>
          <a:p>
            <a:r>
              <a:rPr lang="it-IT"/>
              <a:t>S. Almanza / C. Prieto, 2019-2</a:t>
            </a:r>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A97621-56B6-42AE-983B-D4989505608B}" type="datetime1">
              <a:rPr lang="en-US" smtClean="0"/>
              <a:t>7/21/2023</a:t>
            </a:fld>
            <a:endParaRPr lang="en-US"/>
          </a:p>
        </p:txBody>
      </p:sp>
      <p:sp>
        <p:nvSpPr>
          <p:cNvPr id="6" name="Footer Placeholder 5"/>
          <p:cNvSpPr>
            <a:spLocks noGrp="1"/>
          </p:cNvSpPr>
          <p:nvPr>
            <p:ph type="ftr" sz="quarter" idx="11"/>
          </p:nvPr>
        </p:nvSpPr>
        <p:spPr/>
        <p:txBody>
          <a:bodyPr/>
          <a:lstStyle/>
          <a:p>
            <a:r>
              <a:rPr lang="it-IT"/>
              <a:t>S. Almanza / C. Prieto, 2021-2</a:t>
            </a:r>
            <a:endParaRPr lang="en-US"/>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7E3A51-FF91-4462-A684-283C64F32926}" type="datetime1">
              <a:rPr lang="en-US" smtClean="0"/>
              <a:t>7/21/2023</a:t>
            </a:fld>
            <a:endParaRPr lang="en-US"/>
          </a:p>
        </p:txBody>
      </p:sp>
      <p:sp>
        <p:nvSpPr>
          <p:cNvPr id="5" name="Footer Placeholder 4"/>
          <p:cNvSpPr>
            <a:spLocks noGrp="1"/>
          </p:cNvSpPr>
          <p:nvPr>
            <p:ph type="ftr" sz="quarter" idx="11"/>
          </p:nvPr>
        </p:nvSpPr>
        <p:spPr/>
        <p:txBody>
          <a:bodyPr/>
          <a:lstStyle/>
          <a:p>
            <a:r>
              <a:rPr lang="it-IT"/>
              <a:t>S. Almanza / C. Prieto, 2021-2</a:t>
            </a:r>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C95409-7343-4F0C-A3A4-6D5D04BE2D80}" type="datetime1">
              <a:rPr lang="en-US" smtClean="0"/>
              <a:t>7/21/2023</a:t>
            </a:fld>
            <a:endParaRPr lang="en-US"/>
          </a:p>
        </p:txBody>
      </p:sp>
      <p:sp>
        <p:nvSpPr>
          <p:cNvPr id="5" name="Footer Placeholder 4"/>
          <p:cNvSpPr>
            <a:spLocks noGrp="1"/>
          </p:cNvSpPr>
          <p:nvPr>
            <p:ph type="ftr" sz="quarter" idx="11"/>
          </p:nvPr>
        </p:nvSpPr>
        <p:spPr/>
        <p:txBody>
          <a:bodyPr/>
          <a:lstStyle/>
          <a:p>
            <a:r>
              <a:rPr lang="it-IT"/>
              <a:t>S. Almanza / C. Prieto, 2021-2</a:t>
            </a:r>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16F68B-7E08-4BE5-A1DD-4A414A002973}" type="datetime1">
              <a:rPr lang="en-US" smtClean="0"/>
              <a:t>7/21/2023</a:t>
            </a:fld>
            <a:endParaRPr lang="en-US"/>
          </a:p>
        </p:txBody>
      </p:sp>
      <p:sp>
        <p:nvSpPr>
          <p:cNvPr id="5" name="Footer Placeholder 4"/>
          <p:cNvSpPr>
            <a:spLocks noGrp="1"/>
          </p:cNvSpPr>
          <p:nvPr>
            <p:ph type="ftr" sz="quarter" idx="11"/>
          </p:nvPr>
        </p:nvSpPr>
        <p:spPr/>
        <p:txBody>
          <a:bodyPr/>
          <a:lstStyle/>
          <a:p>
            <a:r>
              <a:rPr lang="it-IT"/>
              <a:t>S. Almanza / C. Prieto, 2019-2</a:t>
            </a:r>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C14CFDE-DF2A-4249-A2AD-CAC7BFB9A6EC}" type="datetime1">
              <a:rPr lang="en-US" smtClean="0"/>
              <a:t>7/21/2023</a:t>
            </a:fld>
            <a:endParaRPr lang="en-US"/>
          </a:p>
        </p:txBody>
      </p:sp>
      <p:sp>
        <p:nvSpPr>
          <p:cNvPr id="6" name="Footer Placeholder 5"/>
          <p:cNvSpPr>
            <a:spLocks noGrp="1"/>
          </p:cNvSpPr>
          <p:nvPr>
            <p:ph type="ftr" sz="quarter" idx="11"/>
          </p:nvPr>
        </p:nvSpPr>
        <p:spPr/>
        <p:txBody>
          <a:bodyPr/>
          <a:lstStyle/>
          <a:p>
            <a:r>
              <a:rPr lang="it-IT"/>
              <a:t>S. Almanza / C. Prieto, 2019-2</a:t>
            </a:r>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68C834-FA18-4CD0-965A-3447F0C9034E}" type="datetime1">
              <a:rPr lang="en-US" smtClean="0"/>
              <a:t>7/21/2023</a:t>
            </a:fld>
            <a:endParaRPr lang="en-US"/>
          </a:p>
        </p:txBody>
      </p:sp>
      <p:sp>
        <p:nvSpPr>
          <p:cNvPr id="8" name="Footer Placeholder 7"/>
          <p:cNvSpPr>
            <a:spLocks noGrp="1"/>
          </p:cNvSpPr>
          <p:nvPr>
            <p:ph type="ftr" sz="quarter" idx="11"/>
          </p:nvPr>
        </p:nvSpPr>
        <p:spPr/>
        <p:txBody>
          <a:bodyPr/>
          <a:lstStyle/>
          <a:p>
            <a:r>
              <a:rPr lang="it-IT"/>
              <a:t>S. Almanza / C. Prieto, 2019-2</a:t>
            </a:r>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A7BF850-FA0F-4AB8-953C-1B43AA0B9DCB}" type="datetime1">
              <a:rPr lang="en-US" smtClean="0"/>
              <a:t>7/21/2023</a:t>
            </a:fld>
            <a:endParaRPr lang="en-US"/>
          </a:p>
        </p:txBody>
      </p:sp>
      <p:sp>
        <p:nvSpPr>
          <p:cNvPr id="4" name="Footer Placeholder 3"/>
          <p:cNvSpPr>
            <a:spLocks noGrp="1"/>
          </p:cNvSpPr>
          <p:nvPr>
            <p:ph type="ftr" sz="quarter" idx="11"/>
          </p:nvPr>
        </p:nvSpPr>
        <p:spPr/>
        <p:txBody>
          <a:bodyPr/>
          <a:lstStyle/>
          <a:p>
            <a:r>
              <a:rPr lang="it-IT"/>
              <a:t>S. Almanza / C. Prieto, 2019-2</a:t>
            </a:r>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E53171-1845-496D-A46F-FA8432502F4D}" type="datetime1">
              <a:rPr lang="en-US" smtClean="0"/>
              <a:t>7/21/2023</a:t>
            </a:fld>
            <a:endParaRPr lang="en-US"/>
          </a:p>
        </p:txBody>
      </p:sp>
      <p:sp>
        <p:nvSpPr>
          <p:cNvPr id="3" name="Footer Placeholder 2"/>
          <p:cNvSpPr>
            <a:spLocks noGrp="1"/>
          </p:cNvSpPr>
          <p:nvPr>
            <p:ph type="ftr" sz="quarter" idx="11"/>
          </p:nvPr>
        </p:nvSpPr>
        <p:spPr/>
        <p:txBody>
          <a:bodyPr/>
          <a:lstStyle/>
          <a:p>
            <a:r>
              <a:rPr lang="it-IT"/>
              <a:t>S. Almanza / C. Prieto, 2019-2</a:t>
            </a:r>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DF60C8-77BE-4D43-9ABC-F6182705CC87}" type="datetime1">
              <a:rPr lang="en-US" smtClean="0"/>
              <a:t>7/21/2023</a:t>
            </a:fld>
            <a:endParaRPr lang="en-US"/>
          </a:p>
        </p:txBody>
      </p:sp>
      <p:sp>
        <p:nvSpPr>
          <p:cNvPr id="6" name="Footer Placeholder 5"/>
          <p:cNvSpPr>
            <a:spLocks noGrp="1"/>
          </p:cNvSpPr>
          <p:nvPr>
            <p:ph type="ftr" sz="quarter" idx="11"/>
          </p:nvPr>
        </p:nvSpPr>
        <p:spPr/>
        <p:txBody>
          <a:bodyPr/>
          <a:lstStyle/>
          <a:p>
            <a:r>
              <a:rPr lang="it-IT"/>
              <a:t>S. Almanza / C. Prieto, 2019-2</a:t>
            </a:r>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A97621-56B6-42AE-983B-D4989505608B}" type="datetime1">
              <a:rPr lang="en-US" smtClean="0"/>
              <a:t>7/21/2023</a:t>
            </a:fld>
            <a:endParaRPr lang="en-US"/>
          </a:p>
        </p:txBody>
      </p:sp>
      <p:sp>
        <p:nvSpPr>
          <p:cNvPr id="6" name="Footer Placeholder 5"/>
          <p:cNvSpPr>
            <a:spLocks noGrp="1"/>
          </p:cNvSpPr>
          <p:nvPr>
            <p:ph type="ftr" sz="quarter" idx="11"/>
          </p:nvPr>
        </p:nvSpPr>
        <p:spPr/>
        <p:txBody>
          <a:bodyPr/>
          <a:lstStyle/>
          <a:p>
            <a:r>
              <a:rPr lang="it-IT"/>
              <a:t>S. Almanza / C. Prieto, 2019-2</a:t>
            </a:r>
            <a:endParaRPr lang="en-US"/>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8FB3116F-012E-4012-ADD9-82AE318912AA}" type="datetime1">
              <a:rPr lang="en-US" smtClean="0"/>
              <a:t>7/21/2023</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r>
              <a:rPr lang="it-IT"/>
              <a:t>S. Almanza / C. Prieto, 2019-2</a:t>
            </a:r>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FAB73BC-B049-4115-A692-8D63A059BFB8}" type="slidenum">
              <a:rPr lang="en-US" dirty="0"/>
              <a:pPr/>
              <a:t>‹#›</a:t>
            </a:fld>
            <a:endParaRPr 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8" r:id="rId10"/>
    <p:sldLayoutId id="2147483659" r:id="rId11"/>
  </p:sldLayoutIdLst>
  <p:hf hdr="0" dt="0"/>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8FB3116F-012E-4012-ADD9-82AE318912AA}" type="datetime1">
              <a:rPr lang="en-US" smtClean="0"/>
              <a:t>7/21/2023</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r>
              <a:rPr lang="it-IT"/>
              <a:t>S. Almanza / C. Prieto, 2021-2</a:t>
            </a:r>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FAB73BC-B049-4115-A692-8D63A059BFB8}" type="slidenum">
              <a:rPr lang="en-US" dirty="0"/>
              <a:pPr/>
              <a:t>‹#›</a:t>
            </a:fld>
            <a:endParaRPr 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dt="0"/>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ClaudiaPrieto/2021-2_EmbeddedSw" TargetMode="External"/><Relationship Id="rId2" Type="http://schemas.openxmlformats.org/officeDocument/2006/relationships/hyperlink" Target="https://developer.arm.com/documentation/dui0491/i/C-and-C---Implementation-Details/Basic-data-types"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hyperlink" Target="https://www.beningo.com/131-using-the-static-keyword-in-c/" TargetMode="External"/><Relationship Id="rId2" Type="http://schemas.openxmlformats.org/officeDocument/2006/relationships/hyperlink" Target="https://developer.arm.com/documentation/dui0491/i/" TargetMode="Externa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hyperlink" Target="https://barrgroup.com/embedded-systems/how-to/c-volatile-keyword" TargetMode="External"/><Relationship Id="rId2" Type="http://schemas.openxmlformats.org/officeDocument/2006/relationships/hyperlink" Target="https://www.beningo.com/8-reserved-words-to-avoid-in-c/"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arm.com/docs/ddi0403/e/armv7-m-architecture-reference-manual"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MX" err="1"/>
              <a:t>Embedded</a:t>
            </a:r>
            <a:r>
              <a:rPr lang="es-MX"/>
              <a:t> software</a:t>
            </a:r>
          </a:p>
        </p:txBody>
      </p:sp>
      <p:sp>
        <p:nvSpPr>
          <p:cNvPr id="3" name="Subtitle 2"/>
          <p:cNvSpPr>
            <a:spLocks noGrp="1"/>
          </p:cNvSpPr>
          <p:nvPr>
            <p:ph type="subTitle" idx="1"/>
          </p:nvPr>
        </p:nvSpPr>
        <p:spPr/>
        <p:txBody>
          <a:bodyPr/>
          <a:lstStyle/>
          <a:p>
            <a:r>
              <a:rPr lang="es-MX"/>
              <a:t>Claudia Prieto</a:t>
            </a:r>
            <a:endParaRPr lang="en-US"/>
          </a:p>
        </p:txBody>
      </p:sp>
      <p:sp>
        <p:nvSpPr>
          <p:cNvPr id="4" name="Footer Placeholder 3"/>
          <p:cNvSpPr>
            <a:spLocks noGrp="1"/>
          </p:cNvSpPr>
          <p:nvPr>
            <p:ph type="ftr" sz="quarter" idx="11"/>
          </p:nvPr>
        </p:nvSpPr>
        <p:spPr/>
        <p:txBody>
          <a:bodyPr/>
          <a:lstStyle/>
          <a:p>
            <a:r>
              <a:rPr lang="it-IT"/>
              <a:t>C. </a:t>
            </a:r>
            <a:r>
              <a:rPr lang="it-IT" err="1"/>
              <a:t>Prieto</a:t>
            </a:r>
            <a:r>
              <a:rPr lang="it-IT"/>
              <a:t>, 2021-2</a:t>
            </a:r>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1</a:t>
            </a:fld>
            <a:endParaRPr lang="en-US"/>
          </a:p>
        </p:txBody>
      </p:sp>
    </p:spTree>
    <p:extLst>
      <p:ext uri="{BB962C8B-B14F-4D97-AF65-F5344CB8AC3E}">
        <p14:creationId xmlns:p14="http://schemas.microsoft.com/office/powerpoint/2010/main" val="3304549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76CEEF-6776-4C38-93E3-8894FF8F1C9D}"/>
              </a:ext>
            </a:extLst>
          </p:cNvPr>
          <p:cNvSpPr>
            <a:spLocks noGrp="1"/>
          </p:cNvSpPr>
          <p:nvPr>
            <p:ph type="title"/>
          </p:nvPr>
        </p:nvSpPr>
        <p:spPr/>
        <p:txBody>
          <a:bodyPr/>
          <a:lstStyle/>
          <a:p>
            <a:r>
              <a:rPr lang="es-MX"/>
              <a:t>Fundamental data </a:t>
            </a:r>
            <a:r>
              <a:rPr lang="es-MX" err="1"/>
              <a:t>types</a:t>
            </a:r>
            <a:r>
              <a:rPr lang="es-MX"/>
              <a:t> [3] </a:t>
            </a:r>
          </a:p>
        </p:txBody>
      </p:sp>
      <p:sp>
        <p:nvSpPr>
          <p:cNvPr id="3" name="Marcador de contenido 2">
            <a:extLst>
              <a:ext uri="{FF2B5EF4-FFF2-40B4-BE49-F238E27FC236}">
                <a16:creationId xmlns:a16="http://schemas.microsoft.com/office/drawing/2014/main" id="{90FE267F-3533-42B7-B4B9-745B260E8891}"/>
              </a:ext>
            </a:extLst>
          </p:cNvPr>
          <p:cNvSpPr>
            <a:spLocks noGrp="1"/>
          </p:cNvSpPr>
          <p:nvPr>
            <p:ph sz="half" idx="1"/>
          </p:nvPr>
        </p:nvSpPr>
        <p:spPr/>
        <p:txBody>
          <a:bodyPr vert="horz" lIns="45720" tIns="45720" rIns="45720" bIns="45720" rtlCol="0" anchor="t">
            <a:normAutofit/>
          </a:bodyPr>
          <a:lstStyle/>
          <a:p>
            <a:pPr>
              <a:buFont typeface="Wingdings" panose="020B0602020104020603" pitchFamily="34" charset="0"/>
              <a:buChar char="§"/>
            </a:pPr>
            <a:r>
              <a:rPr lang="es-MX"/>
              <a:t>Data </a:t>
            </a:r>
            <a:r>
              <a:rPr lang="es-MX" err="1"/>
              <a:t>types</a:t>
            </a:r>
          </a:p>
          <a:p>
            <a:pPr marL="264795" lvl="1">
              <a:buFont typeface="Wingdings" panose="020B0602020104020603" pitchFamily="34" charset="0"/>
              <a:buChar char="§"/>
            </a:pPr>
            <a:r>
              <a:rPr lang="es-MX" err="1"/>
              <a:t>char</a:t>
            </a:r>
            <a:r>
              <a:rPr lang="es-MX"/>
              <a:t> – 8 bits</a:t>
            </a:r>
          </a:p>
          <a:p>
            <a:pPr marL="264795" lvl="1">
              <a:buFont typeface="Wingdings" panose="020B0602020104020603" pitchFamily="34" charset="0"/>
              <a:buChar char="§"/>
            </a:pPr>
            <a:r>
              <a:rPr lang="es-MX" err="1"/>
              <a:t>int</a:t>
            </a:r>
            <a:r>
              <a:rPr lang="es-MX"/>
              <a:t> – </a:t>
            </a:r>
            <a:r>
              <a:rPr lang="es-MX" err="1"/>
              <a:t>integer</a:t>
            </a:r>
            <a:r>
              <a:rPr lang="es-MX"/>
              <a:t>, </a:t>
            </a:r>
            <a:r>
              <a:rPr lang="es-MX" err="1"/>
              <a:t>usually</a:t>
            </a:r>
            <a:r>
              <a:rPr lang="es-MX"/>
              <a:t> </a:t>
            </a:r>
            <a:r>
              <a:rPr lang="es-MX" err="1"/>
              <a:t>goes</a:t>
            </a:r>
            <a:r>
              <a:rPr lang="es-MX"/>
              <a:t> </a:t>
            </a:r>
            <a:r>
              <a:rPr lang="es-MX" err="1"/>
              <a:t>aligned</a:t>
            </a:r>
            <a:r>
              <a:rPr lang="es-MX"/>
              <a:t> </a:t>
            </a:r>
            <a:r>
              <a:rPr lang="es-MX" err="1"/>
              <a:t>with</a:t>
            </a:r>
            <a:r>
              <a:rPr lang="es-MX"/>
              <a:t> </a:t>
            </a:r>
            <a:r>
              <a:rPr lang="es-MX" err="1"/>
              <a:t>the</a:t>
            </a:r>
            <a:r>
              <a:rPr lang="es-MX"/>
              <a:t> </a:t>
            </a:r>
            <a:r>
              <a:rPr lang="es-MX" err="1"/>
              <a:t>architecture</a:t>
            </a:r>
            <a:r>
              <a:rPr lang="es-MX"/>
              <a:t> </a:t>
            </a:r>
            <a:r>
              <a:rPr lang="es-MX" err="1"/>
              <a:t>of</a:t>
            </a:r>
            <a:r>
              <a:rPr lang="es-MX"/>
              <a:t> </a:t>
            </a:r>
            <a:r>
              <a:rPr lang="es-MX" err="1"/>
              <a:t>the</a:t>
            </a:r>
            <a:r>
              <a:rPr lang="es-MX"/>
              <a:t> </a:t>
            </a:r>
            <a:r>
              <a:rPr lang="es-MX" err="1"/>
              <a:t>microcontroller</a:t>
            </a:r>
            <a:r>
              <a:rPr lang="es-MX"/>
              <a:t> </a:t>
            </a:r>
            <a:r>
              <a:rPr lang="es-MX" err="1"/>
              <a:t>we</a:t>
            </a:r>
            <a:r>
              <a:rPr lang="es-MX"/>
              <a:t> are </a:t>
            </a:r>
            <a:r>
              <a:rPr lang="es-MX" err="1"/>
              <a:t>working</a:t>
            </a:r>
            <a:r>
              <a:rPr lang="es-MX"/>
              <a:t> </a:t>
            </a:r>
            <a:r>
              <a:rPr lang="es-MX" err="1"/>
              <a:t>on</a:t>
            </a:r>
            <a:r>
              <a:rPr lang="es-MX"/>
              <a:t> (i.e. 32 bits)</a:t>
            </a:r>
          </a:p>
          <a:p>
            <a:pPr marL="264795" lvl="1">
              <a:buFont typeface="Wingdings" panose="020B0602020104020603" pitchFamily="34" charset="0"/>
              <a:buChar char="§"/>
            </a:pPr>
            <a:r>
              <a:rPr lang="es-MX" err="1"/>
              <a:t>float</a:t>
            </a:r>
            <a:r>
              <a:rPr lang="es-MX"/>
              <a:t> – </a:t>
            </a:r>
            <a:r>
              <a:rPr lang="es-MX" err="1"/>
              <a:t>float</a:t>
            </a:r>
            <a:r>
              <a:rPr lang="es-MX"/>
              <a:t> single </a:t>
            </a:r>
            <a:r>
              <a:rPr lang="es-MX" err="1"/>
              <a:t>precision</a:t>
            </a:r>
            <a:endParaRPr lang="es-MX"/>
          </a:p>
          <a:p>
            <a:pPr marL="264795" lvl="1">
              <a:buFont typeface="Wingdings" panose="020B0602020104020603" pitchFamily="34" charset="0"/>
              <a:buChar char="§"/>
            </a:pPr>
            <a:r>
              <a:rPr lang="es-MX" err="1"/>
              <a:t>double</a:t>
            </a:r>
            <a:r>
              <a:rPr lang="es-MX"/>
              <a:t> – </a:t>
            </a:r>
            <a:r>
              <a:rPr lang="es-MX" err="1"/>
              <a:t>float</a:t>
            </a:r>
            <a:r>
              <a:rPr lang="es-MX"/>
              <a:t> </a:t>
            </a:r>
            <a:r>
              <a:rPr lang="es-MX" err="1"/>
              <a:t>double</a:t>
            </a:r>
            <a:r>
              <a:rPr lang="es-MX"/>
              <a:t> </a:t>
            </a:r>
            <a:r>
              <a:rPr lang="es-MX" err="1"/>
              <a:t>precision</a:t>
            </a:r>
            <a:endParaRPr lang="es-MX"/>
          </a:p>
          <a:p>
            <a:pPr>
              <a:buFont typeface="Wingdings" panose="020B0602020104020603" pitchFamily="34" charset="0"/>
              <a:buChar char="§"/>
            </a:pPr>
            <a:r>
              <a:rPr lang="es-MX" err="1"/>
              <a:t>What</a:t>
            </a:r>
            <a:r>
              <a:rPr lang="es-MX"/>
              <a:t> </a:t>
            </a:r>
            <a:r>
              <a:rPr lang="es-MX" err="1"/>
              <a:t>size</a:t>
            </a:r>
            <a:r>
              <a:rPr lang="es-MX"/>
              <a:t> are </a:t>
            </a:r>
            <a:r>
              <a:rPr lang="es-MX" err="1"/>
              <a:t>these</a:t>
            </a:r>
            <a:r>
              <a:rPr lang="es-MX"/>
              <a:t>?</a:t>
            </a:r>
          </a:p>
          <a:p>
            <a:pPr marL="264795" lvl="1">
              <a:buFont typeface="Wingdings" panose="020B0602020104020603" pitchFamily="34" charset="0"/>
              <a:buChar char="§"/>
            </a:pPr>
            <a:r>
              <a:rPr lang="es-MX" err="1"/>
              <a:t>It</a:t>
            </a:r>
            <a:r>
              <a:rPr lang="es-MX"/>
              <a:t> </a:t>
            </a:r>
            <a:r>
              <a:rPr lang="es-MX" err="1"/>
              <a:t>depends</a:t>
            </a:r>
            <a:r>
              <a:rPr lang="es-MX"/>
              <a:t> </a:t>
            </a:r>
            <a:r>
              <a:rPr lang="es-MX" err="1"/>
              <a:t>on</a:t>
            </a:r>
            <a:r>
              <a:rPr lang="es-MX"/>
              <a:t> </a:t>
            </a:r>
            <a:r>
              <a:rPr lang="es-MX" err="1"/>
              <a:t>the</a:t>
            </a:r>
            <a:r>
              <a:rPr lang="es-MX"/>
              <a:t> machine </a:t>
            </a:r>
            <a:r>
              <a:rPr lang="es-MX" err="1"/>
              <a:t>this</a:t>
            </a:r>
            <a:r>
              <a:rPr lang="es-MX"/>
              <a:t> </a:t>
            </a:r>
            <a:r>
              <a:rPr lang="es-MX" err="1"/>
              <a:t>program</a:t>
            </a:r>
            <a:r>
              <a:rPr lang="es-MX"/>
              <a:t> </a:t>
            </a:r>
            <a:r>
              <a:rPr lang="es-MX" err="1"/>
              <a:t>will</a:t>
            </a:r>
            <a:r>
              <a:rPr lang="es-MX"/>
              <a:t> be running </a:t>
            </a:r>
            <a:r>
              <a:rPr lang="es-MX" err="1"/>
              <a:t>on</a:t>
            </a:r>
            <a:r>
              <a:rPr lang="es-MX"/>
              <a:t>.</a:t>
            </a:r>
          </a:p>
          <a:p>
            <a:endParaRPr lang="es-MX"/>
          </a:p>
        </p:txBody>
      </p:sp>
      <p:sp>
        <p:nvSpPr>
          <p:cNvPr id="6" name="Marcador de contenido 5">
            <a:extLst>
              <a:ext uri="{FF2B5EF4-FFF2-40B4-BE49-F238E27FC236}">
                <a16:creationId xmlns:a16="http://schemas.microsoft.com/office/drawing/2014/main" id="{5668F166-4326-4F26-A91D-504C9E591EA0}"/>
              </a:ext>
            </a:extLst>
          </p:cNvPr>
          <p:cNvSpPr>
            <a:spLocks noGrp="1"/>
          </p:cNvSpPr>
          <p:nvPr>
            <p:ph sz="half" idx="2"/>
          </p:nvPr>
        </p:nvSpPr>
        <p:spPr/>
        <p:txBody>
          <a:bodyPr vert="horz" lIns="45720" tIns="45720" rIns="45720" bIns="45720" rtlCol="0" anchor="t">
            <a:normAutofit/>
          </a:bodyPr>
          <a:lstStyle/>
          <a:p>
            <a:r>
              <a:rPr lang="es-MX" err="1"/>
              <a:t>Some</a:t>
            </a:r>
            <a:r>
              <a:rPr lang="es-MX"/>
              <a:t> </a:t>
            </a:r>
            <a:r>
              <a:rPr lang="es-MX" err="1"/>
              <a:t>qualifiers</a:t>
            </a:r>
            <a:r>
              <a:rPr lang="es-MX"/>
              <a:t>:</a:t>
            </a:r>
          </a:p>
          <a:p>
            <a:pPr>
              <a:buFont typeface="Arial" panose="020B0602020104020603" pitchFamily="34" charset="0"/>
              <a:buChar char="•"/>
            </a:pPr>
            <a:r>
              <a:rPr lang="es-MX"/>
              <a:t>Short – </a:t>
            </a:r>
            <a:r>
              <a:rPr lang="es-MX" err="1"/>
              <a:t>applicable</a:t>
            </a:r>
            <a:r>
              <a:rPr lang="es-MX"/>
              <a:t> </a:t>
            </a:r>
            <a:r>
              <a:rPr lang="es-MX" err="1"/>
              <a:t>for</a:t>
            </a:r>
            <a:r>
              <a:rPr lang="es-MX"/>
              <a:t> </a:t>
            </a:r>
            <a:r>
              <a:rPr lang="es-MX" err="1"/>
              <a:t>int</a:t>
            </a:r>
            <a:endParaRPr lang="es-MX"/>
          </a:p>
          <a:p>
            <a:pPr>
              <a:buFont typeface="Arial" panose="020B0602020104020603" pitchFamily="34" charset="0"/>
              <a:buChar char="•"/>
            </a:pPr>
            <a:r>
              <a:rPr lang="es-MX"/>
              <a:t>Long – </a:t>
            </a:r>
            <a:r>
              <a:rPr lang="es-MX" err="1"/>
              <a:t>applicable</a:t>
            </a:r>
            <a:r>
              <a:rPr lang="es-MX"/>
              <a:t> </a:t>
            </a:r>
            <a:r>
              <a:rPr lang="es-MX" err="1"/>
              <a:t>int</a:t>
            </a:r>
            <a:r>
              <a:rPr lang="es-MX"/>
              <a:t> + </a:t>
            </a:r>
            <a:r>
              <a:rPr lang="es-MX" err="1"/>
              <a:t>float</a:t>
            </a:r>
            <a:endParaRPr lang="es-MX"/>
          </a:p>
          <a:p>
            <a:pPr>
              <a:buFont typeface="Arial" panose="020B0602020104020603" pitchFamily="34" charset="0"/>
              <a:buChar char="•"/>
            </a:pPr>
            <a:r>
              <a:rPr lang="es-MX" err="1"/>
              <a:t>unsigned</a:t>
            </a:r>
            <a:r>
              <a:rPr lang="es-MX"/>
              <a:t> – </a:t>
            </a:r>
            <a:r>
              <a:rPr lang="es-MX" err="1"/>
              <a:t>range</a:t>
            </a:r>
            <a:r>
              <a:rPr lang="es-MX"/>
              <a:t> </a:t>
            </a:r>
            <a:r>
              <a:rPr lang="es-MX" err="1"/>
              <a:t>will</a:t>
            </a:r>
            <a:r>
              <a:rPr lang="es-MX"/>
              <a:t> </a:t>
            </a:r>
            <a:r>
              <a:rPr lang="es-MX" err="1"/>
              <a:t>start</a:t>
            </a:r>
            <a:r>
              <a:rPr lang="es-MX"/>
              <a:t> </a:t>
            </a:r>
            <a:r>
              <a:rPr lang="es-MX" err="1"/>
              <a:t>from</a:t>
            </a:r>
            <a:r>
              <a:rPr lang="es-MX"/>
              <a:t> 0</a:t>
            </a:r>
          </a:p>
          <a:p>
            <a:pPr>
              <a:buFont typeface="Arial" panose="020B0602020104020603" pitchFamily="34" charset="0"/>
              <a:buChar char="•"/>
            </a:pPr>
            <a:r>
              <a:rPr lang="es-MX" err="1"/>
              <a:t>signed</a:t>
            </a:r>
            <a:r>
              <a:rPr lang="es-MX"/>
              <a:t> – </a:t>
            </a:r>
            <a:r>
              <a:rPr lang="es-MX" err="1"/>
              <a:t>two</a:t>
            </a:r>
            <a:r>
              <a:rPr lang="es-MX"/>
              <a:t> </a:t>
            </a:r>
            <a:r>
              <a:rPr lang="es-MX" err="1"/>
              <a:t>complement</a:t>
            </a:r>
            <a:r>
              <a:rPr lang="es-MX"/>
              <a:t> </a:t>
            </a:r>
            <a:r>
              <a:rPr lang="es-MX" err="1"/>
              <a:t>representation</a:t>
            </a:r>
            <a:endParaRPr lang="es-MX"/>
          </a:p>
        </p:txBody>
      </p:sp>
      <p:sp>
        <p:nvSpPr>
          <p:cNvPr id="4" name="Marcador de pie de página 3">
            <a:extLst>
              <a:ext uri="{FF2B5EF4-FFF2-40B4-BE49-F238E27FC236}">
                <a16:creationId xmlns:a16="http://schemas.microsoft.com/office/drawing/2014/main" id="{5895B49F-B45D-474E-B2CB-243C276BD877}"/>
              </a:ext>
            </a:extLst>
          </p:cNvPr>
          <p:cNvSpPr>
            <a:spLocks noGrp="1"/>
          </p:cNvSpPr>
          <p:nvPr>
            <p:ph type="ftr" sz="quarter" idx="11"/>
          </p:nvPr>
        </p:nvSpPr>
        <p:spPr/>
        <p:txBody>
          <a:bodyPr/>
          <a:lstStyle/>
          <a:p>
            <a:r>
              <a:rPr lang="it-IT"/>
              <a:t>C. </a:t>
            </a:r>
            <a:r>
              <a:rPr lang="it-IT" err="1"/>
              <a:t>Prieto</a:t>
            </a:r>
            <a:r>
              <a:rPr lang="it-IT"/>
              <a:t>, 2021-2</a:t>
            </a:r>
            <a:endParaRPr lang="en-US"/>
          </a:p>
        </p:txBody>
      </p:sp>
      <p:sp>
        <p:nvSpPr>
          <p:cNvPr id="5" name="Marcador de número de diapositiva 4">
            <a:extLst>
              <a:ext uri="{FF2B5EF4-FFF2-40B4-BE49-F238E27FC236}">
                <a16:creationId xmlns:a16="http://schemas.microsoft.com/office/drawing/2014/main" id="{4220A1AB-E486-4C63-931E-9893C58FADC8}"/>
              </a:ext>
            </a:extLst>
          </p:cNvPr>
          <p:cNvSpPr>
            <a:spLocks noGrp="1"/>
          </p:cNvSpPr>
          <p:nvPr>
            <p:ph type="sldNum" sz="quarter" idx="12"/>
          </p:nvPr>
        </p:nvSpPr>
        <p:spPr/>
        <p:txBody>
          <a:bodyPr/>
          <a:lstStyle/>
          <a:p>
            <a:fld id="{4FAB73BC-B049-4115-A692-8D63A059BFB8}" type="slidenum">
              <a:rPr lang="en-US" dirty="0"/>
              <a:t>10</a:t>
            </a:fld>
            <a:endParaRPr lang="en-US"/>
          </a:p>
        </p:txBody>
      </p:sp>
    </p:spTree>
    <p:extLst>
      <p:ext uri="{BB962C8B-B14F-4D97-AF65-F5344CB8AC3E}">
        <p14:creationId xmlns:p14="http://schemas.microsoft.com/office/powerpoint/2010/main" val="1953964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7" descr="Table&#10;&#10;Description automatically generated">
            <a:extLst>
              <a:ext uri="{FF2B5EF4-FFF2-40B4-BE49-F238E27FC236}">
                <a16:creationId xmlns:a16="http://schemas.microsoft.com/office/drawing/2014/main" id="{BC413400-0AAD-4EC5-A941-4C4BAB2F8070}"/>
              </a:ext>
            </a:extLst>
          </p:cNvPr>
          <p:cNvPicPr>
            <a:picLocks noChangeAspect="1"/>
          </p:cNvPicPr>
          <p:nvPr/>
        </p:nvPicPr>
        <p:blipFill>
          <a:blip r:embed="rId2"/>
          <a:stretch>
            <a:fillRect/>
          </a:stretch>
        </p:blipFill>
        <p:spPr>
          <a:xfrm>
            <a:off x="2369534" y="643466"/>
            <a:ext cx="7452931" cy="5571067"/>
          </a:xfrm>
          <a:prstGeom prst="rect">
            <a:avLst/>
          </a:prstGeom>
        </p:spPr>
      </p:pic>
      <p:sp>
        <p:nvSpPr>
          <p:cNvPr id="5" name="Footer Placeholder 4">
            <a:extLst>
              <a:ext uri="{FF2B5EF4-FFF2-40B4-BE49-F238E27FC236}">
                <a16:creationId xmlns:a16="http://schemas.microsoft.com/office/drawing/2014/main" id="{348A4460-3992-4D2A-BA7C-1D13BB453004}"/>
              </a:ext>
            </a:extLst>
          </p:cNvPr>
          <p:cNvSpPr>
            <a:spLocks noGrp="1"/>
          </p:cNvSpPr>
          <p:nvPr>
            <p:ph type="ftr" sz="quarter" idx="11"/>
          </p:nvPr>
        </p:nvSpPr>
        <p:spPr>
          <a:xfrm>
            <a:off x="4842932" y="6470704"/>
            <a:ext cx="5901459" cy="274320"/>
          </a:xfrm>
        </p:spPr>
        <p:txBody>
          <a:bodyPr>
            <a:normAutofit/>
          </a:bodyPr>
          <a:lstStyle/>
          <a:p>
            <a:pPr>
              <a:spcAft>
                <a:spcPts val="600"/>
              </a:spcAft>
            </a:pPr>
            <a:r>
              <a:rPr lang="it-IT"/>
              <a:t>C. </a:t>
            </a:r>
            <a:r>
              <a:rPr lang="it-IT" err="1"/>
              <a:t>Prieto</a:t>
            </a:r>
            <a:r>
              <a:rPr lang="it-IT"/>
              <a:t>, 2021-2</a:t>
            </a:r>
            <a:endParaRPr lang="en-US"/>
          </a:p>
        </p:txBody>
      </p:sp>
      <p:sp>
        <p:nvSpPr>
          <p:cNvPr id="6" name="Slide Number Placeholder 5">
            <a:extLst>
              <a:ext uri="{FF2B5EF4-FFF2-40B4-BE49-F238E27FC236}">
                <a16:creationId xmlns:a16="http://schemas.microsoft.com/office/drawing/2014/main" id="{99047B90-ACC9-40FB-B298-4EE5F358B281}"/>
              </a:ext>
            </a:extLst>
          </p:cNvPr>
          <p:cNvSpPr>
            <a:spLocks noGrp="1"/>
          </p:cNvSpPr>
          <p:nvPr>
            <p:ph type="sldNum" sz="quarter" idx="12"/>
          </p:nvPr>
        </p:nvSpPr>
        <p:spPr>
          <a:xfrm>
            <a:off x="10837333" y="6470704"/>
            <a:ext cx="973667" cy="274320"/>
          </a:xfrm>
        </p:spPr>
        <p:txBody>
          <a:bodyPr>
            <a:normAutofit/>
          </a:bodyPr>
          <a:lstStyle/>
          <a:p>
            <a:pPr>
              <a:spcAft>
                <a:spcPts val="600"/>
              </a:spcAft>
            </a:pPr>
            <a:fld id="{4FAB73BC-B049-4115-A692-8D63A059BFB8}" type="slidenum">
              <a:rPr lang="en-US" dirty="0"/>
              <a:pPr>
                <a:spcAft>
                  <a:spcPts val="600"/>
                </a:spcAft>
              </a:pPr>
              <a:t>11</a:t>
            </a:fld>
            <a:endParaRPr lang="en-US"/>
          </a:p>
        </p:txBody>
      </p:sp>
      <p:sp>
        <p:nvSpPr>
          <p:cNvPr id="8" name="TextBox 7">
            <a:extLst>
              <a:ext uri="{FF2B5EF4-FFF2-40B4-BE49-F238E27FC236}">
                <a16:creationId xmlns:a16="http://schemas.microsoft.com/office/drawing/2014/main" id="{FD4992F6-BBBA-4AF7-8B2C-EC37C364B261}"/>
              </a:ext>
            </a:extLst>
          </p:cNvPr>
          <p:cNvSpPr txBox="1"/>
          <p:nvPr/>
        </p:nvSpPr>
        <p:spPr>
          <a:xfrm>
            <a:off x="592015" y="377092"/>
            <a:ext cx="27431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a:t>[4]</a:t>
            </a:r>
          </a:p>
        </p:txBody>
      </p:sp>
    </p:spTree>
    <p:extLst>
      <p:ext uri="{BB962C8B-B14F-4D97-AF65-F5344CB8AC3E}">
        <p14:creationId xmlns:p14="http://schemas.microsoft.com/office/powerpoint/2010/main" val="1040794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1E2350-13B2-499B-978D-91C6F4C882F9}"/>
              </a:ext>
            </a:extLst>
          </p:cNvPr>
          <p:cNvSpPr>
            <a:spLocks noGrp="1"/>
          </p:cNvSpPr>
          <p:nvPr>
            <p:ph type="title"/>
          </p:nvPr>
        </p:nvSpPr>
        <p:spPr/>
        <p:txBody>
          <a:bodyPr/>
          <a:lstStyle/>
          <a:p>
            <a:r>
              <a:rPr lang="es-MX"/>
              <a:t>HW09 – fundamental data </a:t>
            </a:r>
            <a:r>
              <a:rPr lang="es-MX" err="1"/>
              <a:t>types</a:t>
            </a:r>
            <a:endParaRPr lang="es-MX"/>
          </a:p>
        </p:txBody>
      </p:sp>
      <p:sp>
        <p:nvSpPr>
          <p:cNvPr id="3" name="Marcador de contenido 2">
            <a:extLst>
              <a:ext uri="{FF2B5EF4-FFF2-40B4-BE49-F238E27FC236}">
                <a16:creationId xmlns:a16="http://schemas.microsoft.com/office/drawing/2014/main" id="{12C4A977-EF2B-4D1D-B0A5-2E4781D4BDF6}"/>
              </a:ext>
            </a:extLst>
          </p:cNvPr>
          <p:cNvSpPr>
            <a:spLocks noGrp="1"/>
          </p:cNvSpPr>
          <p:nvPr>
            <p:ph sz="half" idx="1"/>
          </p:nvPr>
        </p:nvSpPr>
        <p:spPr/>
        <p:txBody>
          <a:bodyPr vert="horz" lIns="45720" tIns="45720" rIns="45720" bIns="45720" rtlCol="0" anchor="t">
            <a:normAutofit lnSpcReduction="10000"/>
          </a:bodyPr>
          <a:lstStyle/>
          <a:p>
            <a:r>
              <a:rPr lang="es-MX" err="1"/>
              <a:t>Review</a:t>
            </a:r>
            <a:r>
              <a:rPr lang="es-MX"/>
              <a:t> </a:t>
            </a:r>
            <a:r>
              <a:rPr lang="es-MX" err="1"/>
              <a:t>this</a:t>
            </a:r>
            <a:r>
              <a:rPr lang="es-MX"/>
              <a:t> link:</a:t>
            </a:r>
          </a:p>
          <a:p>
            <a:r>
              <a:rPr lang="es-MX">
                <a:ea typeface="+mn-lt"/>
                <a:cs typeface="+mn-lt"/>
                <a:hlinkClick r:id="rId2"/>
              </a:rPr>
              <a:t>https://developer.arm.com/documentation/dui0491/i/C-and-C---Implementation-Details/Basic-data-types</a:t>
            </a:r>
            <a:endParaRPr lang="es-MX">
              <a:ea typeface="+mn-lt"/>
              <a:cs typeface="+mn-lt"/>
            </a:endParaRPr>
          </a:p>
          <a:p>
            <a:r>
              <a:rPr lang="es-MX" err="1"/>
              <a:t>Create</a:t>
            </a:r>
            <a:r>
              <a:rPr lang="es-MX"/>
              <a:t> a </a:t>
            </a:r>
            <a:r>
              <a:rPr lang="es-MX" err="1"/>
              <a:t>program</a:t>
            </a:r>
            <a:r>
              <a:rPr lang="es-MX"/>
              <a:t> in </a:t>
            </a:r>
            <a:r>
              <a:rPr lang="es-MX" err="1"/>
              <a:t>Atollic</a:t>
            </a:r>
            <a:r>
              <a:rPr lang="es-MX"/>
              <a:t> </a:t>
            </a:r>
            <a:r>
              <a:rPr lang="es-MX" err="1"/>
              <a:t>TrueStudio</a:t>
            </a:r>
            <a:r>
              <a:rPr lang="es-MX"/>
              <a:t>, </a:t>
            </a:r>
            <a:r>
              <a:rPr lang="es-MX" err="1"/>
              <a:t>by</a:t>
            </a:r>
            <a:r>
              <a:rPr lang="es-MX"/>
              <a:t> </a:t>
            </a:r>
            <a:r>
              <a:rPr lang="es-MX" err="1"/>
              <a:t>declaring</a:t>
            </a:r>
            <a:r>
              <a:rPr lang="es-MX"/>
              <a:t> variables </a:t>
            </a:r>
            <a:r>
              <a:rPr lang="es-MX" err="1"/>
              <a:t>with</a:t>
            </a:r>
            <a:r>
              <a:rPr lang="es-MX"/>
              <a:t> </a:t>
            </a:r>
            <a:r>
              <a:rPr lang="es-MX" err="1"/>
              <a:t>the</a:t>
            </a:r>
            <a:r>
              <a:rPr lang="es-MX"/>
              <a:t> </a:t>
            </a:r>
            <a:r>
              <a:rPr lang="es-MX" err="1"/>
              <a:t>first</a:t>
            </a:r>
            <a:r>
              <a:rPr lang="es-MX"/>
              <a:t> 8 data </a:t>
            </a:r>
            <a:r>
              <a:rPr lang="es-MX" err="1"/>
              <a:t>types</a:t>
            </a:r>
            <a:r>
              <a:rPr lang="es-MX"/>
              <a:t> </a:t>
            </a:r>
            <a:r>
              <a:rPr lang="es-MX" err="1"/>
              <a:t>described</a:t>
            </a:r>
            <a:r>
              <a:rPr lang="es-MX"/>
              <a:t> in Table 32 and </a:t>
            </a:r>
            <a:r>
              <a:rPr lang="es-MX" err="1"/>
              <a:t>find</a:t>
            </a:r>
            <a:r>
              <a:rPr lang="es-MX"/>
              <a:t> </a:t>
            </a:r>
            <a:r>
              <a:rPr lang="es-MX" err="1"/>
              <a:t>out</a:t>
            </a:r>
            <a:r>
              <a:rPr lang="es-MX"/>
              <a:t> </a:t>
            </a:r>
            <a:r>
              <a:rPr lang="es-MX" err="1"/>
              <a:t>with</a:t>
            </a:r>
            <a:r>
              <a:rPr lang="es-MX"/>
              <a:t> </a:t>
            </a:r>
            <a:r>
              <a:rPr lang="es-MX" err="1"/>
              <a:t>sizeof</a:t>
            </a:r>
            <a:r>
              <a:rPr lang="es-MX"/>
              <a:t>, </a:t>
            </a:r>
            <a:r>
              <a:rPr lang="es-MX" err="1"/>
              <a:t>what</a:t>
            </a:r>
            <a:r>
              <a:rPr lang="es-MX"/>
              <a:t> </a:t>
            </a:r>
            <a:r>
              <a:rPr lang="es-MX" err="1"/>
              <a:t>is</a:t>
            </a:r>
            <a:r>
              <a:rPr lang="es-MX"/>
              <a:t> </a:t>
            </a:r>
            <a:r>
              <a:rPr lang="es-MX" err="1"/>
              <a:t>the</a:t>
            </a:r>
            <a:r>
              <a:rPr lang="es-MX"/>
              <a:t> </a:t>
            </a:r>
            <a:r>
              <a:rPr lang="es-MX" err="1"/>
              <a:t>size</a:t>
            </a:r>
            <a:r>
              <a:rPr lang="es-MX"/>
              <a:t> </a:t>
            </a:r>
            <a:r>
              <a:rPr lang="es-MX" err="1"/>
              <a:t>of</a:t>
            </a:r>
            <a:r>
              <a:rPr lang="es-MX"/>
              <a:t> </a:t>
            </a:r>
            <a:r>
              <a:rPr lang="es-MX" err="1"/>
              <a:t>each</a:t>
            </a:r>
            <a:r>
              <a:rPr lang="es-MX"/>
              <a:t> data </a:t>
            </a:r>
            <a:r>
              <a:rPr lang="es-MX" err="1"/>
              <a:t>type</a:t>
            </a:r>
            <a:r>
              <a:rPr lang="es-MX"/>
              <a:t>.</a:t>
            </a:r>
          </a:p>
          <a:p>
            <a:r>
              <a:rPr lang="es-MX" b="1" err="1">
                <a:ea typeface="+mn-lt"/>
                <a:cs typeface="+mn-lt"/>
              </a:rPr>
              <a:t>Deliverable</a:t>
            </a:r>
            <a:r>
              <a:rPr lang="es-MX">
                <a:ea typeface="+mn-lt"/>
                <a:cs typeface="+mn-lt"/>
              </a:rPr>
              <a:t>: Word file </a:t>
            </a:r>
            <a:r>
              <a:rPr lang="es-MX" err="1">
                <a:ea typeface="+mn-lt"/>
                <a:cs typeface="+mn-lt"/>
              </a:rPr>
              <a:t>with</a:t>
            </a:r>
            <a:r>
              <a:rPr lang="es-MX">
                <a:ea typeface="+mn-lt"/>
                <a:cs typeface="+mn-lt"/>
              </a:rPr>
              <a:t> </a:t>
            </a:r>
            <a:r>
              <a:rPr lang="es-MX" err="1">
                <a:ea typeface="+mn-lt"/>
                <a:cs typeface="+mn-lt"/>
              </a:rPr>
              <a:t>the</a:t>
            </a:r>
            <a:r>
              <a:rPr lang="es-MX">
                <a:ea typeface="+mn-lt"/>
                <a:cs typeface="+mn-lt"/>
              </a:rPr>
              <a:t> table </a:t>
            </a:r>
            <a:r>
              <a:rPr lang="es-MX" err="1">
                <a:ea typeface="+mn-lt"/>
                <a:cs typeface="+mn-lt"/>
              </a:rPr>
              <a:t>of</a:t>
            </a:r>
            <a:r>
              <a:rPr lang="es-MX">
                <a:ea typeface="+mn-lt"/>
                <a:cs typeface="+mn-lt"/>
              </a:rPr>
              <a:t> data </a:t>
            </a:r>
            <a:r>
              <a:rPr lang="es-MX" err="1">
                <a:ea typeface="+mn-lt"/>
                <a:cs typeface="+mn-lt"/>
              </a:rPr>
              <a:t>types</a:t>
            </a:r>
            <a:r>
              <a:rPr lang="es-MX">
                <a:ea typeface="+mn-lt"/>
                <a:cs typeface="+mn-lt"/>
              </a:rPr>
              <a:t> and </a:t>
            </a:r>
            <a:r>
              <a:rPr lang="es-MX" err="1">
                <a:ea typeface="+mn-lt"/>
                <a:cs typeface="+mn-lt"/>
              </a:rPr>
              <a:t>sizes</a:t>
            </a:r>
            <a:r>
              <a:rPr lang="es-MX">
                <a:ea typeface="+mn-lt"/>
                <a:cs typeface="+mn-lt"/>
              </a:rPr>
              <a:t> plus </a:t>
            </a:r>
            <a:r>
              <a:rPr lang="es-MX" err="1">
                <a:ea typeface="+mn-lt"/>
                <a:cs typeface="+mn-lt"/>
              </a:rPr>
              <a:t>source</a:t>
            </a:r>
            <a:r>
              <a:rPr lang="es-MX">
                <a:ea typeface="+mn-lt"/>
                <a:cs typeface="+mn-lt"/>
              </a:rPr>
              <a:t> </a:t>
            </a:r>
            <a:r>
              <a:rPr lang="es-MX" err="1">
                <a:ea typeface="+mn-lt"/>
                <a:cs typeface="+mn-lt"/>
              </a:rPr>
              <a:t>code</a:t>
            </a:r>
            <a:r>
              <a:rPr lang="es-MX">
                <a:ea typeface="+mn-lt"/>
                <a:cs typeface="+mn-lt"/>
              </a:rPr>
              <a:t>.</a:t>
            </a:r>
            <a:endParaRPr lang="es-MX"/>
          </a:p>
          <a:p>
            <a:endParaRPr lang="es-MX"/>
          </a:p>
        </p:txBody>
      </p:sp>
      <p:sp>
        <p:nvSpPr>
          <p:cNvPr id="4" name="Marcador de contenido 3">
            <a:extLst>
              <a:ext uri="{FF2B5EF4-FFF2-40B4-BE49-F238E27FC236}">
                <a16:creationId xmlns:a16="http://schemas.microsoft.com/office/drawing/2014/main" id="{E1387FCA-A900-41AC-BED6-9023448A4B7F}"/>
              </a:ext>
            </a:extLst>
          </p:cNvPr>
          <p:cNvSpPr>
            <a:spLocks noGrp="1"/>
          </p:cNvSpPr>
          <p:nvPr>
            <p:ph sz="half" idx="2"/>
          </p:nvPr>
        </p:nvSpPr>
        <p:spPr/>
        <p:txBody>
          <a:bodyPr vert="horz" lIns="45720" tIns="45720" rIns="45720" bIns="45720" rtlCol="0" anchor="t">
            <a:normAutofit lnSpcReduction="10000"/>
          </a:bodyPr>
          <a:lstStyle/>
          <a:p>
            <a:endParaRPr lang="es-MX"/>
          </a:p>
          <a:p>
            <a:r>
              <a:rPr lang="es-MX"/>
              <a:t>Word file @ </a:t>
            </a:r>
            <a:r>
              <a:rPr lang="es-MX" err="1"/>
              <a:t>Teams</a:t>
            </a:r>
            <a:endParaRPr lang="es-MX"/>
          </a:p>
          <a:p>
            <a:r>
              <a:rPr lang="es-MX" err="1"/>
              <a:t>Source</a:t>
            </a:r>
            <a:r>
              <a:rPr lang="es-MX"/>
              <a:t> </a:t>
            </a:r>
            <a:r>
              <a:rPr lang="es-MX" err="1"/>
              <a:t>code</a:t>
            </a:r>
            <a:r>
              <a:rPr lang="es-MX"/>
              <a:t> @ GitHub</a:t>
            </a:r>
          </a:p>
          <a:p>
            <a:r>
              <a:rPr lang="es-MX">
                <a:ea typeface="+mn-lt"/>
                <a:cs typeface="+mn-lt"/>
                <a:hlinkClick r:id="rId3"/>
              </a:rPr>
              <a:t>https://github.com/ClaudiaPrieto/2021-2_EmbeddedSw</a:t>
            </a:r>
          </a:p>
          <a:p>
            <a:r>
              <a:rPr lang="es-MX">
                <a:ea typeface="+mn-lt"/>
                <a:cs typeface="+mn-lt"/>
              </a:rPr>
              <a:t>Claudia </a:t>
            </a:r>
            <a:r>
              <a:rPr lang="es-MX" err="1">
                <a:ea typeface="+mn-lt"/>
                <a:cs typeface="+mn-lt"/>
              </a:rPr>
              <a:t>to</a:t>
            </a:r>
            <a:r>
              <a:rPr lang="es-MX">
                <a:ea typeface="+mn-lt"/>
                <a:cs typeface="+mn-lt"/>
              </a:rPr>
              <a:t> </a:t>
            </a:r>
            <a:r>
              <a:rPr lang="es-MX" err="1">
                <a:ea typeface="+mn-lt"/>
                <a:cs typeface="+mn-lt"/>
              </a:rPr>
              <a:t>create</a:t>
            </a:r>
            <a:r>
              <a:rPr lang="es-MX">
                <a:ea typeface="+mn-lt"/>
                <a:cs typeface="+mn-lt"/>
              </a:rPr>
              <a:t> a folder </a:t>
            </a:r>
            <a:r>
              <a:rPr lang="es-MX" err="1">
                <a:ea typeface="+mn-lt"/>
                <a:cs typeface="+mn-lt"/>
              </a:rPr>
              <a:t>for</a:t>
            </a:r>
            <a:r>
              <a:rPr lang="es-MX">
                <a:ea typeface="+mn-lt"/>
                <a:cs typeface="+mn-lt"/>
              </a:rPr>
              <a:t> </a:t>
            </a:r>
            <a:r>
              <a:rPr lang="es-MX" err="1">
                <a:ea typeface="+mn-lt"/>
                <a:cs typeface="+mn-lt"/>
              </a:rPr>
              <a:t>assignments</a:t>
            </a:r>
            <a:r>
              <a:rPr lang="es-MX">
                <a:ea typeface="+mn-lt"/>
                <a:cs typeface="+mn-lt"/>
              </a:rPr>
              <a:t>. </a:t>
            </a:r>
            <a:r>
              <a:rPr lang="es-MX" err="1">
                <a:ea typeface="+mn-lt"/>
                <a:cs typeface="+mn-lt"/>
              </a:rPr>
              <a:t>Jesus</a:t>
            </a:r>
            <a:r>
              <a:rPr lang="es-MX">
                <a:ea typeface="+mn-lt"/>
                <a:cs typeface="+mn-lt"/>
              </a:rPr>
              <a:t> </a:t>
            </a:r>
            <a:r>
              <a:rPr lang="es-MX" err="1">
                <a:ea typeface="+mn-lt"/>
                <a:cs typeface="+mn-lt"/>
              </a:rPr>
              <a:t>to</a:t>
            </a:r>
            <a:r>
              <a:rPr lang="es-MX">
                <a:ea typeface="+mn-lt"/>
                <a:cs typeface="+mn-lt"/>
              </a:rPr>
              <a:t> </a:t>
            </a:r>
            <a:r>
              <a:rPr lang="es-MX" err="1">
                <a:ea typeface="+mn-lt"/>
                <a:cs typeface="+mn-lt"/>
              </a:rPr>
              <a:t>create</a:t>
            </a:r>
            <a:r>
              <a:rPr lang="es-MX">
                <a:ea typeface="+mn-lt"/>
                <a:cs typeface="+mn-lt"/>
              </a:rPr>
              <a:t> in </a:t>
            </a:r>
            <a:r>
              <a:rPr lang="es-MX" err="1">
                <a:ea typeface="+mn-lt"/>
                <a:cs typeface="+mn-lt"/>
              </a:rPr>
              <a:t>it</a:t>
            </a:r>
            <a:r>
              <a:rPr lang="es-MX">
                <a:ea typeface="+mn-lt"/>
                <a:cs typeface="+mn-lt"/>
              </a:rPr>
              <a:t>, a folder HW09, place </a:t>
            </a:r>
            <a:r>
              <a:rPr lang="es-MX" err="1">
                <a:ea typeface="+mn-lt"/>
                <a:cs typeface="+mn-lt"/>
              </a:rPr>
              <a:t>code</a:t>
            </a:r>
            <a:r>
              <a:rPr lang="es-MX">
                <a:ea typeface="+mn-lt"/>
                <a:cs typeface="+mn-lt"/>
              </a:rPr>
              <a:t> in </a:t>
            </a:r>
            <a:r>
              <a:rPr lang="es-MX" err="1">
                <a:ea typeface="+mn-lt"/>
                <a:cs typeface="+mn-lt"/>
              </a:rPr>
              <a:t>there</a:t>
            </a:r>
            <a:r>
              <a:rPr lang="es-MX">
                <a:ea typeface="+mn-lt"/>
                <a:cs typeface="+mn-lt"/>
              </a:rPr>
              <a:t>.</a:t>
            </a:r>
          </a:p>
          <a:p>
            <a:r>
              <a:rPr lang="es-MX" b="1">
                <a:ea typeface="+mn-lt"/>
                <a:cs typeface="+mn-lt"/>
              </a:rPr>
              <a:t>Date</a:t>
            </a:r>
            <a:r>
              <a:rPr lang="es-MX">
                <a:ea typeface="+mn-lt"/>
                <a:cs typeface="+mn-lt"/>
              </a:rPr>
              <a:t>: </a:t>
            </a:r>
            <a:r>
              <a:rPr lang="es-MX">
                <a:highlight>
                  <a:srgbClr val="008080"/>
                </a:highlight>
                <a:ea typeface="+mn-lt"/>
                <a:cs typeface="+mn-lt"/>
              </a:rPr>
              <a:t>2021.09.24</a:t>
            </a:r>
            <a:r>
              <a:rPr lang="es-MX">
                <a:ea typeface="+mn-lt"/>
                <a:cs typeface="+mn-lt"/>
              </a:rPr>
              <a:t> </a:t>
            </a:r>
            <a:r>
              <a:rPr lang="es-MX" err="1">
                <a:ea typeface="+mn-lt"/>
                <a:cs typeface="+mn-lt"/>
              </a:rPr>
              <a:t>friday</a:t>
            </a:r>
            <a:endParaRPr lang="es-MX">
              <a:ea typeface="+mn-lt"/>
              <a:cs typeface="+mn-lt"/>
            </a:endParaRPr>
          </a:p>
        </p:txBody>
      </p:sp>
      <p:sp>
        <p:nvSpPr>
          <p:cNvPr id="5" name="Marcador de pie de página 4">
            <a:extLst>
              <a:ext uri="{FF2B5EF4-FFF2-40B4-BE49-F238E27FC236}">
                <a16:creationId xmlns:a16="http://schemas.microsoft.com/office/drawing/2014/main" id="{1E9FCAAE-C61E-4988-ABA9-98F9B9CEA8BB}"/>
              </a:ext>
            </a:extLst>
          </p:cNvPr>
          <p:cNvSpPr>
            <a:spLocks noGrp="1"/>
          </p:cNvSpPr>
          <p:nvPr>
            <p:ph type="ftr" sz="quarter" idx="11"/>
          </p:nvPr>
        </p:nvSpPr>
        <p:spPr/>
        <p:txBody>
          <a:bodyPr/>
          <a:lstStyle/>
          <a:p>
            <a:r>
              <a:rPr lang="it-IT"/>
              <a:t>C. </a:t>
            </a:r>
            <a:r>
              <a:rPr lang="it-IT" err="1"/>
              <a:t>Prieto</a:t>
            </a:r>
            <a:r>
              <a:rPr lang="it-IT"/>
              <a:t>, 2021-2</a:t>
            </a:r>
            <a:endParaRPr lang="en-US"/>
          </a:p>
        </p:txBody>
      </p:sp>
      <p:sp>
        <p:nvSpPr>
          <p:cNvPr id="6" name="Marcador de número de diapositiva 5">
            <a:extLst>
              <a:ext uri="{FF2B5EF4-FFF2-40B4-BE49-F238E27FC236}">
                <a16:creationId xmlns:a16="http://schemas.microsoft.com/office/drawing/2014/main" id="{98A4550F-6AF2-4D20-824B-15DC034634AA}"/>
              </a:ext>
            </a:extLst>
          </p:cNvPr>
          <p:cNvSpPr>
            <a:spLocks noGrp="1"/>
          </p:cNvSpPr>
          <p:nvPr>
            <p:ph type="sldNum" sz="quarter" idx="12"/>
          </p:nvPr>
        </p:nvSpPr>
        <p:spPr/>
        <p:txBody>
          <a:bodyPr/>
          <a:lstStyle/>
          <a:p>
            <a:fld id="{4FAB73BC-B049-4115-A692-8D63A059BFB8}" type="slidenum">
              <a:rPr lang="en-US" dirty="0"/>
              <a:t>12</a:t>
            </a:fld>
            <a:endParaRPr lang="en-US"/>
          </a:p>
        </p:txBody>
      </p:sp>
    </p:spTree>
    <p:extLst>
      <p:ext uri="{BB962C8B-B14F-4D97-AF65-F5344CB8AC3E}">
        <p14:creationId xmlns:p14="http://schemas.microsoft.com/office/powerpoint/2010/main" val="2420030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49A3EE-20A5-4926-8FA4-F3C93E4252BD}"/>
              </a:ext>
            </a:extLst>
          </p:cNvPr>
          <p:cNvSpPr>
            <a:spLocks noGrp="1"/>
          </p:cNvSpPr>
          <p:nvPr>
            <p:ph type="title"/>
          </p:nvPr>
        </p:nvSpPr>
        <p:spPr/>
        <p:txBody>
          <a:bodyPr/>
          <a:lstStyle/>
          <a:p>
            <a:r>
              <a:rPr lang="es-MX" err="1"/>
              <a:t>Constants</a:t>
            </a:r>
            <a:r>
              <a:rPr lang="es-MX"/>
              <a:t>, </a:t>
            </a:r>
            <a:r>
              <a:rPr lang="es-MX" err="1"/>
              <a:t>how</a:t>
            </a:r>
            <a:r>
              <a:rPr lang="es-MX"/>
              <a:t> </a:t>
            </a:r>
            <a:r>
              <a:rPr lang="es-MX" err="1"/>
              <a:t>to</a:t>
            </a:r>
            <a:r>
              <a:rPr lang="es-MX"/>
              <a:t> define </a:t>
            </a:r>
            <a:r>
              <a:rPr lang="es-MX" err="1"/>
              <a:t>them</a:t>
            </a:r>
            <a:r>
              <a:rPr lang="es-MX"/>
              <a:t> [3]</a:t>
            </a:r>
          </a:p>
        </p:txBody>
      </p:sp>
      <p:sp>
        <p:nvSpPr>
          <p:cNvPr id="3" name="Marcador de contenido 2">
            <a:extLst>
              <a:ext uri="{FF2B5EF4-FFF2-40B4-BE49-F238E27FC236}">
                <a16:creationId xmlns:a16="http://schemas.microsoft.com/office/drawing/2014/main" id="{5F1FA31A-40D2-492B-977D-E7DF15476FBA}"/>
              </a:ext>
            </a:extLst>
          </p:cNvPr>
          <p:cNvSpPr>
            <a:spLocks noGrp="1"/>
          </p:cNvSpPr>
          <p:nvPr>
            <p:ph sz="half" idx="1"/>
          </p:nvPr>
        </p:nvSpPr>
        <p:spPr/>
        <p:txBody>
          <a:bodyPr vert="horz" lIns="45720" tIns="45720" rIns="45720" bIns="45720" rtlCol="0" anchor="t">
            <a:normAutofit/>
          </a:bodyPr>
          <a:lstStyle/>
          <a:p>
            <a:pPr>
              <a:buFont typeface="Wingdings" panose="020B0602020104020603" pitchFamily="34" charset="0"/>
              <a:buChar char="§"/>
            </a:pPr>
            <a:r>
              <a:rPr lang="es-MX"/>
              <a:t>0x1234 – hexadecimal</a:t>
            </a:r>
          </a:p>
          <a:p>
            <a:pPr>
              <a:buFont typeface="Wingdings" panose="020B0602020104020603" pitchFamily="34" charset="0"/>
              <a:buChar char="§"/>
            </a:pPr>
            <a:r>
              <a:rPr lang="es-MX">
                <a:highlight>
                  <a:srgbClr val="00FF00"/>
                </a:highlight>
              </a:rPr>
              <a:t>1234L </a:t>
            </a:r>
            <a:r>
              <a:rPr lang="es-MX" err="1"/>
              <a:t>or</a:t>
            </a:r>
            <a:r>
              <a:rPr lang="es-MX"/>
              <a:t> </a:t>
            </a:r>
            <a:r>
              <a:rPr lang="es-MX">
                <a:highlight>
                  <a:srgbClr val="008080"/>
                </a:highlight>
              </a:rPr>
              <a:t>1234l</a:t>
            </a:r>
            <a:r>
              <a:rPr lang="es-MX"/>
              <a:t> – </a:t>
            </a:r>
            <a:r>
              <a:rPr lang="es-MX" err="1"/>
              <a:t>long</a:t>
            </a:r>
          </a:p>
          <a:p>
            <a:pPr>
              <a:buFont typeface="Wingdings" panose="020B0602020104020603" pitchFamily="34" charset="0"/>
              <a:buChar char="§"/>
            </a:pPr>
            <a:r>
              <a:rPr lang="es-MX"/>
              <a:t>1234U – </a:t>
            </a:r>
            <a:r>
              <a:rPr lang="es-MX" err="1"/>
              <a:t>unsigned</a:t>
            </a:r>
          </a:p>
          <a:p>
            <a:pPr>
              <a:buFont typeface="Wingdings" panose="020B0602020104020603" pitchFamily="34" charset="0"/>
              <a:buChar char="§"/>
            </a:pPr>
            <a:r>
              <a:rPr lang="es-MX"/>
              <a:t>123.4 </a:t>
            </a:r>
            <a:r>
              <a:rPr lang="es-MX" err="1"/>
              <a:t>or</a:t>
            </a:r>
            <a:r>
              <a:rPr lang="es-MX"/>
              <a:t> 1.234e2 </a:t>
            </a:r>
            <a:r>
              <a:rPr lang="es-MX" err="1"/>
              <a:t>or</a:t>
            </a:r>
            <a:r>
              <a:rPr lang="es-MX"/>
              <a:t> 1234f - </a:t>
            </a:r>
            <a:r>
              <a:rPr lang="es-MX" err="1"/>
              <a:t>float</a:t>
            </a:r>
            <a:r>
              <a:rPr lang="es-MX"/>
              <a:t> </a:t>
            </a:r>
          </a:p>
          <a:p>
            <a:pPr>
              <a:buFont typeface="Wingdings" panose="020B0602020104020603" pitchFamily="34" charset="0"/>
              <a:buChar char="§"/>
            </a:pPr>
            <a:r>
              <a:rPr lang="es-MX"/>
              <a:t>031 – octal (</a:t>
            </a:r>
            <a:r>
              <a:rPr lang="es-MX" err="1"/>
              <a:t>starting</a:t>
            </a:r>
            <a:r>
              <a:rPr lang="es-MX"/>
              <a:t> </a:t>
            </a:r>
            <a:r>
              <a:rPr lang="es-MX" err="1"/>
              <a:t>with</a:t>
            </a:r>
            <a:r>
              <a:rPr lang="es-MX"/>
              <a:t> </a:t>
            </a:r>
            <a:r>
              <a:rPr lang="es-MX" err="1"/>
              <a:t>zero</a:t>
            </a:r>
            <a:r>
              <a:rPr lang="es-MX"/>
              <a:t>)</a:t>
            </a:r>
          </a:p>
          <a:p>
            <a:pPr>
              <a:buFont typeface="Wingdings" panose="020B0602020104020603" pitchFamily="34" charset="0"/>
              <a:buChar char="§"/>
            </a:pPr>
            <a:r>
              <a:rPr lang="es-MX"/>
              <a:t>'a' - </a:t>
            </a:r>
            <a:r>
              <a:rPr lang="es-MX" err="1"/>
              <a:t>char</a:t>
            </a:r>
          </a:p>
          <a:p>
            <a:pPr>
              <a:buFont typeface="Wingdings" panose="020B0602020104020603" pitchFamily="34" charset="0"/>
              <a:buChar char="§"/>
            </a:pPr>
            <a:r>
              <a:rPr lang="es-MX"/>
              <a:t>"a" - </a:t>
            </a:r>
            <a:r>
              <a:rPr lang="es-MX" err="1"/>
              <a:t>string</a:t>
            </a:r>
            <a:endParaRPr lang="es-MX"/>
          </a:p>
        </p:txBody>
      </p:sp>
      <p:sp>
        <p:nvSpPr>
          <p:cNvPr id="5" name="Marcador de pie de página 4">
            <a:extLst>
              <a:ext uri="{FF2B5EF4-FFF2-40B4-BE49-F238E27FC236}">
                <a16:creationId xmlns:a16="http://schemas.microsoft.com/office/drawing/2014/main" id="{D112CB6A-823D-4D15-B839-046F71859076}"/>
              </a:ext>
            </a:extLst>
          </p:cNvPr>
          <p:cNvSpPr>
            <a:spLocks noGrp="1"/>
          </p:cNvSpPr>
          <p:nvPr>
            <p:ph type="ftr" sz="quarter" idx="11"/>
          </p:nvPr>
        </p:nvSpPr>
        <p:spPr/>
        <p:txBody>
          <a:bodyPr/>
          <a:lstStyle/>
          <a:p>
            <a:r>
              <a:rPr lang="it-IT"/>
              <a:t>C. </a:t>
            </a:r>
            <a:r>
              <a:rPr lang="it-IT" err="1"/>
              <a:t>Prieto</a:t>
            </a:r>
            <a:r>
              <a:rPr lang="it-IT"/>
              <a:t>, 2021-2</a:t>
            </a:r>
            <a:endParaRPr lang="en-US"/>
          </a:p>
        </p:txBody>
      </p:sp>
      <p:sp>
        <p:nvSpPr>
          <p:cNvPr id="6" name="Marcador de número de diapositiva 5">
            <a:extLst>
              <a:ext uri="{FF2B5EF4-FFF2-40B4-BE49-F238E27FC236}">
                <a16:creationId xmlns:a16="http://schemas.microsoft.com/office/drawing/2014/main" id="{921B64B6-03C4-41DE-AE55-4C73FD9ADC38}"/>
              </a:ext>
            </a:extLst>
          </p:cNvPr>
          <p:cNvSpPr>
            <a:spLocks noGrp="1"/>
          </p:cNvSpPr>
          <p:nvPr>
            <p:ph type="sldNum" sz="quarter" idx="12"/>
          </p:nvPr>
        </p:nvSpPr>
        <p:spPr/>
        <p:txBody>
          <a:bodyPr/>
          <a:lstStyle/>
          <a:p>
            <a:fld id="{4FAB73BC-B049-4115-A692-8D63A059BFB8}" type="slidenum">
              <a:rPr lang="en-US" dirty="0"/>
              <a:t>13</a:t>
            </a:fld>
            <a:endParaRPr lang="en-US"/>
          </a:p>
        </p:txBody>
      </p:sp>
      <p:sp>
        <p:nvSpPr>
          <p:cNvPr id="9" name="Marcador de contenido 8">
            <a:extLst>
              <a:ext uri="{FF2B5EF4-FFF2-40B4-BE49-F238E27FC236}">
                <a16:creationId xmlns:a16="http://schemas.microsoft.com/office/drawing/2014/main" id="{7371E201-5BB1-49D5-9106-F99FF4578568}"/>
              </a:ext>
            </a:extLst>
          </p:cNvPr>
          <p:cNvSpPr>
            <a:spLocks noGrp="1"/>
          </p:cNvSpPr>
          <p:nvPr>
            <p:ph sz="half" idx="2"/>
          </p:nvPr>
        </p:nvSpPr>
        <p:spPr/>
        <p:txBody>
          <a:bodyPr vert="horz" lIns="45720" tIns="45720" rIns="45720" bIns="45720" rtlCol="0" anchor="t">
            <a:normAutofit/>
          </a:bodyPr>
          <a:lstStyle/>
          <a:p>
            <a:endParaRPr lang="es-MX"/>
          </a:p>
        </p:txBody>
      </p:sp>
    </p:spTree>
    <p:extLst>
      <p:ext uri="{BB962C8B-B14F-4D97-AF65-F5344CB8AC3E}">
        <p14:creationId xmlns:p14="http://schemas.microsoft.com/office/powerpoint/2010/main" val="1891212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0DF636-16EF-4856-B899-DF95AEF53BF9}"/>
              </a:ext>
            </a:extLst>
          </p:cNvPr>
          <p:cNvSpPr>
            <a:spLocks noGrp="1"/>
          </p:cNvSpPr>
          <p:nvPr>
            <p:ph type="title"/>
          </p:nvPr>
        </p:nvSpPr>
        <p:spPr/>
        <p:txBody>
          <a:bodyPr/>
          <a:lstStyle/>
          <a:p>
            <a:r>
              <a:rPr lang="es-MX" err="1"/>
              <a:t>Derived</a:t>
            </a:r>
            <a:r>
              <a:rPr lang="es-MX"/>
              <a:t> data </a:t>
            </a:r>
            <a:r>
              <a:rPr lang="es-MX" err="1"/>
              <a:t>types</a:t>
            </a:r>
            <a:r>
              <a:rPr lang="es-MX"/>
              <a:t> [3]</a:t>
            </a:r>
          </a:p>
        </p:txBody>
      </p:sp>
      <p:sp>
        <p:nvSpPr>
          <p:cNvPr id="3" name="Marcador de contenido 2">
            <a:extLst>
              <a:ext uri="{FF2B5EF4-FFF2-40B4-BE49-F238E27FC236}">
                <a16:creationId xmlns:a16="http://schemas.microsoft.com/office/drawing/2014/main" id="{EDEC98DA-6521-4056-9672-02ABFEDFE22A}"/>
              </a:ext>
            </a:extLst>
          </p:cNvPr>
          <p:cNvSpPr>
            <a:spLocks noGrp="1"/>
          </p:cNvSpPr>
          <p:nvPr>
            <p:ph sz="half" idx="1"/>
          </p:nvPr>
        </p:nvSpPr>
        <p:spPr/>
        <p:txBody>
          <a:bodyPr vert="horz" lIns="45720" tIns="45720" rIns="45720" bIns="45720" rtlCol="0" anchor="t">
            <a:normAutofit lnSpcReduction="10000"/>
          </a:bodyPr>
          <a:lstStyle/>
          <a:p>
            <a:pPr>
              <a:buFont typeface="Tw Cen MT" pitchFamily="18" charset="2"/>
              <a:buChar char=" "/>
            </a:pPr>
            <a:r>
              <a:rPr lang="es-MX" err="1"/>
              <a:t>Enum</a:t>
            </a:r>
            <a:endParaRPr lang="es-MX"/>
          </a:p>
          <a:p>
            <a:pPr marL="264795" lvl="1">
              <a:buFont typeface="Wingdings" panose="020B0602020104020603" pitchFamily="34" charset="0"/>
              <a:buChar char="ü"/>
            </a:pPr>
            <a:r>
              <a:rPr lang="es-MX" err="1"/>
              <a:t>Grouping</a:t>
            </a:r>
            <a:r>
              <a:rPr lang="es-MX"/>
              <a:t> </a:t>
            </a:r>
            <a:r>
              <a:rPr lang="es-MX" err="1"/>
              <a:t>constant</a:t>
            </a:r>
            <a:r>
              <a:rPr lang="es-MX"/>
              <a:t> </a:t>
            </a:r>
            <a:r>
              <a:rPr lang="es-MX" err="1"/>
              <a:t>values</a:t>
            </a:r>
            <a:endParaRPr lang="es-MX"/>
          </a:p>
          <a:p>
            <a:pPr marL="264795" lvl="1">
              <a:buFont typeface="Wingdings" panose="020B0602020104020603" pitchFamily="34" charset="0"/>
              <a:buChar char="ü"/>
            </a:pPr>
            <a:r>
              <a:rPr lang="es-MX" err="1"/>
              <a:t>We</a:t>
            </a:r>
            <a:r>
              <a:rPr lang="es-MX"/>
              <a:t> can declare variables </a:t>
            </a:r>
            <a:r>
              <a:rPr lang="es-MX" err="1"/>
              <a:t>with</a:t>
            </a:r>
            <a:r>
              <a:rPr lang="es-MX"/>
              <a:t> </a:t>
            </a:r>
            <a:r>
              <a:rPr lang="es-MX" err="1"/>
              <a:t>enum</a:t>
            </a:r>
            <a:r>
              <a:rPr lang="es-MX"/>
              <a:t> </a:t>
            </a:r>
            <a:r>
              <a:rPr lang="es-MX" err="1"/>
              <a:t>types</a:t>
            </a:r>
            <a:r>
              <a:rPr lang="es-MX"/>
              <a:t> </a:t>
            </a:r>
            <a:r>
              <a:rPr lang="es-MX" err="1"/>
              <a:t>to</a:t>
            </a:r>
            <a:r>
              <a:rPr lang="es-MX"/>
              <a:t> </a:t>
            </a:r>
            <a:r>
              <a:rPr lang="es-MX" err="1"/>
              <a:t>contain</a:t>
            </a:r>
            <a:r>
              <a:rPr lang="es-MX"/>
              <a:t> </a:t>
            </a:r>
            <a:r>
              <a:rPr lang="es-MX" err="1"/>
              <a:t>better</a:t>
            </a:r>
            <a:r>
              <a:rPr lang="es-MX"/>
              <a:t> </a:t>
            </a:r>
            <a:r>
              <a:rPr lang="es-MX" err="1"/>
              <a:t>the</a:t>
            </a:r>
            <a:r>
              <a:rPr lang="es-MX"/>
              <a:t> </a:t>
            </a:r>
            <a:r>
              <a:rPr lang="es-MX" err="1"/>
              <a:t>values</a:t>
            </a:r>
            <a:r>
              <a:rPr lang="es-MX"/>
              <a:t> </a:t>
            </a:r>
            <a:r>
              <a:rPr lang="es-MX" err="1"/>
              <a:t>that</a:t>
            </a:r>
            <a:r>
              <a:rPr lang="es-MX"/>
              <a:t> are </a:t>
            </a:r>
            <a:r>
              <a:rPr lang="es-MX" err="1"/>
              <a:t>accepted</a:t>
            </a:r>
            <a:endParaRPr lang="es-MX"/>
          </a:p>
          <a:p>
            <a:pPr marL="264795" lvl="1">
              <a:buFont typeface="Wingdings" panose="020B0602020104020603" pitchFamily="34" charset="0"/>
              <a:buChar char="ü"/>
            </a:pPr>
            <a:r>
              <a:rPr lang="es-MX" err="1"/>
              <a:t>Symbolic</a:t>
            </a:r>
            <a:r>
              <a:rPr lang="es-MX"/>
              <a:t> </a:t>
            </a:r>
            <a:r>
              <a:rPr lang="es-MX" err="1"/>
              <a:t>representation</a:t>
            </a:r>
            <a:r>
              <a:rPr lang="es-MX"/>
              <a:t> </a:t>
            </a:r>
            <a:r>
              <a:rPr lang="es-MX" err="1"/>
              <a:t>is</a:t>
            </a:r>
            <a:r>
              <a:rPr lang="es-MX"/>
              <a:t> </a:t>
            </a:r>
            <a:r>
              <a:rPr lang="es-MX" err="1"/>
              <a:t>much</a:t>
            </a:r>
            <a:r>
              <a:rPr lang="es-MX"/>
              <a:t> </a:t>
            </a:r>
            <a:r>
              <a:rPr lang="es-MX" err="1"/>
              <a:t>easier</a:t>
            </a:r>
            <a:r>
              <a:rPr lang="es-MX"/>
              <a:t> </a:t>
            </a:r>
            <a:r>
              <a:rPr lang="es-MX" err="1"/>
              <a:t>when</a:t>
            </a:r>
            <a:r>
              <a:rPr lang="es-MX"/>
              <a:t> </a:t>
            </a:r>
            <a:r>
              <a:rPr lang="es-MX" err="1"/>
              <a:t>debugging</a:t>
            </a:r>
            <a:endParaRPr lang="es-MX"/>
          </a:p>
          <a:p>
            <a:r>
              <a:rPr lang="es-MX" err="1"/>
              <a:t>Structures</a:t>
            </a:r>
          </a:p>
          <a:p>
            <a:pPr marL="264795" lvl="1">
              <a:buFont typeface="Wingdings" panose="020B0602020104020603" pitchFamily="34" charset="0"/>
              <a:buChar char="ü"/>
            </a:pPr>
            <a:r>
              <a:rPr lang="es-MX"/>
              <a:t>Composed data types</a:t>
            </a:r>
          </a:p>
          <a:p>
            <a:pPr marL="264795" lvl="1">
              <a:buFont typeface="Wingdings" panose="020B0602020104020603" pitchFamily="34" charset="0"/>
              <a:buChar char="ü"/>
            </a:pPr>
            <a:r>
              <a:rPr lang="es-MX"/>
              <a:t>Size will be the sum of all of its elements</a:t>
            </a:r>
          </a:p>
          <a:p>
            <a:r>
              <a:rPr lang="es-MX"/>
              <a:t>Unions</a:t>
            </a:r>
          </a:p>
          <a:p>
            <a:pPr marL="264795" lvl="1">
              <a:buFont typeface="Wingdings" panose="020B0602020104020603" pitchFamily="34" charset="0"/>
              <a:buChar char="ü"/>
            </a:pPr>
            <a:r>
              <a:rPr lang="es-MX"/>
              <a:t>A way to represent a value with different data types</a:t>
            </a:r>
          </a:p>
          <a:p>
            <a:pPr marL="264795" lvl="1">
              <a:buFont typeface="Wingdings" panose="020B0602020104020603" pitchFamily="34" charset="0"/>
              <a:buChar char="ü"/>
            </a:pPr>
            <a:r>
              <a:rPr lang="es-MX"/>
              <a:t>Size will be the size of the largest element</a:t>
            </a:r>
          </a:p>
        </p:txBody>
      </p:sp>
      <p:pic>
        <p:nvPicPr>
          <p:cNvPr id="7" name="Imagen 7">
            <a:extLst>
              <a:ext uri="{FF2B5EF4-FFF2-40B4-BE49-F238E27FC236}">
                <a16:creationId xmlns:a16="http://schemas.microsoft.com/office/drawing/2014/main" id="{D2CE0C0B-7869-435F-A950-8C518E6ACDD5}"/>
              </a:ext>
            </a:extLst>
          </p:cNvPr>
          <p:cNvPicPr>
            <a:picLocks noGrp="1" noChangeAspect="1"/>
          </p:cNvPicPr>
          <p:nvPr>
            <p:ph sz="half" idx="2"/>
          </p:nvPr>
        </p:nvPicPr>
        <p:blipFill>
          <a:blip r:embed="rId2"/>
          <a:stretch>
            <a:fillRect/>
          </a:stretch>
        </p:blipFill>
        <p:spPr>
          <a:xfrm>
            <a:off x="7494494" y="3902420"/>
            <a:ext cx="2616200" cy="1919653"/>
          </a:xfrm>
        </p:spPr>
      </p:pic>
      <p:sp>
        <p:nvSpPr>
          <p:cNvPr id="5" name="Marcador de pie de página 4">
            <a:extLst>
              <a:ext uri="{FF2B5EF4-FFF2-40B4-BE49-F238E27FC236}">
                <a16:creationId xmlns:a16="http://schemas.microsoft.com/office/drawing/2014/main" id="{13EFC1EA-48B3-4AD3-9A9C-58D865E0CAAD}"/>
              </a:ext>
            </a:extLst>
          </p:cNvPr>
          <p:cNvSpPr>
            <a:spLocks noGrp="1"/>
          </p:cNvSpPr>
          <p:nvPr>
            <p:ph type="ftr" sz="quarter" idx="11"/>
          </p:nvPr>
        </p:nvSpPr>
        <p:spPr/>
        <p:txBody>
          <a:bodyPr/>
          <a:lstStyle/>
          <a:p>
            <a:r>
              <a:rPr lang="it-IT"/>
              <a:t>C. </a:t>
            </a:r>
            <a:r>
              <a:rPr lang="it-IT" err="1"/>
              <a:t>Prieto</a:t>
            </a:r>
            <a:r>
              <a:rPr lang="it-IT"/>
              <a:t>, 2021-2</a:t>
            </a:r>
            <a:endParaRPr lang="en-US"/>
          </a:p>
        </p:txBody>
      </p:sp>
      <p:sp>
        <p:nvSpPr>
          <p:cNvPr id="6" name="Marcador de número de diapositiva 5">
            <a:extLst>
              <a:ext uri="{FF2B5EF4-FFF2-40B4-BE49-F238E27FC236}">
                <a16:creationId xmlns:a16="http://schemas.microsoft.com/office/drawing/2014/main" id="{BDFAACC2-EEA8-49F1-8D92-A1D47004E951}"/>
              </a:ext>
            </a:extLst>
          </p:cNvPr>
          <p:cNvSpPr>
            <a:spLocks noGrp="1"/>
          </p:cNvSpPr>
          <p:nvPr>
            <p:ph type="sldNum" sz="quarter" idx="12"/>
          </p:nvPr>
        </p:nvSpPr>
        <p:spPr/>
        <p:txBody>
          <a:bodyPr/>
          <a:lstStyle/>
          <a:p>
            <a:fld id="{4FAB73BC-B049-4115-A692-8D63A059BFB8}" type="slidenum">
              <a:rPr lang="en-US" dirty="0"/>
              <a:t>14</a:t>
            </a:fld>
            <a:endParaRPr lang="en-US"/>
          </a:p>
        </p:txBody>
      </p:sp>
      <p:graphicFrame>
        <p:nvGraphicFramePr>
          <p:cNvPr id="8" name="Tabla 8">
            <a:extLst>
              <a:ext uri="{FF2B5EF4-FFF2-40B4-BE49-F238E27FC236}">
                <a16:creationId xmlns:a16="http://schemas.microsoft.com/office/drawing/2014/main" id="{4EA09CD5-6B5D-4C70-A57F-BD0E7123D401}"/>
              </a:ext>
            </a:extLst>
          </p:cNvPr>
          <p:cNvGraphicFramePr>
            <a:graphicFrameLocks noGrp="1"/>
          </p:cNvGraphicFramePr>
          <p:nvPr>
            <p:extLst>
              <p:ext uri="{D42A27DB-BD31-4B8C-83A1-F6EECF244321}">
                <p14:modId xmlns:p14="http://schemas.microsoft.com/office/powerpoint/2010/main" val="1564331019"/>
              </p:ext>
            </p:extLst>
          </p:nvPr>
        </p:nvGraphicFramePr>
        <p:xfrm>
          <a:off x="6643077" y="664307"/>
          <a:ext cx="4257636" cy="2494279"/>
        </p:xfrm>
        <a:graphic>
          <a:graphicData uri="http://schemas.openxmlformats.org/drawingml/2006/table">
            <a:tbl>
              <a:tblPr firstRow="1" bandRow="1">
                <a:tableStyleId>{5C22544A-7EE6-4342-B048-85BDC9FD1C3A}</a:tableStyleId>
              </a:tblPr>
              <a:tblGrid>
                <a:gridCol w="1419212">
                  <a:extLst>
                    <a:ext uri="{9D8B030D-6E8A-4147-A177-3AD203B41FA5}">
                      <a16:colId xmlns:a16="http://schemas.microsoft.com/office/drawing/2014/main" val="2081879475"/>
                    </a:ext>
                  </a:extLst>
                </a:gridCol>
                <a:gridCol w="1419212">
                  <a:extLst>
                    <a:ext uri="{9D8B030D-6E8A-4147-A177-3AD203B41FA5}">
                      <a16:colId xmlns:a16="http://schemas.microsoft.com/office/drawing/2014/main" val="2652772362"/>
                    </a:ext>
                  </a:extLst>
                </a:gridCol>
                <a:gridCol w="1419212">
                  <a:extLst>
                    <a:ext uri="{9D8B030D-6E8A-4147-A177-3AD203B41FA5}">
                      <a16:colId xmlns:a16="http://schemas.microsoft.com/office/drawing/2014/main" val="2114225484"/>
                    </a:ext>
                  </a:extLst>
                </a:gridCol>
              </a:tblGrid>
              <a:tr h="370840">
                <a:tc>
                  <a:txBody>
                    <a:bodyPr/>
                    <a:lstStyle/>
                    <a:p>
                      <a:r>
                        <a:rPr lang="es-MX"/>
                        <a:t>location</a:t>
                      </a:r>
                    </a:p>
                  </a:txBody>
                  <a:tcPr/>
                </a:tc>
                <a:tc>
                  <a:txBody>
                    <a:bodyPr/>
                    <a:lstStyle/>
                    <a:p>
                      <a:r>
                        <a:rPr lang="es-MX"/>
                        <a:t>Example (struct)</a:t>
                      </a:r>
                    </a:p>
                  </a:txBody>
                  <a:tcPr/>
                </a:tc>
                <a:tc>
                  <a:txBody>
                    <a:bodyPr/>
                    <a:lstStyle/>
                    <a:p>
                      <a:r>
                        <a:rPr lang="es-MX"/>
                        <a:t>Example2 (union)</a:t>
                      </a:r>
                    </a:p>
                  </a:txBody>
                  <a:tcPr/>
                </a:tc>
                <a:extLst>
                  <a:ext uri="{0D108BD9-81ED-4DB2-BD59-A6C34878D82A}">
                    <a16:rowId xmlns:a16="http://schemas.microsoft.com/office/drawing/2014/main" val="3311454482"/>
                  </a:ext>
                </a:extLst>
              </a:tr>
              <a:tr h="370840">
                <a:tc>
                  <a:txBody>
                    <a:bodyPr/>
                    <a:lstStyle/>
                    <a:p>
                      <a:r>
                        <a:rPr lang="es-MX"/>
                        <a:t>0</a:t>
                      </a:r>
                    </a:p>
                  </a:txBody>
                  <a:tcPr/>
                </a:tc>
                <a:tc rowSpan="4">
                  <a:txBody>
                    <a:bodyPr/>
                    <a:lstStyle/>
                    <a:p>
                      <a:pPr lvl="0" algn="ctr">
                        <a:buNone/>
                      </a:pPr>
                      <a:r>
                        <a:rPr lang="es-MX"/>
                        <a:t>i1</a:t>
                      </a:r>
                    </a:p>
                  </a:txBody>
                  <a:tcPr anchor="ctr"/>
                </a:tc>
                <a:tc>
                  <a:txBody>
                    <a:bodyPr/>
                    <a:lstStyle/>
                    <a:p>
                      <a:r>
                        <a:rPr lang="es-MX"/>
                        <a:t>C2 / i1</a:t>
                      </a:r>
                    </a:p>
                  </a:txBody>
                  <a:tcPr/>
                </a:tc>
                <a:extLst>
                  <a:ext uri="{0D108BD9-81ED-4DB2-BD59-A6C34878D82A}">
                    <a16:rowId xmlns:a16="http://schemas.microsoft.com/office/drawing/2014/main" val="948161852"/>
                  </a:ext>
                </a:extLst>
              </a:tr>
              <a:tr h="370840">
                <a:tc>
                  <a:txBody>
                    <a:bodyPr/>
                    <a:lstStyle/>
                    <a:p>
                      <a:r>
                        <a:rPr lang="es-MX"/>
                        <a:t>1</a:t>
                      </a:r>
                    </a:p>
                  </a:txBody>
                  <a:tcPr/>
                </a:tc>
                <a:tc vMerge="1">
                  <a:txBody>
                    <a:bodyPr/>
                    <a:lstStyle/>
                    <a:p>
                      <a:endParaRPr lang="es-MX"/>
                    </a:p>
                  </a:txBody>
                  <a:tcPr/>
                </a:tc>
                <a:tc>
                  <a:txBody>
                    <a:bodyPr/>
                    <a:lstStyle/>
                    <a:p>
                      <a:r>
                        <a:rPr lang="es-MX"/>
                        <a:t>i1</a:t>
                      </a:r>
                    </a:p>
                  </a:txBody>
                  <a:tcPr/>
                </a:tc>
                <a:extLst>
                  <a:ext uri="{0D108BD9-81ED-4DB2-BD59-A6C34878D82A}">
                    <a16:rowId xmlns:a16="http://schemas.microsoft.com/office/drawing/2014/main" val="194348981"/>
                  </a:ext>
                </a:extLst>
              </a:tr>
              <a:tr h="370840">
                <a:tc>
                  <a:txBody>
                    <a:bodyPr/>
                    <a:lstStyle/>
                    <a:p>
                      <a:r>
                        <a:rPr lang="es-MX"/>
                        <a:t>2</a:t>
                      </a:r>
                    </a:p>
                  </a:txBody>
                  <a:tcPr/>
                </a:tc>
                <a:tc vMerge="1">
                  <a:txBody>
                    <a:bodyPr/>
                    <a:lstStyle/>
                    <a:p>
                      <a:endParaRPr lang="es-MX"/>
                    </a:p>
                  </a:txBody>
                  <a:tcPr/>
                </a:tc>
                <a:tc>
                  <a:txBody>
                    <a:bodyPr/>
                    <a:lstStyle/>
                    <a:p>
                      <a:r>
                        <a:rPr lang="es-MX"/>
                        <a:t>i1</a:t>
                      </a:r>
                    </a:p>
                  </a:txBody>
                  <a:tcPr/>
                </a:tc>
                <a:extLst>
                  <a:ext uri="{0D108BD9-81ED-4DB2-BD59-A6C34878D82A}">
                    <a16:rowId xmlns:a16="http://schemas.microsoft.com/office/drawing/2014/main" val="4176880253"/>
                  </a:ext>
                </a:extLst>
              </a:tr>
              <a:tr h="370840">
                <a:tc>
                  <a:txBody>
                    <a:bodyPr/>
                    <a:lstStyle/>
                    <a:p>
                      <a:r>
                        <a:rPr lang="es-MX"/>
                        <a:t>3</a:t>
                      </a:r>
                    </a:p>
                  </a:txBody>
                  <a:tcPr/>
                </a:tc>
                <a:tc vMerge="1">
                  <a:txBody>
                    <a:bodyPr/>
                    <a:lstStyle/>
                    <a:p>
                      <a:endParaRPr lang="es-MX"/>
                    </a:p>
                  </a:txBody>
                  <a:tcPr/>
                </a:tc>
                <a:tc>
                  <a:txBody>
                    <a:bodyPr/>
                    <a:lstStyle/>
                    <a:p>
                      <a:r>
                        <a:rPr lang="es-MX"/>
                        <a:t>i1</a:t>
                      </a:r>
                    </a:p>
                  </a:txBody>
                  <a:tcPr/>
                </a:tc>
                <a:extLst>
                  <a:ext uri="{0D108BD9-81ED-4DB2-BD59-A6C34878D82A}">
                    <a16:rowId xmlns:a16="http://schemas.microsoft.com/office/drawing/2014/main" val="943339573"/>
                  </a:ext>
                </a:extLst>
              </a:tr>
              <a:tr h="370839">
                <a:tc>
                  <a:txBody>
                    <a:bodyPr/>
                    <a:lstStyle/>
                    <a:p>
                      <a:pPr lvl="0">
                        <a:buNone/>
                      </a:pPr>
                      <a:r>
                        <a:rPr lang="es-MX"/>
                        <a:t>4</a:t>
                      </a:r>
                    </a:p>
                  </a:txBody>
                  <a:tcPr/>
                </a:tc>
                <a:tc>
                  <a:txBody>
                    <a:bodyPr/>
                    <a:lstStyle/>
                    <a:p>
                      <a:pPr lvl="0" algn="ctr">
                        <a:buNone/>
                      </a:pPr>
                      <a:r>
                        <a:rPr lang="es-MX"/>
                        <a:t>c2</a:t>
                      </a:r>
                    </a:p>
                  </a:txBody>
                  <a:tcPr/>
                </a:tc>
                <a:tc>
                  <a:txBody>
                    <a:bodyPr/>
                    <a:lstStyle/>
                    <a:p>
                      <a:pPr lvl="0">
                        <a:buNone/>
                      </a:pPr>
                      <a:endParaRPr lang="es-MX"/>
                    </a:p>
                  </a:txBody>
                  <a:tcPr/>
                </a:tc>
                <a:extLst>
                  <a:ext uri="{0D108BD9-81ED-4DB2-BD59-A6C34878D82A}">
                    <a16:rowId xmlns:a16="http://schemas.microsoft.com/office/drawing/2014/main" val="3264597154"/>
                  </a:ext>
                </a:extLst>
              </a:tr>
            </a:tbl>
          </a:graphicData>
        </a:graphic>
      </p:graphicFrame>
    </p:spTree>
    <p:extLst>
      <p:ext uri="{BB962C8B-B14F-4D97-AF65-F5344CB8AC3E}">
        <p14:creationId xmlns:p14="http://schemas.microsoft.com/office/powerpoint/2010/main" val="688797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EC7E0A-0610-4BE6-8CB6-7253AD83E0FE}"/>
              </a:ext>
            </a:extLst>
          </p:cNvPr>
          <p:cNvSpPr>
            <a:spLocks noGrp="1"/>
          </p:cNvSpPr>
          <p:nvPr>
            <p:ph type="title"/>
          </p:nvPr>
        </p:nvSpPr>
        <p:spPr/>
        <p:txBody>
          <a:bodyPr/>
          <a:lstStyle/>
          <a:p>
            <a:r>
              <a:rPr lang="es-MX" err="1"/>
              <a:t>Derived</a:t>
            </a:r>
            <a:r>
              <a:rPr lang="es-MX"/>
              <a:t> data </a:t>
            </a:r>
            <a:r>
              <a:rPr lang="es-MX" err="1"/>
              <a:t>types</a:t>
            </a:r>
            <a:r>
              <a:rPr lang="es-MX"/>
              <a:t> [3]</a:t>
            </a:r>
          </a:p>
        </p:txBody>
      </p:sp>
      <p:sp>
        <p:nvSpPr>
          <p:cNvPr id="3" name="Marcador de contenido 2">
            <a:extLst>
              <a:ext uri="{FF2B5EF4-FFF2-40B4-BE49-F238E27FC236}">
                <a16:creationId xmlns:a16="http://schemas.microsoft.com/office/drawing/2014/main" id="{A7FD70EF-9D08-411F-9A77-157ADF5FFC3D}"/>
              </a:ext>
            </a:extLst>
          </p:cNvPr>
          <p:cNvSpPr>
            <a:spLocks noGrp="1"/>
          </p:cNvSpPr>
          <p:nvPr>
            <p:ph sz="half" idx="1"/>
          </p:nvPr>
        </p:nvSpPr>
        <p:spPr/>
        <p:txBody>
          <a:bodyPr vert="horz" lIns="45720" tIns="45720" rIns="45720" bIns="45720" rtlCol="0" anchor="t">
            <a:normAutofit/>
          </a:bodyPr>
          <a:lstStyle/>
          <a:p>
            <a:pPr marL="0" indent="0">
              <a:buNone/>
            </a:pPr>
            <a:r>
              <a:rPr lang="es-MX">
                <a:ea typeface="+mn-lt"/>
                <a:cs typeface="+mn-lt"/>
              </a:rPr>
              <a:t>Bit fields in structures and unions</a:t>
            </a:r>
          </a:p>
          <a:p>
            <a:pPr marL="0" indent="0">
              <a:buNone/>
            </a:pPr>
            <a:r>
              <a:rPr lang="es-MX">
                <a:ea typeface="+mn-lt"/>
                <a:cs typeface="+mn-lt"/>
              </a:rPr>
              <a:t>struct {</a:t>
            </a:r>
            <a:endParaRPr lang="es-MX"/>
          </a:p>
          <a:p>
            <a:pPr marL="0" indent="0">
              <a:buNone/>
            </a:pPr>
            <a:r>
              <a:rPr lang="es-MX">
                <a:ea typeface="+mn-lt"/>
                <a:cs typeface="+mn-lt"/>
              </a:rPr>
              <a:t>  unsigned int is_keyword : 1;</a:t>
            </a:r>
            <a:endParaRPr lang="es-MX"/>
          </a:p>
          <a:p>
            <a:pPr marL="0" indent="0">
              <a:buNone/>
            </a:pPr>
            <a:r>
              <a:rPr lang="es-MX">
                <a:ea typeface="+mn-lt"/>
                <a:cs typeface="+mn-lt"/>
              </a:rPr>
              <a:t>  unsigned int is_extern : 1;</a:t>
            </a:r>
            <a:endParaRPr lang="es-MX"/>
          </a:p>
          <a:p>
            <a:pPr marL="0" indent="0">
              <a:buNone/>
            </a:pPr>
            <a:r>
              <a:rPr lang="es-MX">
                <a:ea typeface="+mn-lt"/>
                <a:cs typeface="+mn-lt"/>
              </a:rPr>
              <a:t>  unsigned int is static : 1;</a:t>
            </a:r>
            <a:endParaRPr lang="es-MX"/>
          </a:p>
          <a:p>
            <a:pPr marL="0" indent="0">
              <a:buNone/>
            </a:pPr>
            <a:r>
              <a:rPr lang="es-MX">
                <a:ea typeface="+mn-lt"/>
                <a:cs typeface="+mn-lt"/>
              </a:rPr>
              <a:t>} flags;</a:t>
            </a:r>
            <a:endParaRPr lang="es-MX"/>
          </a:p>
        </p:txBody>
      </p:sp>
      <p:sp>
        <p:nvSpPr>
          <p:cNvPr id="4" name="Marcador de contenido 3">
            <a:extLst>
              <a:ext uri="{FF2B5EF4-FFF2-40B4-BE49-F238E27FC236}">
                <a16:creationId xmlns:a16="http://schemas.microsoft.com/office/drawing/2014/main" id="{D828B0B0-2944-40C3-88E4-18C4B1B73762}"/>
              </a:ext>
            </a:extLst>
          </p:cNvPr>
          <p:cNvSpPr>
            <a:spLocks noGrp="1"/>
          </p:cNvSpPr>
          <p:nvPr>
            <p:ph sz="half" idx="2"/>
          </p:nvPr>
        </p:nvSpPr>
        <p:spPr/>
        <p:txBody>
          <a:bodyPr/>
          <a:lstStyle/>
          <a:p>
            <a:endParaRPr lang="es-MX"/>
          </a:p>
        </p:txBody>
      </p:sp>
      <p:sp>
        <p:nvSpPr>
          <p:cNvPr id="5" name="Marcador de pie de página 4">
            <a:extLst>
              <a:ext uri="{FF2B5EF4-FFF2-40B4-BE49-F238E27FC236}">
                <a16:creationId xmlns:a16="http://schemas.microsoft.com/office/drawing/2014/main" id="{5433BDC0-9748-4D1A-A123-1838DD6C72C5}"/>
              </a:ext>
            </a:extLst>
          </p:cNvPr>
          <p:cNvSpPr>
            <a:spLocks noGrp="1"/>
          </p:cNvSpPr>
          <p:nvPr>
            <p:ph type="ftr" sz="quarter" idx="11"/>
          </p:nvPr>
        </p:nvSpPr>
        <p:spPr/>
        <p:txBody>
          <a:bodyPr/>
          <a:lstStyle/>
          <a:p>
            <a:r>
              <a:rPr lang="it-IT"/>
              <a:t>C. </a:t>
            </a:r>
            <a:r>
              <a:rPr lang="it-IT" err="1"/>
              <a:t>Prieto</a:t>
            </a:r>
            <a:r>
              <a:rPr lang="it-IT"/>
              <a:t>, 2021-2</a:t>
            </a:r>
            <a:endParaRPr lang="en-US"/>
          </a:p>
        </p:txBody>
      </p:sp>
      <p:sp>
        <p:nvSpPr>
          <p:cNvPr id="6" name="Marcador de número de diapositiva 5">
            <a:extLst>
              <a:ext uri="{FF2B5EF4-FFF2-40B4-BE49-F238E27FC236}">
                <a16:creationId xmlns:a16="http://schemas.microsoft.com/office/drawing/2014/main" id="{BE5E72EA-DF50-4C30-A984-444B39705BC2}"/>
              </a:ext>
            </a:extLst>
          </p:cNvPr>
          <p:cNvSpPr>
            <a:spLocks noGrp="1"/>
          </p:cNvSpPr>
          <p:nvPr>
            <p:ph type="sldNum" sz="quarter" idx="12"/>
          </p:nvPr>
        </p:nvSpPr>
        <p:spPr/>
        <p:txBody>
          <a:bodyPr/>
          <a:lstStyle/>
          <a:p>
            <a:fld id="{4FAB73BC-B049-4115-A692-8D63A059BFB8}" type="slidenum">
              <a:rPr lang="en-US" dirty="0"/>
              <a:t>15</a:t>
            </a:fld>
            <a:endParaRPr lang="en-US"/>
          </a:p>
        </p:txBody>
      </p:sp>
    </p:spTree>
    <p:extLst>
      <p:ext uri="{BB962C8B-B14F-4D97-AF65-F5344CB8AC3E}">
        <p14:creationId xmlns:p14="http://schemas.microsoft.com/office/powerpoint/2010/main" val="3726997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A5FABB-D8DD-4263-B0F4-CDDFC2E71D23}"/>
              </a:ext>
            </a:extLst>
          </p:cNvPr>
          <p:cNvSpPr>
            <a:spLocks noGrp="1"/>
          </p:cNvSpPr>
          <p:nvPr>
            <p:ph type="title"/>
          </p:nvPr>
        </p:nvSpPr>
        <p:spPr/>
        <p:txBody>
          <a:bodyPr/>
          <a:lstStyle/>
          <a:p>
            <a:r>
              <a:rPr lang="es-MX"/>
              <a:t>HW10 – Enum and structs</a:t>
            </a:r>
          </a:p>
        </p:txBody>
      </p:sp>
      <p:sp>
        <p:nvSpPr>
          <p:cNvPr id="3" name="Marcador de contenido 2">
            <a:extLst>
              <a:ext uri="{FF2B5EF4-FFF2-40B4-BE49-F238E27FC236}">
                <a16:creationId xmlns:a16="http://schemas.microsoft.com/office/drawing/2014/main" id="{6057842B-0F79-41FF-B940-29D13F73CFF7}"/>
              </a:ext>
            </a:extLst>
          </p:cNvPr>
          <p:cNvSpPr>
            <a:spLocks noGrp="1"/>
          </p:cNvSpPr>
          <p:nvPr>
            <p:ph sz="half" idx="1"/>
          </p:nvPr>
        </p:nvSpPr>
        <p:spPr/>
        <p:txBody>
          <a:bodyPr vert="horz" lIns="45720" tIns="45720" rIns="45720" bIns="45720" rtlCol="0" anchor="t">
            <a:normAutofit fontScale="92500" lnSpcReduction="10000"/>
          </a:bodyPr>
          <a:lstStyle/>
          <a:p>
            <a:r>
              <a:rPr lang="es-MX"/>
              <a:t>Find 5 enums and 5 structs, this could be taken from previous assignment or last semester project. This project should have been done in Atollic TrueStudio.</a:t>
            </a:r>
          </a:p>
          <a:p>
            <a:r>
              <a:rPr lang="es-MX"/>
              <a:t>List the selected enum and structs, as well as load the project in the microcontroller and understand how structure instances are shown when using the debugger.</a:t>
            </a:r>
          </a:p>
          <a:p>
            <a:r>
              <a:rPr lang="es-MX"/>
              <a:t>If possible, show when enums are used, i.e. in the list file.</a:t>
            </a:r>
          </a:p>
          <a:p>
            <a:r>
              <a:rPr lang="es-MX"/>
              <a:t>Enums and structs should be taken from 3 different peripherals or software components.</a:t>
            </a:r>
          </a:p>
        </p:txBody>
      </p:sp>
      <p:sp>
        <p:nvSpPr>
          <p:cNvPr id="4" name="Marcador de contenido 3">
            <a:extLst>
              <a:ext uri="{FF2B5EF4-FFF2-40B4-BE49-F238E27FC236}">
                <a16:creationId xmlns:a16="http://schemas.microsoft.com/office/drawing/2014/main" id="{0A3EB0B9-09DA-432A-B961-20C955692E91}"/>
              </a:ext>
            </a:extLst>
          </p:cNvPr>
          <p:cNvSpPr>
            <a:spLocks noGrp="1"/>
          </p:cNvSpPr>
          <p:nvPr>
            <p:ph sz="half" idx="2"/>
          </p:nvPr>
        </p:nvSpPr>
        <p:spPr/>
        <p:txBody>
          <a:bodyPr vert="horz" lIns="45720" tIns="45720" rIns="45720" bIns="45720" rtlCol="0" anchor="t">
            <a:normAutofit fontScale="92500" lnSpcReduction="10000"/>
          </a:bodyPr>
          <a:lstStyle/>
          <a:p>
            <a:r>
              <a:rPr lang="es-MX" b="1">
                <a:ea typeface="+mn-lt"/>
                <a:cs typeface="+mn-lt"/>
              </a:rPr>
              <a:t>Deliverable: </a:t>
            </a:r>
            <a:r>
              <a:rPr lang="es-MX">
                <a:ea typeface="+mn-lt"/>
                <a:cs typeface="+mn-lt"/>
              </a:rPr>
              <a:t>report @ Teams and source code in GitHub, indicate if using the exact same project as a previous assignment.</a:t>
            </a:r>
            <a:endParaRPr lang="es-MX" b="1">
              <a:ea typeface="+mn-lt"/>
              <a:cs typeface="+mn-lt"/>
            </a:endParaRPr>
          </a:p>
          <a:p>
            <a:r>
              <a:rPr lang="es-MX" b="1"/>
              <a:t>Date</a:t>
            </a:r>
            <a:r>
              <a:rPr lang="es-MX"/>
              <a:t>: </a:t>
            </a:r>
            <a:r>
              <a:rPr lang="es-MX">
                <a:highlight>
                  <a:srgbClr val="008080"/>
                </a:highlight>
              </a:rPr>
              <a:t>2021.09.24</a:t>
            </a:r>
            <a:r>
              <a:rPr lang="es-MX"/>
              <a:t> friday</a:t>
            </a:r>
          </a:p>
        </p:txBody>
      </p:sp>
      <p:sp>
        <p:nvSpPr>
          <p:cNvPr id="5" name="Marcador de pie de página 4">
            <a:extLst>
              <a:ext uri="{FF2B5EF4-FFF2-40B4-BE49-F238E27FC236}">
                <a16:creationId xmlns:a16="http://schemas.microsoft.com/office/drawing/2014/main" id="{414895E1-CD2D-4761-B9EB-9F591AB4CB86}"/>
              </a:ext>
            </a:extLst>
          </p:cNvPr>
          <p:cNvSpPr>
            <a:spLocks noGrp="1"/>
          </p:cNvSpPr>
          <p:nvPr>
            <p:ph type="ftr" sz="quarter" idx="11"/>
          </p:nvPr>
        </p:nvSpPr>
        <p:spPr/>
        <p:txBody>
          <a:bodyPr/>
          <a:lstStyle/>
          <a:p>
            <a:r>
              <a:rPr lang="it-IT"/>
              <a:t>C. </a:t>
            </a:r>
            <a:r>
              <a:rPr lang="it-IT" err="1"/>
              <a:t>Prieto</a:t>
            </a:r>
            <a:r>
              <a:rPr lang="it-IT"/>
              <a:t>, 2021-2</a:t>
            </a:r>
            <a:endParaRPr lang="en-US"/>
          </a:p>
        </p:txBody>
      </p:sp>
      <p:sp>
        <p:nvSpPr>
          <p:cNvPr id="6" name="Marcador de número de diapositiva 5">
            <a:extLst>
              <a:ext uri="{FF2B5EF4-FFF2-40B4-BE49-F238E27FC236}">
                <a16:creationId xmlns:a16="http://schemas.microsoft.com/office/drawing/2014/main" id="{5A58A944-EC9E-48EE-8E34-F6D7CD0C109A}"/>
              </a:ext>
            </a:extLst>
          </p:cNvPr>
          <p:cNvSpPr>
            <a:spLocks noGrp="1"/>
          </p:cNvSpPr>
          <p:nvPr>
            <p:ph type="sldNum" sz="quarter" idx="12"/>
          </p:nvPr>
        </p:nvSpPr>
        <p:spPr/>
        <p:txBody>
          <a:bodyPr/>
          <a:lstStyle/>
          <a:p>
            <a:fld id="{4FAB73BC-B049-4115-A692-8D63A059BFB8}" type="slidenum">
              <a:rPr lang="en-US" dirty="0"/>
              <a:t>16</a:t>
            </a:fld>
            <a:endParaRPr lang="en-US"/>
          </a:p>
        </p:txBody>
      </p:sp>
    </p:spTree>
    <p:extLst>
      <p:ext uri="{BB962C8B-B14F-4D97-AF65-F5344CB8AC3E}">
        <p14:creationId xmlns:p14="http://schemas.microsoft.com/office/powerpoint/2010/main" val="1405028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CF57C4-EB0E-4C34-92B1-CA02E1FC0724}"/>
              </a:ext>
            </a:extLst>
          </p:cNvPr>
          <p:cNvSpPr>
            <a:spLocks noGrp="1"/>
          </p:cNvSpPr>
          <p:nvPr>
            <p:ph type="title"/>
          </p:nvPr>
        </p:nvSpPr>
        <p:spPr/>
        <p:txBody>
          <a:bodyPr/>
          <a:lstStyle/>
          <a:p>
            <a:r>
              <a:rPr lang="es-MX"/>
              <a:t>HW11 - Structures</a:t>
            </a:r>
          </a:p>
        </p:txBody>
      </p:sp>
      <p:sp>
        <p:nvSpPr>
          <p:cNvPr id="3" name="Marcador de contenido 2">
            <a:extLst>
              <a:ext uri="{FF2B5EF4-FFF2-40B4-BE49-F238E27FC236}">
                <a16:creationId xmlns:a16="http://schemas.microsoft.com/office/drawing/2014/main" id="{0B18E926-696C-41F1-9DDD-60BEF2B9EA61}"/>
              </a:ext>
            </a:extLst>
          </p:cNvPr>
          <p:cNvSpPr>
            <a:spLocks noGrp="1"/>
          </p:cNvSpPr>
          <p:nvPr>
            <p:ph sz="half" idx="1"/>
          </p:nvPr>
        </p:nvSpPr>
        <p:spPr/>
        <p:txBody>
          <a:bodyPr vert="horz" lIns="45720" tIns="45720" rIns="45720" bIns="45720" rtlCol="0" anchor="t">
            <a:normAutofit/>
          </a:bodyPr>
          <a:lstStyle/>
          <a:p>
            <a:r>
              <a:rPr lang="es-MX"/>
              <a:t>Follow steps of [3] in sections 6.1 through 6.6. Please do this in CygWin or MinGW.</a:t>
            </a:r>
          </a:p>
          <a:p>
            <a:r>
              <a:rPr lang="es-MX"/>
              <a:t>Make sure to generate all the necessary files (does not have to fit in one single file). Make use of the estructures, compile and execute them.</a:t>
            </a:r>
          </a:p>
          <a:p>
            <a:r>
              <a:rPr lang="es-MX"/>
              <a:t>Where are those structures stored, is it stack, is it heap, where are them?</a:t>
            </a:r>
          </a:p>
          <a:p>
            <a:endParaRPr lang="es-MX"/>
          </a:p>
        </p:txBody>
      </p:sp>
      <p:sp>
        <p:nvSpPr>
          <p:cNvPr id="4" name="Marcador de contenido 3">
            <a:extLst>
              <a:ext uri="{FF2B5EF4-FFF2-40B4-BE49-F238E27FC236}">
                <a16:creationId xmlns:a16="http://schemas.microsoft.com/office/drawing/2014/main" id="{73A03777-C603-4EA3-B5B8-5AA4EA4FFA42}"/>
              </a:ext>
            </a:extLst>
          </p:cNvPr>
          <p:cNvSpPr>
            <a:spLocks noGrp="1"/>
          </p:cNvSpPr>
          <p:nvPr>
            <p:ph sz="half" idx="2"/>
          </p:nvPr>
        </p:nvSpPr>
        <p:spPr/>
        <p:txBody>
          <a:bodyPr vert="horz" lIns="45720" tIns="45720" rIns="45720" bIns="45720" rtlCol="0" anchor="t">
            <a:normAutofit/>
          </a:bodyPr>
          <a:lstStyle/>
          <a:p>
            <a:r>
              <a:rPr lang="es-MX" b="1">
                <a:ea typeface="+mn-lt"/>
                <a:cs typeface="+mn-lt"/>
              </a:rPr>
              <a:t>Deliverable: </a:t>
            </a:r>
            <a:r>
              <a:rPr lang="es-MX">
                <a:ea typeface="+mn-lt"/>
                <a:cs typeface="+mn-lt"/>
              </a:rPr>
              <a:t>Word document to include the steps followed and what files were created, also include the MinGW commands that were used for each step @ Teams</a:t>
            </a:r>
          </a:p>
          <a:p>
            <a:r>
              <a:rPr lang="es-MX"/>
              <a:t>Please upload .c/.h files to GitHub</a:t>
            </a:r>
          </a:p>
          <a:p>
            <a:r>
              <a:rPr lang="es-MX" b="1"/>
              <a:t>Date</a:t>
            </a:r>
            <a:r>
              <a:rPr lang="es-MX"/>
              <a:t>: </a:t>
            </a:r>
            <a:r>
              <a:rPr lang="es-MX">
                <a:highlight>
                  <a:srgbClr val="008080"/>
                </a:highlight>
              </a:rPr>
              <a:t>2021.09.24</a:t>
            </a:r>
            <a:r>
              <a:rPr lang="es-MX"/>
              <a:t> Friday</a:t>
            </a:r>
          </a:p>
        </p:txBody>
      </p:sp>
      <p:sp>
        <p:nvSpPr>
          <p:cNvPr id="5" name="Marcador de pie de página 4">
            <a:extLst>
              <a:ext uri="{FF2B5EF4-FFF2-40B4-BE49-F238E27FC236}">
                <a16:creationId xmlns:a16="http://schemas.microsoft.com/office/drawing/2014/main" id="{B2AA1FA9-3C7D-4880-B5CD-F4860C95D715}"/>
              </a:ext>
            </a:extLst>
          </p:cNvPr>
          <p:cNvSpPr>
            <a:spLocks noGrp="1"/>
          </p:cNvSpPr>
          <p:nvPr>
            <p:ph type="ftr" sz="quarter" idx="11"/>
          </p:nvPr>
        </p:nvSpPr>
        <p:spPr/>
        <p:txBody>
          <a:bodyPr/>
          <a:lstStyle/>
          <a:p>
            <a:r>
              <a:rPr lang="it-IT"/>
              <a:t> C. </a:t>
            </a:r>
            <a:r>
              <a:rPr lang="it-IT" err="1"/>
              <a:t>Prieto</a:t>
            </a:r>
            <a:r>
              <a:rPr lang="it-IT"/>
              <a:t>, 2021-2</a:t>
            </a:r>
            <a:endParaRPr lang="en-US"/>
          </a:p>
        </p:txBody>
      </p:sp>
      <p:sp>
        <p:nvSpPr>
          <p:cNvPr id="6" name="Marcador de número de diapositiva 5">
            <a:extLst>
              <a:ext uri="{FF2B5EF4-FFF2-40B4-BE49-F238E27FC236}">
                <a16:creationId xmlns:a16="http://schemas.microsoft.com/office/drawing/2014/main" id="{14251A0B-D985-475D-A395-E52245CAF300}"/>
              </a:ext>
            </a:extLst>
          </p:cNvPr>
          <p:cNvSpPr>
            <a:spLocks noGrp="1"/>
          </p:cNvSpPr>
          <p:nvPr>
            <p:ph type="sldNum" sz="quarter" idx="12"/>
          </p:nvPr>
        </p:nvSpPr>
        <p:spPr/>
        <p:txBody>
          <a:bodyPr/>
          <a:lstStyle/>
          <a:p>
            <a:fld id="{4FAB73BC-B049-4115-A692-8D63A059BFB8}" type="slidenum">
              <a:rPr lang="en-US" dirty="0"/>
              <a:t>17</a:t>
            </a:fld>
            <a:endParaRPr lang="en-US"/>
          </a:p>
        </p:txBody>
      </p:sp>
    </p:spTree>
    <p:extLst>
      <p:ext uri="{BB962C8B-B14F-4D97-AF65-F5344CB8AC3E}">
        <p14:creationId xmlns:p14="http://schemas.microsoft.com/office/powerpoint/2010/main" val="1635640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8321A0-4A99-4516-92C7-25A28E70CB0B}"/>
              </a:ext>
            </a:extLst>
          </p:cNvPr>
          <p:cNvSpPr>
            <a:spLocks noGrp="1"/>
          </p:cNvSpPr>
          <p:nvPr>
            <p:ph type="title"/>
          </p:nvPr>
        </p:nvSpPr>
        <p:spPr/>
        <p:txBody>
          <a:bodyPr/>
          <a:lstStyle/>
          <a:p>
            <a:r>
              <a:rPr lang="es-MX" err="1"/>
              <a:t>Other</a:t>
            </a:r>
            <a:r>
              <a:rPr lang="es-MX"/>
              <a:t> data </a:t>
            </a:r>
            <a:r>
              <a:rPr lang="es-MX" err="1"/>
              <a:t>type</a:t>
            </a:r>
            <a:r>
              <a:rPr lang="es-MX"/>
              <a:t> </a:t>
            </a:r>
            <a:r>
              <a:rPr lang="es-MX" err="1"/>
              <a:t>modifiers</a:t>
            </a:r>
            <a:r>
              <a:rPr lang="es-MX"/>
              <a:t> [3]</a:t>
            </a:r>
          </a:p>
        </p:txBody>
      </p:sp>
      <p:sp>
        <p:nvSpPr>
          <p:cNvPr id="3" name="Marcador de contenido 2">
            <a:extLst>
              <a:ext uri="{FF2B5EF4-FFF2-40B4-BE49-F238E27FC236}">
                <a16:creationId xmlns:a16="http://schemas.microsoft.com/office/drawing/2014/main" id="{06B92485-B418-4395-9F1A-49EF720FEB94}"/>
              </a:ext>
            </a:extLst>
          </p:cNvPr>
          <p:cNvSpPr>
            <a:spLocks noGrp="1"/>
          </p:cNvSpPr>
          <p:nvPr>
            <p:ph sz="half" idx="1"/>
          </p:nvPr>
        </p:nvSpPr>
        <p:spPr/>
        <p:txBody>
          <a:bodyPr vert="horz" lIns="45720" tIns="45720" rIns="45720" bIns="45720" rtlCol="0" anchor="t">
            <a:normAutofit/>
          </a:bodyPr>
          <a:lstStyle/>
          <a:p>
            <a:pPr>
              <a:buFont typeface="Wingdings" panose="020B0602020104020603" pitchFamily="34" charset="0"/>
              <a:buChar char="§"/>
            </a:pPr>
            <a:r>
              <a:rPr lang="es-MX"/>
              <a:t>Usual: short, </a:t>
            </a:r>
            <a:r>
              <a:rPr lang="es-MX" err="1"/>
              <a:t>long</a:t>
            </a:r>
            <a:r>
              <a:rPr lang="es-MX"/>
              <a:t>, </a:t>
            </a:r>
            <a:r>
              <a:rPr lang="es-MX" err="1"/>
              <a:t>unsigned</a:t>
            </a:r>
            <a:r>
              <a:rPr lang="es-MX"/>
              <a:t>, </a:t>
            </a:r>
            <a:r>
              <a:rPr lang="es-MX" err="1"/>
              <a:t>signed</a:t>
            </a:r>
            <a:endParaRPr lang="es-MX"/>
          </a:p>
          <a:p>
            <a:pPr>
              <a:buFont typeface="Wingdings" panose="020B0602020104020603" pitchFamily="34" charset="0"/>
              <a:buChar char="§"/>
            </a:pPr>
            <a:r>
              <a:rPr lang="es-MX">
                <a:latin typeface="Courier New"/>
                <a:cs typeface="Courier New"/>
              </a:rPr>
              <a:t>register</a:t>
            </a:r>
          </a:p>
          <a:p>
            <a:pPr>
              <a:buFont typeface="Wingdings" panose="020B0602020104020603" pitchFamily="34" charset="0"/>
              <a:buChar char="§"/>
            </a:pPr>
            <a:r>
              <a:rPr lang="es-MX">
                <a:latin typeface="Courier New"/>
                <a:cs typeface="Courier New"/>
              </a:rPr>
              <a:t>static</a:t>
            </a:r>
          </a:p>
          <a:p>
            <a:pPr>
              <a:buFont typeface="Wingdings" panose="020B0602020104020603" pitchFamily="34" charset="0"/>
              <a:buChar char="§"/>
            </a:pPr>
            <a:r>
              <a:rPr lang="es-MX">
                <a:latin typeface="Courier New"/>
                <a:cs typeface="Courier New"/>
              </a:rPr>
              <a:t>volatile</a:t>
            </a:r>
          </a:p>
          <a:p>
            <a:pPr marL="0" indent="0">
              <a:buNone/>
            </a:pPr>
            <a:endParaRPr lang="es-MX">
              <a:ea typeface="+mn-lt"/>
              <a:cs typeface="+mn-lt"/>
            </a:endParaRPr>
          </a:p>
          <a:p>
            <a:pPr>
              <a:buFont typeface="Wingdings" panose="020B0602020104020603" pitchFamily="34" charset="0"/>
              <a:buChar char="§"/>
            </a:pPr>
            <a:endParaRPr lang="es-MX"/>
          </a:p>
        </p:txBody>
      </p:sp>
      <p:sp>
        <p:nvSpPr>
          <p:cNvPr id="4" name="Marcador de contenido 3">
            <a:extLst>
              <a:ext uri="{FF2B5EF4-FFF2-40B4-BE49-F238E27FC236}">
                <a16:creationId xmlns:a16="http://schemas.microsoft.com/office/drawing/2014/main" id="{7BA53733-07DE-423F-8E41-6E6AE7C94DDD}"/>
              </a:ext>
            </a:extLst>
          </p:cNvPr>
          <p:cNvSpPr>
            <a:spLocks noGrp="1"/>
          </p:cNvSpPr>
          <p:nvPr>
            <p:ph sz="half" idx="2"/>
          </p:nvPr>
        </p:nvSpPr>
        <p:spPr/>
        <p:txBody>
          <a:bodyPr vert="horz" lIns="45720" tIns="45720" rIns="45720" bIns="45720" rtlCol="0" anchor="t">
            <a:normAutofit/>
          </a:bodyPr>
          <a:lstStyle/>
          <a:p>
            <a:pPr>
              <a:buFont typeface="Wingdings,Sans-Serif" panose="020B0602020104020603" pitchFamily="34" charset="0"/>
              <a:buChar char="§"/>
            </a:pPr>
            <a:endParaRPr lang="es-MX">
              <a:latin typeface="Courier New"/>
              <a:ea typeface="+mn-lt"/>
              <a:cs typeface="Courier New"/>
            </a:endParaRPr>
          </a:p>
          <a:p>
            <a:pPr marL="0" indent="0">
              <a:buNone/>
            </a:pPr>
            <a:endParaRPr lang="es-MX">
              <a:ea typeface="+mn-lt"/>
              <a:cs typeface="+mn-lt"/>
            </a:endParaRPr>
          </a:p>
          <a:p>
            <a:endParaRPr lang="es-MX"/>
          </a:p>
        </p:txBody>
      </p:sp>
      <p:sp>
        <p:nvSpPr>
          <p:cNvPr id="5" name="Marcador de pie de página 4">
            <a:extLst>
              <a:ext uri="{FF2B5EF4-FFF2-40B4-BE49-F238E27FC236}">
                <a16:creationId xmlns:a16="http://schemas.microsoft.com/office/drawing/2014/main" id="{916713A9-4010-4381-BD15-EE4380B11C44}"/>
              </a:ext>
            </a:extLst>
          </p:cNvPr>
          <p:cNvSpPr>
            <a:spLocks noGrp="1"/>
          </p:cNvSpPr>
          <p:nvPr>
            <p:ph type="ftr" sz="quarter" idx="11"/>
          </p:nvPr>
        </p:nvSpPr>
        <p:spPr/>
        <p:txBody>
          <a:bodyPr/>
          <a:lstStyle/>
          <a:p>
            <a:r>
              <a:rPr lang="it-IT"/>
              <a:t> C. </a:t>
            </a:r>
            <a:r>
              <a:rPr lang="it-IT" err="1"/>
              <a:t>Prieto</a:t>
            </a:r>
            <a:r>
              <a:rPr lang="it-IT"/>
              <a:t>, 2021-2</a:t>
            </a:r>
            <a:endParaRPr lang="en-US"/>
          </a:p>
        </p:txBody>
      </p:sp>
      <p:sp>
        <p:nvSpPr>
          <p:cNvPr id="6" name="Marcador de número de diapositiva 5">
            <a:extLst>
              <a:ext uri="{FF2B5EF4-FFF2-40B4-BE49-F238E27FC236}">
                <a16:creationId xmlns:a16="http://schemas.microsoft.com/office/drawing/2014/main" id="{DDC5861A-EB3B-40E3-AE0B-EDDEF8522682}"/>
              </a:ext>
            </a:extLst>
          </p:cNvPr>
          <p:cNvSpPr>
            <a:spLocks noGrp="1"/>
          </p:cNvSpPr>
          <p:nvPr>
            <p:ph type="sldNum" sz="quarter" idx="12"/>
          </p:nvPr>
        </p:nvSpPr>
        <p:spPr/>
        <p:txBody>
          <a:bodyPr/>
          <a:lstStyle/>
          <a:p>
            <a:fld id="{4FAB73BC-B049-4115-A692-8D63A059BFB8}" type="slidenum">
              <a:rPr lang="en-US" dirty="0"/>
              <a:t>18</a:t>
            </a:fld>
            <a:endParaRPr lang="en-US"/>
          </a:p>
        </p:txBody>
      </p:sp>
    </p:spTree>
    <p:extLst>
      <p:ext uri="{BB962C8B-B14F-4D97-AF65-F5344CB8AC3E}">
        <p14:creationId xmlns:p14="http://schemas.microsoft.com/office/powerpoint/2010/main" val="2394036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A2A66A-9576-49BA-8C1F-C3BCC75FEDFE}"/>
              </a:ext>
            </a:extLst>
          </p:cNvPr>
          <p:cNvSpPr>
            <a:spLocks noGrp="1"/>
          </p:cNvSpPr>
          <p:nvPr>
            <p:ph type="title"/>
          </p:nvPr>
        </p:nvSpPr>
        <p:spPr/>
        <p:txBody>
          <a:bodyPr/>
          <a:lstStyle/>
          <a:p>
            <a:r>
              <a:rPr lang="es-MX" cap="none">
                <a:latin typeface="Courier New"/>
                <a:cs typeface="Courier New"/>
              </a:rPr>
              <a:t>register</a:t>
            </a:r>
            <a:r>
              <a:rPr lang="es-MX">
                <a:latin typeface="Courier New"/>
                <a:cs typeface="Courier New"/>
              </a:rPr>
              <a:t> </a:t>
            </a:r>
            <a:r>
              <a:rPr lang="es-MX"/>
              <a:t>keyword [3] [6] </a:t>
            </a:r>
          </a:p>
        </p:txBody>
      </p:sp>
      <p:sp>
        <p:nvSpPr>
          <p:cNvPr id="3" name="Marcador de contenido 2">
            <a:extLst>
              <a:ext uri="{FF2B5EF4-FFF2-40B4-BE49-F238E27FC236}">
                <a16:creationId xmlns:a16="http://schemas.microsoft.com/office/drawing/2014/main" id="{37BF9583-B471-447E-8E5A-E53EAD14264E}"/>
              </a:ext>
            </a:extLst>
          </p:cNvPr>
          <p:cNvSpPr>
            <a:spLocks noGrp="1"/>
          </p:cNvSpPr>
          <p:nvPr>
            <p:ph sz="half" idx="1"/>
          </p:nvPr>
        </p:nvSpPr>
        <p:spPr/>
        <p:txBody>
          <a:bodyPr vert="horz" lIns="45720" tIns="45720" rIns="45720" bIns="45720" rtlCol="0" anchor="t">
            <a:normAutofit/>
          </a:bodyPr>
          <a:lstStyle/>
          <a:p>
            <a:r>
              <a:rPr lang="es-MX">
                <a:ea typeface="+mn-lt"/>
                <a:cs typeface="+mn-lt"/>
              </a:rPr>
              <a:t>A register declaration advices the compiler that the variable will be heavily used and place them in CPU registers. Only a few variables in each function may be kept in registers, and only certain types are allowed. Also there is a limitation in the number of registers in a core.</a:t>
            </a:r>
            <a:endParaRPr lang="es-MX"/>
          </a:p>
          <a:p>
            <a:endParaRPr lang="es-MX">
              <a:latin typeface="TW Cen MT"/>
              <a:ea typeface="+mn-lt"/>
              <a:cs typeface="+mn-lt"/>
            </a:endParaRPr>
          </a:p>
          <a:p>
            <a:endParaRPr lang="es-MX">
              <a:latin typeface="TW Cen MT"/>
            </a:endParaRPr>
          </a:p>
        </p:txBody>
      </p:sp>
      <p:sp>
        <p:nvSpPr>
          <p:cNvPr id="4" name="Marcador de contenido 3">
            <a:extLst>
              <a:ext uri="{FF2B5EF4-FFF2-40B4-BE49-F238E27FC236}">
                <a16:creationId xmlns:a16="http://schemas.microsoft.com/office/drawing/2014/main" id="{A1D6551A-24E2-4375-A8B8-7B0D69606986}"/>
              </a:ext>
            </a:extLst>
          </p:cNvPr>
          <p:cNvSpPr>
            <a:spLocks noGrp="1"/>
          </p:cNvSpPr>
          <p:nvPr>
            <p:ph sz="half" idx="2"/>
          </p:nvPr>
        </p:nvSpPr>
        <p:spPr/>
        <p:txBody>
          <a:bodyPr vert="horz" lIns="45720" tIns="45720" rIns="45720" bIns="45720" rtlCol="0" anchor="t">
            <a:normAutofit/>
          </a:bodyPr>
          <a:lstStyle/>
          <a:p>
            <a:r>
              <a:rPr lang="es-MX">
                <a:latin typeface="TW Cen MT"/>
              </a:rPr>
              <a:t>Interesting: The address-of operator &amp; may not be applied to an object declared register, even if the implementation chooses not to keep the object in a register</a:t>
            </a:r>
            <a:endParaRPr lang="es-MX"/>
          </a:p>
          <a:p>
            <a:r>
              <a:rPr lang="es-MX">
                <a:latin typeface="TW Cen MT"/>
              </a:rPr>
              <a:t>It has its inconveniences as the compiler is already doing that job. Refer to [6]</a:t>
            </a:r>
            <a:endParaRPr lang="es-MX"/>
          </a:p>
        </p:txBody>
      </p:sp>
      <p:sp>
        <p:nvSpPr>
          <p:cNvPr id="5" name="Marcador de pie de página 4">
            <a:extLst>
              <a:ext uri="{FF2B5EF4-FFF2-40B4-BE49-F238E27FC236}">
                <a16:creationId xmlns:a16="http://schemas.microsoft.com/office/drawing/2014/main" id="{BAA8D563-2CDB-4852-AE4F-991E42818E0C}"/>
              </a:ext>
            </a:extLst>
          </p:cNvPr>
          <p:cNvSpPr>
            <a:spLocks noGrp="1"/>
          </p:cNvSpPr>
          <p:nvPr>
            <p:ph type="ftr" sz="quarter" idx="11"/>
          </p:nvPr>
        </p:nvSpPr>
        <p:spPr/>
        <p:txBody>
          <a:bodyPr/>
          <a:lstStyle/>
          <a:p>
            <a:r>
              <a:rPr lang="it-IT"/>
              <a:t>S. Almanza / C. Prieto, 2019-2</a:t>
            </a:r>
            <a:endParaRPr lang="en-US"/>
          </a:p>
        </p:txBody>
      </p:sp>
      <p:sp>
        <p:nvSpPr>
          <p:cNvPr id="6" name="Marcador de número de diapositiva 5">
            <a:extLst>
              <a:ext uri="{FF2B5EF4-FFF2-40B4-BE49-F238E27FC236}">
                <a16:creationId xmlns:a16="http://schemas.microsoft.com/office/drawing/2014/main" id="{14392354-574E-41C6-97B4-BC2946C62417}"/>
              </a:ext>
            </a:extLst>
          </p:cNvPr>
          <p:cNvSpPr>
            <a:spLocks noGrp="1"/>
          </p:cNvSpPr>
          <p:nvPr>
            <p:ph type="sldNum" sz="quarter" idx="12"/>
          </p:nvPr>
        </p:nvSpPr>
        <p:spPr/>
        <p:txBody>
          <a:bodyPr/>
          <a:lstStyle/>
          <a:p>
            <a:fld id="{4FAB73BC-B049-4115-A692-8D63A059BFB8}" type="slidenum">
              <a:rPr lang="en-US" dirty="0"/>
              <a:t>19</a:t>
            </a:fld>
            <a:endParaRPr lang="en-US"/>
          </a:p>
        </p:txBody>
      </p:sp>
    </p:spTree>
    <p:extLst>
      <p:ext uri="{BB962C8B-B14F-4D97-AF65-F5344CB8AC3E}">
        <p14:creationId xmlns:p14="http://schemas.microsoft.com/office/powerpoint/2010/main" val="1139186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Modules</a:t>
            </a:r>
            <a:endParaRPr lang="en-US"/>
          </a:p>
        </p:txBody>
      </p:sp>
      <p:sp>
        <p:nvSpPr>
          <p:cNvPr id="3" name="Content Placeholder 2"/>
          <p:cNvSpPr>
            <a:spLocks noGrp="1"/>
          </p:cNvSpPr>
          <p:nvPr>
            <p:ph idx="1"/>
          </p:nvPr>
        </p:nvSpPr>
        <p:spPr/>
        <p:txBody>
          <a:bodyPr vert="horz" lIns="45720" tIns="45720" rIns="45720" bIns="45720" rtlCol="0" anchor="t">
            <a:normAutofit/>
          </a:bodyPr>
          <a:lstStyle/>
          <a:p>
            <a:pPr marL="457200" indent="-457200">
              <a:buAutoNum type="arabicPeriod"/>
            </a:pPr>
            <a:r>
              <a:rPr lang="es-MX" err="1"/>
              <a:t>Embedded</a:t>
            </a:r>
            <a:r>
              <a:rPr lang="es-MX"/>
              <a:t> software </a:t>
            </a:r>
            <a:r>
              <a:rPr lang="es-MX" err="1"/>
              <a:t>introduction</a:t>
            </a:r>
            <a:endParaRPr lang="es-MX"/>
          </a:p>
          <a:p>
            <a:pPr marL="457200" indent="-457200">
              <a:buAutoNum type="arabicPeriod"/>
            </a:pPr>
            <a:r>
              <a:rPr lang="es-MX">
                <a:highlight>
                  <a:srgbClr val="C0C0C0"/>
                </a:highlight>
              </a:rPr>
              <a:t>C </a:t>
            </a:r>
            <a:r>
              <a:rPr lang="es-MX" err="1">
                <a:highlight>
                  <a:srgbClr val="C0C0C0"/>
                </a:highlight>
              </a:rPr>
              <a:t>programming</a:t>
            </a:r>
            <a:r>
              <a:rPr lang="es-MX">
                <a:highlight>
                  <a:srgbClr val="C0C0C0"/>
                </a:highlight>
              </a:rPr>
              <a:t> </a:t>
            </a:r>
            <a:r>
              <a:rPr lang="es-MX" err="1">
                <a:highlight>
                  <a:srgbClr val="C0C0C0"/>
                </a:highlight>
              </a:rPr>
              <a:t>for</a:t>
            </a:r>
            <a:r>
              <a:rPr lang="es-MX">
                <a:highlight>
                  <a:srgbClr val="C0C0C0"/>
                </a:highlight>
              </a:rPr>
              <a:t> </a:t>
            </a:r>
            <a:r>
              <a:rPr lang="es-MX" err="1">
                <a:highlight>
                  <a:srgbClr val="C0C0C0"/>
                </a:highlight>
              </a:rPr>
              <a:t>microcontrollers</a:t>
            </a:r>
            <a:r>
              <a:rPr lang="es-MX">
                <a:highlight>
                  <a:srgbClr val="C0C0C0"/>
                </a:highlight>
              </a:rPr>
              <a:t> </a:t>
            </a:r>
            <a:r>
              <a:rPr lang="es-MX" err="1">
                <a:highlight>
                  <a:srgbClr val="C0C0C0"/>
                </a:highlight>
              </a:rPr>
              <a:t>introduction</a:t>
            </a:r>
            <a:endParaRPr lang="es-MX">
              <a:highlight>
                <a:srgbClr val="C0C0C0"/>
              </a:highlight>
            </a:endParaRPr>
          </a:p>
          <a:p>
            <a:pPr marL="457200" indent="-457200">
              <a:buAutoNum type="arabicPeriod"/>
            </a:pPr>
            <a:r>
              <a:rPr lang="es-MX" err="1"/>
              <a:t>Embedded</a:t>
            </a:r>
            <a:r>
              <a:rPr lang="es-MX"/>
              <a:t> Software </a:t>
            </a:r>
            <a:r>
              <a:rPr lang="es-MX" err="1"/>
              <a:t>architecture</a:t>
            </a:r>
            <a:endParaRPr lang="es-MX"/>
          </a:p>
          <a:p>
            <a:pPr marL="457200" indent="-457200">
              <a:buAutoNum type="arabicPeriod"/>
            </a:pPr>
            <a:r>
              <a:rPr lang="es-MX" err="1"/>
              <a:t>Application</a:t>
            </a:r>
            <a:r>
              <a:rPr lang="es-MX"/>
              <a:t> and interface </a:t>
            </a:r>
            <a:r>
              <a:rPr lang="es-MX" err="1"/>
              <a:t>development</a:t>
            </a:r>
            <a:endParaRPr lang="es-MX"/>
          </a:p>
          <a:p>
            <a:pPr marL="457200" indent="-457200">
              <a:buFont typeface="+mj-lt"/>
              <a:buAutoNum type="arabicPeriod"/>
            </a:pPr>
            <a:r>
              <a:rPr lang="es-MX"/>
              <a:t>Real Time </a:t>
            </a:r>
            <a:r>
              <a:rPr lang="es-MX" err="1"/>
              <a:t>Operating</a:t>
            </a:r>
            <a:r>
              <a:rPr lang="es-MX"/>
              <a:t> </a:t>
            </a:r>
            <a:r>
              <a:rPr lang="es-MX" err="1"/>
              <a:t>Systems</a:t>
            </a:r>
            <a:r>
              <a:rPr lang="es-MX"/>
              <a:t> (RTOS)</a:t>
            </a:r>
          </a:p>
          <a:p>
            <a:pPr marL="0" indent="0">
              <a:buNone/>
            </a:pPr>
            <a:endParaRPr lang="es-MX"/>
          </a:p>
        </p:txBody>
      </p:sp>
      <p:pic>
        <p:nvPicPr>
          <p:cNvPr id="6146" name="Picture 2" descr="http://www.duoblogger.com/blogging-service/images/modu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9261" y="619125"/>
            <a:ext cx="976313" cy="976313"/>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it-IT">
                <a:ea typeface="+mj-lt"/>
                <a:cs typeface="+mj-lt"/>
              </a:rPr>
              <a:t>C. PRIETO, 2021-2</a:t>
            </a:r>
            <a:endParaRPr lang="es-MX"/>
          </a:p>
        </p:txBody>
      </p:sp>
      <p:sp>
        <p:nvSpPr>
          <p:cNvPr id="5" name="Slide Number Placeholder 4"/>
          <p:cNvSpPr>
            <a:spLocks noGrp="1"/>
          </p:cNvSpPr>
          <p:nvPr>
            <p:ph type="sldNum" sz="quarter" idx="12"/>
          </p:nvPr>
        </p:nvSpPr>
        <p:spPr/>
        <p:txBody>
          <a:bodyPr/>
          <a:lstStyle/>
          <a:p>
            <a:fld id="{4FAB73BC-B049-4115-A692-8D63A059BFB8}" type="slidenum">
              <a:rPr lang="en-US" smtClean="0"/>
              <a:t>2</a:t>
            </a:fld>
            <a:endParaRPr lang="en-US"/>
          </a:p>
        </p:txBody>
      </p:sp>
    </p:spTree>
    <p:extLst>
      <p:ext uri="{BB962C8B-B14F-4D97-AF65-F5344CB8AC3E}">
        <p14:creationId xmlns:p14="http://schemas.microsoft.com/office/powerpoint/2010/main" val="2819569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A2A66A-9576-49BA-8C1F-C3BCC75FEDFE}"/>
              </a:ext>
            </a:extLst>
          </p:cNvPr>
          <p:cNvSpPr>
            <a:spLocks noGrp="1"/>
          </p:cNvSpPr>
          <p:nvPr>
            <p:ph type="title"/>
          </p:nvPr>
        </p:nvSpPr>
        <p:spPr/>
        <p:txBody>
          <a:bodyPr/>
          <a:lstStyle/>
          <a:p>
            <a:r>
              <a:rPr lang="es-MX" cap="none">
                <a:latin typeface="Courier New"/>
                <a:cs typeface="Courier New"/>
              </a:rPr>
              <a:t>static</a:t>
            </a:r>
            <a:r>
              <a:rPr lang="es-MX">
                <a:latin typeface="Courier New"/>
                <a:cs typeface="Courier New"/>
              </a:rPr>
              <a:t> </a:t>
            </a:r>
            <a:r>
              <a:rPr lang="es-MX">
                <a:latin typeface="Tw Cen MT Condensed"/>
                <a:cs typeface="Courier New"/>
              </a:rPr>
              <a:t>keyword [3] [5] </a:t>
            </a:r>
          </a:p>
        </p:txBody>
      </p:sp>
      <p:sp>
        <p:nvSpPr>
          <p:cNvPr id="3" name="Marcador de contenido 2">
            <a:extLst>
              <a:ext uri="{FF2B5EF4-FFF2-40B4-BE49-F238E27FC236}">
                <a16:creationId xmlns:a16="http://schemas.microsoft.com/office/drawing/2014/main" id="{37BF9583-B471-447E-8E5A-E53EAD14264E}"/>
              </a:ext>
            </a:extLst>
          </p:cNvPr>
          <p:cNvSpPr>
            <a:spLocks noGrp="1"/>
          </p:cNvSpPr>
          <p:nvPr>
            <p:ph sz="half" idx="1"/>
          </p:nvPr>
        </p:nvSpPr>
        <p:spPr/>
        <p:txBody>
          <a:bodyPr vert="horz" lIns="45720" tIns="45720" rIns="45720" bIns="45720" rtlCol="0" anchor="t">
            <a:normAutofit/>
          </a:bodyPr>
          <a:lstStyle/>
          <a:p>
            <a:r>
              <a:rPr lang="es-MX">
                <a:latin typeface="TW Cen MT"/>
                <a:ea typeface="+mn-lt"/>
                <a:cs typeface="+mn-lt"/>
              </a:rPr>
              <a:t>When using static, these variables remain in existence even when the flow of the program gets out of this scope.</a:t>
            </a:r>
            <a:endParaRPr lang="es-MX">
              <a:latin typeface="TW Cen MT"/>
            </a:endParaRPr>
          </a:p>
          <a:p>
            <a:r>
              <a:rPr lang="es-MX">
                <a:latin typeface="TW Cen MT"/>
                <a:ea typeface="+mn-lt"/>
                <a:cs typeface="+mn-lt"/>
              </a:rPr>
              <a:t>Common usages:</a:t>
            </a:r>
          </a:p>
          <a:p>
            <a:pPr>
              <a:buFont typeface="Wingdings" panose="020B0602020104020603" pitchFamily="34" charset="0"/>
              <a:buChar char="q"/>
            </a:pPr>
            <a:r>
              <a:rPr lang="es-MX">
                <a:ea typeface="+mn-lt"/>
                <a:cs typeface="+mn-lt"/>
              </a:rPr>
              <a:t>local variable in a function, </a:t>
            </a:r>
            <a:endParaRPr lang="es-MX">
              <a:latin typeface="TW Cen MT"/>
              <a:ea typeface="+mn-lt"/>
              <a:cs typeface="+mn-lt"/>
            </a:endParaRPr>
          </a:p>
          <a:p>
            <a:pPr>
              <a:buFont typeface="Wingdings" panose="020B0602020104020603" pitchFamily="34" charset="0"/>
              <a:buChar char="q"/>
            </a:pPr>
            <a:r>
              <a:rPr lang="es-MX">
                <a:ea typeface="+mn-lt"/>
                <a:cs typeface="+mn-lt"/>
              </a:rPr>
              <a:t>global variable in a module</a:t>
            </a:r>
            <a:endParaRPr lang="es-MX">
              <a:latin typeface="TW Cen MT"/>
              <a:ea typeface="+mn-lt"/>
              <a:cs typeface="+mn-lt"/>
            </a:endParaRPr>
          </a:p>
          <a:p>
            <a:pPr>
              <a:buFont typeface="Wingdings" panose="020B0602020104020603" pitchFamily="34" charset="0"/>
              <a:buChar char="q"/>
            </a:pPr>
            <a:r>
              <a:rPr lang="es-MX">
                <a:ea typeface="+mn-lt"/>
                <a:cs typeface="+mn-lt"/>
              </a:rPr>
              <a:t>function in a module</a:t>
            </a:r>
            <a:endParaRPr lang="es-MX">
              <a:latin typeface="TW Cen MT"/>
              <a:ea typeface="+mn-lt"/>
              <a:cs typeface="+mn-lt"/>
            </a:endParaRPr>
          </a:p>
          <a:p>
            <a:endParaRPr lang="es-MX">
              <a:latin typeface="TW Cen MT"/>
              <a:ea typeface="+mn-lt"/>
              <a:cs typeface="+mn-lt"/>
            </a:endParaRPr>
          </a:p>
          <a:p>
            <a:endParaRPr lang="es-MX">
              <a:latin typeface="TW Cen MT"/>
            </a:endParaRPr>
          </a:p>
        </p:txBody>
      </p:sp>
      <p:sp>
        <p:nvSpPr>
          <p:cNvPr id="4" name="Marcador de contenido 3">
            <a:extLst>
              <a:ext uri="{FF2B5EF4-FFF2-40B4-BE49-F238E27FC236}">
                <a16:creationId xmlns:a16="http://schemas.microsoft.com/office/drawing/2014/main" id="{A1D6551A-24E2-4375-A8B8-7B0D69606986}"/>
              </a:ext>
            </a:extLst>
          </p:cNvPr>
          <p:cNvSpPr>
            <a:spLocks noGrp="1"/>
          </p:cNvSpPr>
          <p:nvPr>
            <p:ph sz="half" idx="2"/>
          </p:nvPr>
        </p:nvSpPr>
        <p:spPr/>
        <p:txBody>
          <a:bodyPr vert="horz" lIns="45720" tIns="45720" rIns="45720" bIns="45720" rtlCol="0" anchor="t">
            <a:normAutofit/>
          </a:bodyPr>
          <a:lstStyle/>
          <a:p>
            <a:r>
              <a:rPr lang="es-MX" i="1">
                <a:ea typeface="+mn-lt"/>
                <a:cs typeface="+mn-lt"/>
              </a:rPr>
              <a:t>The use of the static keyword has many uses. Its most effective use is to limit the scope of variables defined within a module or function. Through the use of static, variables and functions can be hidden from the external program, resulting in behavior that is similar to the use of private and public in more modern object oriented languages.</a:t>
            </a:r>
          </a:p>
          <a:p>
            <a:r>
              <a:rPr lang="es-MX">
                <a:latin typeface="TW Cen MT"/>
              </a:rPr>
              <a:t>Refer to [5]</a:t>
            </a:r>
            <a:endParaRPr lang="es-MX"/>
          </a:p>
        </p:txBody>
      </p:sp>
      <p:sp>
        <p:nvSpPr>
          <p:cNvPr id="5" name="Marcador de pie de página 4">
            <a:extLst>
              <a:ext uri="{FF2B5EF4-FFF2-40B4-BE49-F238E27FC236}">
                <a16:creationId xmlns:a16="http://schemas.microsoft.com/office/drawing/2014/main" id="{BAA8D563-2CDB-4852-AE4F-991E42818E0C}"/>
              </a:ext>
            </a:extLst>
          </p:cNvPr>
          <p:cNvSpPr>
            <a:spLocks noGrp="1"/>
          </p:cNvSpPr>
          <p:nvPr>
            <p:ph type="ftr" sz="quarter" idx="11"/>
          </p:nvPr>
        </p:nvSpPr>
        <p:spPr/>
        <p:txBody>
          <a:bodyPr/>
          <a:lstStyle/>
          <a:p>
            <a:r>
              <a:rPr lang="it-IT"/>
              <a:t>S. Almanza / C. Prieto, 2019-2</a:t>
            </a:r>
            <a:endParaRPr lang="en-US"/>
          </a:p>
        </p:txBody>
      </p:sp>
      <p:sp>
        <p:nvSpPr>
          <p:cNvPr id="6" name="Marcador de número de diapositiva 5">
            <a:extLst>
              <a:ext uri="{FF2B5EF4-FFF2-40B4-BE49-F238E27FC236}">
                <a16:creationId xmlns:a16="http://schemas.microsoft.com/office/drawing/2014/main" id="{14392354-574E-41C6-97B4-BC2946C62417}"/>
              </a:ext>
            </a:extLst>
          </p:cNvPr>
          <p:cNvSpPr>
            <a:spLocks noGrp="1"/>
          </p:cNvSpPr>
          <p:nvPr>
            <p:ph type="sldNum" sz="quarter" idx="12"/>
          </p:nvPr>
        </p:nvSpPr>
        <p:spPr/>
        <p:txBody>
          <a:bodyPr/>
          <a:lstStyle/>
          <a:p>
            <a:fld id="{4FAB73BC-B049-4115-A692-8D63A059BFB8}" type="slidenum">
              <a:rPr lang="en-US" dirty="0"/>
              <a:t>20</a:t>
            </a:fld>
            <a:endParaRPr lang="en-US"/>
          </a:p>
        </p:txBody>
      </p:sp>
    </p:spTree>
    <p:extLst>
      <p:ext uri="{BB962C8B-B14F-4D97-AF65-F5344CB8AC3E}">
        <p14:creationId xmlns:p14="http://schemas.microsoft.com/office/powerpoint/2010/main" val="937311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A2A66A-9576-49BA-8C1F-C3BCC75FEDFE}"/>
              </a:ext>
            </a:extLst>
          </p:cNvPr>
          <p:cNvSpPr>
            <a:spLocks noGrp="1"/>
          </p:cNvSpPr>
          <p:nvPr>
            <p:ph type="title"/>
          </p:nvPr>
        </p:nvSpPr>
        <p:spPr/>
        <p:txBody>
          <a:bodyPr/>
          <a:lstStyle/>
          <a:p>
            <a:r>
              <a:rPr lang="es-MX" cap="none">
                <a:latin typeface="Courier New"/>
                <a:cs typeface="Courier New"/>
              </a:rPr>
              <a:t>volatile</a:t>
            </a:r>
            <a:r>
              <a:rPr lang="es-MX">
                <a:latin typeface="Courier New"/>
                <a:cs typeface="Courier New"/>
              </a:rPr>
              <a:t> </a:t>
            </a:r>
            <a:r>
              <a:rPr lang="es-MX">
                <a:latin typeface="Tw Cen MT Condensed"/>
                <a:cs typeface="Courier New"/>
              </a:rPr>
              <a:t>keyword [3] [7] </a:t>
            </a:r>
          </a:p>
        </p:txBody>
      </p:sp>
      <p:sp>
        <p:nvSpPr>
          <p:cNvPr id="3" name="Marcador de contenido 2">
            <a:extLst>
              <a:ext uri="{FF2B5EF4-FFF2-40B4-BE49-F238E27FC236}">
                <a16:creationId xmlns:a16="http://schemas.microsoft.com/office/drawing/2014/main" id="{37BF9583-B471-447E-8E5A-E53EAD14264E}"/>
              </a:ext>
            </a:extLst>
          </p:cNvPr>
          <p:cNvSpPr>
            <a:spLocks noGrp="1"/>
          </p:cNvSpPr>
          <p:nvPr>
            <p:ph sz="half" idx="1"/>
          </p:nvPr>
        </p:nvSpPr>
        <p:spPr/>
        <p:txBody>
          <a:bodyPr vert="horz" lIns="45720" tIns="45720" rIns="45720" bIns="45720" rtlCol="0" anchor="t">
            <a:normAutofit lnSpcReduction="10000"/>
          </a:bodyPr>
          <a:lstStyle/>
          <a:p>
            <a:r>
              <a:rPr lang="es-MX">
                <a:ea typeface="+mn-lt"/>
                <a:cs typeface="+mn-lt"/>
              </a:rPr>
              <a:t>Declaring an object volatile announces that it has special properties relevant to optimization.</a:t>
            </a:r>
            <a:endParaRPr lang="es-MX"/>
          </a:p>
          <a:p>
            <a:r>
              <a:rPr lang="es-MX">
                <a:ea typeface="+mn-lt"/>
                <a:cs typeface="+mn-lt"/>
              </a:rPr>
              <a:t>The purpose of volatile is to force an implementation to suppress optimization that could otherwise occur. For example, for a machine with memory-mapped input/output, a pointer to a device register might be declared as a pointer to volatile, in order to prevent the compiler from removing apparently redundant references through the pointer.</a:t>
            </a:r>
            <a:endParaRPr lang="es-MX"/>
          </a:p>
          <a:p>
            <a:endParaRPr lang="es-MX">
              <a:latin typeface="TW Cen MT"/>
            </a:endParaRPr>
          </a:p>
        </p:txBody>
      </p:sp>
      <p:sp>
        <p:nvSpPr>
          <p:cNvPr id="4" name="Marcador de contenido 3">
            <a:extLst>
              <a:ext uri="{FF2B5EF4-FFF2-40B4-BE49-F238E27FC236}">
                <a16:creationId xmlns:a16="http://schemas.microsoft.com/office/drawing/2014/main" id="{A1D6551A-24E2-4375-A8B8-7B0D69606986}"/>
              </a:ext>
            </a:extLst>
          </p:cNvPr>
          <p:cNvSpPr>
            <a:spLocks noGrp="1"/>
          </p:cNvSpPr>
          <p:nvPr>
            <p:ph sz="half" idx="2"/>
          </p:nvPr>
        </p:nvSpPr>
        <p:spPr/>
        <p:txBody>
          <a:bodyPr vert="horz" lIns="45720" tIns="45720" rIns="45720" bIns="45720" rtlCol="0" anchor="t">
            <a:normAutofit lnSpcReduction="10000"/>
          </a:bodyPr>
          <a:lstStyle/>
          <a:p>
            <a:r>
              <a:rPr lang="es-MX">
                <a:ea typeface="+mn-lt"/>
                <a:cs typeface="+mn-lt"/>
              </a:rPr>
              <a:t>A variable should be declared volatile whenever its value could change unexpectedly. In practice, only three types of variables could change:</a:t>
            </a:r>
            <a:endParaRPr lang="es-MX">
              <a:latin typeface="TW Cen MT"/>
            </a:endParaRPr>
          </a:p>
          <a:p>
            <a:r>
              <a:rPr lang="es-MX">
                <a:ea typeface="+mn-lt"/>
                <a:cs typeface="+mn-lt"/>
              </a:rPr>
              <a:t>1. Memory-mapped peripheral registers</a:t>
            </a:r>
            <a:endParaRPr lang="es-MX"/>
          </a:p>
          <a:p>
            <a:r>
              <a:rPr lang="es-MX">
                <a:ea typeface="+mn-lt"/>
                <a:cs typeface="+mn-lt"/>
              </a:rPr>
              <a:t>2. Global variables modified by an interrupt service routine</a:t>
            </a:r>
            <a:endParaRPr lang="es-MX"/>
          </a:p>
          <a:p>
            <a:r>
              <a:rPr lang="es-MX">
                <a:ea typeface="+mn-lt"/>
                <a:cs typeface="+mn-lt"/>
              </a:rPr>
              <a:t>3. Global variables accessed by multiple tasks within a multi-threaded application</a:t>
            </a:r>
            <a:endParaRPr lang="es-MX"/>
          </a:p>
          <a:p>
            <a:r>
              <a:rPr lang="es-MX">
                <a:latin typeface="TW Cen MT"/>
              </a:rPr>
              <a:t>Refer to [7]</a:t>
            </a:r>
            <a:endParaRPr lang="es-MX"/>
          </a:p>
        </p:txBody>
      </p:sp>
      <p:sp>
        <p:nvSpPr>
          <p:cNvPr id="5" name="Marcador de pie de página 4">
            <a:extLst>
              <a:ext uri="{FF2B5EF4-FFF2-40B4-BE49-F238E27FC236}">
                <a16:creationId xmlns:a16="http://schemas.microsoft.com/office/drawing/2014/main" id="{BAA8D563-2CDB-4852-AE4F-991E42818E0C}"/>
              </a:ext>
            </a:extLst>
          </p:cNvPr>
          <p:cNvSpPr>
            <a:spLocks noGrp="1"/>
          </p:cNvSpPr>
          <p:nvPr>
            <p:ph type="ftr" sz="quarter" idx="11"/>
          </p:nvPr>
        </p:nvSpPr>
        <p:spPr/>
        <p:txBody>
          <a:bodyPr/>
          <a:lstStyle/>
          <a:p>
            <a:r>
              <a:rPr lang="it-IT"/>
              <a:t>S. Almanza / C. Prieto, 2019-2</a:t>
            </a:r>
            <a:endParaRPr lang="en-US"/>
          </a:p>
        </p:txBody>
      </p:sp>
      <p:sp>
        <p:nvSpPr>
          <p:cNvPr id="6" name="Marcador de número de diapositiva 5">
            <a:extLst>
              <a:ext uri="{FF2B5EF4-FFF2-40B4-BE49-F238E27FC236}">
                <a16:creationId xmlns:a16="http://schemas.microsoft.com/office/drawing/2014/main" id="{14392354-574E-41C6-97B4-BC2946C62417}"/>
              </a:ext>
            </a:extLst>
          </p:cNvPr>
          <p:cNvSpPr>
            <a:spLocks noGrp="1"/>
          </p:cNvSpPr>
          <p:nvPr>
            <p:ph type="sldNum" sz="quarter" idx="12"/>
          </p:nvPr>
        </p:nvSpPr>
        <p:spPr/>
        <p:txBody>
          <a:bodyPr/>
          <a:lstStyle/>
          <a:p>
            <a:fld id="{4FAB73BC-B049-4115-A692-8D63A059BFB8}" type="slidenum">
              <a:rPr lang="en-US" dirty="0"/>
              <a:t>21</a:t>
            </a:fld>
            <a:endParaRPr lang="en-US"/>
          </a:p>
        </p:txBody>
      </p:sp>
    </p:spTree>
    <p:extLst>
      <p:ext uri="{BB962C8B-B14F-4D97-AF65-F5344CB8AC3E}">
        <p14:creationId xmlns:p14="http://schemas.microsoft.com/office/powerpoint/2010/main" val="3221622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5D1BC8-A021-4226-BFF0-A3025D7903F4}"/>
              </a:ext>
            </a:extLst>
          </p:cNvPr>
          <p:cNvSpPr>
            <a:spLocks noGrp="1"/>
          </p:cNvSpPr>
          <p:nvPr>
            <p:ph type="title"/>
          </p:nvPr>
        </p:nvSpPr>
        <p:spPr/>
        <p:txBody>
          <a:bodyPr/>
          <a:lstStyle/>
          <a:p>
            <a:r>
              <a:rPr lang="es-MX"/>
              <a:t>HW12 - </a:t>
            </a:r>
            <a:r>
              <a:rPr lang="es-MX" err="1"/>
              <a:t>volatile</a:t>
            </a:r>
          </a:p>
        </p:txBody>
      </p:sp>
      <p:sp>
        <p:nvSpPr>
          <p:cNvPr id="3" name="Marcador de contenido 2">
            <a:extLst>
              <a:ext uri="{FF2B5EF4-FFF2-40B4-BE49-F238E27FC236}">
                <a16:creationId xmlns:a16="http://schemas.microsoft.com/office/drawing/2014/main" id="{F5C2EAA0-F310-437A-9ED3-7A3211A759C2}"/>
              </a:ext>
            </a:extLst>
          </p:cNvPr>
          <p:cNvSpPr>
            <a:spLocks noGrp="1"/>
          </p:cNvSpPr>
          <p:nvPr>
            <p:ph sz="half" idx="1"/>
          </p:nvPr>
        </p:nvSpPr>
        <p:spPr/>
        <p:txBody>
          <a:bodyPr vert="horz" lIns="45720" tIns="45720" rIns="45720" bIns="45720" rtlCol="0" anchor="t">
            <a:normAutofit fontScale="92500" lnSpcReduction="10000"/>
          </a:bodyPr>
          <a:lstStyle/>
          <a:p>
            <a:pPr marL="0" indent="0">
              <a:buNone/>
            </a:pPr>
            <a:r>
              <a:rPr lang="es-MX" err="1"/>
              <a:t>Develop</a:t>
            </a:r>
            <a:r>
              <a:rPr lang="es-MX"/>
              <a:t> </a:t>
            </a:r>
            <a:r>
              <a:rPr lang="es-MX" err="1"/>
              <a:t>two</a:t>
            </a:r>
            <a:r>
              <a:rPr lang="es-MX"/>
              <a:t> </a:t>
            </a:r>
            <a:r>
              <a:rPr lang="es-MX" err="1"/>
              <a:t>examples</a:t>
            </a:r>
            <a:r>
              <a:rPr lang="es-MX"/>
              <a:t> (</a:t>
            </a:r>
            <a:r>
              <a:rPr lang="es-MX" err="1"/>
              <a:t>or</a:t>
            </a:r>
            <a:r>
              <a:rPr lang="es-MX"/>
              <a:t> </a:t>
            </a:r>
            <a:r>
              <a:rPr lang="es-MX" err="1"/>
              <a:t>find</a:t>
            </a:r>
            <a:r>
              <a:rPr lang="es-MX"/>
              <a:t> </a:t>
            </a:r>
            <a:r>
              <a:rPr lang="es-MX" err="1"/>
              <a:t>them</a:t>
            </a:r>
            <a:r>
              <a:rPr lang="es-MX"/>
              <a:t> </a:t>
            </a:r>
            <a:r>
              <a:rPr lang="es-MX" err="1"/>
              <a:t>if</a:t>
            </a:r>
            <a:r>
              <a:rPr lang="es-MX"/>
              <a:t> </a:t>
            </a:r>
            <a:r>
              <a:rPr lang="es-MX" err="1"/>
              <a:t>they</a:t>
            </a:r>
            <a:r>
              <a:rPr lang="es-MX"/>
              <a:t> are </a:t>
            </a:r>
            <a:r>
              <a:rPr lang="es-MX" err="1"/>
              <a:t>already</a:t>
            </a:r>
            <a:r>
              <a:rPr lang="es-MX"/>
              <a:t> in </a:t>
            </a:r>
            <a:r>
              <a:rPr lang="es-MX" err="1"/>
              <a:t>the</a:t>
            </a:r>
            <a:r>
              <a:rPr lang="es-MX"/>
              <a:t> </a:t>
            </a:r>
            <a:r>
              <a:rPr lang="es-MX" err="1"/>
              <a:t>libraries</a:t>
            </a:r>
            <a:r>
              <a:rPr lang="es-MX"/>
              <a:t> </a:t>
            </a:r>
            <a:r>
              <a:rPr lang="es-MX" err="1"/>
              <a:t>added</a:t>
            </a:r>
            <a:r>
              <a:rPr lang="es-MX"/>
              <a:t> </a:t>
            </a:r>
            <a:r>
              <a:rPr lang="es-MX" err="1"/>
              <a:t>by</a:t>
            </a:r>
            <a:r>
              <a:rPr lang="es-MX"/>
              <a:t> STM32CubeMX).</a:t>
            </a:r>
          </a:p>
          <a:p>
            <a:pPr marL="0" indent="0">
              <a:buNone/>
            </a:pPr>
            <a:r>
              <a:rPr lang="es-MX" err="1"/>
              <a:t>One</a:t>
            </a:r>
            <a:r>
              <a:rPr lang="es-MX"/>
              <a:t> </a:t>
            </a:r>
            <a:r>
              <a:rPr lang="es-MX" err="1"/>
              <a:t>of</a:t>
            </a:r>
            <a:r>
              <a:rPr lang="es-MX"/>
              <a:t> </a:t>
            </a:r>
            <a:r>
              <a:rPr lang="es-MX" err="1"/>
              <a:t>them</a:t>
            </a:r>
            <a:r>
              <a:rPr lang="es-MX"/>
              <a:t> </a:t>
            </a:r>
            <a:r>
              <a:rPr lang="es-MX" err="1"/>
              <a:t>should</a:t>
            </a:r>
            <a:r>
              <a:rPr lang="es-MX"/>
              <a:t> be </a:t>
            </a:r>
            <a:r>
              <a:rPr lang="es-MX" err="1"/>
              <a:t>with</a:t>
            </a:r>
            <a:r>
              <a:rPr lang="es-MX"/>
              <a:t> a variable </a:t>
            </a:r>
            <a:r>
              <a:rPr lang="es-MX" err="1"/>
              <a:t>that</a:t>
            </a:r>
            <a:r>
              <a:rPr lang="es-MX"/>
              <a:t> can be </a:t>
            </a:r>
            <a:r>
              <a:rPr lang="es-MX" err="1"/>
              <a:t>accessed</a:t>
            </a:r>
            <a:r>
              <a:rPr lang="es-MX"/>
              <a:t> </a:t>
            </a:r>
            <a:r>
              <a:rPr lang="es-MX" err="1"/>
              <a:t>by</a:t>
            </a:r>
            <a:r>
              <a:rPr lang="es-MX"/>
              <a:t> </a:t>
            </a:r>
            <a:r>
              <a:rPr lang="es-MX" err="1"/>
              <a:t>an</a:t>
            </a:r>
            <a:r>
              <a:rPr lang="es-MX"/>
              <a:t> </a:t>
            </a:r>
            <a:r>
              <a:rPr lang="es-MX" err="1"/>
              <a:t>interrupt</a:t>
            </a:r>
            <a:r>
              <a:rPr lang="es-MX"/>
              <a:t>. </a:t>
            </a:r>
            <a:r>
              <a:rPr lang="es-MX" err="1"/>
              <a:t>Second</a:t>
            </a:r>
            <a:r>
              <a:rPr lang="es-MX"/>
              <a:t> case </a:t>
            </a:r>
            <a:r>
              <a:rPr lang="es-MX" err="1"/>
              <a:t>should</a:t>
            </a:r>
            <a:r>
              <a:rPr lang="es-MX"/>
              <a:t> be </a:t>
            </a:r>
            <a:r>
              <a:rPr lang="es-MX" err="1"/>
              <a:t>related</a:t>
            </a:r>
            <a:r>
              <a:rPr lang="es-MX"/>
              <a:t> </a:t>
            </a:r>
            <a:r>
              <a:rPr lang="es-MX" err="1"/>
              <a:t>to</a:t>
            </a:r>
            <a:r>
              <a:rPr lang="es-MX"/>
              <a:t> a </a:t>
            </a:r>
            <a:r>
              <a:rPr lang="es-MX" err="1"/>
              <a:t>peripheral</a:t>
            </a:r>
            <a:r>
              <a:rPr lang="es-MX"/>
              <a:t>.</a:t>
            </a:r>
          </a:p>
          <a:p>
            <a:pPr marL="0" indent="0">
              <a:buNone/>
            </a:pPr>
            <a:r>
              <a:rPr lang="es-MX" err="1"/>
              <a:t>Implement</a:t>
            </a:r>
            <a:r>
              <a:rPr lang="es-MX"/>
              <a:t> </a:t>
            </a:r>
            <a:r>
              <a:rPr lang="es-MX" err="1"/>
              <a:t>the</a:t>
            </a:r>
            <a:r>
              <a:rPr lang="es-MX"/>
              <a:t> </a:t>
            </a:r>
            <a:r>
              <a:rPr lang="es-MX" err="1"/>
              <a:t>code</a:t>
            </a:r>
            <a:r>
              <a:rPr lang="es-MX"/>
              <a:t> in </a:t>
            </a:r>
            <a:r>
              <a:rPr lang="es-MX" err="1"/>
              <a:t>Atollic</a:t>
            </a:r>
            <a:r>
              <a:rPr lang="es-MX"/>
              <a:t> </a:t>
            </a:r>
            <a:r>
              <a:rPr lang="es-MX" err="1"/>
              <a:t>TrueStudio</a:t>
            </a:r>
            <a:r>
              <a:rPr lang="es-MX"/>
              <a:t>, </a:t>
            </a:r>
            <a:r>
              <a:rPr lang="es-MX" err="1"/>
              <a:t>check</a:t>
            </a:r>
            <a:r>
              <a:rPr lang="es-MX"/>
              <a:t> </a:t>
            </a:r>
            <a:r>
              <a:rPr lang="es-MX" err="1"/>
              <a:t>the</a:t>
            </a:r>
            <a:r>
              <a:rPr lang="es-MX"/>
              <a:t> .</a:t>
            </a:r>
            <a:r>
              <a:rPr lang="es-MX" err="1"/>
              <a:t>lst</a:t>
            </a:r>
            <a:r>
              <a:rPr lang="es-MX"/>
              <a:t> file </a:t>
            </a:r>
            <a:r>
              <a:rPr lang="es-MX" err="1"/>
              <a:t>on</a:t>
            </a:r>
            <a:r>
              <a:rPr lang="es-MX"/>
              <a:t> </a:t>
            </a:r>
            <a:r>
              <a:rPr lang="es-MX" err="1"/>
              <a:t>the</a:t>
            </a:r>
            <a:r>
              <a:rPr lang="es-MX"/>
              <a:t> </a:t>
            </a:r>
            <a:r>
              <a:rPr lang="es-MX" err="1"/>
              <a:t>following</a:t>
            </a:r>
            <a:r>
              <a:rPr lang="es-MX"/>
              <a:t> </a:t>
            </a:r>
            <a:r>
              <a:rPr lang="es-MX" err="1"/>
              <a:t>scenarios</a:t>
            </a:r>
            <a:r>
              <a:rPr lang="es-MX"/>
              <a:t>:</a:t>
            </a:r>
          </a:p>
          <a:p>
            <a:pPr marL="0" indent="0">
              <a:buNone/>
            </a:pPr>
            <a:r>
              <a:rPr lang="es-MX"/>
              <a:t>1. </a:t>
            </a:r>
            <a:r>
              <a:rPr lang="es-MX" err="1"/>
              <a:t>Not</a:t>
            </a:r>
            <a:r>
              <a:rPr lang="es-MX"/>
              <a:t> </a:t>
            </a:r>
            <a:r>
              <a:rPr lang="es-MX" err="1"/>
              <a:t>using</a:t>
            </a:r>
            <a:r>
              <a:rPr lang="es-MX"/>
              <a:t> </a:t>
            </a:r>
            <a:r>
              <a:rPr lang="es-MX" err="1"/>
              <a:t>volatile</a:t>
            </a:r>
            <a:r>
              <a:rPr lang="es-MX"/>
              <a:t> in </a:t>
            </a:r>
            <a:r>
              <a:rPr lang="es-MX" err="1"/>
              <a:t>that</a:t>
            </a:r>
            <a:r>
              <a:rPr lang="es-MX"/>
              <a:t> variable + no </a:t>
            </a:r>
            <a:r>
              <a:rPr lang="es-MX" err="1"/>
              <a:t>optimization</a:t>
            </a:r>
            <a:endParaRPr lang="es-MX"/>
          </a:p>
          <a:p>
            <a:pPr marL="0" indent="0">
              <a:buNone/>
            </a:pPr>
            <a:r>
              <a:rPr lang="es-MX"/>
              <a:t>2. </a:t>
            </a:r>
            <a:r>
              <a:rPr lang="es-MX" err="1"/>
              <a:t>Using</a:t>
            </a:r>
            <a:r>
              <a:rPr lang="es-MX"/>
              <a:t> </a:t>
            </a:r>
            <a:r>
              <a:rPr lang="es-MX" err="1"/>
              <a:t>volatile</a:t>
            </a:r>
            <a:r>
              <a:rPr lang="es-MX"/>
              <a:t> in </a:t>
            </a:r>
            <a:r>
              <a:rPr lang="es-MX" err="1"/>
              <a:t>that</a:t>
            </a:r>
            <a:r>
              <a:rPr lang="es-MX"/>
              <a:t> variable + no </a:t>
            </a:r>
            <a:r>
              <a:rPr lang="es-MX" err="1"/>
              <a:t>optimization</a:t>
            </a:r>
            <a:endParaRPr lang="es-MX"/>
          </a:p>
        </p:txBody>
      </p:sp>
      <p:sp>
        <p:nvSpPr>
          <p:cNvPr id="4" name="Marcador de contenido 3">
            <a:extLst>
              <a:ext uri="{FF2B5EF4-FFF2-40B4-BE49-F238E27FC236}">
                <a16:creationId xmlns:a16="http://schemas.microsoft.com/office/drawing/2014/main" id="{566CE016-DEDC-4529-92AE-2A457730F70D}"/>
              </a:ext>
            </a:extLst>
          </p:cNvPr>
          <p:cNvSpPr>
            <a:spLocks noGrp="1"/>
          </p:cNvSpPr>
          <p:nvPr>
            <p:ph sz="half" idx="2"/>
          </p:nvPr>
        </p:nvSpPr>
        <p:spPr/>
        <p:txBody>
          <a:bodyPr vert="horz" lIns="45720" tIns="45720" rIns="45720" bIns="45720" rtlCol="0" anchor="t">
            <a:normAutofit fontScale="92500" lnSpcReduction="10000"/>
          </a:bodyPr>
          <a:lstStyle/>
          <a:p>
            <a:r>
              <a:rPr lang="es-MX">
                <a:ea typeface="+mn-lt"/>
                <a:cs typeface="+mn-lt"/>
              </a:rPr>
              <a:t>3. </a:t>
            </a:r>
            <a:r>
              <a:rPr lang="es-MX" err="1">
                <a:ea typeface="+mn-lt"/>
                <a:cs typeface="+mn-lt"/>
              </a:rPr>
              <a:t>Not</a:t>
            </a:r>
            <a:r>
              <a:rPr lang="es-MX">
                <a:ea typeface="+mn-lt"/>
                <a:cs typeface="+mn-lt"/>
              </a:rPr>
              <a:t> </a:t>
            </a:r>
            <a:r>
              <a:rPr lang="es-MX" err="1">
                <a:ea typeface="+mn-lt"/>
                <a:cs typeface="+mn-lt"/>
              </a:rPr>
              <a:t>using</a:t>
            </a:r>
            <a:r>
              <a:rPr lang="es-MX">
                <a:ea typeface="+mn-lt"/>
                <a:cs typeface="+mn-lt"/>
              </a:rPr>
              <a:t> </a:t>
            </a:r>
            <a:r>
              <a:rPr lang="es-MX" err="1">
                <a:ea typeface="+mn-lt"/>
                <a:cs typeface="+mn-lt"/>
              </a:rPr>
              <a:t>volatile</a:t>
            </a:r>
            <a:r>
              <a:rPr lang="es-MX">
                <a:ea typeface="+mn-lt"/>
                <a:cs typeface="+mn-lt"/>
              </a:rPr>
              <a:t> in </a:t>
            </a:r>
            <a:r>
              <a:rPr lang="es-MX" err="1">
                <a:ea typeface="+mn-lt"/>
                <a:cs typeface="+mn-lt"/>
              </a:rPr>
              <a:t>that</a:t>
            </a:r>
            <a:r>
              <a:rPr lang="es-MX">
                <a:ea typeface="+mn-lt"/>
                <a:cs typeface="+mn-lt"/>
              </a:rPr>
              <a:t> variable + </a:t>
            </a:r>
            <a:r>
              <a:rPr lang="es-MX" err="1">
                <a:ea typeface="+mn-lt"/>
                <a:cs typeface="+mn-lt"/>
              </a:rPr>
              <a:t>optimization</a:t>
            </a:r>
            <a:endParaRPr lang="en-US" err="1">
              <a:ea typeface="+mn-lt"/>
              <a:cs typeface="+mn-lt"/>
            </a:endParaRPr>
          </a:p>
          <a:p>
            <a:r>
              <a:rPr lang="es-MX">
                <a:ea typeface="+mn-lt"/>
                <a:cs typeface="+mn-lt"/>
              </a:rPr>
              <a:t>4. </a:t>
            </a:r>
            <a:r>
              <a:rPr lang="es-MX" err="1">
                <a:ea typeface="+mn-lt"/>
                <a:cs typeface="+mn-lt"/>
              </a:rPr>
              <a:t>Using</a:t>
            </a:r>
            <a:r>
              <a:rPr lang="es-MX">
                <a:ea typeface="+mn-lt"/>
                <a:cs typeface="+mn-lt"/>
              </a:rPr>
              <a:t> </a:t>
            </a:r>
            <a:r>
              <a:rPr lang="es-MX" err="1">
                <a:ea typeface="+mn-lt"/>
                <a:cs typeface="+mn-lt"/>
              </a:rPr>
              <a:t>volatile</a:t>
            </a:r>
            <a:r>
              <a:rPr lang="es-MX">
                <a:ea typeface="+mn-lt"/>
                <a:cs typeface="+mn-lt"/>
              </a:rPr>
              <a:t> in </a:t>
            </a:r>
            <a:r>
              <a:rPr lang="es-MX" err="1">
                <a:ea typeface="+mn-lt"/>
                <a:cs typeface="+mn-lt"/>
              </a:rPr>
              <a:t>that</a:t>
            </a:r>
            <a:r>
              <a:rPr lang="es-MX">
                <a:ea typeface="+mn-lt"/>
                <a:cs typeface="+mn-lt"/>
              </a:rPr>
              <a:t> variable + </a:t>
            </a:r>
            <a:r>
              <a:rPr lang="es-MX" err="1">
                <a:ea typeface="+mn-lt"/>
                <a:cs typeface="+mn-lt"/>
              </a:rPr>
              <a:t>optimization</a:t>
            </a:r>
            <a:endParaRPr lang="es-MX">
              <a:ea typeface="+mn-lt"/>
              <a:cs typeface="+mn-lt"/>
            </a:endParaRPr>
          </a:p>
          <a:p>
            <a:r>
              <a:rPr lang="es-MX" b="1" err="1">
                <a:ea typeface="+mn-lt"/>
                <a:cs typeface="+mn-lt"/>
              </a:rPr>
              <a:t>Deliverable</a:t>
            </a:r>
            <a:r>
              <a:rPr lang="es-MX">
                <a:ea typeface="+mn-lt"/>
                <a:cs typeface="+mn-lt"/>
              </a:rPr>
              <a:t>: Word file </a:t>
            </a:r>
            <a:r>
              <a:rPr lang="es-MX" err="1">
                <a:ea typeface="+mn-lt"/>
                <a:cs typeface="+mn-lt"/>
              </a:rPr>
              <a:t>with</a:t>
            </a:r>
            <a:r>
              <a:rPr lang="es-MX">
                <a:ea typeface="+mn-lt"/>
                <a:cs typeface="+mn-lt"/>
              </a:rPr>
              <a:t> </a:t>
            </a:r>
            <a:r>
              <a:rPr lang="es-MX" err="1">
                <a:ea typeface="+mn-lt"/>
                <a:cs typeface="+mn-lt"/>
              </a:rPr>
              <a:t>explanation</a:t>
            </a:r>
            <a:r>
              <a:rPr lang="es-MX">
                <a:ea typeface="+mn-lt"/>
                <a:cs typeface="+mn-lt"/>
              </a:rPr>
              <a:t> </a:t>
            </a:r>
            <a:r>
              <a:rPr lang="es-MX" err="1">
                <a:ea typeface="+mn-lt"/>
                <a:cs typeface="+mn-lt"/>
              </a:rPr>
              <a:t>of</a:t>
            </a:r>
            <a:r>
              <a:rPr lang="es-MX">
                <a:ea typeface="+mn-lt"/>
                <a:cs typeface="+mn-lt"/>
              </a:rPr>
              <a:t> </a:t>
            </a:r>
            <a:r>
              <a:rPr lang="es-MX" err="1">
                <a:ea typeface="+mn-lt"/>
                <a:cs typeface="+mn-lt"/>
              </a:rPr>
              <a:t>the</a:t>
            </a:r>
            <a:r>
              <a:rPr lang="es-MX">
                <a:ea typeface="+mn-lt"/>
                <a:cs typeface="+mn-lt"/>
              </a:rPr>
              <a:t> </a:t>
            </a:r>
            <a:r>
              <a:rPr lang="es-MX" err="1">
                <a:ea typeface="+mn-lt"/>
                <a:cs typeface="+mn-lt"/>
              </a:rPr>
              <a:t>four</a:t>
            </a:r>
            <a:r>
              <a:rPr lang="es-MX">
                <a:ea typeface="+mn-lt"/>
                <a:cs typeface="+mn-lt"/>
              </a:rPr>
              <a:t> </a:t>
            </a:r>
            <a:r>
              <a:rPr lang="es-MX" err="1">
                <a:ea typeface="+mn-lt"/>
                <a:cs typeface="+mn-lt"/>
              </a:rPr>
              <a:t>scenarios</a:t>
            </a:r>
            <a:r>
              <a:rPr lang="es-MX">
                <a:ea typeface="+mn-lt"/>
                <a:cs typeface="+mn-lt"/>
              </a:rPr>
              <a:t> </a:t>
            </a:r>
            <a:r>
              <a:rPr lang="es-MX" err="1">
                <a:ea typeface="+mn-lt"/>
                <a:cs typeface="+mn-lt"/>
              </a:rPr>
              <a:t>for</a:t>
            </a:r>
            <a:r>
              <a:rPr lang="es-MX">
                <a:ea typeface="+mn-lt"/>
                <a:cs typeface="+mn-lt"/>
              </a:rPr>
              <a:t> </a:t>
            </a:r>
            <a:r>
              <a:rPr lang="es-MX" err="1">
                <a:ea typeface="+mn-lt"/>
                <a:cs typeface="+mn-lt"/>
              </a:rPr>
              <a:t>each</a:t>
            </a:r>
            <a:r>
              <a:rPr lang="es-MX">
                <a:ea typeface="+mn-lt"/>
                <a:cs typeface="+mn-lt"/>
              </a:rPr>
              <a:t> </a:t>
            </a:r>
            <a:r>
              <a:rPr lang="es-MX" err="1">
                <a:ea typeface="+mn-lt"/>
                <a:cs typeface="+mn-lt"/>
              </a:rPr>
              <a:t>of</a:t>
            </a:r>
            <a:r>
              <a:rPr lang="es-MX">
                <a:ea typeface="+mn-lt"/>
                <a:cs typeface="+mn-lt"/>
              </a:rPr>
              <a:t> </a:t>
            </a:r>
            <a:r>
              <a:rPr lang="es-MX" err="1">
                <a:ea typeface="+mn-lt"/>
                <a:cs typeface="+mn-lt"/>
              </a:rPr>
              <a:t>the</a:t>
            </a:r>
            <a:r>
              <a:rPr lang="es-MX">
                <a:ea typeface="+mn-lt"/>
                <a:cs typeface="+mn-lt"/>
              </a:rPr>
              <a:t> </a:t>
            </a:r>
            <a:r>
              <a:rPr lang="es-MX" err="1">
                <a:ea typeface="+mn-lt"/>
                <a:cs typeface="+mn-lt"/>
              </a:rPr>
              <a:t>two</a:t>
            </a:r>
            <a:r>
              <a:rPr lang="es-MX">
                <a:ea typeface="+mn-lt"/>
                <a:cs typeface="+mn-lt"/>
              </a:rPr>
              <a:t> </a:t>
            </a:r>
            <a:r>
              <a:rPr lang="es-MX" err="1">
                <a:ea typeface="+mn-lt"/>
                <a:cs typeface="+mn-lt"/>
              </a:rPr>
              <a:t>examples</a:t>
            </a:r>
            <a:r>
              <a:rPr lang="es-MX">
                <a:ea typeface="+mn-lt"/>
                <a:cs typeface="+mn-lt"/>
              </a:rPr>
              <a:t> and </a:t>
            </a:r>
            <a:r>
              <a:rPr lang="es-MX" err="1">
                <a:ea typeface="+mn-lt"/>
                <a:cs typeface="+mn-lt"/>
              </a:rPr>
              <a:t>conclusions</a:t>
            </a:r>
            <a:r>
              <a:rPr lang="es-MX">
                <a:ea typeface="+mn-lt"/>
                <a:cs typeface="+mn-lt"/>
              </a:rPr>
              <a:t>.</a:t>
            </a:r>
          </a:p>
          <a:p>
            <a:r>
              <a:rPr lang="es-MX"/>
              <a:t>Word file @ </a:t>
            </a:r>
            <a:r>
              <a:rPr lang="es-MX" err="1"/>
              <a:t>Teams</a:t>
            </a:r>
            <a:endParaRPr lang="es-MX"/>
          </a:p>
          <a:p>
            <a:r>
              <a:rPr lang="es-MX"/>
              <a:t>Project @ GitHub</a:t>
            </a:r>
          </a:p>
          <a:p>
            <a:r>
              <a:rPr lang="es-MX" b="1"/>
              <a:t>Date</a:t>
            </a:r>
            <a:r>
              <a:rPr lang="es-MX"/>
              <a:t>: </a:t>
            </a:r>
            <a:r>
              <a:rPr lang="es-MX">
                <a:highlight>
                  <a:srgbClr val="008080"/>
                </a:highlight>
              </a:rPr>
              <a:t>2021.10.04</a:t>
            </a:r>
            <a:r>
              <a:rPr lang="es-MX"/>
              <a:t> </a:t>
            </a:r>
            <a:r>
              <a:rPr lang="es-MX" err="1"/>
              <a:t>Monday</a:t>
            </a:r>
          </a:p>
          <a:p>
            <a:endParaRPr lang="es-MX"/>
          </a:p>
        </p:txBody>
      </p:sp>
      <p:sp>
        <p:nvSpPr>
          <p:cNvPr id="5" name="Marcador de pie de página 4">
            <a:extLst>
              <a:ext uri="{FF2B5EF4-FFF2-40B4-BE49-F238E27FC236}">
                <a16:creationId xmlns:a16="http://schemas.microsoft.com/office/drawing/2014/main" id="{6A2DAEA5-99E1-40C1-9B2C-16D53452B5D5}"/>
              </a:ext>
            </a:extLst>
          </p:cNvPr>
          <p:cNvSpPr>
            <a:spLocks noGrp="1"/>
          </p:cNvSpPr>
          <p:nvPr>
            <p:ph type="ftr" sz="quarter" idx="11"/>
          </p:nvPr>
        </p:nvSpPr>
        <p:spPr/>
        <p:txBody>
          <a:bodyPr/>
          <a:lstStyle/>
          <a:p>
            <a:r>
              <a:rPr lang="it-IT"/>
              <a:t>S. Almanza / C. Prieto, 2019-2</a:t>
            </a:r>
            <a:endParaRPr lang="en-US"/>
          </a:p>
        </p:txBody>
      </p:sp>
      <p:sp>
        <p:nvSpPr>
          <p:cNvPr id="6" name="Marcador de número de diapositiva 5">
            <a:extLst>
              <a:ext uri="{FF2B5EF4-FFF2-40B4-BE49-F238E27FC236}">
                <a16:creationId xmlns:a16="http://schemas.microsoft.com/office/drawing/2014/main" id="{485CDCDE-1BB5-45A9-957B-2E0FFEB8C8CE}"/>
              </a:ext>
            </a:extLst>
          </p:cNvPr>
          <p:cNvSpPr>
            <a:spLocks noGrp="1"/>
          </p:cNvSpPr>
          <p:nvPr>
            <p:ph type="sldNum" sz="quarter" idx="12"/>
          </p:nvPr>
        </p:nvSpPr>
        <p:spPr/>
        <p:txBody>
          <a:bodyPr/>
          <a:lstStyle/>
          <a:p>
            <a:fld id="{4FAB73BC-B049-4115-A692-8D63A059BFB8}" type="slidenum">
              <a:rPr lang="en-US" dirty="0"/>
              <a:t>22</a:t>
            </a:fld>
            <a:endParaRPr lang="en-US"/>
          </a:p>
        </p:txBody>
      </p:sp>
    </p:spTree>
    <p:extLst>
      <p:ext uri="{BB962C8B-B14F-4D97-AF65-F5344CB8AC3E}">
        <p14:creationId xmlns:p14="http://schemas.microsoft.com/office/powerpoint/2010/main" val="1447837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5D1BC8-A021-4226-BFF0-A3025D7903F4}"/>
              </a:ext>
            </a:extLst>
          </p:cNvPr>
          <p:cNvSpPr>
            <a:spLocks noGrp="1"/>
          </p:cNvSpPr>
          <p:nvPr>
            <p:ph type="title"/>
          </p:nvPr>
        </p:nvSpPr>
        <p:spPr/>
        <p:txBody>
          <a:bodyPr/>
          <a:lstStyle/>
          <a:p>
            <a:r>
              <a:rPr lang="es-MX"/>
              <a:t>HW13 - </a:t>
            </a:r>
            <a:r>
              <a:rPr lang="es-MX" err="1"/>
              <a:t>Static</a:t>
            </a:r>
          </a:p>
        </p:txBody>
      </p:sp>
      <p:sp>
        <p:nvSpPr>
          <p:cNvPr id="3" name="Marcador de contenido 2">
            <a:extLst>
              <a:ext uri="{FF2B5EF4-FFF2-40B4-BE49-F238E27FC236}">
                <a16:creationId xmlns:a16="http://schemas.microsoft.com/office/drawing/2014/main" id="{F5C2EAA0-F310-437A-9ED3-7A3211A759C2}"/>
              </a:ext>
            </a:extLst>
          </p:cNvPr>
          <p:cNvSpPr>
            <a:spLocks noGrp="1"/>
          </p:cNvSpPr>
          <p:nvPr>
            <p:ph sz="half" idx="1"/>
          </p:nvPr>
        </p:nvSpPr>
        <p:spPr/>
        <p:txBody>
          <a:bodyPr vert="horz" lIns="45720" tIns="45720" rIns="45720" bIns="45720" rtlCol="0" anchor="t">
            <a:normAutofit fontScale="92500"/>
          </a:bodyPr>
          <a:lstStyle/>
          <a:p>
            <a:pPr marL="0" indent="0">
              <a:buNone/>
            </a:pPr>
            <a:r>
              <a:rPr lang="es-MX" err="1"/>
              <a:t>Develop</a:t>
            </a:r>
            <a:r>
              <a:rPr lang="es-MX"/>
              <a:t> a </a:t>
            </a:r>
            <a:r>
              <a:rPr lang="es-MX" err="1"/>
              <a:t>project</a:t>
            </a:r>
            <a:r>
              <a:rPr lang="es-MX"/>
              <a:t> in </a:t>
            </a:r>
            <a:r>
              <a:rPr lang="es-MX" err="1"/>
              <a:t>Atollic</a:t>
            </a:r>
            <a:r>
              <a:rPr lang="es-MX"/>
              <a:t> </a:t>
            </a:r>
            <a:r>
              <a:rPr lang="es-MX" err="1"/>
              <a:t>TrueStudio</a:t>
            </a:r>
            <a:r>
              <a:rPr lang="es-MX"/>
              <a:t> </a:t>
            </a:r>
            <a:r>
              <a:rPr lang="es-MX" err="1"/>
              <a:t>with</a:t>
            </a:r>
            <a:r>
              <a:rPr lang="es-MX"/>
              <a:t> a </a:t>
            </a:r>
            <a:r>
              <a:rPr lang="es-MX" err="1"/>
              <a:t>code</a:t>
            </a:r>
            <a:r>
              <a:rPr lang="es-MX"/>
              <a:t> similar </a:t>
            </a:r>
            <a:r>
              <a:rPr lang="es-MX" err="1"/>
              <a:t>to</a:t>
            </a:r>
            <a:r>
              <a:rPr lang="es-MX"/>
              <a:t> </a:t>
            </a:r>
            <a:r>
              <a:rPr lang="es-MX" err="1"/>
              <a:t>the</a:t>
            </a:r>
            <a:r>
              <a:rPr lang="es-MX"/>
              <a:t> </a:t>
            </a:r>
            <a:r>
              <a:rPr lang="es-MX" err="1"/>
              <a:t>one</a:t>
            </a:r>
            <a:r>
              <a:rPr lang="es-MX"/>
              <a:t> </a:t>
            </a:r>
            <a:r>
              <a:rPr lang="es-MX" err="1"/>
              <a:t>of</a:t>
            </a:r>
            <a:r>
              <a:rPr lang="es-MX"/>
              <a:t> </a:t>
            </a:r>
            <a:r>
              <a:rPr lang="es-MX" err="1"/>
              <a:t>the</a:t>
            </a:r>
            <a:r>
              <a:rPr lang="es-MX"/>
              <a:t> </a:t>
            </a:r>
            <a:r>
              <a:rPr lang="es-MX" err="1"/>
              <a:t>next</a:t>
            </a:r>
            <a:r>
              <a:rPr lang="es-MX"/>
              <a:t> </a:t>
            </a:r>
            <a:r>
              <a:rPr lang="es-MX" err="1"/>
              <a:t>slide</a:t>
            </a:r>
            <a:r>
              <a:rPr lang="es-MX"/>
              <a:t>:</a:t>
            </a:r>
          </a:p>
          <a:p>
            <a:pPr marL="457200" indent="-457200">
              <a:buAutoNum type="arabicPeriod"/>
            </a:pPr>
            <a:r>
              <a:rPr lang="es-MX"/>
              <a:t>Try </a:t>
            </a:r>
            <a:r>
              <a:rPr lang="es-MX" err="1"/>
              <a:t>to</a:t>
            </a:r>
            <a:r>
              <a:rPr lang="es-MX"/>
              <a:t> use </a:t>
            </a:r>
            <a:r>
              <a:rPr lang="es-MX" err="1"/>
              <a:t>each</a:t>
            </a:r>
            <a:r>
              <a:rPr lang="es-MX"/>
              <a:t> variable in </a:t>
            </a:r>
            <a:r>
              <a:rPr lang="es-MX" err="1"/>
              <a:t>each</a:t>
            </a:r>
            <a:r>
              <a:rPr lang="es-MX"/>
              <a:t> </a:t>
            </a:r>
            <a:r>
              <a:rPr lang="es-MX" err="1"/>
              <a:t>scope</a:t>
            </a:r>
            <a:r>
              <a:rPr lang="es-MX"/>
              <a:t> (</a:t>
            </a:r>
            <a:r>
              <a:rPr lang="es-MX" err="1"/>
              <a:t>marked</a:t>
            </a:r>
            <a:r>
              <a:rPr lang="es-MX"/>
              <a:t> in </a:t>
            </a:r>
            <a:r>
              <a:rPr lang="es-MX">
                <a:solidFill>
                  <a:srgbClr val="0070C0"/>
                </a:solidFill>
              </a:rPr>
              <a:t>blue</a:t>
            </a:r>
            <a:r>
              <a:rPr lang="es-MX"/>
              <a:t>), </a:t>
            </a:r>
            <a:r>
              <a:rPr lang="es-MX" err="1"/>
              <a:t>with</a:t>
            </a:r>
            <a:r>
              <a:rPr lang="es-MX"/>
              <a:t> and </a:t>
            </a:r>
            <a:r>
              <a:rPr lang="es-MX" err="1"/>
              <a:t>without</a:t>
            </a:r>
            <a:r>
              <a:rPr lang="es-MX"/>
              <a:t> </a:t>
            </a:r>
            <a:r>
              <a:rPr lang="es-MX" err="1"/>
              <a:t>static</a:t>
            </a:r>
            <a:r>
              <a:rPr lang="es-MX"/>
              <a:t>, </a:t>
            </a:r>
            <a:r>
              <a:rPr lang="es-MX" err="1"/>
              <a:t>they</a:t>
            </a:r>
            <a:r>
              <a:rPr lang="es-MX"/>
              <a:t> can be </a:t>
            </a:r>
            <a:r>
              <a:rPr lang="es-MX" err="1"/>
              <a:t>different</a:t>
            </a:r>
            <a:r>
              <a:rPr lang="es-MX"/>
              <a:t> files</a:t>
            </a:r>
          </a:p>
          <a:p>
            <a:pPr marL="457200" indent="-457200">
              <a:buAutoNum type="arabicPeriod"/>
            </a:pPr>
            <a:r>
              <a:rPr lang="es-MX"/>
              <a:t>Compile and </a:t>
            </a:r>
            <a:r>
              <a:rPr lang="es-MX" err="1"/>
              <a:t>generate</a:t>
            </a:r>
            <a:r>
              <a:rPr lang="es-MX"/>
              <a:t> output files</a:t>
            </a:r>
          </a:p>
          <a:p>
            <a:pPr marL="457200" indent="-457200">
              <a:buAutoNum type="arabicPeriod"/>
            </a:pPr>
            <a:r>
              <a:rPr lang="es-MX"/>
              <a:t>Open .</a:t>
            </a:r>
            <a:r>
              <a:rPr lang="es-MX" err="1"/>
              <a:t>map</a:t>
            </a:r>
            <a:r>
              <a:rPr lang="es-MX"/>
              <a:t>, </a:t>
            </a:r>
            <a:r>
              <a:rPr lang="es-MX" err="1"/>
              <a:t>what</a:t>
            </a:r>
            <a:r>
              <a:rPr lang="es-MX"/>
              <a:t> variables can be </a:t>
            </a:r>
            <a:r>
              <a:rPr lang="es-MX" err="1"/>
              <a:t>found</a:t>
            </a:r>
            <a:r>
              <a:rPr lang="es-MX"/>
              <a:t> </a:t>
            </a:r>
            <a:r>
              <a:rPr lang="es-MX" err="1"/>
              <a:t>there</a:t>
            </a:r>
            <a:r>
              <a:rPr lang="es-MX"/>
              <a:t>?</a:t>
            </a:r>
          </a:p>
          <a:p>
            <a:pPr marL="457200" indent="-457200">
              <a:buAutoNum type="arabicPeriod"/>
            </a:pPr>
            <a:r>
              <a:rPr lang="es-MX" err="1"/>
              <a:t>Check</a:t>
            </a:r>
            <a:r>
              <a:rPr lang="es-MX"/>
              <a:t> </a:t>
            </a:r>
            <a:r>
              <a:rPr lang="es-MX" err="1"/>
              <a:t>each</a:t>
            </a:r>
            <a:r>
              <a:rPr lang="es-MX"/>
              <a:t> variable in .</a:t>
            </a:r>
            <a:r>
              <a:rPr lang="es-MX" err="1"/>
              <a:t>lst</a:t>
            </a:r>
            <a:r>
              <a:rPr lang="es-MX"/>
              <a:t> file, </a:t>
            </a:r>
            <a:r>
              <a:rPr lang="es-MX" err="1"/>
              <a:t>where</a:t>
            </a:r>
            <a:r>
              <a:rPr lang="es-MX"/>
              <a:t> are </a:t>
            </a:r>
            <a:r>
              <a:rPr lang="es-MX" err="1"/>
              <a:t>they</a:t>
            </a:r>
            <a:r>
              <a:rPr lang="es-MX"/>
              <a:t> </a:t>
            </a:r>
            <a:r>
              <a:rPr lang="es-MX" err="1"/>
              <a:t>stored</a:t>
            </a:r>
            <a:r>
              <a:rPr lang="es-MX"/>
              <a:t>?</a:t>
            </a:r>
          </a:p>
        </p:txBody>
      </p:sp>
      <p:sp>
        <p:nvSpPr>
          <p:cNvPr id="4" name="Marcador de contenido 3">
            <a:extLst>
              <a:ext uri="{FF2B5EF4-FFF2-40B4-BE49-F238E27FC236}">
                <a16:creationId xmlns:a16="http://schemas.microsoft.com/office/drawing/2014/main" id="{566CE016-DEDC-4529-92AE-2A457730F70D}"/>
              </a:ext>
            </a:extLst>
          </p:cNvPr>
          <p:cNvSpPr>
            <a:spLocks noGrp="1"/>
          </p:cNvSpPr>
          <p:nvPr>
            <p:ph sz="half" idx="2"/>
          </p:nvPr>
        </p:nvSpPr>
        <p:spPr/>
        <p:txBody>
          <a:bodyPr vert="horz" lIns="45720" tIns="45720" rIns="45720" bIns="45720" rtlCol="0" anchor="t">
            <a:normAutofit fontScale="92500"/>
          </a:bodyPr>
          <a:lstStyle/>
          <a:p>
            <a:r>
              <a:rPr lang="es-MX" b="1" err="1">
                <a:ea typeface="+mn-lt"/>
                <a:cs typeface="+mn-lt"/>
              </a:rPr>
              <a:t>Deliverable</a:t>
            </a:r>
            <a:r>
              <a:rPr lang="es-MX">
                <a:ea typeface="+mn-lt"/>
                <a:cs typeface="+mn-lt"/>
              </a:rPr>
              <a:t>: Word file </a:t>
            </a:r>
            <a:r>
              <a:rPr lang="es-MX" err="1">
                <a:ea typeface="+mn-lt"/>
                <a:cs typeface="+mn-lt"/>
              </a:rPr>
              <a:t>with</a:t>
            </a:r>
            <a:r>
              <a:rPr lang="es-MX">
                <a:ea typeface="+mn-lt"/>
                <a:cs typeface="+mn-lt"/>
              </a:rPr>
              <a:t> </a:t>
            </a:r>
            <a:r>
              <a:rPr lang="es-MX" err="1">
                <a:ea typeface="+mn-lt"/>
                <a:cs typeface="+mn-lt"/>
              </a:rPr>
              <a:t>explanation</a:t>
            </a:r>
            <a:r>
              <a:rPr lang="es-MX">
                <a:ea typeface="+mn-lt"/>
                <a:cs typeface="+mn-lt"/>
              </a:rPr>
              <a:t> </a:t>
            </a:r>
            <a:r>
              <a:rPr lang="es-MX" err="1">
                <a:ea typeface="+mn-lt"/>
                <a:cs typeface="+mn-lt"/>
              </a:rPr>
              <a:t>of</a:t>
            </a:r>
            <a:r>
              <a:rPr lang="es-MX">
                <a:ea typeface="+mn-lt"/>
                <a:cs typeface="+mn-lt"/>
              </a:rPr>
              <a:t> </a:t>
            </a:r>
            <a:r>
              <a:rPr lang="es-MX" err="1">
                <a:ea typeface="+mn-lt"/>
                <a:cs typeface="+mn-lt"/>
              </a:rPr>
              <a:t>the</a:t>
            </a:r>
            <a:r>
              <a:rPr lang="es-MX">
                <a:ea typeface="+mn-lt"/>
                <a:cs typeface="+mn-lt"/>
              </a:rPr>
              <a:t> </a:t>
            </a:r>
            <a:r>
              <a:rPr lang="es-MX" err="1">
                <a:ea typeface="+mn-lt"/>
                <a:cs typeface="+mn-lt"/>
              </a:rPr>
              <a:t>request</a:t>
            </a:r>
            <a:r>
              <a:rPr lang="es-MX">
                <a:ea typeface="+mn-lt"/>
                <a:cs typeface="+mn-lt"/>
              </a:rPr>
              <a:t> and </a:t>
            </a:r>
            <a:r>
              <a:rPr lang="es-MX" err="1">
                <a:ea typeface="+mn-lt"/>
                <a:cs typeface="+mn-lt"/>
              </a:rPr>
              <a:t>conclusions</a:t>
            </a:r>
            <a:r>
              <a:rPr lang="es-MX">
                <a:ea typeface="+mn-lt"/>
                <a:cs typeface="+mn-lt"/>
              </a:rPr>
              <a:t>.</a:t>
            </a:r>
            <a:endParaRPr lang="es-MX"/>
          </a:p>
          <a:p>
            <a:r>
              <a:rPr lang="es-MX"/>
              <a:t>Word @ </a:t>
            </a:r>
            <a:r>
              <a:rPr lang="es-MX" err="1"/>
              <a:t>Teams</a:t>
            </a:r>
            <a:endParaRPr lang="es-MX"/>
          </a:p>
          <a:p>
            <a:r>
              <a:rPr lang="es-MX"/>
              <a:t>Project @ GitHub</a:t>
            </a:r>
          </a:p>
          <a:p>
            <a:r>
              <a:rPr lang="es-MX" b="1"/>
              <a:t>Date</a:t>
            </a:r>
            <a:r>
              <a:rPr lang="es-MX"/>
              <a:t>: </a:t>
            </a:r>
            <a:r>
              <a:rPr lang="es-MX">
                <a:highlight>
                  <a:srgbClr val="008080"/>
                </a:highlight>
              </a:rPr>
              <a:t>2021.10.04</a:t>
            </a:r>
            <a:r>
              <a:rPr lang="es-MX"/>
              <a:t> </a:t>
            </a:r>
            <a:r>
              <a:rPr lang="es-MX" err="1"/>
              <a:t>Monday</a:t>
            </a:r>
          </a:p>
          <a:p>
            <a:endParaRPr lang="es-MX"/>
          </a:p>
        </p:txBody>
      </p:sp>
      <p:sp>
        <p:nvSpPr>
          <p:cNvPr id="5" name="Marcador de pie de página 4">
            <a:extLst>
              <a:ext uri="{FF2B5EF4-FFF2-40B4-BE49-F238E27FC236}">
                <a16:creationId xmlns:a16="http://schemas.microsoft.com/office/drawing/2014/main" id="{6A2DAEA5-99E1-40C1-9B2C-16D53452B5D5}"/>
              </a:ext>
            </a:extLst>
          </p:cNvPr>
          <p:cNvSpPr>
            <a:spLocks noGrp="1"/>
          </p:cNvSpPr>
          <p:nvPr>
            <p:ph type="ftr" sz="quarter" idx="11"/>
          </p:nvPr>
        </p:nvSpPr>
        <p:spPr/>
        <p:txBody>
          <a:bodyPr/>
          <a:lstStyle/>
          <a:p>
            <a:r>
              <a:rPr lang="it-IT"/>
              <a:t>S. Almanza / C. Prieto, 2019-2</a:t>
            </a:r>
            <a:endParaRPr lang="en-US"/>
          </a:p>
        </p:txBody>
      </p:sp>
      <p:sp>
        <p:nvSpPr>
          <p:cNvPr id="6" name="Marcador de número de diapositiva 5">
            <a:extLst>
              <a:ext uri="{FF2B5EF4-FFF2-40B4-BE49-F238E27FC236}">
                <a16:creationId xmlns:a16="http://schemas.microsoft.com/office/drawing/2014/main" id="{485CDCDE-1BB5-45A9-957B-2E0FFEB8C8CE}"/>
              </a:ext>
            </a:extLst>
          </p:cNvPr>
          <p:cNvSpPr>
            <a:spLocks noGrp="1"/>
          </p:cNvSpPr>
          <p:nvPr>
            <p:ph type="sldNum" sz="quarter" idx="12"/>
          </p:nvPr>
        </p:nvSpPr>
        <p:spPr/>
        <p:txBody>
          <a:bodyPr/>
          <a:lstStyle/>
          <a:p>
            <a:fld id="{4FAB73BC-B049-4115-A692-8D63A059BFB8}" type="slidenum">
              <a:rPr lang="en-US" dirty="0"/>
              <a:t>23</a:t>
            </a:fld>
            <a:endParaRPr lang="en-US"/>
          </a:p>
        </p:txBody>
      </p:sp>
    </p:spTree>
    <p:extLst>
      <p:ext uri="{BB962C8B-B14F-4D97-AF65-F5344CB8AC3E}">
        <p14:creationId xmlns:p14="http://schemas.microsoft.com/office/powerpoint/2010/main" val="428491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90B42-896E-4941-B9FC-91842895B854}"/>
              </a:ext>
            </a:extLst>
          </p:cNvPr>
          <p:cNvSpPr>
            <a:spLocks noGrp="1"/>
          </p:cNvSpPr>
          <p:nvPr>
            <p:ph type="title"/>
          </p:nvPr>
        </p:nvSpPr>
        <p:spPr/>
        <p:txBody>
          <a:bodyPr/>
          <a:lstStyle/>
          <a:p>
            <a:r>
              <a:rPr lang="es-MX"/>
              <a:t>HW13</a:t>
            </a:r>
            <a:endParaRPr lang="en-US"/>
          </a:p>
        </p:txBody>
      </p:sp>
      <p:sp>
        <p:nvSpPr>
          <p:cNvPr id="3" name="Content Placeholder 2">
            <a:extLst>
              <a:ext uri="{FF2B5EF4-FFF2-40B4-BE49-F238E27FC236}">
                <a16:creationId xmlns:a16="http://schemas.microsoft.com/office/drawing/2014/main" id="{9C0897F8-6032-4DD6-8753-ACE516BBD591}"/>
              </a:ext>
            </a:extLst>
          </p:cNvPr>
          <p:cNvSpPr>
            <a:spLocks noGrp="1"/>
          </p:cNvSpPr>
          <p:nvPr>
            <p:ph sz="half" idx="1"/>
          </p:nvPr>
        </p:nvSpPr>
        <p:spPr/>
        <p:txBody>
          <a:bodyPr vert="horz" lIns="45720" tIns="45720" rIns="45720" bIns="45720" rtlCol="0" anchor="t">
            <a:normAutofit/>
          </a:bodyPr>
          <a:lstStyle/>
          <a:p>
            <a:r>
              <a:rPr lang="es-MX" sz="1600" err="1">
                <a:latin typeface="Courier New"/>
                <a:cs typeface="Courier New"/>
              </a:rPr>
              <a:t>int</a:t>
            </a:r>
            <a:r>
              <a:rPr lang="es-MX" sz="1600">
                <a:latin typeface="Courier New"/>
                <a:cs typeface="Courier New"/>
              </a:rPr>
              <a:t> </a:t>
            </a:r>
            <a:r>
              <a:rPr lang="es-MX" sz="1600" err="1">
                <a:solidFill>
                  <a:srgbClr val="0070C0"/>
                </a:solidFill>
                <a:latin typeface="Courier New"/>
                <a:cs typeface="Courier New"/>
              </a:rPr>
              <a:t>global_scope</a:t>
            </a:r>
            <a:r>
              <a:rPr lang="es-MX" sz="1600">
                <a:latin typeface="Courier New"/>
                <a:cs typeface="Courier New"/>
              </a:rPr>
              <a:t>;</a:t>
            </a:r>
          </a:p>
          <a:p>
            <a:r>
              <a:rPr lang="es-MX" sz="1600" err="1">
                <a:latin typeface="Courier New" panose="02070309020205020404" pitchFamily="49" charset="0"/>
                <a:cs typeface="Courier New" panose="02070309020205020404" pitchFamily="49" charset="0"/>
              </a:rPr>
              <a:t>void</a:t>
            </a:r>
            <a:r>
              <a:rPr lang="es-MX" sz="1600">
                <a:latin typeface="Courier New" panose="02070309020205020404" pitchFamily="49" charset="0"/>
                <a:cs typeface="Courier New" panose="02070309020205020404" pitchFamily="49" charset="0"/>
              </a:rPr>
              <a:t> </a:t>
            </a:r>
            <a:r>
              <a:rPr lang="es-MX" sz="1600" err="1">
                <a:latin typeface="Courier New" panose="02070309020205020404" pitchFamily="49" charset="0"/>
                <a:cs typeface="Courier New" panose="02070309020205020404" pitchFamily="49" charset="0"/>
              </a:rPr>
              <a:t>main</a:t>
            </a:r>
            <a:r>
              <a:rPr lang="es-MX" sz="1600">
                <a:latin typeface="Courier New" panose="02070309020205020404" pitchFamily="49" charset="0"/>
                <a:cs typeface="Courier New" panose="02070309020205020404" pitchFamily="49" charset="0"/>
              </a:rPr>
              <a:t>(){</a:t>
            </a:r>
          </a:p>
          <a:p>
            <a:r>
              <a:rPr lang="es-MX" sz="1600">
                <a:latin typeface="Courier New"/>
                <a:cs typeface="Courier New"/>
              </a:rPr>
              <a:t>   </a:t>
            </a:r>
            <a:r>
              <a:rPr lang="es-MX" sz="1600" err="1">
                <a:latin typeface="Courier New"/>
                <a:cs typeface="Courier New"/>
              </a:rPr>
              <a:t>int</a:t>
            </a:r>
            <a:r>
              <a:rPr lang="es-MX" sz="1600">
                <a:latin typeface="Courier New"/>
                <a:cs typeface="Courier New"/>
              </a:rPr>
              <a:t> </a:t>
            </a:r>
            <a:r>
              <a:rPr lang="es-MX" sz="1600" err="1">
                <a:solidFill>
                  <a:srgbClr val="0070C0"/>
                </a:solidFill>
                <a:latin typeface="Courier New"/>
                <a:cs typeface="Courier New"/>
              </a:rPr>
              <a:t>main_scope</a:t>
            </a:r>
            <a:r>
              <a:rPr lang="es-MX" sz="1600">
                <a:latin typeface="Courier New"/>
                <a:cs typeface="Courier New"/>
              </a:rPr>
              <a:t>;</a:t>
            </a:r>
          </a:p>
          <a:p>
            <a:r>
              <a:rPr lang="es-MX" sz="1600">
                <a:latin typeface="Courier New"/>
                <a:cs typeface="Courier New"/>
              </a:rPr>
              <a:t>   </a:t>
            </a:r>
            <a:r>
              <a:rPr lang="es-MX" sz="1600" err="1">
                <a:latin typeface="Courier New"/>
                <a:cs typeface="Courier New"/>
              </a:rPr>
              <a:t>for</a:t>
            </a:r>
            <a:r>
              <a:rPr lang="es-MX" sz="1600">
                <a:latin typeface="Courier New"/>
                <a:cs typeface="Courier New"/>
              </a:rPr>
              <a:t>(</a:t>
            </a:r>
            <a:r>
              <a:rPr lang="es-MX" sz="1600" err="1">
                <a:latin typeface="Courier New"/>
                <a:cs typeface="Courier New"/>
              </a:rPr>
              <a:t>int</a:t>
            </a:r>
            <a:r>
              <a:rPr lang="es-MX" sz="1600">
                <a:latin typeface="Courier New"/>
                <a:cs typeface="Courier New"/>
              </a:rPr>
              <a:t> </a:t>
            </a:r>
            <a:r>
              <a:rPr lang="es-MX" sz="1600" err="1">
                <a:solidFill>
                  <a:srgbClr val="0070C0"/>
                </a:solidFill>
                <a:latin typeface="Courier New"/>
                <a:cs typeface="Courier New"/>
              </a:rPr>
              <a:t>for_scope</a:t>
            </a:r>
            <a:r>
              <a:rPr lang="es-MX" sz="1600">
                <a:latin typeface="Courier New"/>
                <a:cs typeface="Courier New"/>
              </a:rPr>
              <a:t>; ...; ...){</a:t>
            </a:r>
          </a:p>
          <a:p>
            <a:r>
              <a:rPr lang="es-MX" sz="1600">
                <a:latin typeface="Courier New"/>
                <a:cs typeface="Courier New"/>
              </a:rPr>
              <a:t>      </a:t>
            </a:r>
            <a:r>
              <a:rPr lang="es-MX" sz="1600" err="1">
                <a:latin typeface="Courier New"/>
                <a:cs typeface="Courier New"/>
              </a:rPr>
              <a:t>if</a:t>
            </a:r>
            <a:r>
              <a:rPr lang="es-MX" sz="1600">
                <a:latin typeface="Courier New"/>
                <a:cs typeface="Courier New"/>
              </a:rPr>
              <a:t>(</a:t>
            </a:r>
            <a:r>
              <a:rPr lang="es-MX" sz="1600" err="1">
                <a:latin typeface="Courier New"/>
                <a:cs typeface="Courier New"/>
              </a:rPr>
              <a:t>int</a:t>
            </a:r>
            <a:r>
              <a:rPr lang="es-MX" sz="1600">
                <a:latin typeface="Courier New"/>
                <a:cs typeface="Courier New"/>
              </a:rPr>
              <a:t> </a:t>
            </a:r>
            <a:r>
              <a:rPr lang="es-MX" sz="1600" err="1">
                <a:solidFill>
                  <a:srgbClr val="0070C0"/>
                </a:solidFill>
                <a:latin typeface="Courier New"/>
                <a:cs typeface="Courier New"/>
              </a:rPr>
              <a:t>if_scope</a:t>
            </a:r>
            <a:r>
              <a:rPr lang="es-MX" sz="1600">
                <a:latin typeface="Courier New"/>
                <a:cs typeface="Courier New"/>
              </a:rPr>
              <a:t>) {}</a:t>
            </a:r>
          </a:p>
          <a:p>
            <a:r>
              <a:rPr lang="es-MX" sz="1600">
                <a:latin typeface="Courier New" panose="02070309020205020404" pitchFamily="49" charset="0"/>
                <a:cs typeface="Courier New" panose="02070309020205020404" pitchFamily="49" charset="0"/>
              </a:rPr>
              <a:t>   }</a:t>
            </a:r>
          </a:p>
          <a:p>
            <a:r>
              <a:rPr lang="es-MX" sz="1600">
                <a:latin typeface="Courier New" panose="02070309020205020404" pitchFamily="49" charset="0"/>
                <a:cs typeface="Courier New" panose="02070309020205020404" pitchFamily="49" charset="0"/>
              </a:rPr>
              <a:t>}</a:t>
            </a:r>
          </a:p>
          <a:p>
            <a:r>
              <a:rPr lang="es-MX" sz="1600" err="1">
                <a:latin typeface="Courier New" panose="02070309020205020404" pitchFamily="49" charset="0"/>
                <a:cs typeface="Courier New" panose="02070309020205020404" pitchFamily="49" charset="0"/>
              </a:rPr>
              <a:t>void</a:t>
            </a:r>
            <a:r>
              <a:rPr lang="es-MX" sz="1600">
                <a:latin typeface="Courier New" panose="02070309020205020404" pitchFamily="49" charset="0"/>
                <a:cs typeface="Courier New" panose="02070309020205020404" pitchFamily="49" charset="0"/>
              </a:rPr>
              <a:t> fn1(</a:t>
            </a:r>
            <a:r>
              <a:rPr lang="es-MX" sz="1600" err="1">
                <a:latin typeface="Courier New" panose="02070309020205020404" pitchFamily="49" charset="0"/>
                <a:cs typeface="Courier New" panose="02070309020205020404" pitchFamily="49" charset="0"/>
              </a:rPr>
              <a:t>void</a:t>
            </a:r>
            <a:r>
              <a:rPr lang="es-MX" sz="1600">
                <a:latin typeface="Courier New" panose="02070309020205020404" pitchFamily="49" charset="0"/>
                <a:cs typeface="Courier New" panose="02070309020205020404" pitchFamily="49" charset="0"/>
              </a:rPr>
              <a:t>){</a:t>
            </a:r>
          </a:p>
          <a:p>
            <a:r>
              <a:rPr lang="es-MX" sz="1600">
                <a:latin typeface="Courier New"/>
                <a:cs typeface="Courier New"/>
              </a:rPr>
              <a:t>   </a:t>
            </a:r>
            <a:r>
              <a:rPr lang="es-MX" sz="1600" err="1">
                <a:latin typeface="Courier New"/>
                <a:cs typeface="Courier New"/>
              </a:rPr>
              <a:t>int</a:t>
            </a:r>
            <a:r>
              <a:rPr lang="es-MX" sz="1600">
                <a:latin typeface="Courier New"/>
                <a:cs typeface="Courier New"/>
              </a:rPr>
              <a:t> </a:t>
            </a:r>
            <a:r>
              <a:rPr lang="es-MX" sz="1600">
                <a:solidFill>
                  <a:srgbClr val="0070C0"/>
                </a:solidFill>
                <a:latin typeface="Courier New"/>
                <a:cs typeface="Courier New"/>
              </a:rPr>
              <a:t>fn1_scope</a:t>
            </a:r>
            <a:r>
              <a:rPr lang="es-MX" sz="1600">
                <a:latin typeface="Courier New"/>
                <a:cs typeface="Courier New"/>
              </a:rPr>
              <a:t>;</a:t>
            </a:r>
          </a:p>
          <a:p>
            <a:r>
              <a:rPr lang="es-MX" sz="1600">
                <a:latin typeface="Courier New" panose="02070309020205020404" pitchFamily="49" charset="0"/>
                <a:cs typeface="Courier New" panose="02070309020205020404" pitchFamily="49" charset="0"/>
              </a:rPr>
              <a:t>}</a:t>
            </a:r>
            <a:endParaRPr lang="en-US" sz="1600">
              <a:latin typeface="Courier New" panose="02070309020205020404" pitchFamily="49" charset="0"/>
              <a:cs typeface="Courier New" panose="02070309020205020404" pitchFamily="49" charset="0"/>
            </a:endParaRPr>
          </a:p>
        </p:txBody>
      </p:sp>
      <p:sp>
        <p:nvSpPr>
          <p:cNvPr id="4" name="Content Placeholder 3">
            <a:extLst>
              <a:ext uri="{FF2B5EF4-FFF2-40B4-BE49-F238E27FC236}">
                <a16:creationId xmlns:a16="http://schemas.microsoft.com/office/drawing/2014/main" id="{B3620DFD-0656-423B-87EB-76E78F41D0BD}"/>
              </a:ext>
            </a:extLst>
          </p:cNvPr>
          <p:cNvSpPr>
            <a:spLocks noGrp="1"/>
          </p:cNvSpPr>
          <p:nvPr>
            <p:ph sz="half" idx="2"/>
          </p:nvPr>
        </p:nvSpPr>
        <p:spPr/>
        <p:txBody>
          <a:bodyPr/>
          <a:lstStyle/>
          <a:p>
            <a:endParaRPr lang="en-US"/>
          </a:p>
        </p:txBody>
      </p:sp>
      <p:sp>
        <p:nvSpPr>
          <p:cNvPr id="5" name="Footer Placeholder 4">
            <a:extLst>
              <a:ext uri="{FF2B5EF4-FFF2-40B4-BE49-F238E27FC236}">
                <a16:creationId xmlns:a16="http://schemas.microsoft.com/office/drawing/2014/main" id="{C3782063-F512-41EB-951B-4104067C5EA9}"/>
              </a:ext>
            </a:extLst>
          </p:cNvPr>
          <p:cNvSpPr>
            <a:spLocks noGrp="1"/>
          </p:cNvSpPr>
          <p:nvPr>
            <p:ph type="ftr" sz="quarter" idx="11"/>
          </p:nvPr>
        </p:nvSpPr>
        <p:spPr/>
        <p:txBody>
          <a:bodyPr/>
          <a:lstStyle/>
          <a:p>
            <a:r>
              <a:rPr lang="it-IT"/>
              <a:t>S. Almanza / C. Prieto, 2019-2</a:t>
            </a:r>
            <a:endParaRPr lang="en-US"/>
          </a:p>
        </p:txBody>
      </p:sp>
      <p:sp>
        <p:nvSpPr>
          <p:cNvPr id="6" name="Slide Number Placeholder 5">
            <a:extLst>
              <a:ext uri="{FF2B5EF4-FFF2-40B4-BE49-F238E27FC236}">
                <a16:creationId xmlns:a16="http://schemas.microsoft.com/office/drawing/2014/main" id="{A3B18819-23CA-4EEB-BE38-D3353C05D00D}"/>
              </a:ext>
            </a:extLst>
          </p:cNvPr>
          <p:cNvSpPr>
            <a:spLocks noGrp="1"/>
          </p:cNvSpPr>
          <p:nvPr>
            <p:ph type="sldNum" sz="quarter" idx="12"/>
          </p:nvPr>
        </p:nvSpPr>
        <p:spPr/>
        <p:txBody>
          <a:bodyPr/>
          <a:lstStyle/>
          <a:p>
            <a:fld id="{4FAB73BC-B049-4115-A692-8D63A059BFB8}" type="slidenum">
              <a:rPr lang="en-US" smtClean="0"/>
              <a:t>24</a:t>
            </a:fld>
            <a:endParaRPr lang="en-US"/>
          </a:p>
        </p:txBody>
      </p:sp>
    </p:spTree>
    <p:extLst>
      <p:ext uri="{BB962C8B-B14F-4D97-AF65-F5344CB8AC3E}">
        <p14:creationId xmlns:p14="http://schemas.microsoft.com/office/powerpoint/2010/main" val="42127014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A8AAB6-2613-4327-8AC2-7CD1365F3608}"/>
              </a:ext>
            </a:extLst>
          </p:cNvPr>
          <p:cNvSpPr>
            <a:spLocks noGrp="1"/>
          </p:cNvSpPr>
          <p:nvPr>
            <p:ph type="title"/>
          </p:nvPr>
        </p:nvSpPr>
        <p:spPr/>
        <p:txBody>
          <a:bodyPr/>
          <a:lstStyle/>
          <a:p>
            <a:r>
              <a:rPr lang="es-MX" err="1"/>
              <a:t>Functions</a:t>
            </a:r>
            <a:r>
              <a:rPr lang="es-MX"/>
              <a:t> and macros [3]</a:t>
            </a:r>
          </a:p>
        </p:txBody>
      </p:sp>
      <p:sp>
        <p:nvSpPr>
          <p:cNvPr id="3" name="Marcador de contenido 2">
            <a:extLst>
              <a:ext uri="{FF2B5EF4-FFF2-40B4-BE49-F238E27FC236}">
                <a16:creationId xmlns:a16="http://schemas.microsoft.com/office/drawing/2014/main" id="{5B5ABAF0-D2BD-498C-A652-50B0DCF935B1}"/>
              </a:ext>
            </a:extLst>
          </p:cNvPr>
          <p:cNvSpPr>
            <a:spLocks noGrp="1"/>
          </p:cNvSpPr>
          <p:nvPr>
            <p:ph sz="half" idx="1"/>
          </p:nvPr>
        </p:nvSpPr>
        <p:spPr/>
        <p:txBody>
          <a:bodyPr vert="horz" lIns="45720" tIns="45720" rIns="45720" bIns="45720" rtlCol="0" anchor="t">
            <a:normAutofit/>
          </a:bodyPr>
          <a:lstStyle/>
          <a:p>
            <a:r>
              <a:rPr lang="es-MX" err="1">
                <a:latin typeface="TW Cen MT"/>
                <a:ea typeface="+mn-lt"/>
                <a:cs typeface="+mn-lt"/>
              </a:rPr>
              <a:t>Both</a:t>
            </a:r>
            <a:r>
              <a:rPr lang="es-MX">
                <a:latin typeface="TW Cen MT"/>
                <a:ea typeface="+mn-lt"/>
                <a:cs typeface="+mn-lt"/>
              </a:rPr>
              <a:t> </a:t>
            </a:r>
            <a:r>
              <a:rPr lang="es-MX" err="1">
                <a:latin typeface="TW Cen MT"/>
                <a:ea typeface="+mn-lt"/>
                <a:cs typeface="+mn-lt"/>
              </a:rPr>
              <a:t>functions</a:t>
            </a:r>
            <a:r>
              <a:rPr lang="es-MX">
                <a:latin typeface="TW Cen MT"/>
                <a:ea typeface="+mn-lt"/>
                <a:cs typeface="+mn-lt"/>
              </a:rPr>
              <a:t> and macros </a:t>
            </a:r>
            <a:r>
              <a:rPr lang="es-MX" err="1">
                <a:latin typeface="TW Cen MT"/>
                <a:ea typeface="+mn-lt"/>
                <a:cs typeface="+mn-lt"/>
              </a:rPr>
              <a:t>allow</a:t>
            </a:r>
            <a:r>
              <a:rPr lang="es-MX">
                <a:latin typeface="TW Cen MT"/>
                <a:ea typeface="+mn-lt"/>
                <a:cs typeface="+mn-lt"/>
              </a:rPr>
              <a:t> </a:t>
            </a:r>
            <a:r>
              <a:rPr lang="es-MX" err="1">
                <a:latin typeface="TW Cen MT"/>
                <a:ea typeface="+mn-lt"/>
                <a:cs typeface="+mn-lt"/>
              </a:rPr>
              <a:t>to</a:t>
            </a:r>
            <a:r>
              <a:rPr lang="es-MX">
                <a:latin typeface="TW Cen MT"/>
                <a:ea typeface="+mn-lt"/>
                <a:cs typeface="+mn-lt"/>
              </a:rPr>
              <a:t> </a:t>
            </a:r>
            <a:r>
              <a:rPr lang="es-MX" err="1">
                <a:latin typeface="TW Cen MT"/>
                <a:ea typeface="+mn-lt"/>
                <a:cs typeface="+mn-lt"/>
              </a:rPr>
              <a:t>make</a:t>
            </a:r>
            <a:r>
              <a:rPr lang="es-MX">
                <a:latin typeface="TW Cen MT"/>
                <a:ea typeface="+mn-lt"/>
                <a:cs typeface="+mn-lt"/>
              </a:rPr>
              <a:t> modules and </a:t>
            </a:r>
            <a:r>
              <a:rPr lang="es-MX" err="1">
                <a:latin typeface="TW Cen MT"/>
                <a:ea typeface="+mn-lt"/>
                <a:cs typeface="+mn-lt"/>
              </a:rPr>
              <a:t>parts</a:t>
            </a:r>
            <a:r>
              <a:rPr lang="es-MX">
                <a:latin typeface="TW Cen MT"/>
                <a:ea typeface="+mn-lt"/>
                <a:cs typeface="+mn-lt"/>
              </a:rPr>
              <a:t> </a:t>
            </a:r>
            <a:r>
              <a:rPr lang="es-MX" err="1">
                <a:latin typeface="TW Cen MT"/>
                <a:ea typeface="+mn-lt"/>
                <a:cs typeface="+mn-lt"/>
              </a:rPr>
              <a:t>of</a:t>
            </a:r>
            <a:r>
              <a:rPr lang="es-MX">
                <a:latin typeface="TW Cen MT"/>
                <a:ea typeface="+mn-lt"/>
                <a:cs typeface="+mn-lt"/>
              </a:rPr>
              <a:t> </a:t>
            </a:r>
            <a:r>
              <a:rPr lang="es-MX" err="1">
                <a:latin typeface="TW Cen MT"/>
                <a:ea typeface="+mn-lt"/>
                <a:cs typeface="+mn-lt"/>
              </a:rPr>
              <a:t>code</a:t>
            </a:r>
            <a:r>
              <a:rPr lang="es-MX">
                <a:latin typeface="TW Cen MT"/>
                <a:ea typeface="+mn-lt"/>
                <a:cs typeface="+mn-lt"/>
              </a:rPr>
              <a:t> </a:t>
            </a:r>
            <a:r>
              <a:rPr lang="es-MX" err="1">
                <a:latin typeface="TW Cen MT"/>
                <a:ea typeface="+mn-lt"/>
                <a:cs typeface="+mn-lt"/>
              </a:rPr>
              <a:t>easier</a:t>
            </a:r>
            <a:r>
              <a:rPr lang="es-MX">
                <a:latin typeface="TW Cen MT"/>
                <a:ea typeface="+mn-lt"/>
                <a:cs typeface="+mn-lt"/>
              </a:rPr>
              <a:t> </a:t>
            </a:r>
            <a:r>
              <a:rPr lang="es-MX" err="1">
                <a:latin typeface="TW Cen MT"/>
                <a:ea typeface="+mn-lt"/>
                <a:cs typeface="+mn-lt"/>
              </a:rPr>
              <a:t>to</a:t>
            </a:r>
            <a:r>
              <a:rPr lang="es-MX">
                <a:latin typeface="TW Cen MT"/>
                <a:ea typeface="+mn-lt"/>
                <a:cs typeface="+mn-lt"/>
              </a:rPr>
              <a:t> </a:t>
            </a:r>
            <a:r>
              <a:rPr lang="es-MX" err="1">
                <a:latin typeface="TW Cen MT"/>
                <a:ea typeface="+mn-lt"/>
                <a:cs typeface="+mn-lt"/>
              </a:rPr>
              <a:t>understand</a:t>
            </a:r>
            <a:r>
              <a:rPr lang="es-MX">
                <a:latin typeface="TW Cen MT"/>
                <a:ea typeface="+mn-lt"/>
                <a:cs typeface="+mn-lt"/>
              </a:rPr>
              <a:t>. </a:t>
            </a:r>
            <a:r>
              <a:rPr lang="es-MX" err="1">
                <a:latin typeface="TW Cen MT"/>
                <a:ea typeface="+mn-lt"/>
                <a:cs typeface="+mn-lt"/>
              </a:rPr>
              <a:t>It</a:t>
            </a:r>
            <a:r>
              <a:rPr lang="es-MX">
                <a:latin typeface="TW Cen MT"/>
                <a:ea typeface="+mn-lt"/>
                <a:cs typeface="+mn-lt"/>
              </a:rPr>
              <a:t> </a:t>
            </a:r>
            <a:r>
              <a:rPr lang="es-MX" err="1">
                <a:latin typeface="TW Cen MT"/>
                <a:ea typeface="+mn-lt"/>
                <a:cs typeface="+mn-lt"/>
              </a:rPr>
              <a:t>pretty</a:t>
            </a:r>
            <a:r>
              <a:rPr lang="es-MX">
                <a:latin typeface="TW Cen MT"/>
                <a:ea typeface="+mn-lt"/>
                <a:cs typeface="+mn-lt"/>
              </a:rPr>
              <a:t> </a:t>
            </a:r>
            <a:r>
              <a:rPr lang="es-MX" err="1">
                <a:latin typeface="TW Cen MT"/>
                <a:ea typeface="+mn-lt"/>
                <a:cs typeface="+mn-lt"/>
              </a:rPr>
              <a:t>much</a:t>
            </a:r>
            <a:r>
              <a:rPr lang="es-MX">
                <a:latin typeface="TW Cen MT"/>
                <a:ea typeface="+mn-lt"/>
                <a:cs typeface="+mn-lt"/>
              </a:rPr>
              <a:t> </a:t>
            </a:r>
            <a:r>
              <a:rPr lang="es-MX" err="1">
                <a:latin typeface="TW Cen MT"/>
                <a:ea typeface="+mn-lt"/>
                <a:cs typeface="+mn-lt"/>
              </a:rPr>
              <a:t>provides</a:t>
            </a:r>
            <a:r>
              <a:rPr lang="es-MX">
                <a:latin typeface="TW Cen MT"/>
                <a:ea typeface="+mn-lt"/>
                <a:cs typeface="+mn-lt"/>
              </a:rPr>
              <a:t> </a:t>
            </a:r>
            <a:r>
              <a:rPr lang="es-MX" err="1">
                <a:latin typeface="TW Cen MT"/>
                <a:ea typeface="+mn-lt"/>
                <a:cs typeface="+mn-lt"/>
              </a:rPr>
              <a:t>structure</a:t>
            </a:r>
            <a:r>
              <a:rPr lang="es-MX">
                <a:latin typeface="TW Cen MT"/>
                <a:ea typeface="+mn-lt"/>
                <a:cs typeface="+mn-lt"/>
              </a:rPr>
              <a:t> </a:t>
            </a:r>
            <a:r>
              <a:rPr lang="es-MX" err="1">
                <a:latin typeface="TW Cen MT"/>
                <a:ea typeface="+mn-lt"/>
                <a:cs typeface="+mn-lt"/>
              </a:rPr>
              <a:t>to</a:t>
            </a:r>
            <a:r>
              <a:rPr lang="es-MX">
                <a:latin typeface="TW Cen MT"/>
                <a:ea typeface="+mn-lt"/>
                <a:cs typeface="+mn-lt"/>
              </a:rPr>
              <a:t> </a:t>
            </a:r>
            <a:r>
              <a:rPr lang="es-MX" err="1">
                <a:latin typeface="TW Cen MT"/>
                <a:ea typeface="+mn-lt"/>
                <a:cs typeface="+mn-lt"/>
              </a:rPr>
              <a:t>our</a:t>
            </a:r>
            <a:r>
              <a:rPr lang="es-MX">
                <a:latin typeface="TW Cen MT"/>
                <a:ea typeface="+mn-lt"/>
                <a:cs typeface="+mn-lt"/>
              </a:rPr>
              <a:t> </a:t>
            </a:r>
            <a:r>
              <a:rPr lang="es-MX" err="1">
                <a:latin typeface="TW Cen MT"/>
                <a:ea typeface="+mn-lt"/>
                <a:cs typeface="+mn-lt"/>
              </a:rPr>
              <a:t>programs</a:t>
            </a:r>
            <a:r>
              <a:rPr lang="es-MX">
                <a:latin typeface="TW Cen MT"/>
                <a:ea typeface="+mn-lt"/>
                <a:cs typeface="+mn-lt"/>
              </a:rPr>
              <a:t>.</a:t>
            </a:r>
          </a:p>
          <a:p>
            <a:r>
              <a:rPr lang="es-MX" sz="1600" i="1" err="1">
                <a:latin typeface="Courier New"/>
                <a:ea typeface="+mn-lt"/>
                <a:cs typeface="+mn-lt"/>
              </a:rPr>
              <a:t>return-type</a:t>
            </a:r>
            <a:r>
              <a:rPr lang="es-MX" sz="1600" i="1">
                <a:latin typeface="Courier New"/>
                <a:ea typeface="+mn-lt"/>
                <a:cs typeface="+mn-lt"/>
              </a:rPr>
              <a:t> </a:t>
            </a:r>
            <a:r>
              <a:rPr lang="es-MX" sz="1600" i="1" err="1">
                <a:latin typeface="Courier New"/>
                <a:ea typeface="+mn-lt"/>
                <a:cs typeface="+mn-lt"/>
              </a:rPr>
              <a:t>function-name</a:t>
            </a:r>
            <a:r>
              <a:rPr lang="es-MX" sz="1600" i="1">
                <a:latin typeface="Courier New"/>
                <a:ea typeface="+mn-lt"/>
                <a:cs typeface="+mn-lt"/>
              </a:rPr>
              <a:t> </a:t>
            </a:r>
            <a:r>
              <a:rPr lang="es-MX" sz="1600" b="1">
                <a:latin typeface="Courier New"/>
                <a:ea typeface="+mn-lt"/>
                <a:cs typeface="+mn-lt"/>
              </a:rPr>
              <a:t>(</a:t>
            </a:r>
            <a:r>
              <a:rPr lang="es-MX" sz="1600" i="1" err="1">
                <a:latin typeface="Courier New"/>
                <a:ea typeface="+mn-lt"/>
                <a:cs typeface="+mn-lt"/>
              </a:rPr>
              <a:t>parameter</a:t>
            </a:r>
            <a:r>
              <a:rPr lang="es-MX" sz="1600" i="1">
                <a:latin typeface="Courier New"/>
                <a:ea typeface="+mn-lt"/>
                <a:cs typeface="+mn-lt"/>
              </a:rPr>
              <a:t> </a:t>
            </a:r>
            <a:r>
              <a:rPr lang="es-MX" sz="1600" i="1" err="1">
                <a:latin typeface="Courier New"/>
                <a:ea typeface="+mn-lt"/>
                <a:cs typeface="+mn-lt"/>
              </a:rPr>
              <a:t>declarations</a:t>
            </a:r>
            <a:r>
              <a:rPr lang="es-MX" sz="1600" i="1">
                <a:latin typeface="Courier New"/>
                <a:ea typeface="+mn-lt"/>
                <a:cs typeface="+mn-lt"/>
              </a:rPr>
              <a:t>, </a:t>
            </a:r>
            <a:r>
              <a:rPr lang="es-MX" sz="1600" i="1" err="1">
                <a:latin typeface="Courier New"/>
                <a:ea typeface="+mn-lt"/>
                <a:cs typeface="+mn-lt"/>
              </a:rPr>
              <a:t>if</a:t>
            </a:r>
            <a:r>
              <a:rPr lang="es-MX" sz="1600" i="1">
                <a:latin typeface="Courier New"/>
                <a:ea typeface="+mn-lt"/>
                <a:cs typeface="+mn-lt"/>
              </a:rPr>
              <a:t> </a:t>
            </a:r>
            <a:r>
              <a:rPr lang="es-MX" sz="1600" i="1" err="1">
                <a:latin typeface="Courier New"/>
                <a:ea typeface="+mn-lt"/>
                <a:cs typeface="+mn-lt"/>
              </a:rPr>
              <a:t>any</a:t>
            </a:r>
            <a:r>
              <a:rPr lang="es-MX" sz="1600" b="1">
                <a:latin typeface="Courier New"/>
                <a:ea typeface="+mn-lt"/>
                <a:cs typeface="+mn-lt"/>
              </a:rPr>
              <a:t>)</a:t>
            </a:r>
            <a:endParaRPr lang="es-MX" sz="1600">
              <a:latin typeface="Courier New"/>
              <a:cs typeface="Courier New"/>
            </a:endParaRPr>
          </a:p>
          <a:p>
            <a:r>
              <a:rPr lang="es-MX" sz="1600">
                <a:latin typeface="Courier New"/>
                <a:cs typeface="Courier New"/>
              </a:rPr>
              <a:t>{</a:t>
            </a:r>
          </a:p>
          <a:p>
            <a:r>
              <a:rPr lang="es-MX" sz="1600">
                <a:latin typeface="Courier New"/>
                <a:ea typeface="+mn-lt"/>
                <a:cs typeface="+mn-lt"/>
              </a:rPr>
              <a:t>    </a:t>
            </a:r>
            <a:r>
              <a:rPr lang="es-MX" sz="1600" i="1" err="1">
                <a:latin typeface="Courier New"/>
                <a:ea typeface="+mn-lt"/>
                <a:cs typeface="+mn-lt"/>
              </a:rPr>
              <a:t>declarations</a:t>
            </a:r>
            <a:endParaRPr lang="es-MX" sz="1600" i="1">
              <a:latin typeface="Courier New"/>
              <a:cs typeface="Courier New"/>
            </a:endParaRPr>
          </a:p>
          <a:p>
            <a:r>
              <a:rPr lang="es-MX" sz="1600">
                <a:latin typeface="Courier New"/>
                <a:ea typeface="+mn-lt"/>
                <a:cs typeface="+mn-lt"/>
              </a:rPr>
              <a:t>    </a:t>
            </a:r>
            <a:r>
              <a:rPr lang="es-MX" sz="1600" i="1" err="1">
                <a:latin typeface="Courier New"/>
                <a:ea typeface="+mn-lt"/>
                <a:cs typeface="+mn-lt"/>
              </a:rPr>
              <a:t>statements</a:t>
            </a:r>
            <a:endParaRPr lang="es-MX" sz="1600" i="1">
              <a:latin typeface="Courier New"/>
              <a:cs typeface="Courier New"/>
            </a:endParaRPr>
          </a:p>
          <a:p>
            <a:r>
              <a:rPr lang="es-MX" sz="1600">
                <a:latin typeface="Courier New"/>
                <a:cs typeface="Courier New"/>
              </a:rPr>
              <a:t>}</a:t>
            </a:r>
          </a:p>
        </p:txBody>
      </p:sp>
      <p:sp>
        <p:nvSpPr>
          <p:cNvPr id="4" name="Marcador de contenido 3">
            <a:extLst>
              <a:ext uri="{FF2B5EF4-FFF2-40B4-BE49-F238E27FC236}">
                <a16:creationId xmlns:a16="http://schemas.microsoft.com/office/drawing/2014/main" id="{303DBF96-C174-4B56-892E-F1C34D4C0AED}"/>
              </a:ext>
            </a:extLst>
          </p:cNvPr>
          <p:cNvSpPr>
            <a:spLocks noGrp="1"/>
          </p:cNvSpPr>
          <p:nvPr>
            <p:ph sz="half" idx="2"/>
          </p:nvPr>
        </p:nvSpPr>
        <p:spPr/>
        <p:txBody>
          <a:bodyPr vert="horz" lIns="45720" tIns="45720" rIns="45720" bIns="45720" rtlCol="0" anchor="t">
            <a:normAutofit/>
          </a:bodyPr>
          <a:lstStyle/>
          <a:p>
            <a:r>
              <a:rPr lang="es-MX"/>
              <a:t>A </a:t>
            </a:r>
            <a:r>
              <a:rPr lang="es-MX" err="1"/>
              <a:t>function</a:t>
            </a:r>
            <a:r>
              <a:rPr lang="es-MX"/>
              <a:t> </a:t>
            </a:r>
            <a:r>
              <a:rPr lang="es-MX" err="1"/>
              <a:t>usually</a:t>
            </a:r>
            <a:r>
              <a:rPr lang="es-MX"/>
              <a:t> </a:t>
            </a:r>
            <a:r>
              <a:rPr lang="es-MX" err="1"/>
              <a:t>implies</a:t>
            </a:r>
            <a:r>
              <a:rPr lang="es-MX"/>
              <a:t> a </a:t>
            </a:r>
            <a:r>
              <a:rPr lang="es-MX" err="1"/>
              <a:t>jmp</a:t>
            </a:r>
            <a:r>
              <a:rPr lang="es-MX"/>
              <a:t> </a:t>
            </a:r>
            <a:r>
              <a:rPr lang="es-MX" err="1"/>
              <a:t>or</a:t>
            </a:r>
            <a:r>
              <a:rPr lang="es-MX"/>
              <a:t> </a:t>
            </a:r>
            <a:r>
              <a:rPr lang="es-MX" err="1"/>
              <a:t>branch</a:t>
            </a:r>
            <a:r>
              <a:rPr lang="es-MX"/>
              <a:t> in </a:t>
            </a:r>
            <a:r>
              <a:rPr lang="es-MX" err="1"/>
              <a:t>assembly</a:t>
            </a:r>
            <a:r>
              <a:rPr lang="es-MX"/>
              <a:t>, </a:t>
            </a:r>
            <a:r>
              <a:rPr lang="es-MX" err="1"/>
              <a:t>it</a:t>
            </a:r>
            <a:r>
              <a:rPr lang="es-MX"/>
              <a:t> </a:t>
            </a:r>
            <a:r>
              <a:rPr lang="es-MX" err="1"/>
              <a:t>also</a:t>
            </a:r>
            <a:r>
              <a:rPr lang="es-MX"/>
              <a:t> </a:t>
            </a:r>
            <a:r>
              <a:rPr lang="es-MX" err="1"/>
              <a:t>implies</a:t>
            </a:r>
            <a:r>
              <a:rPr lang="es-MX"/>
              <a:t> </a:t>
            </a:r>
            <a:r>
              <a:rPr lang="es-MX" err="1"/>
              <a:t>saving</a:t>
            </a:r>
            <a:r>
              <a:rPr lang="es-MX"/>
              <a:t> </a:t>
            </a:r>
            <a:r>
              <a:rPr lang="es-MX" err="1"/>
              <a:t>context</a:t>
            </a:r>
            <a:r>
              <a:rPr lang="es-MX"/>
              <a:t> at </a:t>
            </a:r>
            <a:r>
              <a:rPr lang="es-MX" err="1"/>
              <a:t>the</a:t>
            </a:r>
            <a:r>
              <a:rPr lang="es-MX"/>
              <a:t> </a:t>
            </a:r>
            <a:r>
              <a:rPr lang="es-MX" err="1"/>
              <a:t>beginning</a:t>
            </a:r>
            <a:r>
              <a:rPr lang="es-MX"/>
              <a:t> and </a:t>
            </a:r>
            <a:r>
              <a:rPr lang="es-MX" err="1"/>
              <a:t>returning</a:t>
            </a:r>
            <a:r>
              <a:rPr lang="es-MX"/>
              <a:t> </a:t>
            </a:r>
            <a:r>
              <a:rPr lang="es-MX" err="1"/>
              <a:t>that</a:t>
            </a:r>
            <a:r>
              <a:rPr lang="es-MX"/>
              <a:t> in </a:t>
            </a:r>
            <a:r>
              <a:rPr lang="es-MX" err="1"/>
              <a:t>the</a:t>
            </a:r>
            <a:r>
              <a:rPr lang="es-MX"/>
              <a:t> </a:t>
            </a:r>
            <a:r>
              <a:rPr lang="es-MX" err="1"/>
              <a:t>end</a:t>
            </a:r>
            <a:r>
              <a:rPr lang="es-MX"/>
              <a:t>. </a:t>
            </a:r>
            <a:r>
              <a:rPr lang="es-MX" err="1"/>
              <a:t>Which</a:t>
            </a:r>
            <a:r>
              <a:rPr lang="es-MX"/>
              <a:t> </a:t>
            </a:r>
            <a:r>
              <a:rPr lang="es-MX" err="1"/>
              <a:t>requires</a:t>
            </a:r>
            <a:r>
              <a:rPr lang="es-MX"/>
              <a:t> </a:t>
            </a:r>
            <a:r>
              <a:rPr lang="es-MX" err="1"/>
              <a:t>push</a:t>
            </a:r>
            <a:r>
              <a:rPr lang="es-MX"/>
              <a:t> and pop </a:t>
            </a:r>
            <a:r>
              <a:rPr lang="es-MX" err="1"/>
              <a:t>instructions</a:t>
            </a:r>
            <a:r>
              <a:rPr lang="es-MX"/>
              <a:t> at </a:t>
            </a:r>
            <a:r>
              <a:rPr lang="es-MX" err="1"/>
              <a:t>assembler</a:t>
            </a:r>
            <a:r>
              <a:rPr lang="es-MX"/>
              <a:t> </a:t>
            </a:r>
            <a:r>
              <a:rPr lang="es-MX" err="1"/>
              <a:t>level</a:t>
            </a:r>
            <a:r>
              <a:rPr lang="es-MX"/>
              <a:t>.</a:t>
            </a:r>
          </a:p>
          <a:p>
            <a:endParaRPr lang="es-MX"/>
          </a:p>
        </p:txBody>
      </p:sp>
      <p:sp>
        <p:nvSpPr>
          <p:cNvPr id="5" name="Marcador de pie de página 4">
            <a:extLst>
              <a:ext uri="{FF2B5EF4-FFF2-40B4-BE49-F238E27FC236}">
                <a16:creationId xmlns:a16="http://schemas.microsoft.com/office/drawing/2014/main" id="{B87B44BF-D29C-4290-B463-7E1A40FDBED6}"/>
              </a:ext>
            </a:extLst>
          </p:cNvPr>
          <p:cNvSpPr>
            <a:spLocks noGrp="1"/>
          </p:cNvSpPr>
          <p:nvPr>
            <p:ph type="ftr" sz="quarter" idx="11"/>
          </p:nvPr>
        </p:nvSpPr>
        <p:spPr/>
        <p:txBody>
          <a:bodyPr/>
          <a:lstStyle/>
          <a:p>
            <a:r>
              <a:rPr lang="it-IT"/>
              <a:t>S. Almanza / C. Prieto, 2019-2</a:t>
            </a:r>
            <a:endParaRPr lang="en-US"/>
          </a:p>
        </p:txBody>
      </p:sp>
      <p:sp>
        <p:nvSpPr>
          <p:cNvPr id="6" name="Marcador de número de diapositiva 5">
            <a:extLst>
              <a:ext uri="{FF2B5EF4-FFF2-40B4-BE49-F238E27FC236}">
                <a16:creationId xmlns:a16="http://schemas.microsoft.com/office/drawing/2014/main" id="{0C48DB0B-5D72-4F8A-B23C-517A0AB2C1F2}"/>
              </a:ext>
            </a:extLst>
          </p:cNvPr>
          <p:cNvSpPr>
            <a:spLocks noGrp="1"/>
          </p:cNvSpPr>
          <p:nvPr>
            <p:ph type="sldNum" sz="quarter" idx="12"/>
          </p:nvPr>
        </p:nvSpPr>
        <p:spPr/>
        <p:txBody>
          <a:bodyPr/>
          <a:lstStyle/>
          <a:p>
            <a:fld id="{4FAB73BC-B049-4115-A692-8D63A059BFB8}" type="slidenum">
              <a:rPr lang="en-US" dirty="0"/>
              <a:t>25</a:t>
            </a:fld>
            <a:endParaRPr lang="en-US"/>
          </a:p>
        </p:txBody>
      </p:sp>
    </p:spTree>
    <p:extLst>
      <p:ext uri="{BB962C8B-B14F-4D97-AF65-F5344CB8AC3E}">
        <p14:creationId xmlns:p14="http://schemas.microsoft.com/office/powerpoint/2010/main" val="2487632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1C4A9A-CACD-474C-98A0-42DF42206B9D}"/>
              </a:ext>
            </a:extLst>
          </p:cNvPr>
          <p:cNvSpPr>
            <a:spLocks noGrp="1"/>
          </p:cNvSpPr>
          <p:nvPr>
            <p:ph type="title"/>
          </p:nvPr>
        </p:nvSpPr>
        <p:spPr>
          <a:xfrm>
            <a:off x="1024128" y="585216"/>
            <a:ext cx="9720072" cy="1499616"/>
          </a:xfrm>
        </p:spPr>
        <p:txBody>
          <a:bodyPr>
            <a:normAutofit/>
          </a:bodyPr>
          <a:lstStyle/>
          <a:p>
            <a:r>
              <a:rPr lang="es-MX" err="1"/>
              <a:t>Functions</a:t>
            </a:r>
            <a:r>
              <a:rPr lang="es-MX"/>
              <a:t> and macros (2)</a:t>
            </a:r>
          </a:p>
        </p:txBody>
      </p:sp>
      <p:sp>
        <p:nvSpPr>
          <p:cNvPr id="5" name="Marcador de pie de página 4">
            <a:extLst>
              <a:ext uri="{FF2B5EF4-FFF2-40B4-BE49-F238E27FC236}">
                <a16:creationId xmlns:a16="http://schemas.microsoft.com/office/drawing/2014/main" id="{E743B000-178A-4AA7-BD7B-D8127446BB6C}"/>
              </a:ext>
            </a:extLst>
          </p:cNvPr>
          <p:cNvSpPr>
            <a:spLocks noGrp="1"/>
          </p:cNvSpPr>
          <p:nvPr>
            <p:ph type="ftr" sz="quarter" idx="11"/>
          </p:nvPr>
        </p:nvSpPr>
        <p:spPr>
          <a:xfrm>
            <a:off x="4842932" y="6470704"/>
            <a:ext cx="5901458" cy="274320"/>
          </a:xfrm>
        </p:spPr>
        <p:txBody>
          <a:bodyPr>
            <a:normAutofit/>
          </a:bodyPr>
          <a:lstStyle/>
          <a:p>
            <a:pPr>
              <a:spcAft>
                <a:spcPts val="600"/>
              </a:spcAft>
            </a:pPr>
            <a:r>
              <a:rPr lang="it-IT"/>
              <a:t>S. Almanza / C. Prieto, 2019-2</a:t>
            </a:r>
            <a:endParaRPr lang="en-US"/>
          </a:p>
        </p:txBody>
      </p:sp>
      <p:sp>
        <p:nvSpPr>
          <p:cNvPr id="6" name="Marcador de número de diapositiva 5">
            <a:extLst>
              <a:ext uri="{FF2B5EF4-FFF2-40B4-BE49-F238E27FC236}">
                <a16:creationId xmlns:a16="http://schemas.microsoft.com/office/drawing/2014/main" id="{24B26AEE-3AF8-44EE-8FBB-32D856A5E62B}"/>
              </a:ext>
            </a:extLst>
          </p:cNvPr>
          <p:cNvSpPr>
            <a:spLocks noGrp="1"/>
          </p:cNvSpPr>
          <p:nvPr>
            <p:ph type="sldNum" sz="quarter" idx="12"/>
          </p:nvPr>
        </p:nvSpPr>
        <p:spPr>
          <a:xfrm>
            <a:off x="10837334" y="6470704"/>
            <a:ext cx="973666" cy="274320"/>
          </a:xfrm>
        </p:spPr>
        <p:txBody>
          <a:bodyPr>
            <a:normAutofit/>
          </a:bodyPr>
          <a:lstStyle/>
          <a:p>
            <a:pPr>
              <a:spcAft>
                <a:spcPts val="600"/>
              </a:spcAft>
            </a:pPr>
            <a:fld id="{4FAB73BC-B049-4115-A692-8D63A059BFB8}" type="slidenum">
              <a:rPr lang="en-US" dirty="0"/>
              <a:pPr>
                <a:spcAft>
                  <a:spcPts val="600"/>
                </a:spcAft>
              </a:pPr>
              <a:t>26</a:t>
            </a:fld>
            <a:endParaRPr lang="en-US"/>
          </a:p>
        </p:txBody>
      </p:sp>
      <p:graphicFrame>
        <p:nvGraphicFramePr>
          <p:cNvPr id="9" name="Diagrama 9">
            <a:extLst>
              <a:ext uri="{FF2B5EF4-FFF2-40B4-BE49-F238E27FC236}">
                <a16:creationId xmlns:a16="http://schemas.microsoft.com/office/drawing/2014/main" id="{BA23773A-1522-4B67-A588-C465D7C032E0}"/>
              </a:ext>
            </a:extLst>
          </p:cNvPr>
          <p:cNvGraphicFramePr>
            <a:graphicFrameLocks noGrp="1"/>
          </p:cNvGraphicFramePr>
          <p:nvPr>
            <p:ph idx="1"/>
            <p:extLst>
              <p:ext uri="{D42A27DB-BD31-4B8C-83A1-F6EECF244321}">
                <p14:modId xmlns:p14="http://schemas.microsoft.com/office/powerpoint/2010/main" val="4225723547"/>
              </p:ext>
            </p:extLst>
          </p:nvPr>
        </p:nvGraphicFramePr>
        <p:xfrm>
          <a:off x="452438" y="1714500"/>
          <a:ext cx="11582928" cy="5028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8754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BB92BA-F39F-45C1-AC0F-D46CD7585FCB}"/>
              </a:ext>
            </a:extLst>
          </p:cNvPr>
          <p:cNvSpPr>
            <a:spLocks noGrp="1"/>
          </p:cNvSpPr>
          <p:nvPr>
            <p:ph type="title"/>
          </p:nvPr>
        </p:nvSpPr>
        <p:spPr/>
        <p:txBody>
          <a:bodyPr/>
          <a:lstStyle/>
          <a:p>
            <a:r>
              <a:rPr lang="es-MX"/>
              <a:t>Optimization with function in-lining [2] (1)</a:t>
            </a:r>
          </a:p>
        </p:txBody>
      </p:sp>
      <p:sp>
        <p:nvSpPr>
          <p:cNvPr id="3" name="Marcador de contenido 2">
            <a:extLst>
              <a:ext uri="{FF2B5EF4-FFF2-40B4-BE49-F238E27FC236}">
                <a16:creationId xmlns:a16="http://schemas.microsoft.com/office/drawing/2014/main" id="{3F72B011-BA35-4812-9D05-399FF1F009D2}"/>
              </a:ext>
            </a:extLst>
          </p:cNvPr>
          <p:cNvSpPr>
            <a:spLocks noGrp="1"/>
          </p:cNvSpPr>
          <p:nvPr>
            <p:ph idx="1"/>
          </p:nvPr>
        </p:nvSpPr>
        <p:spPr/>
        <p:txBody>
          <a:bodyPr vert="horz" lIns="45720" tIns="45720" rIns="45720" bIns="45720" rtlCol="0" anchor="t">
            <a:normAutofit/>
          </a:bodyPr>
          <a:lstStyle/>
          <a:p>
            <a:r>
              <a:rPr lang="es-MX">
                <a:ea typeface="+mn-lt"/>
                <a:cs typeface="+mn-lt"/>
              </a:rPr>
              <a:t>Another type of source-level optimization, called function inlining, increases the efficiency of frequently-called functions. </a:t>
            </a:r>
          </a:p>
          <a:p>
            <a:r>
              <a:rPr lang="es-MX">
                <a:ea typeface="+mn-lt"/>
                <a:cs typeface="+mn-lt"/>
              </a:rPr>
              <a:t>Whenever a function is used, a certain amount of extra time is required for the CPU to carry out the call: it must store the function arguments in the appropriate registers and memory locations, jump to the start of the function (bringing the appropriate virtual memory pages into physical memory or the CPU cache if necessary), begin executing the code, and then return to the original point of execution when the function call is complete. This additional work is referred to as </a:t>
            </a:r>
            <a:r>
              <a:rPr lang="es-MX" b="1">
                <a:ea typeface="+mn-lt"/>
                <a:cs typeface="+mn-lt"/>
              </a:rPr>
              <a:t>function-call overhead</a:t>
            </a:r>
            <a:r>
              <a:rPr lang="es-MX">
                <a:ea typeface="+mn-lt"/>
                <a:cs typeface="+mn-lt"/>
              </a:rPr>
              <a:t>. Function inlining eliminates this overhead by replacing calls to a function by the code of the function itself (known as placing the code in-line). </a:t>
            </a:r>
            <a:endParaRPr lang="es-MX"/>
          </a:p>
        </p:txBody>
      </p:sp>
      <p:sp>
        <p:nvSpPr>
          <p:cNvPr id="4" name="Marcador de pie de página 3">
            <a:extLst>
              <a:ext uri="{FF2B5EF4-FFF2-40B4-BE49-F238E27FC236}">
                <a16:creationId xmlns:a16="http://schemas.microsoft.com/office/drawing/2014/main" id="{7175BFA2-CA7A-4F7E-986A-B76D9E2208F9}"/>
              </a:ext>
            </a:extLst>
          </p:cNvPr>
          <p:cNvSpPr>
            <a:spLocks noGrp="1"/>
          </p:cNvSpPr>
          <p:nvPr>
            <p:ph type="ftr" sz="quarter" idx="11"/>
          </p:nvPr>
        </p:nvSpPr>
        <p:spPr/>
        <p:txBody>
          <a:bodyPr/>
          <a:lstStyle/>
          <a:p>
            <a:r>
              <a:rPr lang="it-IT"/>
              <a:t>S. Almanza / C. Prieto, 2019-2</a:t>
            </a:r>
            <a:endParaRPr lang="en-US"/>
          </a:p>
        </p:txBody>
      </p:sp>
      <p:sp>
        <p:nvSpPr>
          <p:cNvPr id="5" name="Marcador de número de diapositiva 4">
            <a:extLst>
              <a:ext uri="{FF2B5EF4-FFF2-40B4-BE49-F238E27FC236}">
                <a16:creationId xmlns:a16="http://schemas.microsoft.com/office/drawing/2014/main" id="{89C119B9-F6CB-437A-9311-5A1CDCBD7DDF}"/>
              </a:ext>
            </a:extLst>
          </p:cNvPr>
          <p:cNvSpPr>
            <a:spLocks noGrp="1"/>
          </p:cNvSpPr>
          <p:nvPr>
            <p:ph type="sldNum" sz="quarter" idx="12"/>
          </p:nvPr>
        </p:nvSpPr>
        <p:spPr/>
        <p:txBody>
          <a:bodyPr/>
          <a:lstStyle/>
          <a:p>
            <a:fld id="{4FAB73BC-B049-4115-A692-8D63A059BFB8}" type="slidenum">
              <a:rPr lang="en-US" dirty="0"/>
              <a:t>27</a:t>
            </a:fld>
            <a:endParaRPr lang="en-US"/>
          </a:p>
        </p:txBody>
      </p:sp>
    </p:spTree>
    <p:extLst>
      <p:ext uri="{BB962C8B-B14F-4D97-AF65-F5344CB8AC3E}">
        <p14:creationId xmlns:p14="http://schemas.microsoft.com/office/powerpoint/2010/main" val="1026365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BB92BA-F39F-45C1-AC0F-D46CD7585FCB}"/>
              </a:ext>
            </a:extLst>
          </p:cNvPr>
          <p:cNvSpPr>
            <a:spLocks noGrp="1"/>
          </p:cNvSpPr>
          <p:nvPr>
            <p:ph type="title"/>
          </p:nvPr>
        </p:nvSpPr>
        <p:spPr/>
        <p:txBody>
          <a:bodyPr/>
          <a:lstStyle/>
          <a:p>
            <a:r>
              <a:rPr lang="es-MX"/>
              <a:t>Optimization with function in-lining (2)</a:t>
            </a:r>
          </a:p>
        </p:txBody>
      </p:sp>
      <p:sp>
        <p:nvSpPr>
          <p:cNvPr id="3" name="Marcador de contenido 2">
            <a:extLst>
              <a:ext uri="{FF2B5EF4-FFF2-40B4-BE49-F238E27FC236}">
                <a16:creationId xmlns:a16="http://schemas.microsoft.com/office/drawing/2014/main" id="{3F72B011-BA35-4812-9D05-399FF1F009D2}"/>
              </a:ext>
            </a:extLst>
          </p:cNvPr>
          <p:cNvSpPr>
            <a:spLocks noGrp="1"/>
          </p:cNvSpPr>
          <p:nvPr>
            <p:ph idx="1"/>
          </p:nvPr>
        </p:nvSpPr>
        <p:spPr/>
        <p:txBody>
          <a:bodyPr vert="horz" lIns="45720" tIns="45720" rIns="45720" bIns="45720" rtlCol="0" anchor="t">
            <a:normAutofit/>
          </a:bodyPr>
          <a:lstStyle/>
          <a:p>
            <a:r>
              <a:rPr lang="es-MX">
                <a:ea typeface="+mn-lt"/>
                <a:cs typeface="+mn-lt"/>
              </a:rPr>
              <a:t>I</a:t>
            </a:r>
            <a:r>
              <a:rPr lang="en-US">
                <a:ea typeface="+mn-lt"/>
                <a:cs typeface="+mn-lt"/>
              </a:rPr>
              <a:t>n most cases, function-call overhead is a negligible fraction of the total run-time of a program. It can become significant only when there are functions which contain relatively few instructions, and these functions account for a substantial fraction of the run-time—in this case the overhead then becomes a large proportion of the total run-time.</a:t>
            </a:r>
            <a:endParaRPr lang="en-US"/>
          </a:p>
          <a:p>
            <a:r>
              <a:rPr lang="en-US">
                <a:ea typeface="+mn-lt"/>
                <a:cs typeface="+mn-lt"/>
              </a:rPr>
              <a:t>Inlining is always favorable if there is only one point of invocation of a function. It is also unconditionally better if the invocation of a function requires more instructions (memory) than moving the body of the function in-line. This is a common situation for simple accessor functions in C++, which can benefit greatly from inlining. Moreover, inlining may facilitate further optimizations, such as common subexpression elimination, by merging several separate functions into a single large function.</a:t>
            </a:r>
            <a:endParaRPr lang="en-US"/>
          </a:p>
        </p:txBody>
      </p:sp>
      <p:sp>
        <p:nvSpPr>
          <p:cNvPr id="4" name="Marcador de pie de página 3">
            <a:extLst>
              <a:ext uri="{FF2B5EF4-FFF2-40B4-BE49-F238E27FC236}">
                <a16:creationId xmlns:a16="http://schemas.microsoft.com/office/drawing/2014/main" id="{7175BFA2-CA7A-4F7E-986A-B76D9E2208F9}"/>
              </a:ext>
            </a:extLst>
          </p:cNvPr>
          <p:cNvSpPr>
            <a:spLocks noGrp="1"/>
          </p:cNvSpPr>
          <p:nvPr>
            <p:ph type="ftr" sz="quarter" idx="11"/>
          </p:nvPr>
        </p:nvSpPr>
        <p:spPr/>
        <p:txBody>
          <a:bodyPr/>
          <a:lstStyle/>
          <a:p>
            <a:r>
              <a:rPr lang="it-IT"/>
              <a:t>S. Almanza / C. Prieto, 2019-2</a:t>
            </a:r>
            <a:endParaRPr lang="en-US"/>
          </a:p>
        </p:txBody>
      </p:sp>
      <p:sp>
        <p:nvSpPr>
          <p:cNvPr id="5" name="Marcador de número de diapositiva 4">
            <a:extLst>
              <a:ext uri="{FF2B5EF4-FFF2-40B4-BE49-F238E27FC236}">
                <a16:creationId xmlns:a16="http://schemas.microsoft.com/office/drawing/2014/main" id="{89C119B9-F6CB-437A-9311-5A1CDCBD7DDF}"/>
              </a:ext>
            </a:extLst>
          </p:cNvPr>
          <p:cNvSpPr>
            <a:spLocks noGrp="1"/>
          </p:cNvSpPr>
          <p:nvPr>
            <p:ph type="sldNum" sz="quarter" idx="12"/>
          </p:nvPr>
        </p:nvSpPr>
        <p:spPr/>
        <p:txBody>
          <a:bodyPr/>
          <a:lstStyle/>
          <a:p>
            <a:fld id="{4FAB73BC-B049-4115-A692-8D63A059BFB8}" type="slidenum">
              <a:rPr lang="en-US" dirty="0"/>
              <a:t>28</a:t>
            </a:fld>
            <a:endParaRPr lang="en-US"/>
          </a:p>
        </p:txBody>
      </p:sp>
    </p:spTree>
    <p:extLst>
      <p:ext uri="{BB962C8B-B14F-4D97-AF65-F5344CB8AC3E}">
        <p14:creationId xmlns:p14="http://schemas.microsoft.com/office/powerpoint/2010/main" val="2849892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7CB198-00D8-486F-A245-88795F069B60}"/>
              </a:ext>
            </a:extLst>
          </p:cNvPr>
          <p:cNvSpPr>
            <a:spLocks noGrp="1"/>
          </p:cNvSpPr>
          <p:nvPr>
            <p:ph type="title"/>
          </p:nvPr>
        </p:nvSpPr>
        <p:spPr/>
        <p:txBody>
          <a:bodyPr/>
          <a:lstStyle/>
          <a:p>
            <a:r>
              <a:rPr lang="es-MX"/>
              <a:t>HW14 – </a:t>
            </a:r>
            <a:r>
              <a:rPr lang="es-MX" err="1"/>
              <a:t>Functions</a:t>
            </a:r>
            <a:r>
              <a:rPr lang="es-MX"/>
              <a:t> and macros</a:t>
            </a:r>
          </a:p>
        </p:txBody>
      </p:sp>
      <p:sp>
        <p:nvSpPr>
          <p:cNvPr id="3" name="Marcador de contenido 2">
            <a:extLst>
              <a:ext uri="{FF2B5EF4-FFF2-40B4-BE49-F238E27FC236}">
                <a16:creationId xmlns:a16="http://schemas.microsoft.com/office/drawing/2014/main" id="{69817BA7-8040-48E6-832D-3406F2AD9F71}"/>
              </a:ext>
            </a:extLst>
          </p:cNvPr>
          <p:cNvSpPr>
            <a:spLocks noGrp="1"/>
          </p:cNvSpPr>
          <p:nvPr>
            <p:ph sz="half" idx="1"/>
          </p:nvPr>
        </p:nvSpPr>
        <p:spPr/>
        <p:txBody>
          <a:bodyPr vert="horz" lIns="45720" tIns="45720" rIns="45720" bIns="45720" rtlCol="0" anchor="t">
            <a:normAutofit fontScale="92500" lnSpcReduction="20000"/>
          </a:bodyPr>
          <a:lstStyle/>
          <a:p>
            <a:r>
              <a:rPr lang="en-US">
                <a:ea typeface="+mn-lt"/>
                <a:cs typeface="+mn-lt"/>
              </a:rPr>
              <a:t>Please use </a:t>
            </a:r>
            <a:r>
              <a:rPr lang="en-US" err="1">
                <a:ea typeface="+mn-lt"/>
                <a:cs typeface="+mn-lt"/>
              </a:rPr>
              <a:t>TrueStudio</a:t>
            </a:r>
            <a:r>
              <a:rPr lang="en-US">
                <a:ea typeface="+mn-lt"/>
                <a:cs typeface="+mn-lt"/>
              </a:rPr>
              <a:t> to do the following:</a:t>
            </a:r>
          </a:p>
          <a:p>
            <a:pPr marL="457200" indent="-457200">
              <a:buAutoNum type="arabicParenR"/>
            </a:pPr>
            <a:r>
              <a:rPr lang="en-US">
                <a:ea typeface="+mn-lt"/>
                <a:cs typeface="+mn-lt"/>
              </a:rPr>
              <a:t>Write a macro that do not receive arguments</a:t>
            </a:r>
          </a:p>
          <a:p>
            <a:pPr marL="457200" indent="-457200">
              <a:buAutoNum type="arabicParenR"/>
            </a:pPr>
            <a:r>
              <a:rPr lang="en-US">
                <a:ea typeface="+mn-lt"/>
                <a:cs typeface="+mn-lt"/>
              </a:rPr>
              <a:t>Write a macro receiving 2 numbers and add them</a:t>
            </a:r>
          </a:p>
          <a:p>
            <a:pPr marL="457200" indent="-457200">
              <a:buAutoNum type="arabicParenR"/>
            </a:pPr>
            <a:r>
              <a:rPr lang="en-US">
                <a:ea typeface="+mn-lt"/>
                <a:cs typeface="+mn-lt"/>
              </a:rPr>
              <a:t>Write a function receiving no arguments and no return value</a:t>
            </a:r>
          </a:p>
          <a:p>
            <a:pPr marL="457200" indent="-457200">
              <a:buAutoNum type="arabicParenR"/>
            </a:pPr>
            <a:r>
              <a:rPr lang="en-US">
                <a:ea typeface="+mn-lt"/>
                <a:cs typeface="+mn-lt"/>
              </a:rPr>
              <a:t>Write a function with two arguments (numbers) and return the addition of those two numbers</a:t>
            </a:r>
          </a:p>
          <a:p>
            <a:pPr marL="457200" indent="-457200">
              <a:buAutoNum type="arabicParenR"/>
            </a:pPr>
            <a:r>
              <a:rPr lang="en-US"/>
              <a:t>Same as 3 with inline</a:t>
            </a:r>
          </a:p>
          <a:p>
            <a:pPr marL="457200" indent="-457200">
              <a:buAutoNum type="arabicParenR"/>
            </a:pPr>
            <a:r>
              <a:rPr lang="en-US"/>
              <a:t>Same as 4 with inline</a:t>
            </a:r>
          </a:p>
        </p:txBody>
      </p:sp>
      <p:sp>
        <p:nvSpPr>
          <p:cNvPr id="6" name="Marcador de contenido 5">
            <a:extLst>
              <a:ext uri="{FF2B5EF4-FFF2-40B4-BE49-F238E27FC236}">
                <a16:creationId xmlns:a16="http://schemas.microsoft.com/office/drawing/2014/main" id="{39CF03DC-BFF5-4967-89F7-B2F81A528E66}"/>
              </a:ext>
            </a:extLst>
          </p:cNvPr>
          <p:cNvSpPr>
            <a:spLocks noGrp="1"/>
          </p:cNvSpPr>
          <p:nvPr>
            <p:ph sz="half" idx="2"/>
          </p:nvPr>
        </p:nvSpPr>
        <p:spPr/>
        <p:txBody>
          <a:bodyPr vert="horz" lIns="45720" tIns="45720" rIns="45720" bIns="45720" rtlCol="0" anchor="t">
            <a:normAutofit fontScale="92500" lnSpcReduction="20000"/>
          </a:bodyPr>
          <a:lstStyle/>
          <a:p>
            <a:pPr marL="0" indent="0">
              <a:buNone/>
            </a:pPr>
            <a:r>
              <a:rPr lang="en-US">
                <a:solidFill>
                  <a:schemeClr val="accent2"/>
                </a:solidFill>
                <a:ea typeface="+mn-lt"/>
                <a:cs typeface="+mn-lt"/>
              </a:rPr>
              <a:t>7)</a:t>
            </a:r>
            <a:r>
              <a:rPr lang="en-US">
                <a:ea typeface="+mn-lt"/>
                <a:cs typeface="+mn-lt"/>
              </a:rPr>
              <a:t>   In main function, use the macros and functions used in 1 to 4. Make sure to use the function or macro in main, also, you can use LL or HAL libraries to make it easier. Make this project with no optimization and with optimization.</a:t>
            </a:r>
          </a:p>
          <a:p>
            <a:pPr marL="0" indent="0">
              <a:buNone/>
            </a:pPr>
            <a:r>
              <a:rPr lang="en-US">
                <a:solidFill>
                  <a:schemeClr val="accent2"/>
                </a:solidFill>
                <a:ea typeface="+mn-lt"/>
                <a:cs typeface="+mn-lt"/>
              </a:rPr>
              <a:t>8) </a:t>
            </a:r>
            <a:r>
              <a:rPr lang="en-US">
                <a:ea typeface="+mn-lt"/>
                <a:cs typeface="+mn-lt"/>
              </a:rPr>
              <a:t> Review .map and .</a:t>
            </a:r>
            <a:r>
              <a:rPr lang="en-US" err="1">
                <a:ea typeface="+mn-lt"/>
                <a:cs typeface="+mn-lt"/>
              </a:rPr>
              <a:t>lst</a:t>
            </a:r>
            <a:r>
              <a:rPr lang="en-US">
                <a:ea typeface="+mn-lt"/>
                <a:cs typeface="+mn-lt"/>
              </a:rPr>
              <a:t> files or use the debugger to understand what happens in each of the cases from 1 to 6.</a:t>
            </a:r>
          </a:p>
          <a:p>
            <a:pPr marL="0" indent="0">
              <a:buNone/>
            </a:pPr>
            <a:r>
              <a:rPr lang="en-US">
                <a:ea typeface="+mn-lt"/>
                <a:cs typeface="+mn-lt"/>
              </a:rPr>
              <a:t>See the code, what instruction was used before a function, the first instruction executed when in the function and what is the last instruction executed in the function. And what it means?</a:t>
            </a:r>
            <a:endParaRPr lang="en-US"/>
          </a:p>
        </p:txBody>
      </p:sp>
      <p:sp>
        <p:nvSpPr>
          <p:cNvPr id="4" name="Marcador de pie de página 3">
            <a:extLst>
              <a:ext uri="{FF2B5EF4-FFF2-40B4-BE49-F238E27FC236}">
                <a16:creationId xmlns:a16="http://schemas.microsoft.com/office/drawing/2014/main" id="{5B7E9DF0-1D82-491C-91F9-EE35F9D9CE06}"/>
              </a:ext>
            </a:extLst>
          </p:cNvPr>
          <p:cNvSpPr>
            <a:spLocks noGrp="1"/>
          </p:cNvSpPr>
          <p:nvPr>
            <p:ph type="ftr" sz="quarter" idx="11"/>
          </p:nvPr>
        </p:nvSpPr>
        <p:spPr/>
        <p:txBody>
          <a:bodyPr/>
          <a:lstStyle/>
          <a:p>
            <a:r>
              <a:rPr lang="it-IT"/>
              <a:t>S. Almanza / C. Prieto, 2019-2</a:t>
            </a:r>
            <a:endParaRPr lang="en-US"/>
          </a:p>
        </p:txBody>
      </p:sp>
      <p:sp>
        <p:nvSpPr>
          <p:cNvPr id="5" name="Marcador de número de diapositiva 4">
            <a:extLst>
              <a:ext uri="{FF2B5EF4-FFF2-40B4-BE49-F238E27FC236}">
                <a16:creationId xmlns:a16="http://schemas.microsoft.com/office/drawing/2014/main" id="{687DE7CE-BC65-4660-86CE-859604737DC7}"/>
              </a:ext>
            </a:extLst>
          </p:cNvPr>
          <p:cNvSpPr>
            <a:spLocks noGrp="1"/>
          </p:cNvSpPr>
          <p:nvPr>
            <p:ph type="sldNum" sz="quarter" idx="12"/>
          </p:nvPr>
        </p:nvSpPr>
        <p:spPr/>
        <p:txBody>
          <a:bodyPr/>
          <a:lstStyle/>
          <a:p>
            <a:fld id="{4FAB73BC-B049-4115-A692-8D63A059BFB8}" type="slidenum">
              <a:rPr lang="en-US" dirty="0"/>
              <a:t>29</a:t>
            </a:fld>
            <a:endParaRPr lang="en-US"/>
          </a:p>
        </p:txBody>
      </p:sp>
    </p:spTree>
    <p:extLst>
      <p:ext uri="{BB962C8B-B14F-4D97-AF65-F5344CB8AC3E}">
        <p14:creationId xmlns:p14="http://schemas.microsoft.com/office/powerpoint/2010/main" val="785813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A50CF-81BD-48AD-ABB8-3D9B64BBA1AF}"/>
              </a:ext>
            </a:extLst>
          </p:cNvPr>
          <p:cNvSpPr>
            <a:spLocks noGrp="1"/>
          </p:cNvSpPr>
          <p:nvPr>
            <p:ph type="title"/>
          </p:nvPr>
        </p:nvSpPr>
        <p:spPr/>
        <p:txBody>
          <a:bodyPr/>
          <a:lstStyle/>
          <a:p>
            <a:r>
              <a:rPr lang="es-MX"/>
              <a:t>C </a:t>
            </a:r>
            <a:r>
              <a:rPr lang="es-MX" err="1"/>
              <a:t>programming</a:t>
            </a:r>
            <a:r>
              <a:rPr lang="es-MX"/>
              <a:t> </a:t>
            </a:r>
            <a:r>
              <a:rPr lang="es-MX" err="1"/>
              <a:t>for</a:t>
            </a:r>
            <a:r>
              <a:rPr lang="es-MX"/>
              <a:t> </a:t>
            </a:r>
            <a:r>
              <a:rPr lang="es-MX" err="1"/>
              <a:t>microcontrollers</a:t>
            </a:r>
          </a:p>
        </p:txBody>
      </p:sp>
      <p:graphicFrame>
        <p:nvGraphicFramePr>
          <p:cNvPr id="6" name="Content Placeholder 5">
            <a:extLst>
              <a:ext uri="{FF2B5EF4-FFF2-40B4-BE49-F238E27FC236}">
                <a16:creationId xmlns:a16="http://schemas.microsoft.com/office/drawing/2014/main" id="{7F201198-E4C5-4F82-B918-D51CE6568A3E}"/>
              </a:ext>
            </a:extLst>
          </p:cNvPr>
          <p:cNvGraphicFramePr>
            <a:graphicFrameLocks noGrp="1"/>
          </p:cNvGraphicFramePr>
          <p:nvPr>
            <p:ph idx="1"/>
            <p:extLst>
              <p:ext uri="{D42A27DB-BD31-4B8C-83A1-F6EECF244321}">
                <p14:modId xmlns:p14="http://schemas.microsoft.com/office/powerpoint/2010/main" val="373517032"/>
              </p:ext>
            </p:extLst>
          </p:nvPr>
        </p:nvGraphicFramePr>
        <p:xfrm>
          <a:off x="1023938" y="2235006"/>
          <a:ext cx="9720262" cy="3017520"/>
        </p:xfrm>
        <a:graphic>
          <a:graphicData uri="http://schemas.openxmlformats.org/drawingml/2006/table">
            <a:tbl>
              <a:tblPr firstRow="1" firstCol="1" bandRow="1" bandCol="1">
                <a:tableStyleId>{21E4AEA4-8DFA-4A89-87EB-49C32662AFE0}</a:tableStyleId>
              </a:tblPr>
              <a:tblGrid>
                <a:gridCol w="2310389">
                  <a:extLst>
                    <a:ext uri="{9D8B030D-6E8A-4147-A177-3AD203B41FA5}">
                      <a16:colId xmlns:a16="http://schemas.microsoft.com/office/drawing/2014/main" val="2945574197"/>
                    </a:ext>
                  </a:extLst>
                </a:gridCol>
                <a:gridCol w="7409873">
                  <a:extLst>
                    <a:ext uri="{9D8B030D-6E8A-4147-A177-3AD203B41FA5}">
                      <a16:colId xmlns:a16="http://schemas.microsoft.com/office/drawing/2014/main" val="758296183"/>
                    </a:ext>
                  </a:extLst>
                </a:gridCol>
              </a:tblGrid>
              <a:tr h="111742">
                <a:tc>
                  <a:txBody>
                    <a:bodyPr/>
                    <a:lstStyle/>
                    <a:p>
                      <a:pPr marL="0" marR="0" algn="ctr">
                        <a:spcBef>
                          <a:spcPts val="0"/>
                        </a:spcBef>
                        <a:spcAft>
                          <a:spcPts val="0"/>
                        </a:spcAft>
                      </a:pPr>
                      <a:r>
                        <a:rPr lang="es-ES_tradnl" sz="1800">
                          <a:effectLst/>
                        </a:rPr>
                        <a:t>Module</a:t>
                      </a:r>
                      <a:endParaRPr lang="en-US" sz="1800">
                        <a:effectLst/>
                        <a:latin typeface="Times New Roman" panose="02020603050405020304" pitchFamily="18" charset="0"/>
                        <a:ea typeface="Calibri" panose="020F0502020204030204" pitchFamily="34" charset="0"/>
                      </a:endParaRPr>
                    </a:p>
                  </a:txBody>
                  <a:tcPr marL="50284" marR="50284" marT="0" marB="0"/>
                </a:tc>
                <a:tc>
                  <a:txBody>
                    <a:bodyPr/>
                    <a:lstStyle/>
                    <a:p>
                      <a:pPr marL="0" marR="0" algn="ctr">
                        <a:spcBef>
                          <a:spcPts val="0"/>
                        </a:spcBef>
                        <a:spcAft>
                          <a:spcPts val="0"/>
                        </a:spcAft>
                      </a:pPr>
                      <a:r>
                        <a:rPr lang="es-ES_tradnl" sz="1800" err="1">
                          <a:effectLst/>
                        </a:rPr>
                        <a:t>Topics</a:t>
                      </a:r>
                      <a:endParaRPr lang="en-US" sz="1800" err="1">
                        <a:effectLst/>
                        <a:latin typeface="Times New Roman" panose="02020603050405020304" pitchFamily="18" charset="0"/>
                        <a:ea typeface="Calibri" panose="020F0502020204030204" pitchFamily="34" charset="0"/>
                      </a:endParaRPr>
                    </a:p>
                  </a:txBody>
                  <a:tcPr marL="50284" marR="50284" marT="0" marB="0"/>
                </a:tc>
                <a:extLst>
                  <a:ext uri="{0D108BD9-81ED-4DB2-BD59-A6C34878D82A}">
                    <a16:rowId xmlns:a16="http://schemas.microsoft.com/office/drawing/2014/main" val="4061487757"/>
                  </a:ext>
                </a:extLst>
              </a:tr>
              <a:tr h="2458332">
                <a:tc>
                  <a:txBody>
                    <a:bodyPr/>
                    <a:lstStyle/>
                    <a:p>
                      <a:pPr marL="0" marR="0" lvl="0" indent="0">
                        <a:spcBef>
                          <a:spcPts val="0"/>
                        </a:spcBef>
                        <a:spcAft>
                          <a:spcPts val="0"/>
                        </a:spcAft>
                        <a:buFont typeface="+mj-lt"/>
                        <a:buNone/>
                      </a:pPr>
                      <a:r>
                        <a:rPr lang="es-ES" sz="1800">
                          <a:effectLst/>
                        </a:rPr>
                        <a:t>C </a:t>
                      </a:r>
                      <a:r>
                        <a:rPr lang="es-ES" sz="1800" err="1">
                          <a:effectLst/>
                        </a:rPr>
                        <a:t>programming</a:t>
                      </a:r>
                      <a:r>
                        <a:rPr lang="es-ES" sz="1800">
                          <a:effectLst/>
                        </a:rPr>
                        <a:t> </a:t>
                      </a:r>
                      <a:r>
                        <a:rPr lang="es-ES" sz="1800" err="1">
                          <a:effectLst/>
                        </a:rPr>
                        <a:t>for</a:t>
                      </a:r>
                      <a:r>
                        <a:rPr lang="es-ES" sz="1800">
                          <a:effectLst/>
                        </a:rPr>
                        <a:t> </a:t>
                      </a:r>
                      <a:r>
                        <a:rPr lang="es-ES" sz="1800" err="1">
                          <a:effectLst/>
                        </a:rPr>
                        <a:t>microcontrollers</a:t>
                      </a:r>
                      <a:r>
                        <a:rPr lang="es-ES" sz="1800">
                          <a:effectLst/>
                        </a:rPr>
                        <a:t>, </a:t>
                      </a:r>
                      <a:r>
                        <a:rPr lang="es-ES" sz="1800" err="1">
                          <a:effectLst/>
                        </a:rPr>
                        <a:t>introduction</a:t>
                      </a:r>
                    </a:p>
                  </a:txBody>
                  <a:tcPr marL="50284" marR="50284" marT="0" marB="0"/>
                </a:tc>
                <a:tc>
                  <a:txBody>
                    <a:bodyPr/>
                    <a:lstStyle/>
                    <a:p>
                      <a:pPr marL="742950" marR="0" lvl="1" indent="-285750">
                        <a:spcBef>
                          <a:spcPts val="0"/>
                        </a:spcBef>
                        <a:spcAft>
                          <a:spcPts val="0"/>
                        </a:spcAft>
                        <a:buAutoNum type="arabicPeriod"/>
                      </a:pPr>
                      <a:r>
                        <a:rPr lang="es-ES_tradnl" sz="1800">
                          <a:effectLst/>
                        </a:rPr>
                        <a:t>General </a:t>
                      </a:r>
                      <a:r>
                        <a:rPr lang="es-ES_tradnl" sz="1800" err="1">
                          <a:effectLst/>
                        </a:rPr>
                        <a:t>purpose</a:t>
                      </a:r>
                      <a:r>
                        <a:rPr lang="es-ES_tradnl" sz="1800">
                          <a:effectLst/>
                        </a:rPr>
                        <a:t> </a:t>
                      </a:r>
                      <a:r>
                        <a:rPr lang="es-ES_tradnl" sz="1800" err="1">
                          <a:effectLst/>
                        </a:rPr>
                        <a:t>computer</a:t>
                      </a:r>
                      <a:r>
                        <a:rPr lang="es-ES_tradnl" sz="1800">
                          <a:effectLst/>
                        </a:rPr>
                        <a:t> </a:t>
                      </a:r>
                      <a:r>
                        <a:rPr lang="es-ES_tradnl" sz="1800" err="1">
                          <a:effectLst/>
                        </a:rPr>
                        <a:t>programs</a:t>
                      </a:r>
                      <a:r>
                        <a:rPr lang="es-ES_tradnl" sz="1800">
                          <a:effectLst/>
                        </a:rPr>
                        <a:t> vs </a:t>
                      </a:r>
                      <a:r>
                        <a:rPr lang="es-ES_tradnl" sz="1800" err="1">
                          <a:effectLst/>
                        </a:rPr>
                        <a:t>embedded</a:t>
                      </a:r>
                      <a:r>
                        <a:rPr lang="es-ES_tradnl" sz="1800">
                          <a:effectLst/>
                        </a:rPr>
                        <a:t> </a:t>
                      </a:r>
                      <a:r>
                        <a:rPr lang="es-ES_tradnl" sz="1800" err="1">
                          <a:effectLst/>
                        </a:rPr>
                        <a:t>systems</a:t>
                      </a:r>
                      <a:r>
                        <a:rPr lang="es-ES_tradnl" sz="1800">
                          <a:effectLst/>
                        </a:rPr>
                        <a:t> </a:t>
                      </a:r>
                      <a:r>
                        <a:rPr lang="es-ES_tradnl" sz="1800" err="1">
                          <a:effectLst/>
                        </a:rPr>
                        <a:t>programs</a:t>
                      </a:r>
                    </a:p>
                    <a:p>
                      <a:pPr marL="742950" marR="0" lvl="1" indent="-285750">
                        <a:spcBef>
                          <a:spcPts val="0"/>
                        </a:spcBef>
                        <a:spcAft>
                          <a:spcPts val="0"/>
                        </a:spcAft>
                        <a:buAutoNum type="arabicPeriod"/>
                      </a:pPr>
                      <a:r>
                        <a:rPr lang="es-ES_tradnl" sz="1800">
                          <a:effectLst/>
                        </a:rPr>
                        <a:t>Fundamental and </a:t>
                      </a:r>
                      <a:r>
                        <a:rPr lang="es-ES_tradnl" sz="1800" err="1">
                          <a:effectLst/>
                        </a:rPr>
                        <a:t>derived</a:t>
                      </a:r>
                      <a:r>
                        <a:rPr lang="es-ES_tradnl" sz="1800">
                          <a:effectLst/>
                        </a:rPr>
                        <a:t> data </a:t>
                      </a:r>
                      <a:r>
                        <a:rPr lang="es-ES_tradnl" sz="1800" err="1">
                          <a:effectLst/>
                        </a:rPr>
                        <a:t>types</a:t>
                      </a:r>
                      <a:r>
                        <a:rPr lang="es-ES_tradnl" sz="1800">
                          <a:effectLst/>
                        </a:rPr>
                        <a:t> (</a:t>
                      </a:r>
                      <a:r>
                        <a:rPr lang="es-ES_tradnl" sz="1800" err="1">
                          <a:effectLst/>
                        </a:rPr>
                        <a:t>enum</a:t>
                      </a:r>
                      <a:r>
                        <a:rPr lang="es-ES_tradnl" sz="1800">
                          <a:effectLst/>
                        </a:rPr>
                        <a:t>, </a:t>
                      </a:r>
                      <a:r>
                        <a:rPr lang="es-ES_tradnl" sz="1800" err="1">
                          <a:effectLst/>
                        </a:rPr>
                        <a:t>struct</a:t>
                      </a:r>
                      <a:r>
                        <a:rPr lang="es-ES_tradnl" sz="1800">
                          <a:effectLst/>
                        </a:rPr>
                        <a:t>, </a:t>
                      </a:r>
                      <a:r>
                        <a:rPr lang="es-ES_tradnl" sz="1800" err="1">
                          <a:effectLst/>
                        </a:rPr>
                        <a:t>union</a:t>
                      </a:r>
                      <a:r>
                        <a:rPr lang="es-ES_tradnl" sz="1800">
                          <a:effectLst/>
                        </a:rPr>
                        <a:t>, </a:t>
                      </a:r>
                      <a:r>
                        <a:rPr lang="es-ES_tradnl" sz="1800" err="1">
                          <a:effectLst/>
                        </a:rPr>
                        <a:t>typedef</a:t>
                      </a:r>
                      <a:r>
                        <a:rPr lang="es-ES_tradnl" sz="1800">
                          <a:effectLst/>
                        </a:rPr>
                        <a:t>)</a:t>
                      </a:r>
                    </a:p>
                    <a:p>
                      <a:pPr marL="742950" marR="0" lvl="1" indent="-285750">
                        <a:spcBef>
                          <a:spcPts val="0"/>
                        </a:spcBef>
                        <a:spcAft>
                          <a:spcPts val="0"/>
                        </a:spcAft>
                        <a:buFont typeface="+mj-lt"/>
                        <a:buAutoNum type="arabicPeriod"/>
                      </a:pPr>
                      <a:r>
                        <a:rPr lang="es-ES_tradnl" sz="1800">
                          <a:effectLst/>
                        </a:rPr>
                        <a:t>Data </a:t>
                      </a:r>
                      <a:r>
                        <a:rPr lang="es-ES_tradnl" sz="1800" err="1">
                          <a:effectLst/>
                        </a:rPr>
                        <a:t>type</a:t>
                      </a:r>
                      <a:r>
                        <a:rPr lang="es-ES_tradnl" sz="1800">
                          <a:effectLst/>
                        </a:rPr>
                        <a:t> </a:t>
                      </a:r>
                      <a:r>
                        <a:rPr lang="es-ES_tradnl" sz="1800" err="1">
                          <a:effectLst/>
                        </a:rPr>
                        <a:t>modifiers</a:t>
                      </a:r>
                      <a:r>
                        <a:rPr lang="es-ES_tradnl" sz="1800">
                          <a:effectLst/>
                        </a:rPr>
                        <a:t>: </a:t>
                      </a:r>
                      <a:r>
                        <a:rPr lang="es-ES_tradnl" sz="1800" err="1">
                          <a:effectLst/>
                        </a:rPr>
                        <a:t>signed</a:t>
                      </a:r>
                      <a:r>
                        <a:rPr lang="es-ES_tradnl" sz="1800">
                          <a:effectLst/>
                        </a:rPr>
                        <a:t>, </a:t>
                      </a:r>
                      <a:r>
                        <a:rPr lang="es-ES_tradnl" sz="1800" err="1">
                          <a:effectLst/>
                        </a:rPr>
                        <a:t>unsigned</a:t>
                      </a:r>
                      <a:r>
                        <a:rPr lang="es-ES_tradnl" sz="1800">
                          <a:effectLst/>
                        </a:rPr>
                        <a:t>, </a:t>
                      </a:r>
                      <a:r>
                        <a:rPr lang="es-ES_tradnl" sz="1800" err="1">
                          <a:effectLst/>
                        </a:rPr>
                        <a:t>const</a:t>
                      </a:r>
                      <a:r>
                        <a:rPr lang="es-ES_tradnl" sz="1800">
                          <a:effectLst/>
                        </a:rPr>
                        <a:t>, </a:t>
                      </a:r>
                      <a:r>
                        <a:rPr lang="es-ES_tradnl" sz="1800" err="1">
                          <a:effectLst/>
                        </a:rPr>
                        <a:t>register</a:t>
                      </a:r>
                      <a:r>
                        <a:rPr lang="es-ES_tradnl" sz="1800">
                          <a:effectLst/>
                        </a:rPr>
                        <a:t>, </a:t>
                      </a:r>
                      <a:r>
                        <a:rPr lang="es-ES_tradnl" sz="1800" err="1">
                          <a:effectLst/>
                        </a:rPr>
                        <a:t>volatile</a:t>
                      </a:r>
                      <a:r>
                        <a:rPr lang="es-ES_tradnl" sz="1800">
                          <a:effectLst/>
                        </a:rPr>
                        <a:t> and </a:t>
                      </a:r>
                      <a:r>
                        <a:rPr lang="es-ES_tradnl" sz="1800" err="1">
                          <a:effectLst/>
                        </a:rPr>
                        <a:t>static</a:t>
                      </a:r>
                    </a:p>
                    <a:p>
                      <a:pPr marL="742950" marR="0" lvl="1" indent="-285750">
                        <a:spcBef>
                          <a:spcPts val="0"/>
                        </a:spcBef>
                        <a:spcAft>
                          <a:spcPts val="0"/>
                        </a:spcAft>
                        <a:buFont typeface="+mj-lt"/>
                        <a:buAutoNum type="arabicPeriod"/>
                      </a:pPr>
                      <a:r>
                        <a:rPr lang="es-ES_tradnl" sz="1800">
                          <a:effectLst/>
                        </a:rPr>
                        <a:t>Control </a:t>
                      </a:r>
                      <a:r>
                        <a:rPr lang="es-ES_tradnl" sz="1800" err="1">
                          <a:effectLst/>
                        </a:rPr>
                        <a:t>flow</a:t>
                      </a:r>
                      <a:r>
                        <a:rPr lang="es-ES_tradnl" sz="1800">
                          <a:effectLst/>
                        </a:rPr>
                        <a:t>: </a:t>
                      </a:r>
                      <a:r>
                        <a:rPr lang="es-ES_tradnl" sz="1800" err="1">
                          <a:effectLst/>
                        </a:rPr>
                        <a:t>conditional</a:t>
                      </a:r>
                      <a:r>
                        <a:rPr lang="es-ES_tradnl" sz="1800">
                          <a:effectLst/>
                        </a:rPr>
                        <a:t> (</a:t>
                      </a:r>
                      <a:r>
                        <a:rPr lang="es-ES_tradnl" sz="1800" err="1">
                          <a:effectLst/>
                        </a:rPr>
                        <a:t>if</a:t>
                      </a:r>
                      <a:r>
                        <a:rPr lang="es-ES_tradnl" sz="1800">
                          <a:effectLst/>
                        </a:rPr>
                        <a:t>/</a:t>
                      </a:r>
                      <a:r>
                        <a:rPr lang="es-ES_tradnl" sz="1800" err="1">
                          <a:effectLst/>
                        </a:rPr>
                        <a:t>else</a:t>
                      </a:r>
                      <a:r>
                        <a:rPr lang="es-ES_tradnl" sz="1800">
                          <a:effectLst/>
                        </a:rPr>
                        <a:t>, switch) and </a:t>
                      </a:r>
                      <a:r>
                        <a:rPr lang="es-ES_tradnl" sz="1800" err="1">
                          <a:effectLst/>
                        </a:rPr>
                        <a:t>loops</a:t>
                      </a:r>
                      <a:r>
                        <a:rPr lang="es-ES_tradnl" sz="1800">
                          <a:effectLst/>
                        </a:rPr>
                        <a:t> (</a:t>
                      </a:r>
                      <a:r>
                        <a:rPr lang="es-ES_tradnl" sz="1800" err="1">
                          <a:effectLst/>
                        </a:rPr>
                        <a:t>while</a:t>
                      </a:r>
                      <a:r>
                        <a:rPr lang="es-ES_tradnl" sz="1800">
                          <a:effectLst/>
                        </a:rPr>
                        <a:t>, </a:t>
                      </a:r>
                      <a:r>
                        <a:rPr lang="es-ES_tradnl" sz="1800" err="1">
                          <a:effectLst/>
                        </a:rPr>
                        <a:t>for</a:t>
                      </a:r>
                      <a:r>
                        <a:rPr lang="es-ES_tradnl" sz="1800">
                          <a:effectLst/>
                        </a:rPr>
                        <a:t>).</a:t>
                      </a:r>
                      <a:endParaRPr lang="en-US" sz="1800">
                        <a:effectLst/>
                      </a:endParaRPr>
                    </a:p>
                    <a:p>
                      <a:pPr marL="742950" marR="0" lvl="1" indent="-285750">
                        <a:spcBef>
                          <a:spcPts val="0"/>
                        </a:spcBef>
                        <a:spcAft>
                          <a:spcPts val="0"/>
                        </a:spcAft>
                        <a:buFont typeface="+mj-lt"/>
                        <a:buAutoNum type="arabicPeriod"/>
                      </a:pPr>
                      <a:r>
                        <a:rPr lang="es-ES_tradnl" sz="1800" err="1">
                          <a:effectLst/>
                        </a:rPr>
                        <a:t>Functions</a:t>
                      </a:r>
                      <a:r>
                        <a:rPr lang="es-ES_tradnl" sz="1800">
                          <a:effectLst/>
                        </a:rPr>
                        <a:t> and macros.</a:t>
                      </a:r>
                      <a:endParaRPr lang="en-US" sz="1800">
                        <a:effectLst/>
                      </a:endParaRPr>
                    </a:p>
                    <a:p>
                      <a:pPr marL="742950" marR="0" lvl="1" indent="-285750">
                        <a:spcBef>
                          <a:spcPts val="0"/>
                        </a:spcBef>
                        <a:spcAft>
                          <a:spcPts val="0"/>
                        </a:spcAft>
                        <a:buFont typeface="+mj-lt"/>
                        <a:buAutoNum type="arabicPeriod"/>
                      </a:pPr>
                      <a:r>
                        <a:rPr lang="es-ES_tradnl" sz="1800" err="1">
                          <a:effectLst/>
                        </a:rPr>
                        <a:t>Arrays</a:t>
                      </a:r>
                      <a:r>
                        <a:rPr lang="es-ES_tradnl" sz="1800">
                          <a:effectLst/>
                        </a:rPr>
                        <a:t>. </a:t>
                      </a:r>
                      <a:r>
                        <a:rPr lang="es-ES_tradnl" sz="1800" err="1">
                          <a:effectLst/>
                        </a:rPr>
                        <a:t>Structures</a:t>
                      </a:r>
                      <a:r>
                        <a:rPr lang="es-ES_tradnl" sz="1800">
                          <a:effectLst/>
                        </a:rPr>
                        <a:t>. </a:t>
                      </a:r>
                      <a:r>
                        <a:rPr lang="es-ES_tradnl" sz="1800" err="1">
                          <a:effectLst/>
                        </a:rPr>
                        <a:t>Arrays</a:t>
                      </a:r>
                      <a:r>
                        <a:rPr lang="es-ES_tradnl" sz="1800">
                          <a:effectLst/>
                        </a:rPr>
                        <a:t> </a:t>
                      </a:r>
                      <a:r>
                        <a:rPr lang="es-ES_tradnl" sz="1800" err="1">
                          <a:effectLst/>
                        </a:rPr>
                        <a:t>of</a:t>
                      </a:r>
                      <a:r>
                        <a:rPr lang="es-ES_tradnl" sz="1800">
                          <a:effectLst/>
                        </a:rPr>
                        <a:t> </a:t>
                      </a:r>
                      <a:r>
                        <a:rPr lang="es-ES_tradnl" sz="1800" err="1">
                          <a:effectLst/>
                        </a:rPr>
                        <a:t>structures</a:t>
                      </a:r>
                      <a:r>
                        <a:rPr lang="es-ES_tradnl" sz="1800">
                          <a:effectLst/>
                        </a:rPr>
                        <a:t>. </a:t>
                      </a:r>
                      <a:r>
                        <a:rPr lang="es-ES_tradnl" sz="1800" err="1">
                          <a:effectLst/>
                        </a:rPr>
                        <a:t>Unions</a:t>
                      </a:r>
                    </a:p>
                    <a:p>
                      <a:pPr marL="742950" marR="0" lvl="1" indent="-285750">
                        <a:spcBef>
                          <a:spcPts val="0"/>
                        </a:spcBef>
                        <a:spcAft>
                          <a:spcPts val="0"/>
                        </a:spcAft>
                        <a:buAutoNum type="arabicPeriod"/>
                      </a:pPr>
                      <a:r>
                        <a:rPr lang="es-ES_tradnl" sz="1800">
                          <a:effectLst/>
                        </a:rPr>
                        <a:t>Pointers. Variables. </a:t>
                      </a:r>
                      <a:r>
                        <a:rPr lang="es-ES_tradnl" sz="1800" err="1">
                          <a:effectLst/>
                        </a:rPr>
                        <a:t>Functions</a:t>
                      </a:r>
                      <a:endParaRPr lang="en-US" sz="1800" err="1">
                        <a:effectLst/>
                      </a:endParaRPr>
                    </a:p>
                    <a:p>
                      <a:pPr marL="742950" marR="0" lvl="1" indent="-285750">
                        <a:spcBef>
                          <a:spcPts val="0"/>
                        </a:spcBef>
                        <a:spcAft>
                          <a:spcPts val="0"/>
                        </a:spcAft>
                        <a:buAutoNum type="arabicPeriod"/>
                      </a:pPr>
                      <a:r>
                        <a:rPr lang="es-ES_tradnl" sz="1800" err="1">
                          <a:effectLst/>
                        </a:rPr>
                        <a:t>Integrated</a:t>
                      </a:r>
                      <a:r>
                        <a:rPr lang="es-ES_tradnl" sz="1800">
                          <a:effectLst/>
                        </a:rPr>
                        <a:t> </a:t>
                      </a:r>
                      <a:r>
                        <a:rPr lang="es-ES_tradnl" sz="1800" err="1">
                          <a:effectLst/>
                        </a:rPr>
                        <a:t>Development</a:t>
                      </a:r>
                      <a:r>
                        <a:rPr lang="es-ES_tradnl" sz="1800">
                          <a:effectLst/>
                        </a:rPr>
                        <a:t> </a:t>
                      </a:r>
                      <a:r>
                        <a:rPr lang="es-ES_tradnl" sz="1800" err="1">
                          <a:effectLst/>
                        </a:rPr>
                        <a:t>Environments</a:t>
                      </a:r>
                      <a:r>
                        <a:rPr lang="es-ES_tradnl" sz="1800">
                          <a:effectLst/>
                        </a:rPr>
                        <a:t>. </a:t>
                      </a:r>
                      <a:r>
                        <a:rPr lang="es-ES_tradnl" sz="1800" err="1">
                          <a:effectLst/>
                        </a:rPr>
                        <a:t>Configuration</a:t>
                      </a:r>
                      <a:r>
                        <a:rPr lang="es-ES_tradnl" sz="1800">
                          <a:effectLst/>
                        </a:rPr>
                        <a:t> </a:t>
                      </a:r>
                      <a:r>
                        <a:rPr lang="es-ES_tradnl" sz="1800" err="1">
                          <a:effectLst/>
                        </a:rPr>
                        <a:t>management</a:t>
                      </a:r>
                      <a:r>
                        <a:rPr lang="es-ES_tradnl" sz="1800">
                          <a:effectLst/>
                        </a:rPr>
                        <a:t> and </a:t>
                      </a:r>
                      <a:r>
                        <a:rPr lang="es-ES_tradnl" sz="1800" err="1">
                          <a:effectLst/>
                        </a:rPr>
                        <a:t>version</a:t>
                      </a:r>
                      <a:r>
                        <a:rPr lang="es-ES_tradnl" sz="1800">
                          <a:effectLst/>
                        </a:rPr>
                        <a:t> </a:t>
                      </a:r>
                      <a:r>
                        <a:rPr lang="es-ES_tradnl" sz="1800" err="1">
                          <a:effectLst/>
                        </a:rPr>
                        <a:t>management</a:t>
                      </a:r>
                      <a:r>
                        <a:rPr lang="es-ES_tradnl" sz="1800">
                          <a:effectLst/>
                        </a:rPr>
                        <a:t>.</a:t>
                      </a:r>
                      <a:endParaRPr lang="en-US" sz="1800">
                        <a:effectLst/>
                      </a:endParaRPr>
                    </a:p>
                    <a:p>
                      <a:pPr marL="457200" marR="0" lvl="1" indent="0">
                        <a:spcBef>
                          <a:spcPts val="0"/>
                        </a:spcBef>
                        <a:spcAft>
                          <a:spcPts val="0"/>
                        </a:spcAft>
                        <a:buNone/>
                      </a:pPr>
                      <a:endParaRPr lang="es-ES_tradnl" sz="1800">
                        <a:effectLst/>
                      </a:endParaRPr>
                    </a:p>
                  </a:txBody>
                  <a:tcPr marL="50284" marR="50284" marT="0" marB="0"/>
                </a:tc>
                <a:extLst>
                  <a:ext uri="{0D108BD9-81ED-4DB2-BD59-A6C34878D82A}">
                    <a16:rowId xmlns:a16="http://schemas.microsoft.com/office/drawing/2014/main" val="3161169381"/>
                  </a:ext>
                </a:extLst>
              </a:tr>
            </a:tbl>
          </a:graphicData>
        </a:graphic>
      </p:graphicFrame>
      <p:sp>
        <p:nvSpPr>
          <p:cNvPr id="4" name="Footer Placeholder 3">
            <a:extLst>
              <a:ext uri="{FF2B5EF4-FFF2-40B4-BE49-F238E27FC236}">
                <a16:creationId xmlns:a16="http://schemas.microsoft.com/office/drawing/2014/main" id="{007AA811-A788-4FCD-A6D6-3DD1183CBDC4}"/>
              </a:ext>
            </a:extLst>
          </p:cNvPr>
          <p:cNvSpPr>
            <a:spLocks noGrp="1"/>
          </p:cNvSpPr>
          <p:nvPr>
            <p:ph type="ftr" sz="quarter" idx="11"/>
          </p:nvPr>
        </p:nvSpPr>
        <p:spPr/>
        <p:txBody>
          <a:bodyPr/>
          <a:lstStyle/>
          <a:p>
            <a:r>
              <a:rPr lang="it-IT">
                <a:ea typeface="+mj-lt"/>
                <a:cs typeface="+mj-lt"/>
              </a:rPr>
              <a:t>C. PRIETO, 2021-2</a:t>
            </a:r>
            <a:endParaRPr lang="es-MX"/>
          </a:p>
        </p:txBody>
      </p:sp>
      <p:sp>
        <p:nvSpPr>
          <p:cNvPr id="5" name="Slide Number Placeholder 4">
            <a:extLst>
              <a:ext uri="{FF2B5EF4-FFF2-40B4-BE49-F238E27FC236}">
                <a16:creationId xmlns:a16="http://schemas.microsoft.com/office/drawing/2014/main" id="{EABEC8E0-3322-4696-9F30-C3AB9177175F}"/>
              </a:ext>
            </a:extLst>
          </p:cNvPr>
          <p:cNvSpPr>
            <a:spLocks noGrp="1"/>
          </p:cNvSpPr>
          <p:nvPr>
            <p:ph type="sldNum" sz="quarter" idx="12"/>
          </p:nvPr>
        </p:nvSpPr>
        <p:spPr/>
        <p:txBody>
          <a:bodyPr/>
          <a:lstStyle/>
          <a:p>
            <a:fld id="{4FAB73BC-B049-4115-A692-8D63A059BFB8}" type="slidenum">
              <a:rPr lang="en-US" smtClean="0"/>
              <a:t>3</a:t>
            </a:fld>
            <a:endParaRPr lang="en-US"/>
          </a:p>
        </p:txBody>
      </p:sp>
    </p:spTree>
    <p:extLst>
      <p:ext uri="{BB962C8B-B14F-4D97-AF65-F5344CB8AC3E}">
        <p14:creationId xmlns:p14="http://schemas.microsoft.com/office/powerpoint/2010/main" val="1148896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4C418-112D-4A14-89A4-88ED80ADD926}"/>
              </a:ext>
            </a:extLst>
          </p:cNvPr>
          <p:cNvSpPr>
            <a:spLocks noGrp="1"/>
          </p:cNvSpPr>
          <p:nvPr>
            <p:ph type="title"/>
          </p:nvPr>
        </p:nvSpPr>
        <p:spPr/>
        <p:txBody>
          <a:bodyPr/>
          <a:lstStyle/>
          <a:p>
            <a:r>
              <a:rPr lang="es-MX"/>
              <a:t>HW14</a:t>
            </a:r>
            <a:endParaRPr lang="en-US"/>
          </a:p>
        </p:txBody>
      </p:sp>
      <p:sp>
        <p:nvSpPr>
          <p:cNvPr id="3" name="Content Placeholder 2">
            <a:extLst>
              <a:ext uri="{FF2B5EF4-FFF2-40B4-BE49-F238E27FC236}">
                <a16:creationId xmlns:a16="http://schemas.microsoft.com/office/drawing/2014/main" id="{8136EDE4-5591-474C-8DAD-389EC57C9AA4}"/>
              </a:ext>
            </a:extLst>
          </p:cNvPr>
          <p:cNvSpPr>
            <a:spLocks noGrp="1"/>
          </p:cNvSpPr>
          <p:nvPr>
            <p:ph sz="half" idx="1"/>
          </p:nvPr>
        </p:nvSpPr>
        <p:spPr/>
        <p:txBody>
          <a:bodyPr vert="horz" lIns="45720" tIns="45720" rIns="45720" bIns="45720" rtlCol="0" anchor="t">
            <a:normAutofit lnSpcReduction="10000"/>
          </a:bodyPr>
          <a:lstStyle/>
          <a:p>
            <a:pPr marL="0" indent="0">
              <a:buNone/>
            </a:pPr>
            <a:r>
              <a:rPr lang="en-US">
                <a:solidFill>
                  <a:schemeClr val="accent2"/>
                </a:solidFill>
              </a:rPr>
              <a:t>9)</a:t>
            </a:r>
            <a:r>
              <a:rPr lang="en-US"/>
              <a:t>   Write another macro like the one in item2, same thing but try to have one without parenthesis surrounding it, and one with parenthesis surrounding it. What is the difference? What is the risk of using a macro vs a function?</a:t>
            </a:r>
          </a:p>
          <a:p>
            <a:pPr marL="0" indent="0">
              <a:buNone/>
            </a:pPr>
            <a:r>
              <a:rPr lang="en-US">
                <a:latin typeface="Courier New"/>
                <a:cs typeface="Courier New"/>
              </a:rPr>
              <a:t>#define add(</a:t>
            </a:r>
            <a:r>
              <a:rPr lang="en-US" err="1">
                <a:latin typeface="Courier New"/>
                <a:cs typeface="Courier New"/>
              </a:rPr>
              <a:t>a,b</a:t>
            </a:r>
            <a:r>
              <a:rPr lang="en-US">
                <a:latin typeface="Courier New"/>
                <a:cs typeface="Courier New"/>
              </a:rPr>
              <a:t>)   (</a:t>
            </a:r>
            <a:r>
              <a:rPr lang="en-US" err="1">
                <a:latin typeface="Courier New"/>
                <a:cs typeface="Courier New"/>
              </a:rPr>
              <a:t>a+b</a:t>
            </a:r>
            <a:r>
              <a:rPr lang="en-US">
                <a:latin typeface="Courier New"/>
                <a:cs typeface="Courier New"/>
              </a:rPr>
              <a:t>)</a:t>
            </a:r>
          </a:p>
          <a:p>
            <a:pPr marL="0" indent="0">
              <a:buNone/>
            </a:pPr>
            <a:r>
              <a:rPr lang="en-US"/>
              <a:t>In main function, make sure to use it like this:</a:t>
            </a:r>
          </a:p>
          <a:p>
            <a:pPr marL="0" indent="0">
              <a:buNone/>
            </a:pPr>
            <a:r>
              <a:rPr lang="en-US">
                <a:latin typeface="Courier New"/>
                <a:cs typeface="Courier New"/>
              </a:rPr>
              <a:t>c = add(3,4);</a:t>
            </a:r>
          </a:p>
          <a:p>
            <a:pPr marL="0" indent="0">
              <a:buNone/>
            </a:pPr>
            <a:r>
              <a:rPr lang="en-US">
                <a:latin typeface="Courier New"/>
                <a:cs typeface="Courier New"/>
              </a:rPr>
              <a:t>d = add(3,4)/5;</a:t>
            </a:r>
          </a:p>
          <a:p>
            <a:pPr marL="0" indent="0">
              <a:buNone/>
            </a:pPr>
            <a:endParaRPr lang="en-US"/>
          </a:p>
        </p:txBody>
      </p:sp>
      <p:sp>
        <p:nvSpPr>
          <p:cNvPr id="4" name="Content Placeholder 3">
            <a:extLst>
              <a:ext uri="{FF2B5EF4-FFF2-40B4-BE49-F238E27FC236}">
                <a16:creationId xmlns:a16="http://schemas.microsoft.com/office/drawing/2014/main" id="{0525EF1C-7877-404D-A89C-8ABA1FF2848E}"/>
              </a:ext>
            </a:extLst>
          </p:cNvPr>
          <p:cNvSpPr>
            <a:spLocks noGrp="1"/>
          </p:cNvSpPr>
          <p:nvPr>
            <p:ph sz="half" idx="2"/>
          </p:nvPr>
        </p:nvSpPr>
        <p:spPr/>
        <p:txBody>
          <a:bodyPr vert="horz" lIns="45720" tIns="45720" rIns="45720" bIns="45720" rtlCol="0" anchor="t">
            <a:normAutofit lnSpcReduction="10000"/>
          </a:bodyPr>
          <a:lstStyle/>
          <a:p>
            <a:pPr marL="0" indent="0">
              <a:buNone/>
            </a:pPr>
            <a:r>
              <a:rPr lang="en-US">
                <a:solidFill>
                  <a:schemeClr val="accent2"/>
                </a:solidFill>
              </a:rPr>
              <a:t>10)</a:t>
            </a:r>
            <a:r>
              <a:rPr lang="en-US"/>
              <a:t>   Research what is this used for ##. Include 3 advantages and 3 disadvantages to the Word file, as well as add an example to the code. </a:t>
            </a:r>
          </a:p>
          <a:p>
            <a:pPr>
              <a:buFont typeface="Tw Cen MT"/>
              <a:buChar char=" "/>
            </a:pPr>
            <a:r>
              <a:rPr lang="es-MX" b="1" err="1">
                <a:latin typeface="TW Cen MT"/>
              </a:rPr>
              <a:t>Deliverable</a:t>
            </a:r>
            <a:r>
              <a:rPr lang="es-MX">
                <a:latin typeface="TW Cen MT"/>
              </a:rPr>
              <a:t>: Word file </a:t>
            </a:r>
            <a:r>
              <a:rPr lang="es-MX" err="1">
                <a:latin typeface="TW Cen MT"/>
              </a:rPr>
              <a:t>with</a:t>
            </a:r>
            <a:r>
              <a:rPr lang="es-MX">
                <a:latin typeface="TW Cen MT"/>
              </a:rPr>
              <a:t> </a:t>
            </a:r>
            <a:r>
              <a:rPr lang="es-MX" err="1">
                <a:latin typeface="TW Cen MT"/>
              </a:rPr>
              <a:t>explanation</a:t>
            </a:r>
            <a:r>
              <a:rPr lang="es-MX">
                <a:latin typeface="TW Cen MT"/>
              </a:rPr>
              <a:t> </a:t>
            </a:r>
            <a:r>
              <a:rPr lang="es-MX" err="1">
                <a:latin typeface="TW Cen MT"/>
              </a:rPr>
              <a:t>of</a:t>
            </a:r>
            <a:r>
              <a:rPr lang="es-MX">
                <a:latin typeface="TW Cen MT"/>
              </a:rPr>
              <a:t> </a:t>
            </a:r>
            <a:r>
              <a:rPr lang="es-MX" err="1">
                <a:latin typeface="TW Cen MT"/>
              </a:rPr>
              <a:t>the</a:t>
            </a:r>
            <a:r>
              <a:rPr lang="es-MX">
                <a:latin typeface="TW Cen MT"/>
              </a:rPr>
              <a:t> </a:t>
            </a:r>
            <a:r>
              <a:rPr lang="es-MX" err="1">
                <a:latin typeface="TW Cen MT"/>
              </a:rPr>
              <a:t>request</a:t>
            </a:r>
            <a:r>
              <a:rPr lang="es-MX">
                <a:latin typeface="TW Cen MT"/>
              </a:rPr>
              <a:t> and </a:t>
            </a:r>
            <a:r>
              <a:rPr lang="es-MX" err="1">
                <a:latin typeface="TW Cen MT"/>
              </a:rPr>
              <a:t>conclusions</a:t>
            </a:r>
            <a:r>
              <a:rPr lang="es-MX">
                <a:latin typeface="TW Cen MT"/>
              </a:rPr>
              <a:t>. Project.</a:t>
            </a:r>
            <a:endParaRPr lang="es-MX">
              <a:ea typeface="+mn-lt"/>
              <a:cs typeface="+mn-lt"/>
            </a:endParaRPr>
          </a:p>
          <a:p>
            <a:pPr>
              <a:buFont typeface="Tw Cen MT"/>
              <a:buChar char=" "/>
            </a:pPr>
            <a:r>
              <a:rPr lang="es-MX">
                <a:ea typeface="+mn-lt"/>
                <a:cs typeface="+mn-lt"/>
              </a:rPr>
              <a:t>Word @ </a:t>
            </a:r>
            <a:r>
              <a:rPr lang="es-MX" err="1">
                <a:ea typeface="+mn-lt"/>
                <a:cs typeface="+mn-lt"/>
              </a:rPr>
              <a:t>Teams</a:t>
            </a:r>
            <a:endParaRPr lang="es-MX">
              <a:ea typeface="+mn-lt"/>
              <a:cs typeface="+mn-lt"/>
            </a:endParaRPr>
          </a:p>
          <a:p>
            <a:pPr>
              <a:buFont typeface="Tw Cen MT"/>
              <a:buChar char=" "/>
            </a:pPr>
            <a:r>
              <a:rPr lang="es-MX">
                <a:ea typeface="+mn-lt"/>
                <a:cs typeface="+mn-lt"/>
              </a:rPr>
              <a:t>Project @ GitHub</a:t>
            </a:r>
            <a:endParaRPr lang="en-US">
              <a:ea typeface="+mn-lt"/>
              <a:cs typeface="+mn-lt"/>
            </a:endParaRPr>
          </a:p>
          <a:p>
            <a:pPr>
              <a:buFont typeface="Tw Cen MT"/>
              <a:buChar char=" "/>
            </a:pPr>
            <a:r>
              <a:rPr lang="es-MX" b="1">
                <a:ea typeface="+mn-lt"/>
                <a:cs typeface="+mn-lt"/>
              </a:rPr>
              <a:t>Date</a:t>
            </a:r>
            <a:r>
              <a:rPr lang="es-MX">
                <a:ea typeface="+mn-lt"/>
                <a:cs typeface="+mn-lt"/>
              </a:rPr>
              <a:t>: </a:t>
            </a:r>
            <a:r>
              <a:rPr lang="es-MX">
                <a:highlight>
                  <a:srgbClr val="008080"/>
                </a:highlight>
                <a:ea typeface="+mn-lt"/>
                <a:cs typeface="+mn-lt"/>
              </a:rPr>
              <a:t>2021.10.15</a:t>
            </a:r>
            <a:r>
              <a:rPr lang="es-MX">
                <a:ea typeface="+mn-lt"/>
                <a:cs typeface="+mn-lt"/>
              </a:rPr>
              <a:t> Friday</a:t>
            </a:r>
            <a:endParaRPr lang="en-US" err="1"/>
          </a:p>
        </p:txBody>
      </p:sp>
      <p:sp>
        <p:nvSpPr>
          <p:cNvPr id="5" name="Footer Placeholder 4">
            <a:extLst>
              <a:ext uri="{FF2B5EF4-FFF2-40B4-BE49-F238E27FC236}">
                <a16:creationId xmlns:a16="http://schemas.microsoft.com/office/drawing/2014/main" id="{745BEB5A-1F30-4C0D-91EE-ED6498358EFE}"/>
              </a:ext>
            </a:extLst>
          </p:cNvPr>
          <p:cNvSpPr>
            <a:spLocks noGrp="1"/>
          </p:cNvSpPr>
          <p:nvPr>
            <p:ph type="ftr" sz="quarter" idx="11"/>
          </p:nvPr>
        </p:nvSpPr>
        <p:spPr/>
        <p:txBody>
          <a:bodyPr/>
          <a:lstStyle/>
          <a:p>
            <a:r>
              <a:rPr lang="it-IT"/>
              <a:t>S. Almanza / C. Prieto, 2019-2</a:t>
            </a:r>
            <a:endParaRPr lang="en-US"/>
          </a:p>
        </p:txBody>
      </p:sp>
      <p:sp>
        <p:nvSpPr>
          <p:cNvPr id="6" name="Slide Number Placeholder 5">
            <a:extLst>
              <a:ext uri="{FF2B5EF4-FFF2-40B4-BE49-F238E27FC236}">
                <a16:creationId xmlns:a16="http://schemas.microsoft.com/office/drawing/2014/main" id="{1B56D03F-E038-4661-95BC-2EF1D9B979C8}"/>
              </a:ext>
            </a:extLst>
          </p:cNvPr>
          <p:cNvSpPr>
            <a:spLocks noGrp="1"/>
          </p:cNvSpPr>
          <p:nvPr>
            <p:ph type="sldNum" sz="quarter" idx="12"/>
          </p:nvPr>
        </p:nvSpPr>
        <p:spPr/>
        <p:txBody>
          <a:bodyPr/>
          <a:lstStyle/>
          <a:p>
            <a:fld id="{4FAB73BC-B049-4115-A692-8D63A059BFB8}" type="slidenum">
              <a:rPr lang="en-US" smtClean="0"/>
              <a:t>30</a:t>
            </a:fld>
            <a:endParaRPr lang="en-US"/>
          </a:p>
        </p:txBody>
      </p:sp>
    </p:spTree>
    <p:extLst>
      <p:ext uri="{BB962C8B-B14F-4D97-AF65-F5344CB8AC3E}">
        <p14:creationId xmlns:p14="http://schemas.microsoft.com/office/powerpoint/2010/main" val="1579471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DA3B25-CE3F-428F-AA70-7C95F9628502}"/>
              </a:ext>
            </a:extLst>
          </p:cNvPr>
          <p:cNvSpPr>
            <a:spLocks noGrp="1"/>
          </p:cNvSpPr>
          <p:nvPr>
            <p:ph type="title"/>
          </p:nvPr>
        </p:nvSpPr>
        <p:spPr/>
        <p:txBody>
          <a:bodyPr/>
          <a:lstStyle/>
          <a:p>
            <a:r>
              <a:rPr lang="es-MX"/>
              <a:t>Control flow [3]</a:t>
            </a:r>
          </a:p>
        </p:txBody>
      </p:sp>
      <p:sp>
        <p:nvSpPr>
          <p:cNvPr id="3" name="Marcador de contenido 2">
            <a:extLst>
              <a:ext uri="{FF2B5EF4-FFF2-40B4-BE49-F238E27FC236}">
                <a16:creationId xmlns:a16="http://schemas.microsoft.com/office/drawing/2014/main" id="{99286F1D-83D6-4168-A536-6FA2980ED737}"/>
              </a:ext>
            </a:extLst>
          </p:cNvPr>
          <p:cNvSpPr>
            <a:spLocks noGrp="1"/>
          </p:cNvSpPr>
          <p:nvPr>
            <p:ph sz="half" idx="1"/>
          </p:nvPr>
        </p:nvSpPr>
        <p:spPr>
          <a:xfrm>
            <a:off x="1045295" y="2286000"/>
            <a:ext cx="4754880" cy="4023360"/>
          </a:xfrm>
        </p:spPr>
        <p:txBody>
          <a:bodyPr vert="horz" lIns="45720" tIns="45720" rIns="45720" bIns="45720" rtlCol="0" anchor="t">
            <a:normAutofit/>
          </a:bodyPr>
          <a:lstStyle/>
          <a:p>
            <a:r>
              <a:rPr lang="es-ES">
                <a:ea typeface="+mn-lt"/>
                <a:cs typeface="+mn-lt"/>
              </a:rPr>
              <a:t>Conditional (chapter 3.2 to 3.4)</a:t>
            </a:r>
          </a:p>
          <a:p>
            <a:pPr>
              <a:buFont typeface="Wingdings" panose="020B0602020104020603" pitchFamily="34" charset="0"/>
              <a:buChar char="q"/>
            </a:pPr>
            <a:r>
              <a:rPr lang="es-ES">
                <a:latin typeface="Courier New"/>
                <a:cs typeface="Courier New"/>
              </a:rPr>
              <a:t>If/else</a:t>
            </a:r>
          </a:p>
          <a:p>
            <a:pPr marL="0" indent="0">
              <a:buNone/>
            </a:pPr>
            <a:endParaRPr lang="es-ES"/>
          </a:p>
          <a:p>
            <a:pPr>
              <a:buFont typeface="Wingdings" panose="020B0602020104020603" pitchFamily="34" charset="0"/>
              <a:buChar char="q"/>
            </a:pPr>
            <a:endParaRPr lang="es-ES"/>
          </a:p>
          <a:p>
            <a:pPr>
              <a:buFont typeface="Wingdings" panose="020B0602020104020603" pitchFamily="34" charset="0"/>
              <a:buChar char="q"/>
            </a:pPr>
            <a:endParaRPr lang="es-ES"/>
          </a:p>
          <a:p>
            <a:endParaRPr lang="es-ES"/>
          </a:p>
        </p:txBody>
      </p:sp>
      <p:pic>
        <p:nvPicPr>
          <p:cNvPr id="7" name="Imagen 7">
            <a:extLst>
              <a:ext uri="{FF2B5EF4-FFF2-40B4-BE49-F238E27FC236}">
                <a16:creationId xmlns:a16="http://schemas.microsoft.com/office/drawing/2014/main" id="{A1458B7A-231B-4F0A-9036-4341C3E64B2A}"/>
              </a:ext>
            </a:extLst>
          </p:cNvPr>
          <p:cNvPicPr>
            <a:picLocks noGrp="1" noChangeAspect="1"/>
          </p:cNvPicPr>
          <p:nvPr>
            <p:ph sz="half" idx="2"/>
          </p:nvPr>
        </p:nvPicPr>
        <p:blipFill>
          <a:blip r:embed="rId2"/>
          <a:stretch>
            <a:fillRect/>
          </a:stretch>
        </p:blipFill>
        <p:spPr>
          <a:xfrm>
            <a:off x="951653" y="3252202"/>
            <a:ext cx="2098464" cy="1212539"/>
          </a:xfrm>
          <a:prstGeom prst="rect">
            <a:avLst/>
          </a:prstGeom>
          <a:ln>
            <a:noFill/>
          </a:ln>
          <a:effectLst>
            <a:softEdge rad="112500"/>
          </a:effectLst>
        </p:spPr>
      </p:pic>
      <p:sp>
        <p:nvSpPr>
          <p:cNvPr id="4" name="Marcador de pie de página 3">
            <a:extLst>
              <a:ext uri="{FF2B5EF4-FFF2-40B4-BE49-F238E27FC236}">
                <a16:creationId xmlns:a16="http://schemas.microsoft.com/office/drawing/2014/main" id="{17894644-9831-4AEA-BEEC-5913E6F702E1}"/>
              </a:ext>
            </a:extLst>
          </p:cNvPr>
          <p:cNvSpPr>
            <a:spLocks noGrp="1"/>
          </p:cNvSpPr>
          <p:nvPr>
            <p:ph type="ftr" sz="quarter" idx="11"/>
          </p:nvPr>
        </p:nvSpPr>
        <p:spPr/>
        <p:txBody>
          <a:bodyPr/>
          <a:lstStyle/>
          <a:p>
            <a:r>
              <a:rPr lang="it-IT"/>
              <a:t>S. Almanza / C. Prieto, 2019-2</a:t>
            </a:r>
            <a:endParaRPr lang="en-US"/>
          </a:p>
        </p:txBody>
      </p:sp>
      <p:sp>
        <p:nvSpPr>
          <p:cNvPr id="5" name="Marcador de número de diapositiva 4">
            <a:extLst>
              <a:ext uri="{FF2B5EF4-FFF2-40B4-BE49-F238E27FC236}">
                <a16:creationId xmlns:a16="http://schemas.microsoft.com/office/drawing/2014/main" id="{3DEBB15F-6AC6-4C9F-B207-1005A57C1B6E}"/>
              </a:ext>
            </a:extLst>
          </p:cNvPr>
          <p:cNvSpPr>
            <a:spLocks noGrp="1"/>
          </p:cNvSpPr>
          <p:nvPr>
            <p:ph type="sldNum" sz="quarter" idx="12"/>
          </p:nvPr>
        </p:nvSpPr>
        <p:spPr/>
        <p:txBody>
          <a:bodyPr/>
          <a:lstStyle/>
          <a:p>
            <a:fld id="{4FAB73BC-B049-4115-A692-8D63A059BFB8}" type="slidenum">
              <a:rPr lang="en-US" dirty="0"/>
              <a:t>31</a:t>
            </a:fld>
            <a:endParaRPr lang="en-US"/>
          </a:p>
        </p:txBody>
      </p:sp>
      <p:pic>
        <p:nvPicPr>
          <p:cNvPr id="8" name="Imagen 8">
            <a:extLst>
              <a:ext uri="{FF2B5EF4-FFF2-40B4-BE49-F238E27FC236}">
                <a16:creationId xmlns:a16="http://schemas.microsoft.com/office/drawing/2014/main" id="{6AA01911-7012-46B5-B8D4-E3A48B545D44}"/>
              </a:ext>
            </a:extLst>
          </p:cNvPr>
          <p:cNvPicPr>
            <a:picLocks noChangeAspect="1"/>
          </p:cNvPicPr>
          <p:nvPr/>
        </p:nvPicPr>
        <p:blipFill>
          <a:blip r:embed="rId3"/>
          <a:stretch>
            <a:fillRect/>
          </a:stretch>
        </p:blipFill>
        <p:spPr>
          <a:xfrm>
            <a:off x="3242733" y="3227916"/>
            <a:ext cx="2309284" cy="2349500"/>
          </a:xfrm>
          <a:prstGeom prst="rect">
            <a:avLst/>
          </a:prstGeom>
        </p:spPr>
      </p:pic>
      <p:sp>
        <p:nvSpPr>
          <p:cNvPr id="10" name="Marcador de contenido 2">
            <a:extLst>
              <a:ext uri="{FF2B5EF4-FFF2-40B4-BE49-F238E27FC236}">
                <a16:creationId xmlns:a16="http://schemas.microsoft.com/office/drawing/2014/main" id="{85E52A44-2949-468F-A70A-15DF3F230F73}"/>
              </a:ext>
            </a:extLst>
          </p:cNvPr>
          <p:cNvSpPr txBox="1">
            <a:spLocks/>
          </p:cNvSpPr>
          <p:nvPr/>
        </p:nvSpPr>
        <p:spPr>
          <a:xfrm>
            <a:off x="6267112" y="2290233"/>
            <a:ext cx="4754880" cy="4023360"/>
          </a:xfrm>
          <a:prstGeom prst="rect">
            <a:avLst/>
          </a:prstGeom>
        </p:spPr>
        <p:txBody>
          <a:bodyPr vert="horz" lIns="45720" tIns="45720" rIns="45720" bIns="45720" rtlCol="0" anchor="t">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es-ES">
                <a:ea typeface="+mn-lt"/>
                <a:cs typeface="+mn-lt"/>
              </a:rPr>
              <a:t>Conditional</a:t>
            </a:r>
          </a:p>
          <a:p>
            <a:pPr>
              <a:buFont typeface="Wingdings" panose="020B0602020104020603" pitchFamily="34" charset="0"/>
              <a:buChar char="q"/>
            </a:pPr>
            <a:r>
              <a:rPr lang="es-ES">
                <a:latin typeface="Courier New"/>
                <a:cs typeface="Courier New"/>
              </a:rPr>
              <a:t>Switch</a:t>
            </a:r>
          </a:p>
          <a:p>
            <a:pPr>
              <a:buFont typeface="Wingdings" panose="020B0602020104020603" pitchFamily="34" charset="0"/>
              <a:buChar char="q"/>
            </a:pPr>
            <a:endParaRPr lang="es-ES"/>
          </a:p>
          <a:p>
            <a:pPr>
              <a:buFont typeface="Wingdings" panose="020B0602020104020603" pitchFamily="34" charset="0"/>
              <a:buChar char="q"/>
            </a:pPr>
            <a:endParaRPr lang="es-ES"/>
          </a:p>
          <a:p>
            <a:pPr>
              <a:buFont typeface="Wingdings" panose="020B0602020104020603" pitchFamily="34" charset="0"/>
              <a:buChar char="q"/>
            </a:pPr>
            <a:endParaRPr lang="es-ES"/>
          </a:p>
          <a:p>
            <a:pPr>
              <a:buFont typeface="Wingdings" panose="020B0602020104020603" pitchFamily="34" charset="0"/>
              <a:buChar char="q"/>
            </a:pPr>
            <a:r>
              <a:rPr lang="es-ES"/>
              <a:t>Do not forget about </a:t>
            </a:r>
            <a:r>
              <a:rPr lang="es-ES">
                <a:latin typeface="Courier New"/>
                <a:cs typeface="Courier New"/>
              </a:rPr>
              <a:t>break</a:t>
            </a:r>
          </a:p>
          <a:p>
            <a:pPr marL="0" indent="0">
              <a:buNone/>
            </a:pPr>
            <a:endParaRPr lang="es-ES"/>
          </a:p>
          <a:p>
            <a:pPr>
              <a:buFont typeface="Wingdings" panose="020B0602020104020603" pitchFamily="34" charset="0"/>
              <a:buChar char="q"/>
            </a:pPr>
            <a:endParaRPr lang="es-ES"/>
          </a:p>
          <a:p>
            <a:pPr>
              <a:buFont typeface="Wingdings" panose="020B0602020104020603" pitchFamily="34" charset="0"/>
              <a:buChar char="q"/>
            </a:pPr>
            <a:endParaRPr lang="es-ES"/>
          </a:p>
          <a:p>
            <a:endParaRPr lang="es-ES"/>
          </a:p>
        </p:txBody>
      </p:sp>
      <p:pic>
        <p:nvPicPr>
          <p:cNvPr id="11" name="Imagen 11">
            <a:extLst>
              <a:ext uri="{FF2B5EF4-FFF2-40B4-BE49-F238E27FC236}">
                <a16:creationId xmlns:a16="http://schemas.microsoft.com/office/drawing/2014/main" id="{DABEB8A3-3A13-4F21-9D59-15F340D6E2F6}"/>
              </a:ext>
            </a:extLst>
          </p:cNvPr>
          <p:cNvPicPr>
            <a:picLocks noChangeAspect="1"/>
          </p:cNvPicPr>
          <p:nvPr/>
        </p:nvPicPr>
        <p:blipFill>
          <a:blip r:embed="rId4"/>
          <a:stretch>
            <a:fillRect/>
          </a:stretch>
        </p:blipFill>
        <p:spPr>
          <a:xfrm>
            <a:off x="6597650" y="3252561"/>
            <a:ext cx="3431116" cy="1104294"/>
          </a:xfrm>
          <a:prstGeom prst="rect">
            <a:avLst/>
          </a:prstGeom>
        </p:spPr>
      </p:pic>
    </p:spTree>
    <p:extLst>
      <p:ext uri="{BB962C8B-B14F-4D97-AF65-F5344CB8AC3E}">
        <p14:creationId xmlns:p14="http://schemas.microsoft.com/office/powerpoint/2010/main" val="3440753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60E6C4-6F42-4E00-8E54-4ED563732E90}"/>
              </a:ext>
            </a:extLst>
          </p:cNvPr>
          <p:cNvSpPr>
            <a:spLocks noGrp="1"/>
          </p:cNvSpPr>
          <p:nvPr>
            <p:ph type="title"/>
          </p:nvPr>
        </p:nvSpPr>
        <p:spPr/>
        <p:txBody>
          <a:bodyPr/>
          <a:lstStyle/>
          <a:p>
            <a:r>
              <a:rPr lang="es-MX"/>
              <a:t>Control flow (2)</a:t>
            </a:r>
          </a:p>
        </p:txBody>
      </p:sp>
      <p:sp>
        <p:nvSpPr>
          <p:cNvPr id="3" name="Marcador de contenido 2">
            <a:extLst>
              <a:ext uri="{FF2B5EF4-FFF2-40B4-BE49-F238E27FC236}">
                <a16:creationId xmlns:a16="http://schemas.microsoft.com/office/drawing/2014/main" id="{D03517EC-838B-491C-A378-6E733C7E7CB7}"/>
              </a:ext>
            </a:extLst>
          </p:cNvPr>
          <p:cNvSpPr>
            <a:spLocks noGrp="1"/>
          </p:cNvSpPr>
          <p:nvPr>
            <p:ph sz="half" idx="1"/>
          </p:nvPr>
        </p:nvSpPr>
        <p:spPr/>
        <p:txBody>
          <a:bodyPr vert="horz" lIns="45720" tIns="45720" rIns="45720" bIns="45720" rtlCol="0" anchor="t">
            <a:normAutofit fontScale="92500"/>
          </a:bodyPr>
          <a:lstStyle/>
          <a:p>
            <a:pPr>
              <a:buFont typeface="Wingdings" panose="020B0602020104020603" pitchFamily="34" charset="0"/>
              <a:buChar char="q"/>
            </a:pPr>
            <a:r>
              <a:rPr lang="es-MX" err="1">
                <a:latin typeface="Courier New"/>
                <a:cs typeface="Courier New"/>
              </a:rPr>
              <a:t>while</a:t>
            </a:r>
            <a:endParaRPr lang="es-MX" err="1">
              <a:latin typeface="Tw Cen MT"/>
              <a:cs typeface="Courier New"/>
            </a:endParaRPr>
          </a:p>
          <a:p>
            <a:pPr>
              <a:buFont typeface="Wingdings" panose="020B0602020104020603" pitchFamily="34" charset="0"/>
              <a:buChar char="q"/>
            </a:pPr>
            <a:endParaRPr lang="es-MX">
              <a:latin typeface="Courier New"/>
              <a:cs typeface="Courier New"/>
            </a:endParaRPr>
          </a:p>
          <a:p>
            <a:pPr>
              <a:buFont typeface="Wingdings" panose="020B0602020104020603" pitchFamily="34" charset="0"/>
              <a:buChar char="q"/>
            </a:pPr>
            <a:r>
              <a:rPr lang="es-MX" err="1">
                <a:latin typeface="Courier New"/>
                <a:cs typeface="Courier New"/>
              </a:rPr>
              <a:t>for</a:t>
            </a:r>
          </a:p>
          <a:p>
            <a:pPr>
              <a:buFont typeface="Wingdings" panose="020B0602020104020603" pitchFamily="34" charset="0"/>
              <a:buChar char="q"/>
            </a:pPr>
            <a:endParaRPr lang="es-MX"/>
          </a:p>
          <a:p>
            <a:pPr>
              <a:buFont typeface="Wingdings" panose="020B0602020104020603" pitchFamily="34" charset="0"/>
              <a:buChar char="q"/>
            </a:pPr>
            <a:endParaRPr lang="es-MX">
              <a:latin typeface="Courier New"/>
              <a:cs typeface="Courier New"/>
            </a:endParaRPr>
          </a:p>
          <a:p>
            <a:pPr>
              <a:buFont typeface="Wingdings" panose="020B0602020104020603" pitchFamily="34" charset="0"/>
              <a:buChar char="q"/>
            </a:pPr>
            <a:r>
              <a:rPr lang="es-MX">
                <a:latin typeface="Courier New"/>
                <a:cs typeface="Courier New"/>
              </a:rPr>
              <a:t>Do-</a:t>
            </a:r>
            <a:r>
              <a:rPr lang="es-MX" err="1">
                <a:latin typeface="Courier New"/>
                <a:cs typeface="Courier New"/>
              </a:rPr>
              <a:t>while</a:t>
            </a:r>
            <a:endParaRPr lang="es-MX" err="1"/>
          </a:p>
        </p:txBody>
      </p:sp>
      <p:sp>
        <p:nvSpPr>
          <p:cNvPr id="4" name="Marcador de contenido 3">
            <a:extLst>
              <a:ext uri="{FF2B5EF4-FFF2-40B4-BE49-F238E27FC236}">
                <a16:creationId xmlns:a16="http://schemas.microsoft.com/office/drawing/2014/main" id="{207D7EEB-C63F-4C3C-AF6D-057C22EB38B7}"/>
              </a:ext>
            </a:extLst>
          </p:cNvPr>
          <p:cNvSpPr>
            <a:spLocks noGrp="1"/>
          </p:cNvSpPr>
          <p:nvPr>
            <p:ph sz="half" idx="2"/>
          </p:nvPr>
        </p:nvSpPr>
        <p:spPr/>
        <p:txBody>
          <a:bodyPr vert="horz" lIns="45720" tIns="45720" rIns="45720" bIns="45720" rtlCol="0" anchor="t">
            <a:normAutofit fontScale="92500"/>
          </a:bodyPr>
          <a:lstStyle/>
          <a:p>
            <a:pPr>
              <a:buFont typeface="Wingdings" panose="020B0602020104020603" pitchFamily="34" charset="0"/>
              <a:buChar char="q"/>
            </a:pPr>
            <a:r>
              <a:rPr lang="es-MX">
                <a:latin typeface="TW Cen MT"/>
                <a:cs typeface="Courier New"/>
              </a:rPr>
              <a:t>Do not forget </a:t>
            </a:r>
            <a:r>
              <a:rPr lang="es-MX">
                <a:latin typeface="Courier New"/>
                <a:cs typeface="Courier New"/>
              </a:rPr>
              <a:t>break </a:t>
            </a:r>
            <a:r>
              <a:rPr lang="es-MX">
                <a:latin typeface="TW Cen MT"/>
                <a:cs typeface="Courier New"/>
              </a:rPr>
              <a:t>and </a:t>
            </a:r>
            <a:r>
              <a:rPr lang="es-MX">
                <a:latin typeface="Courier New"/>
                <a:cs typeface="Courier New"/>
              </a:rPr>
              <a:t>continue</a:t>
            </a:r>
          </a:p>
          <a:p>
            <a:pPr marL="264795">
              <a:buFont typeface="Wingdings 3" pitchFamily="18" charset="2"/>
              <a:buChar char=""/>
            </a:pPr>
            <a:r>
              <a:rPr lang="es-MX">
                <a:ea typeface="+mn-lt"/>
                <a:cs typeface="+mn-lt"/>
              </a:rPr>
              <a:t>The break statement provides an early exit from for, while, and do, just as from switch. A break causes the innermost enclosing loop or switch to be exited immediately.</a:t>
            </a:r>
            <a:endParaRPr lang="es-MX"/>
          </a:p>
          <a:p>
            <a:pPr marL="264795" lvl="1">
              <a:buFont typeface="Wingdings" pitchFamily="18" charset="2"/>
              <a:buChar char="q"/>
            </a:pPr>
            <a:r>
              <a:rPr lang="es-MX" sz="2000" err="1">
                <a:ea typeface="+mn-lt"/>
                <a:cs typeface="+mn-lt"/>
              </a:rPr>
              <a:t>T</a:t>
            </a:r>
            <a:r>
              <a:rPr lang="es-MX" sz="2400" err="1">
                <a:ea typeface="+mn-lt"/>
                <a:cs typeface="+mn-lt"/>
              </a:rPr>
              <a:t>he</a:t>
            </a:r>
            <a:r>
              <a:rPr lang="es-MX" sz="2400">
                <a:ea typeface="+mn-lt"/>
                <a:cs typeface="+mn-lt"/>
              </a:rPr>
              <a:t> continue </a:t>
            </a:r>
            <a:r>
              <a:rPr lang="es-MX" sz="2400" err="1">
                <a:ea typeface="+mn-lt"/>
                <a:cs typeface="+mn-lt"/>
              </a:rPr>
              <a:t>statement</a:t>
            </a:r>
            <a:r>
              <a:rPr lang="es-MX" sz="2400">
                <a:ea typeface="+mn-lt"/>
                <a:cs typeface="+mn-lt"/>
              </a:rPr>
              <a:t> </a:t>
            </a:r>
            <a:r>
              <a:rPr lang="es-MX" sz="2400" err="1">
                <a:ea typeface="+mn-lt"/>
                <a:cs typeface="+mn-lt"/>
              </a:rPr>
              <a:t>is</a:t>
            </a:r>
            <a:r>
              <a:rPr lang="es-MX" sz="2400">
                <a:ea typeface="+mn-lt"/>
                <a:cs typeface="+mn-lt"/>
              </a:rPr>
              <a:t> </a:t>
            </a:r>
            <a:r>
              <a:rPr lang="es-MX" sz="2400" err="1">
                <a:ea typeface="+mn-lt"/>
                <a:cs typeface="+mn-lt"/>
              </a:rPr>
              <a:t>related</a:t>
            </a:r>
            <a:r>
              <a:rPr lang="es-MX" sz="2400">
                <a:ea typeface="+mn-lt"/>
                <a:cs typeface="+mn-lt"/>
              </a:rPr>
              <a:t> </a:t>
            </a:r>
            <a:r>
              <a:rPr lang="es-MX" sz="2400" err="1">
                <a:ea typeface="+mn-lt"/>
                <a:cs typeface="+mn-lt"/>
              </a:rPr>
              <a:t>to</a:t>
            </a:r>
            <a:r>
              <a:rPr lang="es-MX" sz="2400">
                <a:ea typeface="+mn-lt"/>
                <a:cs typeface="+mn-lt"/>
              </a:rPr>
              <a:t> break, </a:t>
            </a:r>
            <a:r>
              <a:rPr lang="es-MX" sz="2400" err="1">
                <a:ea typeface="+mn-lt"/>
                <a:cs typeface="+mn-lt"/>
              </a:rPr>
              <a:t>but</a:t>
            </a:r>
            <a:r>
              <a:rPr lang="es-MX" sz="2400">
                <a:ea typeface="+mn-lt"/>
                <a:cs typeface="+mn-lt"/>
              </a:rPr>
              <a:t> </a:t>
            </a:r>
            <a:r>
              <a:rPr lang="es-MX" sz="2400" err="1">
                <a:ea typeface="+mn-lt"/>
                <a:cs typeface="+mn-lt"/>
              </a:rPr>
              <a:t>less</a:t>
            </a:r>
            <a:r>
              <a:rPr lang="es-MX" sz="2400">
                <a:ea typeface="+mn-lt"/>
                <a:cs typeface="+mn-lt"/>
              </a:rPr>
              <a:t> </a:t>
            </a:r>
            <a:r>
              <a:rPr lang="es-MX" sz="2400" err="1">
                <a:ea typeface="+mn-lt"/>
                <a:cs typeface="+mn-lt"/>
              </a:rPr>
              <a:t>often</a:t>
            </a:r>
            <a:r>
              <a:rPr lang="es-MX" sz="2400">
                <a:ea typeface="+mn-lt"/>
                <a:cs typeface="+mn-lt"/>
              </a:rPr>
              <a:t> </a:t>
            </a:r>
            <a:r>
              <a:rPr lang="es-MX" sz="2400" err="1">
                <a:ea typeface="+mn-lt"/>
                <a:cs typeface="+mn-lt"/>
              </a:rPr>
              <a:t>used</a:t>
            </a:r>
            <a:r>
              <a:rPr lang="es-MX" sz="2400">
                <a:ea typeface="+mn-lt"/>
                <a:cs typeface="+mn-lt"/>
              </a:rPr>
              <a:t>; </a:t>
            </a:r>
            <a:r>
              <a:rPr lang="es-MX" sz="2400" err="1">
                <a:ea typeface="+mn-lt"/>
                <a:cs typeface="+mn-lt"/>
              </a:rPr>
              <a:t>it</a:t>
            </a:r>
            <a:r>
              <a:rPr lang="es-MX" sz="2400">
                <a:ea typeface="+mn-lt"/>
                <a:cs typeface="+mn-lt"/>
              </a:rPr>
              <a:t> causes </a:t>
            </a:r>
            <a:r>
              <a:rPr lang="es-MX" sz="2400" err="1">
                <a:ea typeface="+mn-lt"/>
                <a:cs typeface="+mn-lt"/>
              </a:rPr>
              <a:t>the</a:t>
            </a:r>
            <a:r>
              <a:rPr lang="es-MX" sz="2400">
                <a:ea typeface="+mn-lt"/>
                <a:cs typeface="+mn-lt"/>
              </a:rPr>
              <a:t> </a:t>
            </a:r>
            <a:r>
              <a:rPr lang="es-MX" sz="2400" err="1">
                <a:ea typeface="+mn-lt"/>
                <a:cs typeface="+mn-lt"/>
              </a:rPr>
              <a:t>next</a:t>
            </a:r>
            <a:r>
              <a:rPr lang="es-MX" sz="2400">
                <a:ea typeface="+mn-lt"/>
                <a:cs typeface="+mn-lt"/>
              </a:rPr>
              <a:t> </a:t>
            </a:r>
            <a:r>
              <a:rPr lang="es-MX" sz="2400" err="1">
                <a:ea typeface="+mn-lt"/>
                <a:cs typeface="+mn-lt"/>
              </a:rPr>
              <a:t>iteration</a:t>
            </a:r>
            <a:r>
              <a:rPr lang="es-MX" sz="2400">
                <a:ea typeface="+mn-lt"/>
                <a:cs typeface="+mn-lt"/>
              </a:rPr>
              <a:t> </a:t>
            </a:r>
            <a:r>
              <a:rPr lang="es-MX" sz="2400" err="1">
                <a:ea typeface="+mn-lt"/>
                <a:cs typeface="+mn-lt"/>
              </a:rPr>
              <a:t>of</a:t>
            </a:r>
            <a:r>
              <a:rPr lang="es-MX" sz="2400">
                <a:ea typeface="+mn-lt"/>
                <a:cs typeface="+mn-lt"/>
              </a:rPr>
              <a:t> </a:t>
            </a:r>
            <a:r>
              <a:rPr lang="es-MX" sz="2400" err="1">
                <a:ea typeface="+mn-lt"/>
                <a:cs typeface="+mn-lt"/>
              </a:rPr>
              <a:t>the</a:t>
            </a:r>
            <a:r>
              <a:rPr lang="es-MX" sz="2400">
                <a:ea typeface="+mn-lt"/>
                <a:cs typeface="+mn-lt"/>
              </a:rPr>
              <a:t> </a:t>
            </a:r>
            <a:r>
              <a:rPr lang="es-MX" sz="2400" err="1">
                <a:ea typeface="+mn-lt"/>
                <a:cs typeface="+mn-lt"/>
              </a:rPr>
              <a:t>enclosing</a:t>
            </a:r>
            <a:r>
              <a:rPr lang="es-MX" sz="2400">
                <a:ea typeface="+mn-lt"/>
                <a:cs typeface="+mn-lt"/>
              </a:rPr>
              <a:t> </a:t>
            </a:r>
            <a:r>
              <a:rPr lang="es-MX" sz="2400" err="1">
                <a:ea typeface="+mn-lt"/>
                <a:cs typeface="+mn-lt"/>
              </a:rPr>
              <a:t>for</a:t>
            </a:r>
            <a:r>
              <a:rPr lang="es-MX" sz="2400">
                <a:ea typeface="+mn-lt"/>
                <a:cs typeface="+mn-lt"/>
              </a:rPr>
              <a:t>, </a:t>
            </a:r>
            <a:r>
              <a:rPr lang="es-MX" sz="2400" err="1">
                <a:ea typeface="+mn-lt"/>
                <a:cs typeface="+mn-lt"/>
              </a:rPr>
              <a:t>while</a:t>
            </a:r>
            <a:r>
              <a:rPr lang="es-MX" sz="2400">
                <a:ea typeface="+mn-lt"/>
                <a:cs typeface="+mn-lt"/>
              </a:rPr>
              <a:t>, </a:t>
            </a:r>
            <a:r>
              <a:rPr lang="es-MX" sz="2400" err="1">
                <a:ea typeface="+mn-lt"/>
                <a:cs typeface="+mn-lt"/>
              </a:rPr>
              <a:t>or</a:t>
            </a:r>
            <a:r>
              <a:rPr lang="es-MX" sz="2400">
                <a:ea typeface="+mn-lt"/>
                <a:cs typeface="+mn-lt"/>
              </a:rPr>
              <a:t> do </a:t>
            </a:r>
            <a:r>
              <a:rPr lang="es-MX" sz="2400" err="1">
                <a:ea typeface="+mn-lt"/>
                <a:cs typeface="+mn-lt"/>
              </a:rPr>
              <a:t>loop</a:t>
            </a:r>
            <a:r>
              <a:rPr lang="es-MX" sz="2400">
                <a:ea typeface="+mn-lt"/>
                <a:cs typeface="+mn-lt"/>
              </a:rPr>
              <a:t> </a:t>
            </a:r>
            <a:r>
              <a:rPr lang="es-MX" sz="2400" err="1">
                <a:ea typeface="+mn-lt"/>
                <a:cs typeface="+mn-lt"/>
              </a:rPr>
              <a:t>to</a:t>
            </a:r>
            <a:r>
              <a:rPr lang="es-MX" sz="2400">
                <a:ea typeface="+mn-lt"/>
                <a:cs typeface="+mn-lt"/>
              </a:rPr>
              <a:t> </a:t>
            </a:r>
            <a:r>
              <a:rPr lang="es-MX" sz="2400" err="1">
                <a:ea typeface="+mn-lt"/>
                <a:cs typeface="+mn-lt"/>
              </a:rPr>
              <a:t>begin</a:t>
            </a:r>
            <a:r>
              <a:rPr lang="es-MX" sz="2400">
                <a:ea typeface="+mn-lt"/>
                <a:cs typeface="+mn-lt"/>
              </a:rPr>
              <a:t>. In </a:t>
            </a:r>
            <a:r>
              <a:rPr lang="es-MX" sz="2400" err="1">
                <a:ea typeface="+mn-lt"/>
                <a:cs typeface="+mn-lt"/>
              </a:rPr>
              <a:t>the</a:t>
            </a:r>
            <a:r>
              <a:rPr lang="es-MX" sz="2400">
                <a:ea typeface="+mn-lt"/>
                <a:cs typeface="+mn-lt"/>
              </a:rPr>
              <a:t> </a:t>
            </a:r>
            <a:r>
              <a:rPr lang="es-MX" sz="2400" err="1">
                <a:ea typeface="+mn-lt"/>
                <a:cs typeface="+mn-lt"/>
              </a:rPr>
              <a:t>while</a:t>
            </a:r>
            <a:r>
              <a:rPr lang="es-MX" sz="2400">
                <a:ea typeface="+mn-lt"/>
                <a:cs typeface="+mn-lt"/>
              </a:rPr>
              <a:t> and do, </a:t>
            </a:r>
            <a:r>
              <a:rPr lang="es-MX" sz="2400" err="1">
                <a:ea typeface="+mn-lt"/>
                <a:cs typeface="+mn-lt"/>
              </a:rPr>
              <a:t>this</a:t>
            </a:r>
            <a:r>
              <a:rPr lang="es-MX" sz="2400">
                <a:ea typeface="+mn-lt"/>
                <a:cs typeface="+mn-lt"/>
              </a:rPr>
              <a:t> </a:t>
            </a:r>
            <a:r>
              <a:rPr lang="es-MX" sz="2400" err="1">
                <a:ea typeface="+mn-lt"/>
                <a:cs typeface="+mn-lt"/>
              </a:rPr>
              <a:t>means</a:t>
            </a:r>
            <a:r>
              <a:rPr lang="es-MX" sz="2400">
                <a:ea typeface="+mn-lt"/>
                <a:cs typeface="+mn-lt"/>
              </a:rPr>
              <a:t> </a:t>
            </a:r>
            <a:r>
              <a:rPr lang="es-MX" sz="2400" err="1">
                <a:ea typeface="+mn-lt"/>
                <a:cs typeface="+mn-lt"/>
              </a:rPr>
              <a:t>that</a:t>
            </a:r>
            <a:r>
              <a:rPr lang="es-MX" sz="2400">
                <a:ea typeface="+mn-lt"/>
                <a:cs typeface="+mn-lt"/>
              </a:rPr>
              <a:t> </a:t>
            </a:r>
            <a:r>
              <a:rPr lang="es-MX" sz="2400" err="1">
                <a:ea typeface="+mn-lt"/>
                <a:cs typeface="+mn-lt"/>
              </a:rPr>
              <a:t>the</a:t>
            </a:r>
            <a:r>
              <a:rPr lang="es-MX" sz="2400">
                <a:ea typeface="+mn-lt"/>
                <a:cs typeface="+mn-lt"/>
              </a:rPr>
              <a:t> test </a:t>
            </a:r>
            <a:r>
              <a:rPr lang="es-MX" sz="2400" err="1">
                <a:ea typeface="+mn-lt"/>
                <a:cs typeface="+mn-lt"/>
              </a:rPr>
              <a:t>part</a:t>
            </a:r>
            <a:r>
              <a:rPr lang="es-MX" sz="2400">
                <a:ea typeface="+mn-lt"/>
                <a:cs typeface="+mn-lt"/>
              </a:rPr>
              <a:t> </a:t>
            </a:r>
            <a:r>
              <a:rPr lang="es-MX" sz="2400" err="1">
                <a:ea typeface="+mn-lt"/>
                <a:cs typeface="+mn-lt"/>
              </a:rPr>
              <a:t>is</a:t>
            </a:r>
            <a:r>
              <a:rPr lang="es-MX" sz="2400">
                <a:ea typeface="+mn-lt"/>
                <a:cs typeface="+mn-lt"/>
              </a:rPr>
              <a:t> </a:t>
            </a:r>
            <a:r>
              <a:rPr lang="es-MX" sz="2400" err="1">
                <a:ea typeface="+mn-lt"/>
                <a:cs typeface="+mn-lt"/>
              </a:rPr>
              <a:t>executed</a:t>
            </a:r>
            <a:r>
              <a:rPr lang="es-MX" sz="2400">
                <a:ea typeface="+mn-lt"/>
                <a:cs typeface="+mn-lt"/>
              </a:rPr>
              <a:t> </a:t>
            </a:r>
            <a:r>
              <a:rPr lang="es-MX" sz="2400" err="1">
                <a:ea typeface="+mn-lt"/>
                <a:cs typeface="+mn-lt"/>
              </a:rPr>
              <a:t>immediately</a:t>
            </a:r>
            <a:r>
              <a:rPr lang="es-MX" sz="2400">
                <a:ea typeface="+mn-lt"/>
                <a:cs typeface="+mn-lt"/>
              </a:rPr>
              <a:t>; in </a:t>
            </a:r>
            <a:r>
              <a:rPr lang="es-MX" sz="2400" err="1">
                <a:ea typeface="+mn-lt"/>
                <a:cs typeface="+mn-lt"/>
              </a:rPr>
              <a:t>the</a:t>
            </a:r>
            <a:r>
              <a:rPr lang="es-MX" sz="2400">
                <a:ea typeface="+mn-lt"/>
                <a:cs typeface="+mn-lt"/>
              </a:rPr>
              <a:t> </a:t>
            </a:r>
            <a:r>
              <a:rPr lang="es-MX" sz="2400" err="1">
                <a:ea typeface="+mn-lt"/>
                <a:cs typeface="+mn-lt"/>
              </a:rPr>
              <a:t>for</a:t>
            </a:r>
            <a:r>
              <a:rPr lang="es-MX" sz="2400">
                <a:ea typeface="+mn-lt"/>
                <a:cs typeface="+mn-lt"/>
              </a:rPr>
              <a:t>, control </a:t>
            </a:r>
            <a:r>
              <a:rPr lang="es-MX" sz="2400" err="1">
                <a:ea typeface="+mn-lt"/>
                <a:cs typeface="+mn-lt"/>
              </a:rPr>
              <a:t>passes</a:t>
            </a:r>
            <a:r>
              <a:rPr lang="es-MX" sz="2400">
                <a:ea typeface="+mn-lt"/>
                <a:cs typeface="+mn-lt"/>
              </a:rPr>
              <a:t> </a:t>
            </a:r>
            <a:r>
              <a:rPr lang="es-MX" sz="2400" err="1">
                <a:ea typeface="+mn-lt"/>
                <a:cs typeface="+mn-lt"/>
              </a:rPr>
              <a:t>to</a:t>
            </a:r>
            <a:r>
              <a:rPr lang="es-MX" sz="2400">
                <a:ea typeface="+mn-lt"/>
                <a:cs typeface="+mn-lt"/>
              </a:rPr>
              <a:t> </a:t>
            </a:r>
            <a:r>
              <a:rPr lang="es-MX" sz="2400" err="1">
                <a:ea typeface="+mn-lt"/>
                <a:cs typeface="+mn-lt"/>
              </a:rPr>
              <a:t>the</a:t>
            </a:r>
            <a:r>
              <a:rPr lang="es-MX" sz="2400">
                <a:ea typeface="+mn-lt"/>
                <a:cs typeface="+mn-lt"/>
              </a:rPr>
              <a:t> </a:t>
            </a:r>
            <a:r>
              <a:rPr lang="es-MX" sz="2400" err="1">
                <a:ea typeface="+mn-lt"/>
                <a:cs typeface="+mn-lt"/>
              </a:rPr>
              <a:t>increment</a:t>
            </a:r>
            <a:r>
              <a:rPr lang="es-MX" sz="2400">
                <a:ea typeface="+mn-lt"/>
                <a:cs typeface="+mn-lt"/>
              </a:rPr>
              <a:t> step.</a:t>
            </a:r>
            <a:endParaRPr lang="es-MX" sz="2400"/>
          </a:p>
          <a:p>
            <a:pPr>
              <a:buFont typeface="Wingdings" pitchFamily="18" charset="2"/>
              <a:buChar char="q"/>
            </a:pPr>
            <a:endParaRPr lang="es-MX"/>
          </a:p>
        </p:txBody>
      </p:sp>
      <p:sp>
        <p:nvSpPr>
          <p:cNvPr id="5" name="Marcador de pie de página 4">
            <a:extLst>
              <a:ext uri="{FF2B5EF4-FFF2-40B4-BE49-F238E27FC236}">
                <a16:creationId xmlns:a16="http://schemas.microsoft.com/office/drawing/2014/main" id="{3459920D-9905-473F-B28E-84F0F67186CD}"/>
              </a:ext>
            </a:extLst>
          </p:cNvPr>
          <p:cNvSpPr>
            <a:spLocks noGrp="1"/>
          </p:cNvSpPr>
          <p:nvPr>
            <p:ph type="ftr" sz="quarter" idx="11"/>
          </p:nvPr>
        </p:nvSpPr>
        <p:spPr/>
        <p:txBody>
          <a:bodyPr/>
          <a:lstStyle/>
          <a:p>
            <a:r>
              <a:rPr lang="it-IT"/>
              <a:t>S. Almanza / C. Prieto, 2019-2</a:t>
            </a:r>
            <a:endParaRPr lang="en-US"/>
          </a:p>
        </p:txBody>
      </p:sp>
      <p:sp>
        <p:nvSpPr>
          <p:cNvPr id="6" name="Marcador de número de diapositiva 5">
            <a:extLst>
              <a:ext uri="{FF2B5EF4-FFF2-40B4-BE49-F238E27FC236}">
                <a16:creationId xmlns:a16="http://schemas.microsoft.com/office/drawing/2014/main" id="{EAD6783B-CB1F-4B2E-B5F5-5F8AE49896C4}"/>
              </a:ext>
            </a:extLst>
          </p:cNvPr>
          <p:cNvSpPr>
            <a:spLocks noGrp="1"/>
          </p:cNvSpPr>
          <p:nvPr>
            <p:ph type="sldNum" sz="quarter" idx="12"/>
          </p:nvPr>
        </p:nvSpPr>
        <p:spPr/>
        <p:txBody>
          <a:bodyPr/>
          <a:lstStyle/>
          <a:p>
            <a:fld id="{4FAB73BC-B049-4115-A692-8D63A059BFB8}" type="slidenum">
              <a:rPr lang="en-US" dirty="0"/>
              <a:t>32</a:t>
            </a:fld>
            <a:endParaRPr lang="en-US"/>
          </a:p>
        </p:txBody>
      </p:sp>
      <p:pic>
        <p:nvPicPr>
          <p:cNvPr id="10" name="Imagen 10">
            <a:extLst>
              <a:ext uri="{FF2B5EF4-FFF2-40B4-BE49-F238E27FC236}">
                <a16:creationId xmlns:a16="http://schemas.microsoft.com/office/drawing/2014/main" id="{CC65ED66-696B-47C4-A6EC-D508A73AABA3}"/>
              </a:ext>
            </a:extLst>
          </p:cNvPr>
          <p:cNvPicPr>
            <a:picLocks noChangeAspect="1"/>
          </p:cNvPicPr>
          <p:nvPr/>
        </p:nvPicPr>
        <p:blipFill>
          <a:blip r:embed="rId2"/>
          <a:stretch>
            <a:fillRect/>
          </a:stretch>
        </p:blipFill>
        <p:spPr>
          <a:xfrm>
            <a:off x="1761067" y="2657333"/>
            <a:ext cx="2743200" cy="612000"/>
          </a:xfrm>
          <a:prstGeom prst="rect">
            <a:avLst/>
          </a:prstGeom>
        </p:spPr>
      </p:pic>
      <p:pic>
        <p:nvPicPr>
          <p:cNvPr id="12" name="Imagen 12">
            <a:extLst>
              <a:ext uri="{FF2B5EF4-FFF2-40B4-BE49-F238E27FC236}">
                <a16:creationId xmlns:a16="http://schemas.microsoft.com/office/drawing/2014/main" id="{E0348658-2ED3-45A5-A1D2-39DAE50F5EE2}"/>
              </a:ext>
            </a:extLst>
          </p:cNvPr>
          <p:cNvPicPr>
            <a:picLocks noChangeAspect="1"/>
          </p:cNvPicPr>
          <p:nvPr/>
        </p:nvPicPr>
        <p:blipFill>
          <a:blip r:embed="rId3"/>
          <a:stretch>
            <a:fillRect/>
          </a:stretch>
        </p:blipFill>
        <p:spPr>
          <a:xfrm>
            <a:off x="1655234" y="3641938"/>
            <a:ext cx="3526366" cy="568960"/>
          </a:xfrm>
          <a:prstGeom prst="rect">
            <a:avLst/>
          </a:prstGeom>
        </p:spPr>
      </p:pic>
      <p:pic>
        <p:nvPicPr>
          <p:cNvPr id="13" name="Imagen 13">
            <a:extLst>
              <a:ext uri="{FF2B5EF4-FFF2-40B4-BE49-F238E27FC236}">
                <a16:creationId xmlns:a16="http://schemas.microsoft.com/office/drawing/2014/main" id="{5CD9E727-61E1-4B61-A600-D363E61A42B2}"/>
              </a:ext>
            </a:extLst>
          </p:cNvPr>
          <p:cNvPicPr>
            <a:picLocks noChangeAspect="1"/>
          </p:cNvPicPr>
          <p:nvPr/>
        </p:nvPicPr>
        <p:blipFill>
          <a:blip r:embed="rId4"/>
          <a:stretch>
            <a:fillRect/>
          </a:stretch>
        </p:blipFill>
        <p:spPr>
          <a:xfrm>
            <a:off x="1818422" y="4920983"/>
            <a:ext cx="2743200" cy="876563"/>
          </a:xfrm>
          <a:prstGeom prst="rect">
            <a:avLst/>
          </a:prstGeom>
        </p:spPr>
      </p:pic>
    </p:spTree>
    <p:extLst>
      <p:ext uri="{BB962C8B-B14F-4D97-AF65-F5344CB8AC3E}">
        <p14:creationId xmlns:p14="http://schemas.microsoft.com/office/powerpoint/2010/main" val="35105081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9724BD-C495-435B-BD69-4457ACA23115}"/>
              </a:ext>
            </a:extLst>
          </p:cNvPr>
          <p:cNvSpPr>
            <a:spLocks noGrp="1"/>
          </p:cNvSpPr>
          <p:nvPr>
            <p:ph type="title"/>
          </p:nvPr>
        </p:nvSpPr>
        <p:spPr/>
        <p:txBody>
          <a:bodyPr/>
          <a:lstStyle/>
          <a:p>
            <a:r>
              <a:rPr lang="es-MX"/>
              <a:t>Optimization loop unrolling [2]</a:t>
            </a:r>
          </a:p>
        </p:txBody>
      </p:sp>
      <p:sp>
        <p:nvSpPr>
          <p:cNvPr id="3" name="Marcador de contenido 2">
            <a:extLst>
              <a:ext uri="{FF2B5EF4-FFF2-40B4-BE49-F238E27FC236}">
                <a16:creationId xmlns:a16="http://schemas.microsoft.com/office/drawing/2014/main" id="{DCD77327-5D44-4C4D-9935-CFF927285823}"/>
              </a:ext>
            </a:extLst>
          </p:cNvPr>
          <p:cNvSpPr>
            <a:spLocks noGrp="1"/>
          </p:cNvSpPr>
          <p:nvPr>
            <p:ph sz="half" idx="1"/>
          </p:nvPr>
        </p:nvSpPr>
        <p:spPr/>
        <p:txBody>
          <a:bodyPr vert="horz" lIns="45720" tIns="45720" rIns="45720" bIns="45720" rtlCol="0" anchor="t">
            <a:normAutofit fontScale="85000" lnSpcReduction="20000"/>
          </a:bodyPr>
          <a:lstStyle/>
          <a:p>
            <a:r>
              <a:rPr lang="es-MX">
                <a:ea typeface="+mn-lt"/>
                <a:cs typeface="+mn-lt"/>
              </a:rPr>
              <a:t>A prime example of an optimization with a speed-space tradeoff is loop unrolling. This form of optimization increases the speed of loops by eliminating the “end of loop” condition on each iteration. For example, the following loop from 0 to 7 tests the condition i &lt; 8 on each iteration:</a:t>
            </a:r>
            <a:endParaRPr lang="es-MX"/>
          </a:p>
          <a:p>
            <a:r>
              <a:rPr lang="es-MX">
                <a:latin typeface="Courier New"/>
                <a:ea typeface="+mn-lt"/>
                <a:cs typeface="+mn-lt"/>
              </a:rPr>
              <a:t>for (i = 0; i &lt; 8; i++)</a:t>
            </a:r>
            <a:endParaRPr lang="es-MX">
              <a:latin typeface="Courier New"/>
              <a:cs typeface="Courier New"/>
            </a:endParaRPr>
          </a:p>
          <a:p>
            <a:r>
              <a:rPr lang="es-MX">
                <a:latin typeface="Courier New"/>
                <a:ea typeface="+mn-lt"/>
                <a:cs typeface="+mn-lt"/>
              </a:rPr>
              <a:t>{</a:t>
            </a:r>
            <a:endParaRPr lang="es-MX">
              <a:latin typeface="Courier New"/>
              <a:cs typeface="Courier New"/>
            </a:endParaRPr>
          </a:p>
          <a:p>
            <a:r>
              <a:rPr lang="es-MX">
                <a:latin typeface="Courier New"/>
                <a:ea typeface="+mn-lt"/>
                <a:cs typeface="+mn-lt"/>
              </a:rPr>
              <a:t>    y[i] = i;</a:t>
            </a:r>
            <a:endParaRPr lang="es-MX">
              <a:latin typeface="Courier New"/>
              <a:cs typeface="Courier New"/>
            </a:endParaRPr>
          </a:p>
          <a:p>
            <a:r>
              <a:rPr lang="es-MX">
                <a:latin typeface="Courier New"/>
                <a:ea typeface="+mn-lt"/>
                <a:cs typeface="+mn-lt"/>
              </a:rPr>
              <a:t>}</a:t>
            </a:r>
            <a:endParaRPr lang="es-MX">
              <a:latin typeface="Courier New"/>
            </a:endParaRPr>
          </a:p>
          <a:p>
            <a:r>
              <a:rPr lang="es-MX">
                <a:ea typeface="+mn-lt"/>
                <a:cs typeface="+mn-lt"/>
              </a:rPr>
              <a:t>At the end of the loop, this test will have been performed 9 times, and a large fraction of the run time will have been spent checking it.</a:t>
            </a:r>
            <a:endParaRPr lang="es-MX"/>
          </a:p>
          <a:p>
            <a:endParaRPr lang="es-MX"/>
          </a:p>
          <a:p>
            <a:endParaRPr lang="es-MX"/>
          </a:p>
        </p:txBody>
      </p:sp>
      <p:sp>
        <p:nvSpPr>
          <p:cNvPr id="4" name="Marcador de contenido 3">
            <a:extLst>
              <a:ext uri="{FF2B5EF4-FFF2-40B4-BE49-F238E27FC236}">
                <a16:creationId xmlns:a16="http://schemas.microsoft.com/office/drawing/2014/main" id="{3EA4E05D-A41B-4C68-89DF-F1FABA1D9C60}"/>
              </a:ext>
            </a:extLst>
          </p:cNvPr>
          <p:cNvSpPr>
            <a:spLocks noGrp="1"/>
          </p:cNvSpPr>
          <p:nvPr>
            <p:ph sz="half" idx="2"/>
          </p:nvPr>
        </p:nvSpPr>
        <p:spPr/>
        <p:txBody>
          <a:bodyPr vert="horz" lIns="45720" tIns="45720" rIns="45720" bIns="45720" rtlCol="0" anchor="t">
            <a:normAutofit fontScale="85000" lnSpcReduction="20000"/>
          </a:bodyPr>
          <a:lstStyle/>
          <a:p>
            <a:r>
              <a:rPr lang="es-MX">
                <a:latin typeface="TW Cen MT"/>
              </a:rPr>
              <a:t>A more efficient way to write the same code is simply to unroll the loop and execute the assignments directly:</a:t>
            </a:r>
            <a:endParaRPr lang="es-MX">
              <a:ea typeface="+mn-lt"/>
              <a:cs typeface="+mn-lt"/>
            </a:endParaRPr>
          </a:p>
          <a:p>
            <a:r>
              <a:rPr lang="es-MX">
                <a:latin typeface="Courier New"/>
                <a:cs typeface="Courier New"/>
              </a:rPr>
              <a:t>y[0] = 0;</a:t>
            </a:r>
            <a:endParaRPr lang="es-MX">
              <a:latin typeface="Courier New"/>
              <a:ea typeface="+mn-lt"/>
              <a:cs typeface="Courier New"/>
            </a:endParaRPr>
          </a:p>
          <a:p>
            <a:r>
              <a:rPr lang="es-MX">
                <a:latin typeface="Courier New"/>
                <a:cs typeface="Courier New"/>
              </a:rPr>
              <a:t>y[1] = 1;</a:t>
            </a:r>
            <a:endParaRPr lang="es-MX">
              <a:latin typeface="Courier New"/>
              <a:ea typeface="+mn-lt"/>
              <a:cs typeface="Courier New"/>
            </a:endParaRPr>
          </a:p>
          <a:p>
            <a:r>
              <a:rPr lang="es-MX">
                <a:latin typeface="Courier New"/>
                <a:cs typeface="Courier New"/>
              </a:rPr>
              <a:t>y[2] = 2;</a:t>
            </a:r>
            <a:endParaRPr lang="es-MX">
              <a:latin typeface="Courier New"/>
              <a:ea typeface="+mn-lt"/>
              <a:cs typeface="Courier New"/>
            </a:endParaRPr>
          </a:p>
          <a:p>
            <a:r>
              <a:rPr lang="es-MX">
                <a:latin typeface="Courier New"/>
                <a:cs typeface="Courier New"/>
              </a:rPr>
              <a:t>y[3] = 3;</a:t>
            </a:r>
            <a:endParaRPr lang="es-MX">
              <a:latin typeface="Courier New"/>
              <a:ea typeface="+mn-lt"/>
              <a:cs typeface="Courier New"/>
            </a:endParaRPr>
          </a:p>
          <a:p>
            <a:r>
              <a:rPr lang="es-MX">
                <a:latin typeface="Courier New"/>
                <a:cs typeface="Courier New"/>
              </a:rPr>
              <a:t>y[4] = 4;</a:t>
            </a:r>
            <a:endParaRPr lang="es-MX">
              <a:latin typeface="Courier New"/>
              <a:ea typeface="+mn-lt"/>
              <a:cs typeface="Courier New"/>
            </a:endParaRPr>
          </a:p>
          <a:p>
            <a:r>
              <a:rPr lang="es-MX">
                <a:latin typeface="Courier New"/>
                <a:cs typeface="Courier New"/>
              </a:rPr>
              <a:t>y[5] = 5;</a:t>
            </a:r>
            <a:endParaRPr lang="es-MX">
              <a:latin typeface="Courier New"/>
              <a:ea typeface="+mn-lt"/>
              <a:cs typeface="Courier New"/>
            </a:endParaRPr>
          </a:p>
          <a:p>
            <a:r>
              <a:rPr lang="es-MX">
                <a:latin typeface="Courier New"/>
                <a:cs typeface="Courier New"/>
              </a:rPr>
              <a:t>y[6] = 6;</a:t>
            </a:r>
            <a:endParaRPr lang="es-MX">
              <a:latin typeface="Courier New"/>
              <a:ea typeface="+mn-lt"/>
              <a:cs typeface="Courier New"/>
            </a:endParaRPr>
          </a:p>
          <a:p>
            <a:r>
              <a:rPr lang="es-MX">
                <a:latin typeface="Courier New"/>
                <a:cs typeface="Courier New"/>
              </a:rPr>
              <a:t>y[7] = 7;</a:t>
            </a:r>
          </a:p>
        </p:txBody>
      </p:sp>
      <p:sp>
        <p:nvSpPr>
          <p:cNvPr id="5" name="Marcador de pie de página 4">
            <a:extLst>
              <a:ext uri="{FF2B5EF4-FFF2-40B4-BE49-F238E27FC236}">
                <a16:creationId xmlns:a16="http://schemas.microsoft.com/office/drawing/2014/main" id="{8F085AB4-9B17-497E-930E-F7733F2A9412}"/>
              </a:ext>
            </a:extLst>
          </p:cNvPr>
          <p:cNvSpPr>
            <a:spLocks noGrp="1"/>
          </p:cNvSpPr>
          <p:nvPr>
            <p:ph type="ftr" sz="quarter" idx="11"/>
          </p:nvPr>
        </p:nvSpPr>
        <p:spPr/>
        <p:txBody>
          <a:bodyPr/>
          <a:lstStyle/>
          <a:p>
            <a:r>
              <a:rPr lang="it-IT"/>
              <a:t>S. Almanza / C. Prieto, 2019-2</a:t>
            </a:r>
            <a:endParaRPr lang="en-US"/>
          </a:p>
        </p:txBody>
      </p:sp>
      <p:sp>
        <p:nvSpPr>
          <p:cNvPr id="6" name="Marcador de número de diapositiva 5">
            <a:extLst>
              <a:ext uri="{FF2B5EF4-FFF2-40B4-BE49-F238E27FC236}">
                <a16:creationId xmlns:a16="http://schemas.microsoft.com/office/drawing/2014/main" id="{B3C2ABA9-4C9F-4E6F-8900-6F4ADE727AE0}"/>
              </a:ext>
            </a:extLst>
          </p:cNvPr>
          <p:cNvSpPr>
            <a:spLocks noGrp="1"/>
          </p:cNvSpPr>
          <p:nvPr>
            <p:ph type="sldNum" sz="quarter" idx="12"/>
          </p:nvPr>
        </p:nvSpPr>
        <p:spPr/>
        <p:txBody>
          <a:bodyPr/>
          <a:lstStyle/>
          <a:p>
            <a:fld id="{4FAB73BC-B049-4115-A692-8D63A059BFB8}" type="slidenum">
              <a:rPr lang="en-US" dirty="0"/>
              <a:t>33</a:t>
            </a:fld>
            <a:endParaRPr lang="en-US"/>
          </a:p>
        </p:txBody>
      </p:sp>
    </p:spTree>
    <p:extLst>
      <p:ext uri="{BB962C8B-B14F-4D97-AF65-F5344CB8AC3E}">
        <p14:creationId xmlns:p14="http://schemas.microsoft.com/office/powerpoint/2010/main" val="27106183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24298C-B1D3-4DDF-BE8F-CEF160464966}"/>
              </a:ext>
            </a:extLst>
          </p:cNvPr>
          <p:cNvSpPr>
            <a:spLocks noGrp="1"/>
          </p:cNvSpPr>
          <p:nvPr>
            <p:ph type="title"/>
          </p:nvPr>
        </p:nvSpPr>
        <p:spPr/>
        <p:txBody>
          <a:bodyPr/>
          <a:lstStyle/>
          <a:p>
            <a:r>
              <a:rPr lang="es-MX" err="1"/>
              <a:t>Arrays</a:t>
            </a:r>
            <a:r>
              <a:rPr lang="es-MX"/>
              <a:t> [3] [8]</a:t>
            </a:r>
          </a:p>
        </p:txBody>
      </p:sp>
      <p:sp>
        <p:nvSpPr>
          <p:cNvPr id="3" name="Marcador de contenido 2">
            <a:extLst>
              <a:ext uri="{FF2B5EF4-FFF2-40B4-BE49-F238E27FC236}">
                <a16:creationId xmlns:a16="http://schemas.microsoft.com/office/drawing/2014/main" id="{D8692146-D711-4300-B9B6-F50C8CA35836}"/>
              </a:ext>
            </a:extLst>
          </p:cNvPr>
          <p:cNvSpPr>
            <a:spLocks noGrp="1"/>
          </p:cNvSpPr>
          <p:nvPr>
            <p:ph sz="half" idx="1"/>
          </p:nvPr>
        </p:nvSpPr>
        <p:spPr>
          <a:xfrm>
            <a:off x="1024128" y="2286000"/>
            <a:ext cx="7063291" cy="4023360"/>
          </a:xfrm>
        </p:spPr>
        <p:txBody>
          <a:bodyPr vert="horz" lIns="45720" tIns="45720" rIns="45720" bIns="45720" rtlCol="0" anchor="t">
            <a:normAutofit/>
          </a:bodyPr>
          <a:lstStyle/>
          <a:p>
            <a:pPr>
              <a:buFont typeface="Wingdings" panose="020B0602020104020603" pitchFamily="34" charset="0"/>
              <a:buChar char="q"/>
            </a:pPr>
            <a:r>
              <a:rPr lang="es-ES" err="1"/>
              <a:t>Arrays</a:t>
            </a:r>
            <a:r>
              <a:rPr lang="es-ES"/>
              <a:t> </a:t>
            </a:r>
            <a:r>
              <a:rPr lang="es-ES" err="1"/>
              <a:t>is</a:t>
            </a:r>
            <a:r>
              <a:rPr lang="es-ES"/>
              <a:t> a </a:t>
            </a:r>
            <a:r>
              <a:rPr lang="es-ES" err="1"/>
              <a:t>collection</a:t>
            </a:r>
            <a:r>
              <a:rPr lang="es-ES"/>
              <a:t> </a:t>
            </a:r>
            <a:r>
              <a:rPr lang="es-ES" err="1"/>
              <a:t>of</a:t>
            </a:r>
            <a:r>
              <a:rPr lang="es-ES"/>
              <a:t> </a:t>
            </a:r>
            <a:r>
              <a:rPr lang="es-ES" err="1"/>
              <a:t>elements</a:t>
            </a:r>
            <a:r>
              <a:rPr lang="es-ES"/>
              <a:t> </a:t>
            </a:r>
            <a:r>
              <a:rPr lang="es-ES" err="1"/>
              <a:t>that</a:t>
            </a:r>
            <a:r>
              <a:rPr lang="es-ES"/>
              <a:t> </a:t>
            </a:r>
            <a:r>
              <a:rPr lang="es-ES" err="1"/>
              <a:t>could</a:t>
            </a:r>
            <a:r>
              <a:rPr lang="es-ES"/>
              <a:t> be </a:t>
            </a:r>
            <a:r>
              <a:rPr lang="es-ES" err="1"/>
              <a:t>of</a:t>
            </a:r>
            <a:r>
              <a:rPr lang="es-ES"/>
              <a:t> </a:t>
            </a:r>
            <a:r>
              <a:rPr lang="es-ES" err="1"/>
              <a:t>one</a:t>
            </a:r>
            <a:r>
              <a:rPr lang="es-ES"/>
              <a:t> data </a:t>
            </a:r>
            <a:r>
              <a:rPr lang="es-ES" err="1"/>
              <a:t>type</a:t>
            </a:r>
            <a:r>
              <a:rPr lang="es-ES"/>
              <a:t> and </a:t>
            </a:r>
            <a:r>
              <a:rPr lang="es-ES" err="1"/>
              <a:t>fixed-size</a:t>
            </a:r>
            <a:r>
              <a:rPr lang="es-ES"/>
              <a:t>. </a:t>
            </a:r>
          </a:p>
          <a:p>
            <a:pPr>
              <a:buFont typeface="Wingdings" panose="020B0602020104020603" pitchFamily="34" charset="0"/>
              <a:buChar char="q"/>
            </a:pPr>
            <a:r>
              <a:rPr lang="es-ES"/>
              <a:t>Data </a:t>
            </a:r>
            <a:r>
              <a:rPr lang="es-ES" err="1"/>
              <a:t>structure</a:t>
            </a:r>
            <a:r>
              <a:rPr lang="es-ES"/>
              <a:t> </a:t>
            </a:r>
            <a:r>
              <a:rPr lang="es-ES" err="1"/>
              <a:t>is</a:t>
            </a:r>
            <a:r>
              <a:rPr lang="es-ES"/>
              <a:t> a </a:t>
            </a:r>
            <a:r>
              <a:rPr lang="es-ES" err="1"/>
              <a:t>format</a:t>
            </a:r>
            <a:r>
              <a:rPr lang="es-ES"/>
              <a:t> </a:t>
            </a:r>
            <a:r>
              <a:rPr lang="es-ES" err="1"/>
              <a:t>for</a:t>
            </a:r>
            <a:r>
              <a:rPr lang="es-ES"/>
              <a:t> </a:t>
            </a:r>
            <a:r>
              <a:rPr lang="es-ES" err="1"/>
              <a:t>organizing</a:t>
            </a:r>
            <a:r>
              <a:rPr lang="es-ES"/>
              <a:t> and </a:t>
            </a:r>
            <a:r>
              <a:rPr lang="es-ES" err="1"/>
              <a:t>storing</a:t>
            </a:r>
            <a:r>
              <a:rPr lang="es-ES"/>
              <a:t> data.</a:t>
            </a:r>
          </a:p>
          <a:p>
            <a:pPr>
              <a:buFont typeface="Wingdings" panose="020B0602020104020603" pitchFamily="34" charset="0"/>
              <a:buChar char="q"/>
            </a:pPr>
            <a:r>
              <a:rPr lang="es-ES" err="1"/>
              <a:t>Index</a:t>
            </a:r>
            <a:r>
              <a:rPr lang="es-ES"/>
              <a:t> </a:t>
            </a:r>
            <a:r>
              <a:rPr lang="es-ES" err="1"/>
              <a:t>starts</a:t>
            </a:r>
            <a:r>
              <a:rPr lang="es-ES"/>
              <a:t> in 0</a:t>
            </a:r>
          </a:p>
          <a:p>
            <a:pPr>
              <a:buFont typeface="Wingdings" panose="020B0602020104020603" pitchFamily="34" charset="0"/>
              <a:buChar char="q"/>
            </a:pPr>
            <a:r>
              <a:rPr lang="es-ES" err="1"/>
              <a:t>Interesting</a:t>
            </a:r>
            <a:r>
              <a:rPr lang="es-ES"/>
              <a:t> </a:t>
            </a:r>
            <a:r>
              <a:rPr lang="es-ES" err="1"/>
              <a:t>thing</a:t>
            </a:r>
            <a:r>
              <a:rPr lang="es-ES"/>
              <a:t> </a:t>
            </a:r>
            <a:r>
              <a:rPr lang="es-ES" err="1"/>
              <a:t>when</a:t>
            </a:r>
            <a:r>
              <a:rPr lang="es-ES"/>
              <a:t> </a:t>
            </a:r>
            <a:r>
              <a:rPr lang="es-ES" err="1"/>
              <a:t>setting</a:t>
            </a:r>
            <a:r>
              <a:rPr lang="es-ES"/>
              <a:t> </a:t>
            </a:r>
            <a:r>
              <a:rPr lang="es-ES" err="1"/>
              <a:t>an</a:t>
            </a:r>
            <a:r>
              <a:rPr lang="es-ES"/>
              <a:t> array </a:t>
            </a:r>
            <a:r>
              <a:rPr lang="es-ES" err="1"/>
              <a:t>of</a:t>
            </a:r>
            <a:r>
              <a:rPr lang="es-ES"/>
              <a:t> </a:t>
            </a:r>
            <a:r>
              <a:rPr lang="es-ES" err="1"/>
              <a:t>characters</a:t>
            </a:r>
            <a:r>
              <a:rPr lang="es-ES"/>
              <a:t> vs </a:t>
            </a:r>
            <a:r>
              <a:rPr lang="es-ES" err="1"/>
              <a:t>other</a:t>
            </a:r>
            <a:r>
              <a:rPr lang="es-ES"/>
              <a:t> data </a:t>
            </a:r>
            <a:r>
              <a:rPr lang="es-ES" err="1"/>
              <a:t>types</a:t>
            </a:r>
            <a:endParaRPr lang="es-ES"/>
          </a:p>
          <a:p>
            <a:pPr marL="0" indent="0">
              <a:buNone/>
            </a:pPr>
            <a:r>
              <a:rPr lang="es-ES" err="1">
                <a:latin typeface="Courier New"/>
                <a:cs typeface="Courier New"/>
              </a:rPr>
              <a:t>int</a:t>
            </a:r>
            <a:r>
              <a:rPr lang="es-ES">
                <a:latin typeface="Courier New"/>
                <a:cs typeface="Courier New"/>
              </a:rPr>
              <a:t> </a:t>
            </a:r>
            <a:r>
              <a:rPr lang="es-ES" err="1">
                <a:latin typeface="Courier New"/>
                <a:cs typeface="Courier New"/>
              </a:rPr>
              <a:t>num</a:t>
            </a:r>
            <a:r>
              <a:rPr lang="es-ES">
                <a:latin typeface="Courier New"/>
                <a:cs typeface="Courier New"/>
              </a:rPr>
              <a:t>[4] = {0, 10, 20, 30};</a:t>
            </a:r>
          </a:p>
          <a:p>
            <a:pPr marL="0" indent="0">
              <a:buNone/>
            </a:pPr>
            <a:r>
              <a:rPr lang="es-ES">
                <a:latin typeface="Courier New"/>
                <a:cs typeface="Courier New"/>
              </a:rPr>
              <a:t>char str[] = "Hi!";</a:t>
            </a:r>
          </a:p>
          <a:p>
            <a:pPr marL="0" indent="0">
              <a:buNone/>
            </a:pPr>
            <a:endParaRPr lang="es-ES"/>
          </a:p>
          <a:p>
            <a:pPr marL="0" indent="0">
              <a:buNone/>
            </a:pPr>
            <a:endParaRPr lang="es-ES"/>
          </a:p>
        </p:txBody>
      </p:sp>
      <p:graphicFrame>
        <p:nvGraphicFramePr>
          <p:cNvPr id="7" name="Tabla 7">
            <a:extLst>
              <a:ext uri="{FF2B5EF4-FFF2-40B4-BE49-F238E27FC236}">
                <a16:creationId xmlns:a16="http://schemas.microsoft.com/office/drawing/2014/main" id="{B000043D-C4CC-4F75-8C45-8C4648D26B1C}"/>
              </a:ext>
            </a:extLst>
          </p:cNvPr>
          <p:cNvGraphicFramePr>
            <a:graphicFrameLocks noGrp="1"/>
          </p:cNvGraphicFramePr>
          <p:nvPr>
            <p:ph sz="half" idx="2"/>
            <p:extLst>
              <p:ext uri="{D42A27DB-BD31-4B8C-83A1-F6EECF244321}">
                <p14:modId xmlns:p14="http://schemas.microsoft.com/office/powerpoint/2010/main" val="2762213812"/>
              </p:ext>
            </p:extLst>
          </p:nvPr>
        </p:nvGraphicFramePr>
        <p:xfrm>
          <a:off x="8635999" y="2212258"/>
          <a:ext cx="2532513" cy="1483357"/>
        </p:xfrm>
        <a:graphic>
          <a:graphicData uri="http://schemas.openxmlformats.org/drawingml/2006/table">
            <a:tbl>
              <a:tblPr bandRow="1">
                <a:tableStyleId>{5C22544A-7EE6-4342-B048-85BDC9FD1C3A}</a:tableStyleId>
              </a:tblPr>
              <a:tblGrid>
                <a:gridCol w="844171">
                  <a:extLst>
                    <a:ext uri="{9D8B030D-6E8A-4147-A177-3AD203B41FA5}">
                      <a16:colId xmlns:a16="http://schemas.microsoft.com/office/drawing/2014/main" val="3675132753"/>
                    </a:ext>
                  </a:extLst>
                </a:gridCol>
                <a:gridCol w="844171">
                  <a:extLst>
                    <a:ext uri="{9D8B030D-6E8A-4147-A177-3AD203B41FA5}">
                      <a16:colId xmlns:a16="http://schemas.microsoft.com/office/drawing/2014/main" val="1026235449"/>
                    </a:ext>
                  </a:extLst>
                </a:gridCol>
                <a:gridCol w="844171">
                  <a:extLst>
                    <a:ext uri="{9D8B030D-6E8A-4147-A177-3AD203B41FA5}">
                      <a16:colId xmlns:a16="http://schemas.microsoft.com/office/drawing/2014/main" val="1535344452"/>
                    </a:ext>
                  </a:extLst>
                </a:gridCol>
              </a:tblGrid>
              <a:tr h="370840">
                <a:tc>
                  <a:txBody>
                    <a:bodyPr/>
                    <a:lstStyle/>
                    <a:p>
                      <a:pPr lvl="0">
                        <a:buNone/>
                      </a:pPr>
                      <a:r>
                        <a:rPr lang="es-MX"/>
                        <a:t>0x0</a:t>
                      </a:r>
                    </a:p>
                  </a:txBody>
                  <a:tcPr/>
                </a:tc>
                <a:tc>
                  <a:txBody>
                    <a:bodyPr/>
                    <a:lstStyle/>
                    <a:p>
                      <a:pPr lvl="0">
                        <a:buNone/>
                      </a:pPr>
                      <a:r>
                        <a:rPr lang="es-MX" err="1"/>
                        <a:t>num</a:t>
                      </a:r>
                      <a:r>
                        <a:rPr lang="es-MX"/>
                        <a:t>[0]</a:t>
                      </a:r>
                    </a:p>
                  </a:txBody>
                  <a:tcPr/>
                </a:tc>
                <a:tc>
                  <a:txBody>
                    <a:bodyPr/>
                    <a:lstStyle/>
                    <a:p>
                      <a:r>
                        <a:rPr lang="es-MX"/>
                        <a:t>0</a:t>
                      </a:r>
                    </a:p>
                  </a:txBody>
                  <a:tcPr/>
                </a:tc>
                <a:extLst>
                  <a:ext uri="{0D108BD9-81ED-4DB2-BD59-A6C34878D82A}">
                    <a16:rowId xmlns:a16="http://schemas.microsoft.com/office/drawing/2014/main" val="821531518"/>
                  </a:ext>
                </a:extLst>
              </a:tr>
              <a:tr h="370840">
                <a:tc>
                  <a:txBody>
                    <a:bodyPr/>
                    <a:lstStyle/>
                    <a:p>
                      <a:pPr lvl="0">
                        <a:buNone/>
                      </a:pPr>
                      <a:r>
                        <a:rPr lang="es-MX" sz="1800" b="0" i="0" u="none" strike="noStrike" noProof="0">
                          <a:latin typeface="Tw Cen MT"/>
                        </a:rPr>
                        <a:t>0x4</a:t>
                      </a:r>
                    </a:p>
                  </a:txBody>
                  <a:tcPr/>
                </a:tc>
                <a:tc>
                  <a:txBody>
                    <a:bodyPr/>
                    <a:lstStyle/>
                    <a:p>
                      <a:pPr lvl="0">
                        <a:buNone/>
                      </a:pPr>
                      <a:r>
                        <a:rPr lang="es-MX" sz="1800" b="0" i="0" u="none" strike="noStrike" noProof="0" err="1">
                          <a:latin typeface="Tw Cen MT"/>
                        </a:rPr>
                        <a:t>num</a:t>
                      </a:r>
                      <a:r>
                        <a:rPr lang="es-MX" sz="1800" b="0" i="0" u="none" strike="noStrike" noProof="0">
                          <a:latin typeface="Tw Cen MT"/>
                        </a:rPr>
                        <a:t>[1]</a:t>
                      </a:r>
                      <a:endParaRPr lang="es-MX"/>
                    </a:p>
                  </a:txBody>
                  <a:tcPr/>
                </a:tc>
                <a:tc>
                  <a:txBody>
                    <a:bodyPr/>
                    <a:lstStyle/>
                    <a:p>
                      <a:r>
                        <a:rPr lang="es-MX"/>
                        <a:t>10</a:t>
                      </a:r>
                    </a:p>
                  </a:txBody>
                  <a:tcPr/>
                </a:tc>
                <a:extLst>
                  <a:ext uri="{0D108BD9-81ED-4DB2-BD59-A6C34878D82A}">
                    <a16:rowId xmlns:a16="http://schemas.microsoft.com/office/drawing/2014/main" val="3859125482"/>
                  </a:ext>
                </a:extLst>
              </a:tr>
              <a:tr h="370839">
                <a:tc>
                  <a:txBody>
                    <a:bodyPr/>
                    <a:lstStyle/>
                    <a:p>
                      <a:pPr lvl="0">
                        <a:buNone/>
                      </a:pPr>
                      <a:r>
                        <a:rPr lang="es-MX" sz="1800" b="0" i="0" u="none" strike="noStrike" noProof="0">
                          <a:latin typeface="Tw Cen MT"/>
                        </a:rPr>
                        <a:t>0x8</a:t>
                      </a:r>
                    </a:p>
                  </a:txBody>
                  <a:tcPr/>
                </a:tc>
                <a:tc>
                  <a:txBody>
                    <a:bodyPr/>
                    <a:lstStyle/>
                    <a:p>
                      <a:pPr lvl="0">
                        <a:buNone/>
                      </a:pPr>
                      <a:r>
                        <a:rPr lang="es-MX" sz="1800" b="0" i="0" u="none" strike="noStrike" noProof="0" err="1">
                          <a:latin typeface="Tw Cen MT"/>
                        </a:rPr>
                        <a:t>num</a:t>
                      </a:r>
                      <a:r>
                        <a:rPr lang="es-MX" sz="1800" b="0" i="0" u="none" strike="noStrike" noProof="0">
                          <a:latin typeface="Tw Cen MT"/>
                        </a:rPr>
                        <a:t>[2]</a:t>
                      </a:r>
                      <a:endParaRPr lang="es-MX"/>
                    </a:p>
                  </a:txBody>
                  <a:tcPr/>
                </a:tc>
                <a:tc>
                  <a:txBody>
                    <a:bodyPr/>
                    <a:lstStyle/>
                    <a:p>
                      <a:pPr lvl="0">
                        <a:buNone/>
                      </a:pPr>
                      <a:r>
                        <a:rPr lang="es-MX"/>
                        <a:t>20</a:t>
                      </a:r>
                    </a:p>
                  </a:txBody>
                  <a:tcPr/>
                </a:tc>
                <a:extLst>
                  <a:ext uri="{0D108BD9-81ED-4DB2-BD59-A6C34878D82A}">
                    <a16:rowId xmlns:a16="http://schemas.microsoft.com/office/drawing/2014/main" val="3471797918"/>
                  </a:ext>
                </a:extLst>
              </a:tr>
              <a:tr h="370838">
                <a:tc>
                  <a:txBody>
                    <a:bodyPr/>
                    <a:lstStyle/>
                    <a:p>
                      <a:pPr lvl="0">
                        <a:buNone/>
                      </a:pPr>
                      <a:r>
                        <a:rPr lang="es-MX" sz="1800" b="0" i="0" u="none" strike="noStrike" noProof="0">
                          <a:latin typeface="Tw Cen MT"/>
                        </a:rPr>
                        <a:t>0xC</a:t>
                      </a:r>
                    </a:p>
                  </a:txBody>
                  <a:tcPr/>
                </a:tc>
                <a:tc>
                  <a:txBody>
                    <a:bodyPr/>
                    <a:lstStyle/>
                    <a:p>
                      <a:pPr lvl="0">
                        <a:buNone/>
                      </a:pPr>
                      <a:r>
                        <a:rPr lang="es-MX" sz="1800" b="0" i="0" u="none" strike="noStrike" noProof="0" err="1">
                          <a:latin typeface="Tw Cen MT"/>
                        </a:rPr>
                        <a:t>num</a:t>
                      </a:r>
                      <a:r>
                        <a:rPr lang="es-MX" sz="1800" b="0" i="0" u="none" strike="noStrike" noProof="0">
                          <a:latin typeface="Tw Cen MT"/>
                        </a:rPr>
                        <a:t>[3]</a:t>
                      </a:r>
                      <a:endParaRPr lang="es-MX"/>
                    </a:p>
                  </a:txBody>
                  <a:tcPr/>
                </a:tc>
                <a:tc>
                  <a:txBody>
                    <a:bodyPr/>
                    <a:lstStyle/>
                    <a:p>
                      <a:pPr lvl="0">
                        <a:buNone/>
                      </a:pPr>
                      <a:r>
                        <a:rPr lang="es-MX"/>
                        <a:t>30</a:t>
                      </a:r>
                    </a:p>
                  </a:txBody>
                  <a:tcPr/>
                </a:tc>
                <a:extLst>
                  <a:ext uri="{0D108BD9-81ED-4DB2-BD59-A6C34878D82A}">
                    <a16:rowId xmlns:a16="http://schemas.microsoft.com/office/drawing/2014/main" val="3954553547"/>
                  </a:ext>
                </a:extLst>
              </a:tr>
            </a:tbl>
          </a:graphicData>
        </a:graphic>
      </p:graphicFrame>
      <p:sp>
        <p:nvSpPr>
          <p:cNvPr id="5" name="Marcador de pie de página 4">
            <a:extLst>
              <a:ext uri="{FF2B5EF4-FFF2-40B4-BE49-F238E27FC236}">
                <a16:creationId xmlns:a16="http://schemas.microsoft.com/office/drawing/2014/main" id="{92AC09A5-387E-4466-85DB-BE06A8FEA648}"/>
              </a:ext>
            </a:extLst>
          </p:cNvPr>
          <p:cNvSpPr>
            <a:spLocks noGrp="1"/>
          </p:cNvSpPr>
          <p:nvPr>
            <p:ph type="ftr" sz="quarter" idx="11"/>
          </p:nvPr>
        </p:nvSpPr>
        <p:spPr/>
        <p:txBody>
          <a:bodyPr/>
          <a:lstStyle/>
          <a:p>
            <a:r>
              <a:rPr lang="it-IT"/>
              <a:t>S. Almanza / C. Prieto, 2019-2</a:t>
            </a:r>
            <a:endParaRPr lang="en-US"/>
          </a:p>
        </p:txBody>
      </p:sp>
      <p:sp>
        <p:nvSpPr>
          <p:cNvPr id="6" name="Marcador de número de diapositiva 5">
            <a:extLst>
              <a:ext uri="{FF2B5EF4-FFF2-40B4-BE49-F238E27FC236}">
                <a16:creationId xmlns:a16="http://schemas.microsoft.com/office/drawing/2014/main" id="{40C9CDF7-93AD-423B-B26D-275B7C4BB028}"/>
              </a:ext>
            </a:extLst>
          </p:cNvPr>
          <p:cNvSpPr>
            <a:spLocks noGrp="1"/>
          </p:cNvSpPr>
          <p:nvPr>
            <p:ph type="sldNum" sz="quarter" idx="12"/>
          </p:nvPr>
        </p:nvSpPr>
        <p:spPr/>
        <p:txBody>
          <a:bodyPr/>
          <a:lstStyle/>
          <a:p>
            <a:fld id="{4FAB73BC-B049-4115-A692-8D63A059BFB8}" type="slidenum">
              <a:rPr lang="en-US" dirty="0"/>
              <a:t>34</a:t>
            </a:fld>
            <a:endParaRPr lang="en-US"/>
          </a:p>
        </p:txBody>
      </p:sp>
      <p:graphicFrame>
        <p:nvGraphicFramePr>
          <p:cNvPr id="4" name="Tabla 7">
            <a:extLst>
              <a:ext uri="{FF2B5EF4-FFF2-40B4-BE49-F238E27FC236}">
                <a16:creationId xmlns:a16="http://schemas.microsoft.com/office/drawing/2014/main" id="{EF7E0C18-CCBC-402F-987E-8B0A9CE17A04}"/>
              </a:ext>
            </a:extLst>
          </p:cNvPr>
          <p:cNvGraphicFramePr>
            <a:graphicFrameLocks/>
          </p:cNvGraphicFramePr>
          <p:nvPr>
            <p:extLst>
              <p:ext uri="{D42A27DB-BD31-4B8C-83A1-F6EECF244321}">
                <p14:modId xmlns:p14="http://schemas.microsoft.com/office/powerpoint/2010/main" val="3952557333"/>
              </p:ext>
            </p:extLst>
          </p:nvPr>
        </p:nvGraphicFramePr>
        <p:xfrm>
          <a:off x="8979522" y="4110567"/>
          <a:ext cx="1781836" cy="1483357"/>
        </p:xfrm>
        <a:graphic>
          <a:graphicData uri="http://schemas.openxmlformats.org/drawingml/2006/table">
            <a:tbl>
              <a:tblPr bandRow="1">
                <a:tableStyleId>{5C22544A-7EE6-4342-B048-85BDC9FD1C3A}</a:tableStyleId>
              </a:tblPr>
              <a:tblGrid>
                <a:gridCol w="890918">
                  <a:extLst>
                    <a:ext uri="{9D8B030D-6E8A-4147-A177-3AD203B41FA5}">
                      <a16:colId xmlns:a16="http://schemas.microsoft.com/office/drawing/2014/main" val="1026235449"/>
                    </a:ext>
                  </a:extLst>
                </a:gridCol>
                <a:gridCol w="890918">
                  <a:extLst>
                    <a:ext uri="{9D8B030D-6E8A-4147-A177-3AD203B41FA5}">
                      <a16:colId xmlns:a16="http://schemas.microsoft.com/office/drawing/2014/main" val="1535344452"/>
                    </a:ext>
                  </a:extLst>
                </a:gridCol>
              </a:tblGrid>
              <a:tr h="370840">
                <a:tc>
                  <a:txBody>
                    <a:bodyPr/>
                    <a:lstStyle/>
                    <a:p>
                      <a:pPr lvl="0">
                        <a:buNone/>
                      </a:pPr>
                      <a:r>
                        <a:rPr lang="es-MX" sz="1800" b="0" i="0" u="none" strike="noStrike" noProof="0" err="1">
                          <a:latin typeface="Tw Cen MT"/>
                        </a:rPr>
                        <a:t>str</a:t>
                      </a:r>
                      <a:r>
                        <a:rPr lang="es-MX" sz="1800" b="0" i="0" u="none" strike="noStrike" noProof="0">
                          <a:latin typeface="Tw Cen MT"/>
                        </a:rPr>
                        <a:t>[0]</a:t>
                      </a:r>
                      <a:endParaRPr lang="es-MX"/>
                    </a:p>
                  </a:txBody>
                  <a:tcPr/>
                </a:tc>
                <a:tc>
                  <a:txBody>
                    <a:bodyPr/>
                    <a:lstStyle/>
                    <a:p>
                      <a:pPr lvl="0">
                        <a:buNone/>
                      </a:pPr>
                      <a:r>
                        <a:rPr lang="es-MX"/>
                        <a:t>'H'</a:t>
                      </a:r>
                    </a:p>
                  </a:txBody>
                  <a:tcPr/>
                </a:tc>
                <a:extLst>
                  <a:ext uri="{0D108BD9-81ED-4DB2-BD59-A6C34878D82A}">
                    <a16:rowId xmlns:a16="http://schemas.microsoft.com/office/drawing/2014/main" val="821531518"/>
                  </a:ext>
                </a:extLst>
              </a:tr>
              <a:tr h="370840">
                <a:tc>
                  <a:txBody>
                    <a:bodyPr/>
                    <a:lstStyle/>
                    <a:p>
                      <a:pPr lvl="0">
                        <a:buNone/>
                      </a:pPr>
                      <a:r>
                        <a:rPr lang="es-MX" sz="1800" b="0" i="0" u="none" strike="noStrike" noProof="0" err="1">
                          <a:latin typeface="Tw Cen MT"/>
                        </a:rPr>
                        <a:t>str</a:t>
                      </a:r>
                      <a:r>
                        <a:rPr lang="es-MX" sz="1800" b="0" i="0" u="none" strike="noStrike" noProof="0">
                          <a:latin typeface="Tw Cen MT"/>
                        </a:rPr>
                        <a:t>[1]</a:t>
                      </a:r>
                      <a:endParaRPr lang="es-MX"/>
                    </a:p>
                  </a:txBody>
                  <a:tcPr/>
                </a:tc>
                <a:tc>
                  <a:txBody>
                    <a:bodyPr/>
                    <a:lstStyle/>
                    <a:p>
                      <a:r>
                        <a:rPr lang="es-MX"/>
                        <a:t>'i'</a:t>
                      </a:r>
                    </a:p>
                  </a:txBody>
                  <a:tcPr/>
                </a:tc>
                <a:extLst>
                  <a:ext uri="{0D108BD9-81ED-4DB2-BD59-A6C34878D82A}">
                    <a16:rowId xmlns:a16="http://schemas.microsoft.com/office/drawing/2014/main" val="3859125482"/>
                  </a:ext>
                </a:extLst>
              </a:tr>
              <a:tr h="370839">
                <a:tc>
                  <a:txBody>
                    <a:bodyPr/>
                    <a:lstStyle/>
                    <a:p>
                      <a:pPr lvl="0">
                        <a:buNone/>
                      </a:pPr>
                      <a:r>
                        <a:rPr lang="es-MX" sz="1800" b="0" i="0" u="none" strike="noStrike" noProof="0" err="1">
                          <a:latin typeface="Tw Cen MT"/>
                        </a:rPr>
                        <a:t>str</a:t>
                      </a:r>
                      <a:r>
                        <a:rPr lang="es-MX" sz="1800" b="0" i="0" u="none" strike="noStrike" noProof="0">
                          <a:latin typeface="Tw Cen MT"/>
                        </a:rPr>
                        <a:t>[2]</a:t>
                      </a:r>
                      <a:endParaRPr lang="es-MX"/>
                    </a:p>
                  </a:txBody>
                  <a:tcPr/>
                </a:tc>
                <a:tc>
                  <a:txBody>
                    <a:bodyPr/>
                    <a:lstStyle/>
                    <a:p>
                      <a:pPr lvl="0">
                        <a:buNone/>
                      </a:pPr>
                      <a:r>
                        <a:rPr lang="es-MX"/>
                        <a:t>'!'</a:t>
                      </a:r>
                    </a:p>
                  </a:txBody>
                  <a:tcPr/>
                </a:tc>
                <a:extLst>
                  <a:ext uri="{0D108BD9-81ED-4DB2-BD59-A6C34878D82A}">
                    <a16:rowId xmlns:a16="http://schemas.microsoft.com/office/drawing/2014/main" val="3471797918"/>
                  </a:ext>
                </a:extLst>
              </a:tr>
              <a:tr h="370838">
                <a:tc>
                  <a:txBody>
                    <a:bodyPr/>
                    <a:lstStyle/>
                    <a:p>
                      <a:pPr lvl="0">
                        <a:buNone/>
                      </a:pPr>
                      <a:r>
                        <a:rPr lang="es-MX" sz="1800" b="0" i="0" u="none" strike="noStrike" noProof="0" err="1">
                          <a:latin typeface="Tw Cen MT"/>
                        </a:rPr>
                        <a:t>str</a:t>
                      </a:r>
                      <a:r>
                        <a:rPr lang="es-MX" sz="1800" b="0" i="0" u="none" strike="noStrike" noProof="0">
                          <a:latin typeface="Tw Cen MT"/>
                        </a:rPr>
                        <a:t>[3]</a:t>
                      </a:r>
                      <a:endParaRPr lang="es-MX"/>
                    </a:p>
                  </a:txBody>
                  <a:tcPr/>
                </a:tc>
                <a:tc>
                  <a:txBody>
                    <a:bodyPr/>
                    <a:lstStyle/>
                    <a:p>
                      <a:pPr lvl="0">
                        <a:buNone/>
                      </a:pPr>
                      <a:r>
                        <a:rPr lang="es-MX"/>
                        <a:t>\0</a:t>
                      </a:r>
                    </a:p>
                  </a:txBody>
                  <a:tcPr/>
                </a:tc>
                <a:extLst>
                  <a:ext uri="{0D108BD9-81ED-4DB2-BD59-A6C34878D82A}">
                    <a16:rowId xmlns:a16="http://schemas.microsoft.com/office/drawing/2014/main" val="3954553547"/>
                  </a:ext>
                </a:extLst>
              </a:tr>
            </a:tbl>
          </a:graphicData>
        </a:graphic>
      </p:graphicFrame>
    </p:spTree>
    <p:extLst>
      <p:ext uri="{BB962C8B-B14F-4D97-AF65-F5344CB8AC3E}">
        <p14:creationId xmlns:p14="http://schemas.microsoft.com/office/powerpoint/2010/main" val="23864436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0A3E2-DC85-4192-834A-46A25529F4DE}"/>
              </a:ext>
            </a:extLst>
          </p:cNvPr>
          <p:cNvSpPr>
            <a:spLocks noGrp="1"/>
          </p:cNvSpPr>
          <p:nvPr>
            <p:ph type="title"/>
          </p:nvPr>
        </p:nvSpPr>
        <p:spPr/>
        <p:txBody>
          <a:bodyPr/>
          <a:lstStyle/>
          <a:p>
            <a:r>
              <a:rPr lang="es-MX" dirty="0"/>
              <a:t>Pointers and </a:t>
            </a:r>
            <a:r>
              <a:rPr lang="es-MX" dirty="0" err="1"/>
              <a:t>arrays</a:t>
            </a:r>
            <a:r>
              <a:rPr lang="es-MX" dirty="0"/>
              <a:t> [3] [8]</a:t>
            </a:r>
          </a:p>
        </p:txBody>
      </p:sp>
      <p:sp>
        <p:nvSpPr>
          <p:cNvPr id="3" name="Marcador de contenido 2">
            <a:extLst>
              <a:ext uri="{FF2B5EF4-FFF2-40B4-BE49-F238E27FC236}">
                <a16:creationId xmlns:a16="http://schemas.microsoft.com/office/drawing/2014/main" id="{94685C08-EA7A-4BA4-9B59-DDB174F03ABF}"/>
              </a:ext>
            </a:extLst>
          </p:cNvPr>
          <p:cNvSpPr>
            <a:spLocks noGrp="1"/>
          </p:cNvSpPr>
          <p:nvPr>
            <p:ph sz="half" idx="1"/>
          </p:nvPr>
        </p:nvSpPr>
        <p:spPr/>
        <p:txBody>
          <a:bodyPr vert="horz" lIns="45720" tIns="45720" rIns="45720" bIns="45720" rtlCol="0" anchor="t">
            <a:normAutofit fontScale="92500"/>
          </a:bodyPr>
          <a:lstStyle/>
          <a:p>
            <a:r>
              <a:rPr lang="es-MX"/>
              <a:t>Lets go through Chapter 4 from reference [3] and Chapter 5 from reference [8]</a:t>
            </a:r>
          </a:p>
          <a:p>
            <a:endParaRPr lang="es-MX" dirty="0"/>
          </a:p>
          <a:p>
            <a:r>
              <a:rPr lang="es-MX"/>
              <a:t>&amp; - Give me the address of this variable</a:t>
            </a:r>
          </a:p>
          <a:p>
            <a:r>
              <a:rPr lang="es-MX"/>
              <a:t>* - Give me the value stored in the address of this variable</a:t>
            </a:r>
          </a:p>
          <a:p>
            <a:r>
              <a:rPr lang="es-MX"/>
              <a:t>Let's remember, these are operators and there is a precedence marked for C language. If you don't remember the precedence, parenthesis are always your friend.</a:t>
            </a:r>
            <a:endParaRPr lang="es-MX" dirty="0"/>
          </a:p>
        </p:txBody>
      </p:sp>
      <p:sp>
        <p:nvSpPr>
          <p:cNvPr id="4" name="Marcador de contenido 3">
            <a:extLst>
              <a:ext uri="{FF2B5EF4-FFF2-40B4-BE49-F238E27FC236}">
                <a16:creationId xmlns:a16="http://schemas.microsoft.com/office/drawing/2014/main" id="{353E948C-D71F-4896-919A-588CF9850070}"/>
              </a:ext>
            </a:extLst>
          </p:cNvPr>
          <p:cNvSpPr>
            <a:spLocks noGrp="1"/>
          </p:cNvSpPr>
          <p:nvPr>
            <p:ph sz="half" idx="2"/>
          </p:nvPr>
        </p:nvSpPr>
        <p:spPr/>
        <p:txBody>
          <a:bodyPr>
            <a:normAutofit fontScale="92500"/>
          </a:bodyPr>
          <a:lstStyle/>
          <a:p>
            <a:endParaRPr lang="es-MX"/>
          </a:p>
        </p:txBody>
      </p:sp>
      <p:sp>
        <p:nvSpPr>
          <p:cNvPr id="5" name="Marcador de pie de página 4">
            <a:extLst>
              <a:ext uri="{FF2B5EF4-FFF2-40B4-BE49-F238E27FC236}">
                <a16:creationId xmlns:a16="http://schemas.microsoft.com/office/drawing/2014/main" id="{8F39A28D-BB78-454F-8558-5BE2D98EDA17}"/>
              </a:ext>
            </a:extLst>
          </p:cNvPr>
          <p:cNvSpPr>
            <a:spLocks noGrp="1"/>
          </p:cNvSpPr>
          <p:nvPr>
            <p:ph type="ftr" sz="quarter" idx="11"/>
          </p:nvPr>
        </p:nvSpPr>
        <p:spPr/>
        <p:txBody>
          <a:bodyPr/>
          <a:lstStyle/>
          <a:p>
            <a:r>
              <a:rPr lang="it-IT"/>
              <a:t>S. Almanza / C. Prieto, 2019-2</a:t>
            </a:r>
            <a:endParaRPr lang="en-US"/>
          </a:p>
        </p:txBody>
      </p:sp>
      <p:sp>
        <p:nvSpPr>
          <p:cNvPr id="6" name="Marcador de número de diapositiva 5">
            <a:extLst>
              <a:ext uri="{FF2B5EF4-FFF2-40B4-BE49-F238E27FC236}">
                <a16:creationId xmlns:a16="http://schemas.microsoft.com/office/drawing/2014/main" id="{40525BD4-38A1-4ADE-B08A-BFAEA227D556}"/>
              </a:ext>
            </a:extLst>
          </p:cNvPr>
          <p:cNvSpPr>
            <a:spLocks noGrp="1"/>
          </p:cNvSpPr>
          <p:nvPr>
            <p:ph type="sldNum" sz="quarter" idx="12"/>
          </p:nvPr>
        </p:nvSpPr>
        <p:spPr/>
        <p:txBody>
          <a:bodyPr/>
          <a:lstStyle/>
          <a:p>
            <a:fld id="{4FAB73BC-B049-4115-A692-8D63A059BFB8}" type="slidenum">
              <a:rPr lang="en-US" dirty="0"/>
              <a:t>35</a:t>
            </a:fld>
            <a:endParaRPr lang="en-US"/>
          </a:p>
        </p:txBody>
      </p:sp>
    </p:spTree>
    <p:extLst>
      <p:ext uri="{BB962C8B-B14F-4D97-AF65-F5344CB8AC3E}">
        <p14:creationId xmlns:p14="http://schemas.microsoft.com/office/powerpoint/2010/main" val="13381223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err="1"/>
              <a:t>References</a:t>
            </a:r>
            <a:endParaRPr lang="en-US" err="1"/>
          </a:p>
        </p:txBody>
      </p:sp>
      <p:sp>
        <p:nvSpPr>
          <p:cNvPr id="3" name="Content Placeholder 2"/>
          <p:cNvSpPr>
            <a:spLocks noGrp="1"/>
          </p:cNvSpPr>
          <p:nvPr>
            <p:ph idx="1"/>
          </p:nvPr>
        </p:nvSpPr>
        <p:spPr/>
        <p:txBody>
          <a:bodyPr vert="horz" lIns="45720" tIns="45720" rIns="45720" bIns="45720" rtlCol="0" anchor="t">
            <a:normAutofit/>
          </a:bodyPr>
          <a:lstStyle/>
          <a:p>
            <a:r>
              <a:rPr lang="es-ES"/>
              <a:t>[1] </a:t>
            </a:r>
            <a:r>
              <a:rPr lang="es-ES" err="1"/>
              <a:t>Tammy</a:t>
            </a:r>
            <a:r>
              <a:rPr lang="es-ES"/>
              <a:t> </a:t>
            </a:r>
            <a:r>
              <a:rPr lang="es-ES" err="1"/>
              <a:t>Noergaard</a:t>
            </a:r>
            <a:r>
              <a:rPr lang="es-ES"/>
              <a:t>. </a:t>
            </a:r>
            <a:r>
              <a:rPr lang="en-US" b="1"/>
              <a:t>Embedded Systems Architecture, Second Edition: A Comprehensive Guide for Engineers and Programmers</a:t>
            </a:r>
            <a:r>
              <a:rPr lang="en-US"/>
              <a:t>. Elsevier, 2005.</a:t>
            </a:r>
          </a:p>
          <a:p>
            <a:r>
              <a:rPr lang="es-MX"/>
              <a:t>[2] Brian </a:t>
            </a:r>
            <a:r>
              <a:rPr lang="es-MX" err="1"/>
              <a:t>Gough</a:t>
            </a:r>
            <a:r>
              <a:rPr lang="es-MX"/>
              <a:t>. </a:t>
            </a:r>
            <a:r>
              <a:rPr lang="en-US" b="1"/>
              <a:t>An Introduction to GCC for GNU compiler </a:t>
            </a:r>
            <a:r>
              <a:rPr lang="en-US" b="1" err="1"/>
              <a:t>gcc</a:t>
            </a:r>
            <a:r>
              <a:rPr lang="en-US" b="1"/>
              <a:t> and g++</a:t>
            </a:r>
            <a:r>
              <a:rPr lang="en-US"/>
              <a:t>. Network Theory Limited, 2004.</a:t>
            </a:r>
          </a:p>
          <a:p>
            <a:r>
              <a:rPr lang="es-MX"/>
              <a:t>[3] Brian </a:t>
            </a:r>
            <a:r>
              <a:rPr lang="es-MX" err="1"/>
              <a:t>Kernighan</a:t>
            </a:r>
            <a:r>
              <a:rPr lang="es-MX"/>
              <a:t>, Dennis Ritchie. </a:t>
            </a:r>
            <a:r>
              <a:rPr lang="es-MX" b="1" err="1"/>
              <a:t>The</a:t>
            </a:r>
            <a:r>
              <a:rPr lang="es-MX" b="1"/>
              <a:t> C </a:t>
            </a:r>
            <a:r>
              <a:rPr lang="es-MX" b="1" err="1"/>
              <a:t>Programming</a:t>
            </a:r>
            <a:r>
              <a:rPr lang="es-MX" b="1"/>
              <a:t> </a:t>
            </a:r>
            <a:r>
              <a:rPr lang="es-MX" b="1" err="1"/>
              <a:t>Language</a:t>
            </a:r>
            <a:r>
              <a:rPr lang="es-MX"/>
              <a:t>. Prentice Hall, 1988</a:t>
            </a:r>
          </a:p>
          <a:p>
            <a:r>
              <a:rPr lang="es-MX"/>
              <a:t>[4] ARM. </a:t>
            </a:r>
            <a:r>
              <a:rPr lang="es-MX" b="1"/>
              <a:t>ARM </a:t>
            </a:r>
            <a:r>
              <a:rPr lang="es-MX" b="1" err="1"/>
              <a:t>Compiler</a:t>
            </a:r>
            <a:r>
              <a:rPr lang="es-MX" b="1"/>
              <a:t> </a:t>
            </a:r>
            <a:r>
              <a:rPr lang="es-MX" b="1" err="1"/>
              <a:t>toolchain</a:t>
            </a:r>
            <a:r>
              <a:rPr lang="es-MX" b="1"/>
              <a:t>, </a:t>
            </a:r>
            <a:r>
              <a:rPr lang="es-MX" b="1" err="1"/>
              <a:t>compiler</a:t>
            </a:r>
            <a:r>
              <a:rPr lang="es-MX" b="1"/>
              <a:t> </a:t>
            </a:r>
            <a:r>
              <a:rPr lang="es-MX" b="1" err="1"/>
              <a:t>reference</a:t>
            </a:r>
            <a:r>
              <a:rPr lang="es-MX"/>
              <a:t>. </a:t>
            </a:r>
            <a:r>
              <a:rPr lang="es-MX">
                <a:ea typeface="+mn-lt"/>
                <a:cs typeface="+mn-lt"/>
              </a:rPr>
              <a:t>ARM DUI 0491I (ID012213), </a:t>
            </a:r>
            <a:r>
              <a:rPr lang="es-MX" err="1">
                <a:ea typeface="+mn-lt"/>
                <a:cs typeface="+mn-lt"/>
              </a:rPr>
              <a:t>version</a:t>
            </a:r>
            <a:r>
              <a:rPr lang="es-MX">
                <a:ea typeface="+mn-lt"/>
                <a:cs typeface="+mn-lt"/>
              </a:rPr>
              <a:t> 5.03. </a:t>
            </a:r>
            <a:r>
              <a:rPr lang="es-MX">
                <a:ea typeface="+mn-lt"/>
                <a:cs typeface="+mn-lt"/>
                <a:hlinkClick r:id="rId2"/>
              </a:rPr>
              <a:t>https://developer.arm.com/documentation/dui0491/i/</a:t>
            </a:r>
            <a:r>
              <a:rPr lang="es-MX">
                <a:ea typeface="+mn-lt"/>
                <a:cs typeface="+mn-lt"/>
              </a:rPr>
              <a:t> </a:t>
            </a:r>
          </a:p>
          <a:p>
            <a:r>
              <a:rPr lang="es-MX">
                <a:ea typeface="+mn-lt"/>
                <a:cs typeface="+mn-lt"/>
              </a:rPr>
              <a:t>[5] Jacob Beningo. </a:t>
            </a:r>
            <a:r>
              <a:rPr lang="es-MX" b="1">
                <a:ea typeface="+mn-lt"/>
                <a:cs typeface="+mn-lt"/>
              </a:rPr>
              <a:t>Using the static word in C.</a:t>
            </a:r>
            <a:r>
              <a:rPr lang="es-MX">
                <a:ea typeface="+mn-lt"/>
                <a:cs typeface="+mn-lt"/>
              </a:rPr>
              <a:t> April 11, 2013. </a:t>
            </a:r>
            <a:r>
              <a:rPr lang="es-MX">
                <a:ea typeface="+mn-lt"/>
                <a:cs typeface="+mn-lt"/>
                <a:hlinkClick r:id="rId3"/>
              </a:rPr>
              <a:t>https://www.beningo.com/131-using-the-static-keyword-in-c/</a:t>
            </a:r>
            <a:r>
              <a:rPr lang="es-MX">
                <a:ea typeface="+mn-lt"/>
                <a:cs typeface="+mn-lt"/>
              </a:rPr>
              <a:t> </a:t>
            </a:r>
          </a:p>
        </p:txBody>
      </p:sp>
      <p:sp>
        <p:nvSpPr>
          <p:cNvPr id="4" name="Footer Placeholder 3"/>
          <p:cNvSpPr>
            <a:spLocks noGrp="1"/>
          </p:cNvSpPr>
          <p:nvPr>
            <p:ph type="ftr" sz="quarter" idx="11"/>
          </p:nvPr>
        </p:nvSpPr>
        <p:spPr/>
        <p:txBody>
          <a:bodyPr/>
          <a:lstStyle/>
          <a:p>
            <a:r>
              <a:rPr lang="it-IT"/>
              <a:t> C. </a:t>
            </a:r>
            <a:r>
              <a:rPr lang="it-IT" err="1"/>
              <a:t>Prieto</a:t>
            </a:r>
            <a:r>
              <a:rPr lang="it-IT"/>
              <a:t>, 2021-2</a:t>
            </a:r>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36</a:t>
            </a:fld>
            <a:endParaRPr lang="en-US"/>
          </a:p>
        </p:txBody>
      </p:sp>
    </p:spTree>
    <p:extLst>
      <p:ext uri="{BB962C8B-B14F-4D97-AF65-F5344CB8AC3E}">
        <p14:creationId xmlns:p14="http://schemas.microsoft.com/office/powerpoint/2010/main" val="31217317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err="1"/>
              <a:t>References</a:t>
            </a:r>
            <a:endParaRPr lang="en-US" err="1"/>
          </a:p>
        </p:txBody>
      </p:sp>
      <p:sp>
        <p:nvSpPr>
          <p:cNvPr id="3" name="Content Placeholder 2"/>
          <p:cNvSpPr>
            <a:spLocks noGrp="1"/>
          </p:cNvSpPr>
          <p:nvPr>
            <p:ph idx="1"/>
          </p:nvPr>
        </p:nvSpPr>
        <p:spPr/>
        <p:txBody>
          <a:bodyPr vert="horz" lIns="45720" tIns="45720" rIns="45720" bIns="45720" rtlCol="0" anchor="t">
            <a:normAutofit/>
          </a:bodyPr>
          <a:lstStyle/>
          <a:p>
            <a:r>
              <a:rPr lang="es-MX"/>
              <a:t>[6]</a:t>
            </a:r>
            <a:r>
              <a:rPr lang="es-MX">
                <a:ea typeface="+mn-lt"/>
                <a:cs typeface="+mn-lt"/>
              </a:rPr>
              <a:t> Jacob </a:t>
            </a:r>
            <a:r>
              <a:rPr lang="es-MX" err="1">
                <a:ea typeface="+mn-lt"/>
                <a:cs typeface="+mn-lt"/>
              </a:rPr>
              <a:t>Beningo</a:t>
            </a:r>
            <a:r>
              <a:rPr lang="es-MX">
                <a:ea typeface="+mn-lt"/>
                <a:cs typeface="+mn-lt"/>
              </a:rPr>
              <a:t>. </a:t>
            </a:r>
            <a:r>
              <a:rPr lang="es-MX" b="1" err="1">
                <a:ea typeface="+mn-lt"/>
                <a:cs typeface="+mn-lt"/>
              </a:rPr>
              <a:t>Tips</a:t>
            </a:r>
            <a:r>
              <a:rPr lang="es-MX" b="1">
                <a:ea typeface="+mn-lt"/>
                <a:cs typeface="+mn-lt"/>
              </a:rPr>
              <a:t> and </a:t>
            </a:r>
            <a:r>
              <a:rPr lang="es-MX" b="1" err="1">
                <a:ea typeface="+mn-lt"/>
                <a:cs typeface="+mn-lt"/>
              </a:rPr>
              <a:t>Tricks</a:t>
            </a:r>
            <a:r>
              <a:rPr lang="es-MX" b="1">
                <a:ea typeface="+mn-lt"/>
                <a:cs typeface="+mn-lt"/>
              </a:rPr>
              <a:t> – </a:t>
            </a:r>
            <a:r>
              <a:rPr lang="es-MX" b="1" err="1">
                <a:ea typeface="+mn-lt"/>
                <a:cs typeface="+mn-lt"/>
              </a:rPr>
              <a:t>Reserved</a:t>
            </a:r>
            <a:r>
              <a:rPr lang="es-MX" b="1">
                <a:ea typeface="+mn-lt"/>
                <a:cs typeface="+mn-lt"/>
              </a:rPr>
              <a:t> </a:t>
            </a:r>
            <a:r>
              <a:rPr lang="es-MX" b="1" err="1">
                <a:ea typeface="+mn-lt"/>
                <a:cs typeface="+mn-lt"/>
              </a:rPr>
              <a:t>Words</a:t>
            </a:r>
            <a:r>
              <a:rPr lang="es-MX" b="1">
                <a:ea typeface="+mn-lt"/>
                <a:cs typeface="+mn-lt"/>
              </a:rPr>
              <a:t> </a:t>
            </a:r>
            <a:r>
              <a:rPr lang="es-MX" b="1" err="1">
                <a:ea typeface="+mn-lt"/>
                <a:cs typeface="+mn-lt"/>
              </a:rPr>
              <a:t>to</a:t>
            </a:r>
            <a:r>
              <a:rPr lang="es-MX" b="1">
                <a:ea typeface="+mn-lt"/>
                <a:cs typeface="+mn-lt"/>
              </a:rPr>
              <a:t> </a:t>
            </a:r>
            <a:r>
              <a:rPr lang="es-MX" b="1" err="1">
                <a:ea typeface="+mn-lt"/>
                <a:cs typeface="+mn-lt"/>
              </a:rPr>
              <a:t>Avoid</a:t>
            </a:r>
            <a:r>
              <a:rPr lang="es-MX" b="1">
                <a:ea typeface="+mn-lt"/>
                <a:cs typeface="+mn-lt"/>
              </a:rPr>
              <a:t> in C.</a:t>
            </a:r>
            <a:r>
              <a:rPr lang="es-MX">
                <a:ea typeface="+mn-lt"/>
                <a:cs typeface="+mn-lt"/>
              </a:rPr>
              <a:t> </a:t>
            </a:r>
            <a:r>
              <a:rPr lang="es-MX" err="1">
                <a:ea typeface="+mn-lt"/>
                <a:cs typeface="+mn-lt"/>
              </a:rPr>
              <a:t>January</a:t>
            </a:r>
            <a:r>
              <a:rPr lang="es-MX">
                <a:ea typeface="+mn-lt"/>
                <a:cs typeface="+mn-lt"/>
              </a:rPr>
              <a:t> 23, 2015. </a:t>
            </a:r>
            <a:r>
              <a:rPr lang="es-MX">
                <a:ea typeface="+mn-lt"/>
                <a:cs typeface="+mn-lt"/>
                <a:hlinkClick r:id="rId2"/>
              </a:rPr>
              <a:t>https://www.beningo.com/8-reserved-words-to-avoid-in-c/</a:t>
            </a:r>
            <a:r>
              <a:rPr lang="es-MX">
                <a:ea typeface="+mn-lt"/>
                <a:cs typeface="+mn-lt"/>
              </a:rPr>
              <a:t> </a:t>
            </a:r>
          </a:p>
          <a:p>
            <a:r>
              <a:rPr lang="es-MX"/>
              <a:t>[7] Barr </a:t>
            </a:r>
            <a:r>
              <a:rPr lang="es-MX" err="1"/>
              <a:t>group</a:t>
            </a:r>
            <a:r>
              <a:rPr lang="es-MX"/>
              <a:t>. </a:t>
            </a:r>
            <a:r>
              <a:rPr lang="es-MX" b="1" err="1"/>
              <a:t>How</a:t>
            </a:r>
            <a:r>
              <a:rPr lang="es-MX" b="1"/>
              <a:t> </a:t>
            </a:r>
            <a:r>
              <a:rPr lang="es-MX" b="1" err="1"/>
              <a:t>to</a:t>
            </a:r>
            <a:r>
              <a:rPr lang="es-MX" b="1"/>
              <a:t> use C's </a:t>
            </a:r>
            <a:r>
              <a:rPr lang="es-MX" b="1" err="1"/>
              <a:t>volatile</a:t>
            </a:r>
            <a:r>
              <a:rPr lang="es-MX" b="1"/>
              <a:t> </a:t>
            </a:r>
            <a:r>
              <a:rPr lang="es-MX" b="1" err="1"/>
              <a:t>Keyword</a:t>
            </a:r>
            <a:r>
              <a:rPr lang="es-MX" b="1"/>
              <a:t>.</a:t>
            </a:r>
            <a:r>
              <a:rPr lang="es-MX"/>
              <a:t> </a:t>
            </a:r>
            <a:r>
              <a:rPr lang="es-MX" err="1"/>
              <a:t>July</a:t>
            </a:r>
            <a:r>
              <a:rPr lang="es-MX"/>
              <a:t> 2001. </a:t>
            </a:r>
            <a:r>
              <a:rPr lang="es-MX">
                <a:ea typeface="+mn-lt"/>
                <a:cs typeface="+mn-lt"/>
                <a:hlinkClick r:id="rId3"/>
              </a:rPr>
              <a:t>https://barrgroup.com/embedded-systems/how-to/c-volatile-keyword</a:t>
            </a:r>
            <a:endParaRPr lang="es-MX">
              <a:ea typeface="+mn-lt"/>
              <a:cs typeface="+mn-lt"/>
            </a:endParaRPr>
          </a:p>
          <a:p>
            <a:r>
              <a:rPr lang="es-MX">
                <a:ea typeface="+mn-lt"/>
                <a:cs typeface="+mn-lt"/>
              </a:rPr>
              <a:t>[8] Peter Van Der Linden. </a:t>
            </a:r>
            <a:r>
              <a:rPr lang="es-MX" b="1">
                <a:ea typeface="+mn-lt"/>
                <a:cs typeface="+mn-lt"/>
              </a:rPr>
              <a:t>Expert C </a:t>
            </a:r>
            <a:r>
              <a:rPr lang="es-MX" b="1" err="1">
                <a:ea typeface="+mn-lt"/>
                <a:cs typeface="+mn-lt"/>
              </a:rPr>
              <a:t>Programming</a:t>
            </a:r>
            <a:r>
              <a:rPr lang="es-MX" b="1">
                <a:ea typeface="+mn-lt"/>
                <a:cs typeface="+mn-lt"/>
              </a:rPr>
              <a:t>: Deep C </a:t>
            </a:r>
            <a:r>
              <a:rPr lang="es-MX" b="1" err="1">
                <a:ea typeface="+mn-lt"/>
                <a:cs typeface="+mn-lt"/>
              </a:rPr>
              <a:t>secrets</a:t>
            </a:r>
            <a:r>
              <a:rPr lang="es-MX" b="1">
                <a:ea typeface="+mn-lt"/>
                <a:cs typeface="+mn-lt"/>
              </a:rPr>
              <a:t>.</a:t>
            </a:r>
            <a:r>
              <a:rPr lang="es-MX">
                <a:ea typeface="+mn-lt"/>
                <a:cs typeface="+mn-lt"/>
              </a:rPr>
              <a:t> Prentice Hall, 1994</a:t>
            </a:r>
            <a:endParaRPr lang="es-MX" b="1">
              <a:ea typeface="+mn-lt"/>
              <a:cs typeface="+mn-lt"/>
            </a:endParaRPr>
          </a:p>
          <a:p>
            <a:endParaRPr lang="es-MX">
              <a:ea typeface="+mn-lt"/>
              <a:cs typeface="+mn-lt"/>
            </a:endParaRPr>
          </a:p>
        </p:txBody>
      </p:sp>
      <p:sp>
        <p:nvSpPr>
          <p:cNvPr id="4" name="Footer Placeholder 3"/>
          <p:cNvSpPr>
            <a:spLocks noGrp="1"/>
          </p:cNvSpPr>
          <p:nvPr>
            <p:ph type="ftr" sz="quarter" idx="11"/>
          </p:nvPr>
        </p:nvSpPr>
        <p:spPr/>
        <p:txBody>
          <a:bodyPr/>
          <a:lstStyle/>
          <a:p>
            <a:r>
              <a:rPr lang="it-IT"/>
              <a:t> C. </a:t>
            </a:r>
            <a:r>
              <a:rPr lang="it-IT" err="1"/>
              <a:t>Prieto</a:t>
            </a:r>
            <a:r>
              <a:rPr lang="it-IT"/>
              <a:t>, 2021-2</a:t>
            </a:r>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37</a:t>
            </a:fld>
            <a:endParaRPr lang="en-US"/>
          </a:p>
        </p:txBody>
      </p:sp>
    </p:spTree>
    <p:extLst>
      <p:ext uri="{BB962C8B-B14F-4D97-AF65-F5344CB8AC3E}">
        <p14:creationId xmlns:p14="http://schemas.microsoft.com/office/powerpoint/2010/main" val="3988163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3AF83-95B5-4990-871C-239EA4E7861E}"/>
              </a:ext>
            </a:extLst>
          </p:cNvPr>
          <p:cNvSpPr>
            <a:spLocks noGrp="1"/>
          </p:cNvSpPr>
          <p:nvPr>
            <p:ph type="title"/>
          </p:nvPr>
        </p:nvSpPr>
        <p:spPr/>
        <p:txBody>
          <a:bodyPr/>
          <a:lstStyle/>
          <a:p>
            <a:r>
              <a:rPr lang="es-MX"/>
              <a:t>PC software vs </a:t>
            </a:r>
            <a:r>
              <a:rPr lang="es-MX" err="1"/>
              <a:t>embedded</a:t>
            </a:r>
            <a:r>
              <a:rPr lang="es-MX"/>
              <a:t> software [1]</a:t>
            </a:r>
            <a:endParaRPr lang="en-US"/>
          </a:p>
        </p:txBody>
      </p:sp>
      <p:pic>
        <p:nvPicPr>
          <p:cNvPr id="6" name="Content Placeholder 5">
            <a:extLst>
              <a:ext uri="{FF2B5EF4-FFF2-40B4-BE49-F238E27FC236}">
                <a16:creationId xmlns:a16="http://schemas.microsoft.com/office/drawing/2014/main" id="{F005C52C-B9CE-4875-98E4-49C3F15D7DAF}"/>
              </a:ext>
            </a:extLst>
          </p:cNvPr>
          <p:cNvPicPr>
            <a:picLocks noGrp="1" noChangeAspect="1"/>
          </p:cNvPicPr>
          <p:nvPr>
            <p:ph idx="1"/>
          </p:nvPr>
        </p:nvPicPr>
        <p:blipFill>
          <a:blip r:embed="rId2"/>
          <a:stretch>
            <a:fillRect/>
          </a:stretch>
        </p:blipFill>
        <p:spPr>
          <a:xfrm>
            <a:off x="783839" y="2931043"/>
            <a:ext cx="10200460" cy="2732640"/>
          </a:xfrm>
          <a:prstGeom prst="rect">
            <a:avLst/>
          </a:prstGeom>
        </p:spPr>
      </p:pic>
      <p:sp>
        <p:nvSpPr>
          <p:cNvPr id="4" name="Footer Placeholder 3">
            <a:extLst>
              <a:ext uri="{FF2B5EF4-FFF2-40B4-BE49-F238E27FC236}">
                <a16:creationId xmlns:a16="http://schemas.microsoft.com/office/drawing/2014/main" id="{918CAA97-17D9-48BE-8CBF-BB30CECBE6CF}"/>
              </a:ext>
            </a:extLst>
          </p:cNvPr>
          <p:cNvSpPr>
            <a:spLocks noGrp="1"/>
          </p:cNvSpPr>
          <p:nvPr>
            <p:ph type="ftr" sz="quarter" idx="11"/>
          </p:nvPr>
        </p:nvSpPr>
        <p:spPr/>
        <p:txBody>
          <a:bodyPr/>
          <a:lstStyle/>
          <a:p>
            <a:r>
              <a:rPr lang="it-IT">
                <a:ea typeface="+mj-lt"/>
                <a:cs typeface="+mj-lt"/>
              </a:rPr>
              <a:t>C. PRIETO, 2021-2</a:t>
            </a:r>
            <a:endParaRPr lang="es-MX"/>
          </a:p>
        </p:txBody>
      </p:sp>
      <p:sp>
        <p:nvSpPr>
          <p:cNvPr id="5" name="Slide Number Placeholder 4">
            <a:extLst>
              <a:ext uri="{FF2B5EF4-FFF2-40B4-BE49-F238E27FC236}">
                <a16:creationId xmlns:a16="http://schemas.microsoft.com/office/drawing/2014/main" id="{86CD7EAC-9B3A-4D85-9C0D-DC816BB2F283}"/>
              </a:ext>
            </a:extLst>
          </p:cNvPr>
          <p:cNvSpPr>
            <a:spLocks noGrp="1"/>
          </p:cNvSpPr>
          <p:nvPr>
            <p:ph type="sldNum" sz="quarter" idx="12"/>
          </p:nvPr>
        </p:nvSpPr>
        <p:spPr/>
        <p:txBody>
          <a:bodyPr/>
          <a:lstStyle/>
          <a:p>
            <a:fld id="{4FAB73BC-B049-4115-A692-8D63A059BFB8}" type="slidenum">
              <a:rPr lang="en-US" smtClean="0"/>
              <a:t>4</a:t>
            </a:fld>
            <a:endParaRPr lang="en-US"/>
          </a:p>
        </p:txBody>
      </p:sp>
      <p:sp>
        <p:nvSpPr>
          <p:cNvPr id="7" name="TextBox 6">
            <a:extLst>
              <a:ext uri="{FF2B5EF4-FFF2-40B4-BE49-F238E27FC236}">
                <a16:creationId xmlns:a16="http://schemas.microsoft.com/office/drawing/2014/main" id="{1D9A4037-F0B5-495C-89FF-D1A83A00CA37}"/>
              </a:ext>
            </a:extLst>
          </p:cNvPr>
          <p:cNvSpPr txBox="1"/>
          <p:nvPr/>
        </p:nvSpPr>
        <p:spPr>
          <a:xfrm>
            <a:off x="3284376" y="6120882"/>
            <a:ext cx="4339650" cy="369332"/>
          </a:xfrm>
          <a:prstGeom prst="rect">
            <a:avLst/>
          </a:prstGeom>
          <a:noFill/>
        </p:spPr>
        <p:txBody>
          <a:bodyPr wrap="none" rtlCol="0">
            <a:spAutoFit/>
          </a:bodyPr>
          <a:lstStyle/>
          <a:p>
            <a:r>
              <a:rPr lang="es-MX" err="1"/>
              <a:t>Embedded</a:t>
            </a:r>
            <a:r>
              <a:rPr lang="es-MX"/>
              <a:t> </a:t>
            </a:r>
            <a:r>
              <a:rPr lang="es-MX" err="1"/>
              <a:t>systems</a:t>
            </a:r>
            <a:r>
              <a:rPr lang="es-MX"/>
              <a:t> </a:t>
            </a:r>
            <a:r>
              <a:rPr lang="es-MX" err="1"/>
              <a:t>architecture</a:t>
            </a:r>
            <a:r>
              <a:rPr lang="es-MX"/>
              <a:t>. </a:t>
            </a:r>
            <a:r>
              <a:rPr lang="es-MX" err="1"/>
              <a:t>Tammy</a:t>
            </a:r>
            <a:r>
              <a:rPr lang="es-MX"/>
              <a:t> N.	</a:t>
            </a:r>
            <a:endParaRPr lang="en-US"/>
          </a:p>
        </p:txBody>
      </p:sp>
      <p:sp>
        <p:nvSpPr>
          <p:cNvPr id="3" name="Rectangle 2">
            <a:extLst>
              <a:ext uri="{FF2B5EF4-FFF2-40B4-BE49-F238E27FC236}">
                <a16:creationId xmlns:a16="http://schemas.microsoft.com/office/drawing/2014/main" id="{A0CE90D9-D287-47DE-AD1B-CA54114978D1}"/>
              </a:ext>
            </a:extLst>
          </p:cNvPr>
          <p:cNvSpPr/>
          <p:nvPr/>
        </p:nvSpPr>
        <p:spPr>
          <a:xfrm>
            <a:off x="7458635" y="2900082"/>
            <a:ext cx="3263153" cy="23218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515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C1DB640-54E0-4612-8569-D857C7A2718F}"/>
              </a:ext>
            </a:extLst>
          </p:cNvPr>
          <p:cNvSpPr>
            <a:spLocks noGrp="1"/>
          </p:cNvSpPr>
          <p:nvPr>
            <p:ph type="title"/>
          </p:nvPr>
        </p:nvSpPr>
        <p:spPr/>
        <p:txBody>
          <a:bodyPr/>
          <a:lstStyle/>
          <a:p>
            <a:r>
              <a:rPr lang="es-MX"/>
              <a:t>PC software vs </a:t>
            </a:r>
            <a:r>
              <a:rPr lang="es-MX" err="1"/>
              <a:t>embedded</a:t>
            </a:r>
            <a:r>
              <a:rPr lang="es-MX"/>
              <a:t> software</a:t>
            </a:r>
            <a:endParaRPr lang="en-US"/>
          </a:p>
        </p:txBody>
      </p:sp>
      <p:sp>
        <p:nvSpPr>
          <p:cNvPr id="3" name="Content Placeholder 2">
            <a:extLst>
              <a:ext uri="{FF2B5EF4-FFF2-40B4-BE49-F238E27FC236}">
                <a16:creationId xmlns:a16="http://schemas.microsoft.com/office/drawing/2014/main" id="{6B2DC28F-98F1-483D-8034-97E25A9700F6}"/>
              </a:ext>
            </a:extLst>
          </p:cNvPr>
          <p:cNvSpPr>
            <a:spLocks noGrp="1"/>
          </p:cNvSpPr>
          <p:nvPr>
            <p:ph idx="1"/>
          </p:nvPr>
        </p:nvSpPr>
        <p:spPr/>
        <p:txBody>
          <a:bodyPr vert="horz" lIns="45720" tIns="45720" rIns="45720" bIns="45720" rtlCol="0" anchor="t">
            <a:normAutofit/>
          </a:bodyPr>
          <a:lstStyle/>
          <a:p>
            <a:pPr marL="264795" lvl="1"/>
            <a:r>
              <a:rPr lang="es-MX" sz="2400"/>
              <a:t>Usual </a:t>
            </a:r>
            <a:r>
              <a:rPr lang="es-MX" sz="2400" err="1"/>
              <a:t>restrictions</a:t>
            </a:r>
            <a:r>
              <a:rPr lang="es-MX" sz="2400"/>
              <a:t> in </a:t>
            </a:r>
            <a:r>
              <a:rPr lang="es-MX" sz="2400" err="1"/>
              <a:t>an</a:t>
            </a:r>
            <a:r>
              <a:rPr lang="es-MX" sz="2400"/>
              <a:t> </a:t>
            </a:r>
            <a:r>
              <a:rPr lang="es-MX" sz="2400" err="1"/>
              <a:t>embedded</a:t>
            </a:r>
            <a:r>
              <a:rPr lang="es-MX" sz="2400"/>
              <a:t> </a:t>
            </a:r>
            <a:r>
              <a:rPr lang="es-MX" sz="2400" err="1"/>
              <a:t>system</a:t>
            </a:r>
            <a:endParaRPr lang="es-MX" sz="2400"/>
          </a:p>
          <a:p>
            <a:pPr marL="447675" lvl="2"/>
            <a:r>
              <a:rPr lang="es-MX" sz="1800" err="1"/>
              <a:t>Cost</a:t>
            </a:r>
            <a:r>
              <a:rPr lang="es-MX" sz="1800"/>
              <a:t>, </a:t>
            </a:r>
            <a:r>
              <a:rPr lang="es-MX" sz="1800" err="1"/>
              <a:t>limited</a:t>
            </a:r>
            <a:r>
              <a:rPr lang="es-MX" sz="1800"/>
              <a:t> </a:t>
            </a:r>
            <a:r>
              <a:rPr lang="es-MX" sz="1800" err="1"/>
              <a:t>resources</a:t>
            </a:r>
            <a:r>
              <a:rPr lang="es-MX" sz="1800"/>
              <a:t> (</a:t>
            </a:r>
            <a:r>
              <a:rPr lang="es-MX" sz="1800" err="1"/>
              <a:t>memory</a:t>
            </a:r>
            <a:r>
              <a:rPr lang="es-MX" sz="1800"/>
              <a:t>, </a:t>
            </a:r>
            <a:r>
              <a:rPr lang="es-MX" sz="1800" err="1"/>
              <a:t>power</a:t>
            </a:r>
            <a:r>
              <a:rPr lang="es-MX" sz="1800"/>
              <a:t>, </a:t>
            </a:r>
            <a:r>
              <a:rPr lang="es-MX" sz="1800" err="1"/>
              <a:t>temperature</a:t>
            </a:r>
            <a:r>
              <a:rPr lang="es-MX" sz="1800"/>
              <a:t>, </a:t>
            </a:r>
            <a:r>
              <a:rPr lang="es-MX" sz="1800" err="1"/>
              <a:t>processing</a:t>
            </a:r>
            <a:r>
              <a:rPr lang="es-MX" sz="1800"/>
              <a:t> </a:t>
            </a:r>
            <a:r>
              <a:rPr lang="es-MX" sz="1800" err="1"/>
              <a:t>capability</a:t>
            </a:r>
            <a:r>
              <a:rPr lang="es-MX" sz="1800"/>
              <a:t>)</a:t>
            </a:r>
          </a:p>
          <a:p>
            <a:pPr marL="447675" lvl="2"/>
            <a:r>
              <a:rPr lang="es-MX" sz="1800" err="1"/>
              <a:t>Predictability</a:t>
            </a:r>
          </a:p>
          <a:p>
            <a:pPr marL="447675" lvl="2"/>
            <a:r>
              <a:rPr lang="es-MX" sz="1800"/>
              <a:t>Performance</a:t>
            </a:r>
          </a:p>
          <a:p>
            <a:pPr marL="447675" lvl="2"/>
            <a:r>
              <a:rPr lang="es-MX" sz="1800" err="1"/>
              <a:t>Responsiveness</a:t>
            </a:r>
            <a:r>
              <a:rPr lang="es-MX" sz="1800"/>
              <a:t>, </a:t>
            </a:r>
            <a:r>
              <a:rPr lang="es-MX" sz="1800" err="1"/>
              <a:t>how</a:t>
            </a:r>
            <a:r>
              <a:rPr lang="es-MX" sz="1800"/>
              <a:t> </a:t>
            </a:r>
            <a:r>
              <a:rPr lang="es-MX" sz="1800" err="1"/>
              <a:t>fast</a:t>
            </a:r>
            <a:r>
              <a:rPr lang="es-MX" sz="1800"/>
              <a:t> can a </a:t>
            </a:r>
            <a:r>
              <a:rPr lang="es-MX" sz="1800" err="1"/>
              <a:t>request</a:t>
            </a:r>
            <a:r>
              <a:rPr lang="es-MX" sz="1800"/>
              <a:t> </a:t>
            </a:r>
            <a:r>
              <a:rPr lang="es-MX" sz="1800" err="1"/>
              <a:t>or</a:t>
            </a:r>
            <a:r>
              <a:rPr lang="es-MX" sz="1800"/>
              <a:t> input be </a:t>
            </a:r>
            <a:r>
              <a:rPr lang="es-MX" sz="1800" err="1"/>
              <a:t>processed</a:t>
            </a:r>
            <a:r>
              <a:rPr lang="es-MX" sz="1800"/>
              <a:t>?</a:t>
            </a:r>
          </a:p>
          <a:p>
            <a:pPr marL="447675" lvl="2"/>
            <a:r>
              <a:rPr lang="es-MX" sz="1800" err="1"/>
              <a:t>Reliability</a:t>
            </a:r>
            <a:r>
              <a:rPr lang="es-MX" sz="1800"/>
              <a:t>, </a:t>
            </a:r>
            <a:r>
              <a:rPr lang="es-MX" sz="1800" err="1"/>
              <a:t>robustness</a:t>
            </a:r>
            <a:r>
              <a:rPr lang="es-MX" sz="1800"/>
              <a:t>, safety, i.e. BIT, POST</a:t>
            </a:r>
          </a:p>
          <a:p>
            <a:pPr marL="264795" lvl="1"/>
            <a:r>
              <a:rPr lang="es-MX" sz="2400" err="1"/>
              <a:t>Some</a:t>
            </a:r>
            <a:r>
              <a:rPr lang="es-MX" sz="2400"/>
              <a:t> </a:t>
            </a:r>
            <a:r>
              <a:rPr lang="es-MX" sz="2400" err="1"/>
              <a:t>interesting</a:t>
            </a:r>
            <a:r>
              <a:rPr lang="es-MX" sz="2400"/>
              <a:t> </a:t>
            </a:r>
            <a:r>
              <a:rPr lang="es-MX" sz="2400" err="1"/>
              <a:t>concepts</a:t>
            </a:r>
            <a:r>
              <a:rPr lang="es-MX" sz="2400"/>
              <a:t>:</a:t>
            </a:r>
          </a:p>
          <a:p>
            <a:pPr marL="447675" lvl="2"/>
            <a:r>
              <a:rPr lang="es-MX" sz="1800" err="1"/>
              <a:t>Embedded</a:t>
            </a:r>
            <a:r>
              <a:rPr lang="es-MX" sz="1800"/>
              <a:t> </a:t>
            </a:r>
            <a:r>
              <a:rPr lang="es-MX" sz="1800" err="1"/>
              <a:t>tool</a:t>
            </a:r>
            <a:r>
              <a:rPr lang="es-MX" sz="1800"/>
              <a:t> </a:t>
            </a:r>
            <a:r>
              <a:rPr lang="es-MX" sz="1800" err="1"/>
              <a:t>chain</a:t>
            </a:r>
            <a:endParaRPr lang="es-MX" sz="1800"/>
          </a:p>
          <a:p>
            <a:pPr marL="447675" lvl="2"/>
            <a:r>
              <a:rPr lang="es-MX" sz="1800"/>
              <a:t>OS, RTOS, </a:t>
            </a:r>
            <a:r>
              <a:rPr lang="es-MX" sz="1800" err="1"/>
              <a:t>baremetal</a:t>
            </a:r>
            <a:endParaRPr lang="es-MX" sz="1800"/>
          </a:p>
          <a:p>
            <a:pPr marL="447675" lvl="2"/>
            <a:r>
              <a:rPr lang="es-MX" sz="1800" err="1"/>
              <a:t>Embedded</a:t>
            </a:r>
            <a:r>
              <a:rPr lang="es-MX" sz="1800"/>
              <a:t> middleware</a:t>
            </a:r>
          </a:p>
          <a:p>
            <a:pPr marL="447675" lvl="2"/>
            <a:r>
              <a:rPr lang="es-MX" sz="1800" err="1"/>
              <a:t>Debugging</a:t>
            </a:r>
            <a:r>
              <a:rPr lang="es-MX" sz="1800"/>
              <a:t> and </a:t>
            </a:r>
            <a:r>
              <a:rPr lang="es-MX" sz="1800" err="1"/>
              <a:t>testing</a:t>
            </a:r>
            <a:endParaRPr lang="en-US" sz="1800"/>
          </a:p>
        </p:txBody>
      </p:sp>
      <p:sp>
        <p:nvSpPr>
          <p:cNvPr id="4" name="Footer Placeholder 3">
            <a:extLst>
              <a:ext uri="{FF2B5EF4-FFF2-40B4-BE49-F238E27FC236}">
                <a16:creationId xmlns:a16="http://schemas.microsoft.com/office/drawing/2014/main" id="{D07110ED-05BD-4B44-ABBE-572E643B842C}"/>
              </a:ext>
            </a:extLst>
          </p:cNvPr>
          <p:cNvSpPr>
            <a:spLocks noGrp="1"/>
          </p:cNvSpPr>
          <p:nvPr>
            <p:ph type="ftr" sz="quarter" idx="11"/>
          </p:nvPr>
        </p:nvSpPr>
        <p:spPr/>
        <p:txBody>
          <a:bodyPr/>
          <a:lstStyle/>
          <a:p>
            <a:r>
              <a:rPr lang="it-IT"/>
              <a:t>C. </a:t>
            </a:r>
            <a:r>
              <a:rPr lang="it-IT" err="1"/>
              <a:t>Prieto</a:t>
            </a:r>
            <a:r>
              <a:rPr lang="it-IT"/>
              <a:t>, 2021-2</a:t>
            </a:r>
            <a:endParaRPr lang="en-US"/>
          </a:p>
        </p:txBody>
      </p:sp>
      <p:sp>
        <p:nvSpPr>
          <p:cNvPr id="5" name="Slide Number Placeholder 4">
            <a:extLst>
              <a:ext uri="{FF2B5EF4-FFF2-40B4-BE49-F238E27FC236}">
                <a16:creationId xmlns:a16="http://schemas.microsoft.com/office/drawing/2014/main" id="{AEF11638-F168-4EC9-B0EE-C3FC1F92CA9D}"/>
              </a:ext>
            </a:extLst>
          </p:cNvPr>
          <p:cNvSpPr>
            <a:spLocks noGrp="1"/>
          </p:cNvSpPr>
          <p:nvPr>
            <p:ph type="sldNum" sz="quarter" idx="12"/>
          </p:nvPr>
        </p:nvSpPr>
        <p:spPr/>
        <p:txBody>
          <a:bodyPr/>
          <a:lstStyle/>
          <a:p>
            <a:fld id="{4FAB73BC-B049-4115-A692-8D63A059BFB8}" type="slidenum">
              <a:rPr lang="en-US" smtClean="0"/>
              <a:t>5</a:t>
            </a:fld>
            <a:endParaRPr lang="en-US"/>
          </a:p>
        </p:txBody>
      </p:sp>
    </p:spTree>
    <p:extLst>
      <p:ext uri="{BB962C8B-B14F-4D97-AF65-F5344CB8AC3E}">
        <p14:creationId xmlns:p14="http://schemas.microsoft.com/office/powerpoint/2010/main" val="253034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7AA54-BF80-4D37-92C3-00CAD0A71616}"/>
              </a:ext>
            </a:extLst>
          </p:cNvPr>
          <p:cNvSpPr>
            <a:spLocks noGrp="1"/>
          </p:cNvSpPr>
          <p:nvPr>
            <p:ph type="title"/>
          </p:nvPr>
        </p:nvSpPr>
        <p:spPr/>
        <p:txBody>
          <a:bodyPr/>
          <a:lstStyle/>
          <a:p>
            <a:r>
              <a:rPr lang="en-US"/>
              <a:t>HW06 – GCC compiler</a:t>
            </a:r>
          </a:p>
        </p:txBody>
      </p:sp>
      <p:sp>
        <p:nvSpPr>
          <p:cNvPr id="3" name="Content Placeholder 2">
            <a:extLst>
              <a:ext uri="{FF2B5EF4-FFF2-40B4-BE49-F238E27FC236}">
                <a16:creationId xmlns:a16="http://schemas.microsoft.com/office/drawing/2014/main" id="{F5510AF5-C9E8-46FF-86E5-6DCCF9D8FC6D}"/>
              </a:ext>
            </a:extLst>
          </p:cNvPr>
          <p:cNvSpPr>
            <a:spLocks noGrp="1"/>
          </p:cNvSpPr>
          <p:nvPr>
            <p:ph idx="1"/>
          </p:nvPr>
        </p:nvSpPr>
        <p:spPr/>
        <p:txBody>
          <a:bodyPr vert="horz" lIns="45720" tIns="45720" rIns="45720" bIns="45720" rtlCol="0" anchor="t">
            <a:normAutofit/>
          </a:bodyPr>
          <a:lstStyle/>
          <a:p>
            <a:pPr marL="0" indent="0">
              <a:buNone/>
            </a:pPr>
            <a:r>
              <a:rPr lang="es-MX" err="1"/>
              <a:t>Read</a:t>
            </a:r>
            <a:r>
              <a:rPr lang="es-MX"/>
              <a:t> and </a:t>
            </a:r>
            <a:r>
              <a:rPr lang="es-MX" err="1"/>
              <a:t>follow</a:t>
            </a:r>
            <a:r>
              <a:rPr lang="es-MX"/>
              <a:t> </a:t>
            </a:r>
            <a:r>
              <a:rPr lang="es-MX" err="1"/>
              <a:t>the</a:t>
            </a:r>
            <a:r>
              <a:rPr lang="es-MX"/>
              <a:t> </a:t>
            </a:r>
            <a:r>
              <a:rPr lang="es-MX" err="1"/>
              <a:t>instructions</a:t>
            </a:r>
            <a:r>
              <a:rPr lang="es-MX"/>
              <a:t> </a:t>
            </a:r>
            <a:r>
              <a:rPr lang="es-MX" err="1"/>
              <a:t>for</a:t>
            </a:r>
            <a:r>
              <a:rPr lang="es-MX"/>
              <a:t> </a:t>
            </a:r>
            <a:r>
              <a:rPr lang="es-MX" err="1"/>
              <a:t>chapter</a:t>
            </a:r>
            <a:r>
              <a:rPr lang="es-MX"/>
              <a:t> 11 "</a:t>
            </a:r>
            <a:r>
              <a:rPr lang="es-MX" err="1"/>
              <a:t>How</a:t>
            </a:r>
            <a:r>
              <a:rPr lang="es-MX"/>
              <a:t> </a:t>
            </a:r>
            <a:r>
              <a:rPr lang="es-MX" err="1"/>
              <a:t>compiler</a:t>
            </a:r>
            <a:r>
              <a:rPr lang="es-MX"/>
              <a:t> </a:t>
            </a:r>
            <a:r>
              <a:rPr lang="es-MX" err="1"/>
              <a:t>works</a:t>
            </a:r>
            <a:r>
              <a:rPr lang="es-MX"/>
              <a:t>". </a:t>
            </a:r>
            <a:r>
              <a:rPr lang="es-MX" err="1"/>
              <a:t>Please</a:t>
            </a:r>
            <a:r>
              <a:rPr lang="es-MX"/>
              <a:t> </a:t>
            </a:r>
            <a:r>
              <a:rPr lang="es-MX" err="1"/>
              <a:t>refer</a:t>
            </a:r>
            <a:r>
              <a:rPr lang="es-MX"/>
              <a:t> </a:t>
            </a:r>
            <a:r>
              <a:rPr lang="es-MX" err="1"/>
              <a:t>to</a:t>
            </a:r>
            <a:r>
              <a:rPr lang="es-MX"/>
              <a:t> </a:t>
            </a:r>
            <a:r>
              <a:rPr lang="es-MX" err="1"/>
              <a:t>book</a:t>
            </a:r>
            <a:r>
              <a:rPr lang="es-MX"/>
              <a:t> "</a:t>
            </a:r>
            <a:r>
              <a:rPr lang="es-MX" err="1"/>
              <a:t>An</a:t>
            </a:r>
            <a:r>
              <a:rPr lang="es-MX"/>
              <a:t> </a:t>
            </a:r>
            <a:r>
              <a:rPr lang="es-MX" err="1"/>
              <a:t>Introduction</a:t>
            </a:r>
            <a:r>
              <a:rPr lang="es-MX"/>
              <a:t> </a:t>
            </a:r>
            <a:r>
              <a:rPr lang="es-MX" err="1"/>
              <a:t>to</a:t>
            </a:r>
            <a:r>
              <a:rPr lang="es-MX"/>
              <a:t> GCC </a:t>
            </a:r>
            <a:r>
              <a:rPr lang="es-MX" err="1"/>
              <a:t>for</a:t>
            </a:r>
            <a:r>
              <a:rPr lang="es-MX"/>
              <a:t> </a:t>
            </a:r>
            <a:r>
              <a:rPr lang="es-MX" err="1"/>
              <a:t>the</a:t>
            </a:r>
            <a:r>
              <a:rPr lang="es-MX"/>
              <a:t> GNU </a:t>
            </a:r>
            <a:r>
              <a:rPr lang="es-MX" err="1"/>
              <a:t>compilers</a:t>
            </a:r>
            <a:r>
              <a:rPr lang="es-MX"/>
              <a:t> </a:t>
            </a:r>
            <a:r>
              <a:rPr lang="es-MX" err="1"/>
              <a:t>gcc</a:t>
            </a:r>
            <a:r>
              <a:rPr lang="es-MX"/>
              <a:t> and g++". Use </a:t>
            </a:r>
            <a:r>
              <a:rPr lang="es-MX" err="1"/>
              <a:t>any</a:t>
            </a:r>
            <a:r>
              <a:rPr lang="es-MX"/>
              <a:t> GNU </a:t>
            </a:r>
            <a:r>
              <a:rPr lang="es-MX" err="1"/>
              <a:t>toolchain</a:t>
            </a:r>
            <a:r>
              <a:rPr lang="es-MX"/>
              <a:t>, </a:t>
            </a:r>
            <a:r>
              <a:rPr lang="es-MX" err="1"/>
              <a:t>recommended</a:t>
            </a:r>
            <a:r>
              <a:rPr lang="es-MX"/>
              <a:t> </a:t>
            </a:r>
            <a:r>
              <a:rPr lang="es-MX" err="1"/>
              <a:t>ones</a:t>
            </a:r>
            <a:r>
              <a:rPr lang="es-MX"/>
              <a:t> are </a:t>
            </a:r>
            <a:r>
              <a:rPr lang="es-MX" err="1"/>
              <a:t>MinGW</a:t>
            </a:r>
            <a:r>
              <a:rPr lang="es-MX"/>
              <a:t> and </a:t>
            </a:r>
            <a:r>
              <a:rPr lang="es-MX" err="1"/>
              <a:t>CygWin</a:t>
            </a:r>
            <a:r>
              <a:rPr lang="es-MX"/>
              <a:t>.</a:t>
            </a:r>
          </a:p>
          <a:p>
            <a:pPr marL="0" indent="0">
              <a:buNone/>
            </a:pPr>
            <a:r>
              <a:rPr lang="es-MX" err="1"/>
              <a:t>Deliverable</a:t>
            </a:r>
            <a:r>
              <a:rPr lang="es-MX"/>
              <a:t>: </a:t>
            </a:r>
            <a:r>
              <a:rPr lang="es-MX" err="1"/>
              <a:t>Document</a:t>
            </a:r>
            <a:r>
              <a:rPr lang="es-MX"/>
              <a:t> </a:t>
            </a:r>
            <a:r>
              <a:rPr lang="es-MX" err="1"/>
              <a:t>the</a:t>
            </a:r>
            <a:r>
              <a:rPr lang="es-MX"/>
              <a:t> </a:t>
            </a:r>
            <a:r>
              <a:rPr lang="es-MX" err="1"/>
              <a:t>steps</a:t>
            </a:r>
            <a:r>
              <a:rPr lang="es-MX"/>
              <a:t> </a:t>
            </a:r>
            <a:r>
              <a:rPr lang="es-MX" err="1"/>
              <a:t>followed</a:t>
            </a:r>
            <a:r>
              <a:rPr lang="es-MX"/>
              <a:t>, archive </a:t>
            </a:r>
            <a:r>
              <a:rPr lang="es-MX" err="1"/>
              <a:t>the</a:t>
            </a:r>
            <a:r>
              <a:rPr lang="es-MX"/>
              <a:t> </a:t>
            </a:r>
            <a:r>
              <a:rPr lang="es-MX" err="1"/>
              <a:t>generated</a:t>
            </a:r>
            <a:r>
              <a:rPr lang="es-MX"/>
              <a:t> files, </a:t>
            </a:r>
            <a:r>
              <a:rPr lang="es-MX" err="1"/>
              <a:t>make</a:t>
            </a:r>
            <a:r>
              <a:rPr lang="es-MX"/>
              <a:t> </a:t>
            </a:r>
            <a:r>
              <a:rPr lang="es-MX" err="1"/>
              <a:t>sure</a:t>
            </a:r>
            <a:r>
              <a:rPr lang="es-MX"/>
              <a:t> </a:t>
            </a:r>
            <a:r>
              <a:rPr lang="es-MX" err="1"/>
              <a:t>to</a:t>
            </a:r>
            <a:r>
              <a:rPr lang="es-MX"/>
              <a:t> </a:t>
            </a:r>
            <a:r>
              <a:rPr lang="es-MX" err="1"/>
              <a:t>document</a:t>
            </a:r>
            <a:r>
              <a:rPr lang="es-MX"/>
              <a:t> </a:t>
            </a:r>
            <a:r>
              <a:rPr lang="es-MX" err="1"/>
              <a:t>toolchain</a:t>
            </a:r>
            <a:r>
              <a:rPr lang="es-MX"/>
              <a:t> and </a:t>
            </a:r>
            <a:r>
              <a:rPr lang="es-MX" err="1"/>
              <a:t>version</a:t>
            </a:r>
            <a:r>
              <a:rPr lang="es-MX"/>
              <a:t>.</a:t>
            </a:r>
          </a:p>
          <a:p>
            <a:pPr marL="0" indent="0">
              <a:buNone/>
            </a:pPr>
            <a:r>
              <a:rPr lang="es-MX"/>
              <a:t>Date: </a:t>
            </a:r>
            <a:r>
              <a:rPr lang="es-MX" err="1">
                <a:highlight>
                  <a:srgbClr val="008080"/>
                </a:highlight>
              </a:rPr>
              <a:t>September</a:t>
            </a:r>
            <a:r>
              <a:rPr lang="es-MX">
                <a:highlight>
                  <a:srgbClr val="008080"/>
                </a:highlight>
              </a:rPr>
              <a:t> 14, 2021</a:t>
            </a:r>
            <a:r>
              <a:rPr lang="es-MX"/>
              <a:t> </a:t>
            </a:r>
            <a:r>
              <a:rPr lang="es-MX" err="1"/>
              <a:t>Tuesday</a:t>
            </a:r>
            <a:endParaRPr lang="es-MX"/>
          </a:p>
        </p:txBody>
      </p:sp>
      <p:sp>
        <p:nvSpPr>
          <p:cNvPr id="4" name="Footer Placeholder 3">
            <a:extLst>
              <a:ext uri="{FF2B5EF4-FFF2-40B4-BE49-F238E27FC236}">
                <a16:creationId xmlns:a16="http://schemas.microsoft.com/office/drawing/2014/main" id="{396C4D0A-4FA9-4D2A-8B89-93E5CCE80E1A}"/>
              </a:ext>
            </a:extLst>
          </p:cNvPr>
          <p:cNvSpPr>
            <a:spLocks noGrp="1"/>
          </p:cNvSpPr>
          <p:nvPr>
            <p:ph type="ftr" sz="quarter" idx="11"/>
          </p:nvPr>
        </p:nvSpPr>
        <p:spPr/>
        <p:txBody>
          <a:bodyPr/>
          <a:lstStyle/>
          <a:p>
            <a:r>
              <a:rPr lang="it-IT"/>
              <a:t>C. </a:t>
            </a:r>
            <a:r>
              <a:rPr lang="it-IT" err="1"/>
              <a:t>Prieto</a:t>
            </a:r>
            <a:r>
              <a:rPr lang="it-IT"/>
              <a:t>, 2021-2</a:t>
            </a:r>
            <a:endParaRPr lang="en-US"/>
          </a:p>
        </p:txBody>
      </p:sp>
      <p:sp>
        <p:nvSpPr>
          <p:cNvPr id="5" name="Slide Number Placeholder 4">
            <a:extLst>
              <a:ext uri="{FF2B5EF4-FFF2-40B4-BE49-F238E27FC236}">
                <a16:creationId xmlns:a16="http://schemas.microsoft.com/office/drawing/2014/main" id="{1D54A637-B633-4433-9A97-785B9F8B702B}"/>
              </a:ext>
            </a:extLst>
          </p:cNvPr>
          <p:cNvSpPr>
            <a:spLocks noGrp="1"/>
          </p:cNvSpPr>
          <p:nvPr>
            <p:ph type="sldNum" sz="quarter" idx="12"/>
          </p:nvPr>
        </p:nvSpPr>
        <p:spPr/>
        <p:txBody>
          <a:bodyPr/>
          <a:lstStyle/>
          <a:p>
            <a:fld id="{4FAB73BC-B049-4115-A692-8D63A059BFB8}" type="slidenum">
              <a:rPr lang="en-US" smtClean="0"/>
              <a:t>6</a:t>
            </a:fld>
            <a:endParaRPr lang="en-US"/>
          </a:p>
        </p:txBody>
      </p:sp>
    </p:spTree>
    <p:extLst>
      <p:ext uri="{BB962C8B-B14F-4D97-AF65-F5344CB8AC3E}">
        <p14:creationId xmlns:p14="http://schemas.microsoft.com/office/powerpoint/2010/main" val="387663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7AA54-BF80-4D37-92C3-00CAD0A71616}"/>
              </a:ext>
            </a:extLst>
          </p:cNvPr>
          <p:cNvSpPr>
            <a:spLocks noGrp="1"/>
          </p:cNvSpPr>
          <p:nvPr>
            <p:ph type="title"/>
          </p:nvPr>
        </p:nvSpPr>
        <p:spPr/>
        <p:txBody>
          <a:bodyPr/>
          <a:lstStyle/>
          <a:p>
            <a:r>
              <a:rPr lang="en-US"/>
              <a:t>HW07 – .</a:t>
            </a:r>
            <a:r>
              <a:rPr lang="en-US" err="1"/>
              <a:t>lst</a:t>
            </a:r>
            <a:r>
              <a:rPr lang="en-US"/>
              <a:t>, .map and machine instructions</a:t>
            </a:r>
          </a:p>
        </p:txBody>
      </p:sp>
      <p:sp>
        <p:nvSpPr>
          <p:cNvPr id="3" name="Content Placeholder 2">
            <a:extLst>
              <a:ext uri="{FF2B5EF4-FFF2-40B4-BE49-F238E27FC236}">
                <a16:creationId xmlns:a16="http://schemas.microsoft.com/office/drawing/2014/main" id="{F5510AF5-C9E8-46FF-86E5-6DCCF9D8FC6D}"/>
              </a:ext>
            </a:extLst>
          </p:cNvPr>
          <p:cNvSpPr>
            <a:spLocks noGrp="1"/>
          </p:cNvSpPr>
          <p:nvPr>
            <p:ph idx="1"/>
          </p:nvPr>
        </p:nvSpPr>
        <p:spPr/>
        <p:txBody>
          <a:bodyPr vert="horz" lIns="45720" tIns="45720" rIns="45720" bIns="45720" rtlCol="0" anchor="t">
            <a:normAutofit/>
          </a:bodyPr>
          <a:lstStyle/>
          <a:p>
            <a:pPr marL="0" indent="0">
              <a:buNone/>
            </a:pPr>
            <a:r>
              <a:rPr lang="es-MX" err="1"/>
              <a:t>Using</a:t>
            </a:r>
            <a:r>
              <a:rPr lang="es-MX"/>
              <a:t> </a:t>
            </a:r>
            <a:r>
              <a:rPr lang="es-MX" err="1"/>
              <a:t>the</a:t>
            </a:r>
            <a:r>
              <a:rPr lang="es-MX"/>
              <a:t> </a:t>
            </a:r>
            <a:r>
              <a:rPr lang="es-MX" err="1"/>
              <a:t>HelloWorld</a:t>
            </a:r>
            <a:r>
              <a:rPr lang="es-MX"/>
              <a:t> </a:t>
            </a:r>
            <a:r>
              <a:rPr lang="es-MX" err="1"/>
              <a:t>project</a:t>
            </a:r>
            <a:r>
              <a:rPr lang="es-MX"/>
              <a:t> done </a:t>
            </a:r>
            <a:r>
              <a:rPr lang="es-MX" err="1"/>
              <a:t>for</a:t>
            </a:r>
            <a:r>
              <a:rPr lang="es-MX"/>
              <a:t> </a:t>
            </a:r>
            <a:r>
              <a:rPr lang="es-MX" err="1"/>
              <a:t>previous</a:t>
            </a:r>
            <a:r>
              <a:rPr lang="es-MX"/>
              <a:t> </a:t>
            </a:r>
            <a:r>
              <a:rPr lang="es-MX" err="1"/>
              <a:t>assignments</a:t>
            </a:r>
            <a:r>
              <a:rPr lang="es-MX"/>
              <a:t>, </a:t>
            </a:r>
            <a:r>
              <a:rPr lang="es-MX" err="1"/>
              <a:t>using</a:t>
            </a:r>
            <a:r>
              <a:rPr lang="es-MX"/>
              <a:t> </a:t>
            </a:r>
            <a:r>
              <a:rPr lang="es-MX" err="1"/>
              <a:t>Atollic</a:t>
            </a:r>
            <a:r>
              <a:rPr lang="es-MX"/>
              <a:t> </a:t>
            </a:r>
            <a:r>
              <a:rPr lang="es-MX" err="1"/>
              <a:t>TrueStudio</a:t>
            </a:r>
            <a:r>
              <a:rPr lang="es-MX"/>
              <a:t> and </a:t>
            </a:r>
            <a:r>
              <a:rPr lang="es-MX" err="1"/>
              <a:t>microcontroller</a:t>
            </a:r>
            <a:r>
              <a:rPr lang="es-MX"/>
              <a:t> STM32F334R8). </a:t>
            </a:r>
            <a:r>
              <a:rPr lang="es-MX" err="1"/>
              <a:t>Enable</a:t>
            </a:r>
            <a:r>
              <a:rPr lang="es-MX"/>
              <a:t> </a:t>
            </a:r>
            <a:r>
              <a:rPr lang="es-MX" err="1"/>
              <a:t>the</a:t>
            </a:r>
            <a:r>
              <a:rPr lang="es-MX"/>
              <a:t> </a:t>
            </a:r>
            <a:r>
              <a:rPr lang="es-MX" err="1"/>
              <a:t>generation</a:t>
            </a:r>
            <a:r>
              <a:rPr lang="es-MX"/>
              <a:t> </a:t>
            </a:r>
            <a:r>
              <a:rPr lang="es-MX" err="1"/>
              <a:t>of</a:t>
            </a:r>
            <a:r>
              <a:rPr lang="es-MX"/>
              <a:t> .</a:t>
            </a:r>
            <a:r>
              <a:rPr lang="es-MX" err="1"/>
              <a:t>list</a:t>
            </a:r>
            <a:r>
              <a:rPr lang="es-MX"/>
              <a:t>, .</a:t>
            </a:r>
            <a:r>
              <a:rPr lang="es-MX" err="1"/>
              <a:t>map</a:t>
            </a:r>
            <a:r>
              <a:rPr lang="es-MX"/>
              <a:t> and </a:t>
            </a:r>
            <a:r>
              <a:rPr lang="es-MX" err="1"/>
              <a:t>executable</a:t>
            </a:r>
            <a:r>
              <a:rPr lang="es-MX"/>
              <a:t> file (.</a:t>
            </a:r>
            <a:r>
              <a:rPr lang="es-MX" err="1"/>
              <a:t>hex</a:t>
            </a:r>
            <a:r>
              <a:rPr lang="es-MX"/>
              <a:t> </a:t>
            </a:r>
            <a:r>
              <a:rPr lang="es-MX" err="1"/>
              <a:t>or</a:t>
            </a:r>
            <a:r>
              <a:rPr lang="es-MX"/>
              <a:t> .</a:t>
            </a:r>
            <a:r>
              <a:rPr lang="es-MX" err="1"/>
              <a:t>elf</a:t>
            </a:r>
            <a:r>
              <a:rPr lang="es-MX"/>
              <a:t>). </a:t>
            </a:r>
            <a:r>
              <a:rPr lang="es-MX" err="1"/>
              <a:t>Make</a:t>
            </a:r>
            <a:r>
              <a:rPr lang="es-MX"/>
              <a:t> </a:t>
            </a:r>
            <a:r>
              <a:rPr lang="es-MX" err="1"/>
              <a:t>sure</a:t>
            </a:r>
            <a:r>
              <a:rPr lang="es-MX"/>
              <a:t> </a:t>
            </a:r>
            <a:r>
              <a:rPr lang="es-MX" err="1"/>
              <a:t>to</a:t>
            </a:r>
            <a:r>
              <a:rPr lang="es-MX"/>
              <a:t> </a:t>
            </a:r>
            <a:r>
              <a:rPr lang="es-MX" err="1"/>
              <a:t>find</a:t>
            </a:r>
            <a:r>
              <a:rPr lang="es-MX"/>
              <a:t> </a:t>
            </a:r>
            <a:r>
              <a:rPr lang="es-MX" err="1"/>
              <a:t>the</a:t>
            </a:r>
            <a:r>
              <a:rPr lang="es-MX"/>
              <a:t> </a:t>
            </a:r>
            <a:r>
              <a:rPr lang="es-MX" err="1"/>
              <a:t>first</a:t>
            </a:r>
            <a:r>
              <a:rPr lang="es-MX"/>
              <a:t> 3 </a:t>
            </a:r>
            <a:r>
              <a:rPr lang="es-MX" err="1"/>
              <a:t>instructions</a:t>
            </a:r>
            <a:r>
              <a:rPr lang="es-MX"/>
              <a:t> </a:t>
            </a:r>
            <a:r>
              <a:rPr lang="es-MX" err="1"/>
              <a:t>of</a:t>
            </a:r>
            <a:r>
              <a:rPr lang="es-MX"/>
              <a:t> </a:t>
            </a:r>
            <a:r>
              <a:rPr lang="es-MX" err="1"/>
              <a:t>the</a:t>
            </a:r>
            <a:r>
              <a:rPr lang="es-MX"/>
              <a:t> </a:t>
            </a:r>
            <a:r>
              <a:rPr lang="es-MX" err="1"/>
              <a:t>main</a:t>
            </a:r>
            <a:r>
              <a:rPr lang="es-MX"/>
              <a:t> </a:t>
            </a:r>
            <a:r>
              <a:rPr lang="es-MX" err="1"/>
              <a:t>function</a:t>
            </a:r>
            <a:r>
              <a:rPr lang="es-MX"/>
              <a:t>. Compare </a:t>
            </a:r>
            <a:r>
              <a:rPr lang="es-MX" err="1"/>
              <a:t>those</a:t>
            </a:r>
            <a:r>
              <a:rPr lang="es-MX"/>
              <a:t> 3 </a:t>
            </a:r>
            <a:r>
              <a:rPr lang="es-MX" err="1"/>
              <a:t>instructions</a:t>
            </a:r>
            <a:r>
              <a:rPr lang="es-MX"/>
              <a:t> and </a:t>
            </a:r>
            <a:r>
              <a:rPr lang="es-MX" err="1"/>
              <a:t>explain</a:t>
            </a:r>
            <a:r>
              <a:rPr lang="es-MX"/>
              <a:t> </a:t>
            </a:r>
            <a:r>
              <a:rPr lang="es-MX" err="1"/>
              <a:t>what</a:t>
            </a:r>
            <a:r>
              <a:rPr lang="es-MX"/>
              <a:t> </a:t>
            </a:r>
            <a:r>
              <a:rPr lang="es-MX" err="1"/>
              <a:t>they</a:t>
            </a:r>
            <a:r>
              <a:rPr lang="es-MX"/>
              <a:t> do </a:t>
            </a:r>
            <a:r>
              <a:rPr lang="es-MX" err="1"/>
              <a:t>by</a:t>
            </a:r>
            <a:r>
              <a:rPr lang="es-MX"/>
              <a:t> </a:t>
            </a:r>
            <a:r>
              <a:rPr lang="es-MX" err="1"/>
              <a:t>using</a:t>
            </a:r>
            <a:r>
              <a:rPr lang="es-MX"/>
              <a:t> ARM </a:t>
            </a:r>
            <a:r>
              <a:rPr lang="es-MX" err="1"/>
              <a:t>reference</a:t>
            </a:r>
            <a:r>
              <a:rPr lang="es-MX"/>
              <a:t> manual:</a:t>
            </a:r>
          </a:p>
          <a:p>
            <a:pPr>
              <a:buNone/>
            </a:pPr>
            <a:r>
              <a:rPr lang="en-US">
                <a:ea typeface="+mn-lt"/>
                <a:cs typeface="+mn-lt"/>
                <a:hlinkClick r:id="rId2"/>
              </a:rPr>
              <a:t>https://developer.arm.com/docs/ddi0403/e/armv7-m-architecture-reference-manual</a:t>
            </a:r>
            <a:endParaRPr lang="es-MX">
              <a:ea typeface="+mn-lt"/>
              <a:cs typeface="+mn-lt"/>
            </a:endParaRPr>
          </a:p>
          <a:p>
            <a:pPr marL="0" indent="0">
              <a:buNone/>
            </a:pPr>
            <a:r>
              <a:rPr lang="es-MX" err="1"/>
              <a:t>Deliverable</a:t>
            </a:r>
            <a:r>
              <a:rPr lang="es-MX"/>
              <a:t>: </a:t>
            </a:r>
            <a:r>
              <a:rPr lang="es-MX" err="1"/>
              <a:t>Document</a:t>
            </a:r>
            <a:r>
              <a:rPr lang="es-MX"/>
              <a:t> </a:t>
            </a:r>
            <a:r>
              <a:rPr lang="es-MX" err="1"/>
              <a:t>the</a:t>
            </a:r>
            <a:r>
              <a:rPr lang="es-MX"/>
              <a:t> </a:t>
            </a:r>
            <a:r>
              <a:rPr lang="es-MX" err="1"/>
              <a:t>steps</a:t>
            </a:r>
            <a:r>
              <a:rPr lang="es-MX"/>
              <a:t> </a:t>
            </a:r>
            <a:r>
              <a:rPr lang="es-MX" err="1"/>
              <a:t>followed</a:t>
            </a:r>
            <a:r>
              <a:rPr lang="es-MX"/>
              <a:t>, and </a:t>
            </a:r>
            <a:r>
              <a:rPr lang="es-MX" err="1"/>
              <a:t>the</a:t>
            </a:r>
            <a:r>
              <a:rPr lang="es-MX"/>
              <a:t> </a:t>
            </a:r>
            <a:r>
              <a:rPr lang="es-MX" err="1"/>
              <a:t>explanation</a:t>
            </a:r>
            <a:r>
              <a:rPr lang="es-MX"/>
              <a:t> </a:t>
            </a:r>
            <a:r>
              <a:rPr lang="es-MX" err="1"/>
              <a:t>of</a:t>
            </a:r>
            <a:r>
              <a:rPr lang="es-MX"/>
              <a:t> </a:t>
            </a:r>
            <a:r>
              <a:rPr lang="es-MX" err="1"/>
              <a:t>these</a:t>
            </a:r>
            <a:r>
              <a:rPr lang="es-MX"/>
              <a:t> 3 </a:t>
            </a:r>
            <a:r>
              <a:rPr lang="es-MX" err="1"/>
              <a:t>instructions</a:t>
            </a:r>
            <a:r>
              <a:rPr lang="es-MX"/>
              <a:t>. </a:t>
            </a:r>
            <a:r>
              <a:rPr lang="es-MX" err="1"/>
              <a:t>Include</a:t>
            </a:r>
            <a:r>
              <a:rPr lang="es-MX"/>
              <a:t> a Word </a:t>
            </a:r>
            <a:r>
              <a:rPr lang="es-MX" err="1"/>
              <a:t>document</a:t>
            </a:r>
            <a:r>
              <a:rPr lang="es-MX"/>
              <a:t>, </a:t>
            </a:r>
            <a:r>
              <a:rPr lang="es-MX" err="1"/>
              <a:t>the</a:t>
            </a:r>
            <a:r>
              <a:rPr lang="es-MX"/>
              <a:t> .</a:t>
            </a:r>
            <a:r>
              <a:rPr lang="es-MX" err="1"/>
              <a:t>list</a:t>
            </a:r>
            <a:r>
              <a:rPr lang="es-MX"/>
              <a:t>, .</a:t>
            </a:r>
            <a:r>
              <a:rPr lang="es-MX" err="1"/>
              <a:t>map</a:t>
            </a:r>
            <a:r>
              <a:rPr lang="es-MX"/>
              <a:t>, .</a:t>
            </a:r>
            <a:r>
              <a:rPr lang="es-MX" err="1"/>
              <a:t>hex</a:t>
            </a:r>
            <a:r>
              <a:rPr lang="es-MX"/>
              <a:t> and .</a:t>
            </a:r>
            <a:r>
              <a:rPr lang="es-MX" err="1"/>
              <a:t>elf</a:t>
            </a:r>
            <a:r>
              <a:rPr lang="es-MX"/>
              <a:t> files.</a:t>
            </a:r>
          </a:p>
          <a:p>
            <a:pPr marL="0" indent="0">
              <a:buNone/>
            </a:pPr>
            <a:r>
              <a:rPr lang="es-MX"/>
              <a:t>Date: </a:t>
            </a:r>
            <a:r>
              <a:rPr lang="es-MX" err="1">
                <a:highlight>
                  <a:srgbClr val="008080"/>
                </a:highlight>
              </a:rPr>
              <a:t>September</a:t>
            </a:r>
            <a:r>
              <a:rPr lang="es-MX">
                <a:highlight>
                  <a:srgbClr val="008080"/>
                </a:highlight>
              </a:rPr>
              <a:t> 21, 2021</a:t>
            </a:r>
            <a:r>
              <a:rPr lang="es-MX"/>
              <a:t> </a:t>
            </a:r>
            <a:r>
              <a:rPr lang="es-MX" err="1"/>
              <a:t>Tuesday</a:t>
            </a:r>
            <a:endParaRPr lang="es-MX"/>
          </a:p>
        </p:txBody>
      </p:sp>
      <p:sp>
        <p:nvSpPr>
          <p:cNvPr id="4" name="Footer Placeholder 3">
            <a:extLst>
              <a:ext uri="{FF2B5EF4-FFF2-40B4-BE49-F238E27FC236}">
                <a16:creationId xmlns:a16="http://schemas.microsoft.com/office/drawing/2014/main" id="{396C4D0A-4FA9-4D2A-8B89-93E5CCE80E1A}"/>
              </a:ext>
            </a:extLst>
          </p:cNvPr>
          <p:cNvSpPr>
            <a:spLocks noGrp="1"/>
          </p:cNvSpPr>
          <p:nvPr>
            <p:ph type="ftr" sz="quarter" idx="11"/>
          </p:nvPr>
        </p:nvSpPr>
        <p:spPr/>
        <p:txBody>
          <a:bodyPr/>
          <a:lstStyle/>
          <a:p>
            <a:r>
              <a:rPr lang="it-IT"/>
              <a:t>C. </a:t>
            </a:r>
            <a:r>
              <a:rPr lang="it-IT" err="1"/>
              <a:t>Prieto</a:t>
            </a:r>
            <a:r>
              <a:rPr lang="it-IT"/>
              <a:t>, 2021-2</a:t>
            </a:r>
            <a:endParaRPr lang="en-US"/>
          </a:p>
        </p:txBody>
      </p:sp>
      <p:sp>
        <p:nvSpPr>
          <p:cNvPr id="5" name="Slide Number Placeholder 4">
            <a:extLst>
              <a:ext uri="{FF2B5EF4-FFF2-40B4-BE49-F238E27FC236}">
                <a16:creationId xmlns:a16="http://schemas.microsoft.com/office/drawing/2014/main" id="{1D54A637-B633-4433-9A97-785B9F8B702B}"/>
              </a:ext>
            </a:extLst>
          </p:cNvPr>
          <p:cNvSpPr>
            <a:spLocks noGrp="1"/>
          </p:cNvSpPr>
          <p:nvPr>
            <p:ph type="sldNum" sz="quarter" idx="12"/>
          </p:nvPr>
        </p:nvSpPr>
        <p:spPr/>
        <p:txBody>
          <a:bodyPr/>
          <a:lstStyle/>
          <a:p>
            <a:fld id="{4FAB73BC-B049-4115-A692-8D63A059BFB8}" type="slidenum">
              <a:rPr lang="en-US" smtClean="0"/>
              <a:t>7</a:t>
            </a:fld>
            <a:endParaRPr lang="en-US"/>
          </a:p>
        </p:txBody>
      </p:sp>
    </p:spTree>
    <p:extLst>
      <p:ext uri="{BB962C8B-B14F-4D97-AF65-F5344CB8AC3E}">
        <p14:creationId xmlns:p14="http://schemas.microsoft.com/office/powerpoint/2010/main" val="2333686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7AA54-BF80-4D37-92C3-00CAD0A71616}"/>
              </a:ext>
            </a:extLst>
          </p:cNvPr>
          <p:cNvSpPr>
            <a:spLocks noGrp="1"/>
          </p:cNvSpPr>
          <p:nvPr>
            <p:ph type="title"/>
          </p:nvPr>
        </p:nvSpPr>
        <p:spPr/>
        <p:txBody>
          <a:bodyPr/>
          <a:lstStyle/>
          <a:p>
            <a:r>
              <a:rPr lang="en-US"/>
              <a:t>HW08 – output file format </a:t>
            </a:r>
          </a:p>
        </p:txBody>
      </p:sp>
      <p:sp>
        <p:nvSpPr>
          <p:cNvPr id="3" name="Content Placeholder 2">
            <a:extLst>
              <a:ext uri="{FF2B5EF4-FFF2-40B4-BE49-F238E27FC236}">
                <a16:creationId xmlns:a16="http://schemas.microsoft.com/office/drawing/2014/main" id="{F5510AF5-C9E8-46FF-86E5-6DCCF9D8FC6D}"/>
              </a:ext>
            </a:extLst>
          </p:cNvPr>
          <p:cNvSpPr>
            <a:spLocks noGrp="1"/>
          </p:cNvSpPr>
          <p:nvPr>
            <p:ph idx="1"/>
          </p:nvPr>
        </p:nvSpPr>
        <p:spPr/>
        <p:txBody>
          <a:bodyPr vert="horz" lIns="45720" tIns="45720" rIns="45720" bIns="45720" rtlCol="0" anchor="t">
            <a:normAutofit/>
          </a:bodyPr>
          <a:lstStyle/>
          <a:p>
            <a:pPr marL="0" indent="0" algn="just">
              <a:buNone/>
            </a:pPr>
            <a:r>
              <a:rPr lang="es-MX" err="1">
                <a:ea typeface="+mn-lt"/>
                <a:cs typeface="+mn-lt"/>
              </a:rPr>
              <a:t>Search</a:t>
            </a:r>
            <a:r>
              <a:rPr lang="es-MX">
                <a:ea typeface="+mn-lt"/>
                <a:cs typeface="+mn-lt"/>
              </a:rPr>
              <a:t> </a:t>
            </a:r>
            <a:r>
              <a:rPr lang="es-MX" err="1">
                <a:ea typeface="+mn-lt"/>
                <a:cs typeface="+mn-lt"/>
              </a:rPr>
              <a:t>for</a:t>
            </a:r>
            <a:r>
              <a:rPr lang="es-MX">
                <a:ea typeface="+mn-lt"/>
                <a:cs typeface="+mn-lt"/>
              </a:rPr>
              <a:t> .</a:t>
            </a:r>
            <a:r>
              <a:rPr lang="es-MX" err="1">
                <a:ea typeface="+mn-lt"/>
                <a:cs typeface="+mn-lt"/>
              </a:rPr>
              <a:t>hex</a:t>
            </a:r>
            <a:r>
              <a:rPr lang="es-MX">
                <a:ea typeface="+mn-lt"/>
                <a:cs typeface="+mn-lt"/>
              </a:rPr>
              <a:t> (Intel), .</a:t>
            </a:r>
            <a:r>
              <a:rPr lang="es-MX" err="1">
                <a:ea typeface="+mn-lt"/>
                <a:cs typeface="+mn-lt"/>
              </a:rPr>
              <a:t>mot</a:t>
            </a:r>
            <a:r>
              <a:rPr lang="es-MX">
                <a:ea typeface="+mn-lt"/>
                <a:cs typeface="+mn-lt"/>
              </a:rPr>
              <a:t> (Motorola) and .</a:t>
            </a:r>
            <a:r>
              <a:rPr lang="es-MX" err="1">
                <a:ea typeface="+mn-lt"/>
                <a:cs typeface="+mn-lt"/>
              </a:rPr>
              <a:t>elf</a:t>
            </a:r>
            <a:r>
              <a:rPr lang="es-MX">
                <a:ea typeface="+mn-lt"/>
                <a:cs typeface="+mn-lt"/>
              </a:rPr>
              <a:t> file </a:t>
            </a:r>
            <a:r>
              <a:rPr lang="es-MX" err="1">
                <a:ea typeface="+mn-lt"/>
                <a:cs typeface="+mn-lt"/>
              </a:rPr>
              <a:t>formats</a:t>
            </a:r>
            <a:r>
              <a:rPr lang="es-MX">
                <a:ea typeface="+mn-lt"/>
                <a:cs typeface="+mn-lt"/>
              </a:rPr>
              <a:t>, describe </a:t>
            </a:r>
            <a:r>
              <a:rPr lang="es-MX" err="1">
                <a:ea typeface="+mn-lt"/>
                <a:cs typeface="+mn-lt"/>
              </a:rPr>
              <a:t>the</a:t>
            </a:r>
            <a:r>
              <a:rPr lang="es-MX">
                <a:ea typeface="+mn-lt"/>
                <a:cs typeface="+mn-lt"/>
              </a:rPr>
              <a:t> </a:t>
            </a:r>
            <a:r>
              <a:rPr lang="es-MX" err="1">
                <a:ea typeface="+mn-lt"/>
                <a:cs typeface="+mn-lt"/>
              </a:rPr>
              <a:t>format</a:t>
            </a:r>
            <a:r>
              <a:rPr lang="es-MX">
                <a:ea typeface="+mn-lt"/>
                <a:cs typeface="+mn-lt"/>
              </a:rPr>
              <a:t> and </a:t>
            </a:r>
            <a:r>
              <a:rPr lang="es-MX" err="1">
                <a:ea typeface="+mn-lt"/>
                <a:cs typeface="+mn-lt"/>
              </a:rPr>
              <a:t>add</a:t>
            </a:r>
            <a:r>
              <a:rPr lang="es-MX">
                <a:ea typeface="+mn-lt"/>
                <a:cs typeface="+mn-lt"/>
              </a:rPr>
              <a:t> </a:t>
            </a:r>
            <a:r>
              <a:rPr lang="es-MX" err="1">
                <a:ea typeface="+mn-lt"/>
                <a:cs typeface="+mn-lt"/>
              </a:rPr>
              <a:t>an</a:t>
            </a:r>
            <a:r>
              <a:rPr lang="es-MX">
                <a:ea typeface="+mn-lt"/>
                <a:cs typeface="+mn-lt"/>
              </a:rPr>
              <a:t> </a:t>
            </a:r>
            <a:r>
              <a:rPr lang="es-MX" err="1">
                <a:ea typeface="+mn-lt"/>
                <a:cs typeface="+mn-lt"/>
              </a:rPr>
              <a:t>example</a:t>
            </a:r>
            <a:r>
              <a:rPr lang="es-MX">
                <a:ea typeface="+mn-lt"/>
                <a:cs typeface="+mn-lt"/>
              </a:rPr>
              <a:t> </a:t>
            </a:r>
            <a:r>
              <a:rPr lang="es-MX" err="1">
                <a:ea typeface="+mn-lt"/>
                <a:cs typeface="+mn-lt"/>
              </a:rPr>
              <a:t>obtained</a:t>
            </a:r>
            <a:r>
              <a:rPr lang="es-MX">
                <a:ea typeface="+mn-lt"/>
                <a:cs typeface="+mn-lt"/>
              </a:rPr>
              <a:t> </a:t>
            </a:r>
            <a:r>
              <a:rPr lang="es-MX" err="1">
                <a:ea typeface="+mn-lt"/>
                <a:cs typeface="+mn-lt"/>
              </a:rPr>
              <a:t>from</a:t>
            </a:r>
            <a:r>
              <a:rPr lang="es-MX">
                <a:ea typeface="+mn-lt"/>
                <a:cs typeface="+mn-lt"/>
              </a:rPr>
              <a:t> </a:t>
            </a:r>
            <a:r>
              <a:rPr lang="es-MX" err="1">
                <a:ea typeface="+mn-lt"/>
                <a:cs typeface="+mn-lt"/>
              </a:rPr>
              <a:t>the</a:t>
            </a:r>
            <a:r>
              <a:rPr lang="es-MX">
                <a:ea typeface="+mn-lt"/>
                <a:cs typeface="+mn-lt"/>
              </a:rPr>
              <a:t> </a:t>
            </a:r>
            <a:r>
              <a:rPr lang="es-MX" err="1">
                <a:ea typeface="+mn-lt"/>
                <a:cs typeface="+mn-lt"/>
              </a:rPr>
              <a:t>Hello</a:t>
            </a:r>
            <a:r>
              <a:rPr lang="es-MX">
                <a:ea typeface="+mn-lt"/>
                <a:cs typeface="+mn-lt"/>
              </a:rPr>
              <a:t> </a:t>
            </a:r>
            <a:r>
              <a:rPr lang="es-MX" err="1">
                <a:ea typeface="+mn-lt"/>
                <a:cs typeface="+mn-lt"/>
              </a:rPr>
              <a:t>World</a:t>
            </a:r>
            <a:r>
              <a:rPr lang="es-MX">
                <a:ea typeface="+mn-lt"/>
                <a:cs typeface="+mn-lt"/>
              </a:rPr>
              <a:t> </a:t>
            </a:r>
            <a:r>
              <a:rPr lang="es-MX" err="1">
                <a:ea typeface="+mn-lt"/>
                <a:cs typeface="+mn-lt"/>
              </a:rPr>
              <a:t>project</a:t>
            </a:r>
            <a:r>
              <a:rPr lang="es-MX">
                <a:ea typeface="+mn-lt"/>
                <a:cs typeface="+mn-lt"/>
              </a:rPr>
              <a:t>. </a:t>
            </a:r>
            <a:r>
              <a:rPr lang="es-MX" err="1">
                <a:ea typeface="+mn-lt"/>
                <a:cs typeface="+mn-lt"/>
              </a:rPr>
              <a:t>Provide</a:t>
            </a:r>
            <a:r>
              <a:rPr lang="es-MX">
                <a:ea typeface="+mn-lt"/>
                <a:cs typeface="+mn-lt"/>
              </a:rPr>
              <a:t> 3 </a:t>
            </a:r>
            <a:r>
              <a:rPr lang="es-MX" err="1">
                <a:ea typeface="+mn-lt"/>
                <a:cs typeface="+mn-lt"/>
              </a:rPr>
              <a:t>advantages</a:t>
            </a:r>
            <a:r>
              <a:rPr lang="es-MX">
                <a:ea typeface="+mn-lt"/>
                <a:cs typeface="+mn-lt"/>
              </a:rPr>
              <a:t> and </a:t>
            </a:r>
            <a:r>
              <a:rPr lang="es-MX" err="1">
                <a:ea typeface="+mn-lt"/>
                <a:cs typeface="+mn-lt"/>
              </a:rPr>
              <a:t>disadvantages</a:t>
            </a:r>
            <a:r>
              <a:rPr lang="es-MX">
                <a:ea typeface="+mn-lt"/>
                <a:cs typeface="+mn-lt"/>
              </a:rPr>
              <a:t> </a:t>
            </a:r>
            <a:r>
              <a:rPr lang="es-MX" err="1">
                <a:ea typeface="+mn-lt"/>
                <a:cs typeface="+mn-lt"/>
              </a:rPr>
              <a:t>of</a:t>
            </a:r>
            <a:r>
              <a:rPr lang="es-MX">
                <a:ea typeface="+mn-lt"/>
                <a:cs typeface="+mn-lt"/>
              </a:rPr>
              <a:t> </a:t>
            </a:r>
            <a:r>
              <a:rPr lang="es-MX" err="1">
                <a:ea typeface="+mn-lt"/>
                <a:cs typeface="+mn-lt"/>
              </a:rPr>
              <a:t>each</a:t>
            </a:r>
            <a:r>
              <a:rPr lang="es-MX">
                <a:ea typeface="+mn-lt"/>
                <a:cs typeface="+mn-lt"/>
              </a:rPr>
              <a:t>.</a:t>
            </a:r>
            <a:endParaRPr lang="es-MX"/>
          </a:p>
          <a:p>
            <a:pPr marL="0" indent="0">
              <a:buNone/>
            </a:pPr>
            <a:r>
              <a:rPr lang="es-MX" err="1"/>
              <a:t>Deliverable</a:t>
            </a:r>
            <a:r>
              <a:rPr lang="es-MX"/>
              <a:t>: </a:t>
            </a:r>
            <a:r>
              <a:rPr lang="es-MX" err="1"/>
              <a:t>Include</a:t>
            </a:r>
            <a:r>
              <a:rPr lang="es-MX"/>
              <a:t> a Word </a:t>
            </a:r>
            <a:r>
              <a:rPr lang="es-MX" err="1"/>
              <a:t>document</a:t>
            </a:r>
            <a:r>
              <a:rPr lang="es-MX"/>
              <a:t>, </a:t>
            </a:r>
            <a:r>
              <a:rPr lang="es-MX" err="1"/>
              <a:t>the</a:t>
            </a:r>
            <a:r>
              <a:rPr lang="es-MX"/>
              <a:t> </a:t>
            </a:r>
            <a:r>
              <a:rPr lang="es-MX" err="1"/>
              <a:t>example</a:t>
            </a:r>
            <a:r>
              <a:rPr lang="es-MX"/>
              <a:t> </a:t>
            </a:r>
            <a:r>
              <a:rPr lang="es-MX" err="1"/>
              <a:t>of</a:t>
            </a:r>
            <a:r>
              <a:rPr lang="es-MX"/>
              <a:t> .</a:t>
            </a:r>
            <a:r>
              <a:rPr lang="es-MX" err="1"/>
              <a:t>hex</a:t>
            </a:r>
            <a:r>
              <a:rPr lang="es-MX"/>
              <a:t>, .</a:t>
            </a:r>
            <a:r>
              <a:rPr lang="es-MX" err="1"/>
              <a:t>mot</a:t>
            </a:r>
            <a:r>
              <a:rPr lang="es-MX"/>
              <a:t>/.</a:t>
            </a:r>
            <a:r>
              <a:rPr lang="es-MX" err="1"/>
              <a:t>srec</a:t>
            </a:r>
            <a:r>
              <a:rPr lang="es-MX"/>
              <a:t> and .</a:t>
            </a:r>
            <a:r>
              <a:rPr lang="es-MX" err="1"/>
              <a:t>elf</a:t>
            </a:r>
            <a:r>
              <a:rPr lang="es-MX"/>
              <a:t> files.</a:t>
            </a:r>
          </a:p>
          <a:p>
            <a:pPr marL="0" indent="0">
              <a:buNone/>
            </a:pPr>
            <a:r>
              <a:rPr lang="es-MX"/>
              <a:t>Date: </a:t>
            </a:r>
            <a:r>
              <a:rPr lang="es-MX" err="1">
                <a:highlight>
                  <a:srgbClr val="008080"/>
                </a:highlight>
              </a:rPr>
              <a:t>September</a:t>
            </a:r>
            <a:r>
              <a:rPr lang="es-MX">
                <a:highlight>
                  <a:srgbClr val="008080"/>
                </a:highlight>
              </a:rPr>
              <a:t> 21, 2021</a:t>
            </a:r>
            <a:r>
              <a:rPr lang="es-MX"/>
              <a:t> </a:t>
            </a:r>
            <a:r>
              <a:rPr lang="es-MX" err="1"/>
              <a:t>Tuesday</a:t>
            </a:r>
            <a:endParaRPr lang="es-MX"/>
          </a:p>
        </p:txBody>
      </p:sp>
      <p:sp>
        <p:nvSpPr>
          <p:cNvPr id="4" name="Footer Placeholder 3">
            <a:extLst>
              <a:ext uri="{FF2B5EF4-FFF2-40B4-BE49-F238E27FC236}">
                <a16:creationId xmlns:a16="http://schemas.microsoft.com/office/drawing/2014/main" id="{396C4D0A-4FA9-4D2A-8B89-93E5CCE80E1A}"/>
              </a:ext>
            </a:extLst>
          </p:cNvPr>
          <p:cNvSpPr>
            <a:spLocks noGrp="1"/>
          </p:cNvSpPr>
          <p:nvPr>
            <p:ph type="ftr" sz="quarter" idx="11"/>
          </p:nvPr>
        </p:nvSpPr>
        <p:spPr/>
        <p:txBody>
          <a:bodyPr/>
          <a:lstStyle/>
          <a:p>
            <a:r>
              <a:rPr lang="it-IT"/>
              <a:t>C. </a:t>
            </a:r>
            <a:r>
              <a:rPr lang="it-IT" err="1"/>
              <a:t>Prieto</a:t>
            </a:r>
            <a:r>
              <a:rPr lang="it-IT"/>
              <a:t>, 2021-2</a:t>
            </a:r>
            <a:endParaRPr lang="en-US"/>
          </a:p>
        </p:txBody>
      </p:sp>
      <p:sp>
        <p:nvSpPr>
          <p:cNvPr id="5" name="Slide Number Placeholder 4">
            <a:extLst>
              <a:ext uri="{FF2B5EF4-FFF2-40B4-BE49-F238E27FC236}">
                <a16:creationId xmlns:a16="http://schemas.microsoft.com/office/drawing/2014/main" id="{1D54A637-B633-4433-9A97-785B9F8B702B}"/>
              </a:ext>
            </a:extLst>
          </p:cNvPr>
          <p:cNvSpPr>
            <a:spLocks noGrp="1"/>
          </p:cNvSpPr>
          <p:nvPr>
            <p:ph type="sldNum" sz="quarter" idx="12"/>
          </p:nvPr>
        </p:nvSpPr>
        <p:spPr/>
        <p:txBody>
          <a:bodyPr/>
          <a:lstStyle/>
          <a:p>
            <a:fld id="{4FAB73BC-B049-4115-A692-8D63A059BFB8}" type="slidenum">
              <a:rPr lang="en-US" smtClean="0"/>
              <a:t>8</a:t>
            </a:fld>
            <a:endParaRPr lang="en-US"/>
          </a:p>
        </p:txBody>
      </p:sp>
    </p:spTree>
    <p:extLst>
      <p:ext uri="{BB962C8B-B14F-4D97-AF65-F5344CB8AC3E}">
        <p14:creationId xmlns:p14="http://schemas.microsoft.com/office/powerpoint/2010/main" val="2966612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B4912-EA70-40F7-8724-01DB1A0DDAE3}"/>
              </a:ext>
            </a:extLst>
          </p:cNvPr>
          <p:cNvSpPr>
            <a:spLocks noGrp="1"/>
          </p:cNvSpPr>
          <p:nvPr>
            <p:ph type="title"/>
          </p:nvPr>
        </p:nvSpPr>
        <p:spPr/>
        <p:txBody>
          <a:bodyPr/>
          <a:lstStyle/>
          <a:p>
            <a:r>
              <a:rPr lang="es-ES_tradnl" sz="5400"/>
              <a:t>Fundamental and </a:t>
            </a:r>
            <a:r>
              <a:rPr lang="es-ES_tradnl" sz="5400" err="1"/>
              <a:t>derived</a:t>
            </a:r>
            <a:r>
              <a:rPr lang="es-ES_tradnl" sz="5400"/>
              <a:t> data </a:t>
            </a:r>
            <a:r>
              <a:rPr lang="es-ES_tradnl" sz="5400" err="1"/>
              <a:t>type</a:t>
            </a:r>
            <a:endParaRPr lang="en-US" err="1"/>
          </a:p>
        </p:txBody>
      </p:sp>
      <p:sp>
        <p:nvSpPr>
          <p:cNvPr id="3" name="Content Placeholder 2">
            <a:extLst>
              <a:ext uri="{FF2B5EF4-FFF2-40B4-BE49-F238E27FC236}">
                <a16:creationId xmlns:a16="http://schemas.microsoft.com/office/drawing/2014/main" id="{2A98F2F0-3157-4AAD-B0B1-F9866D4E5240}"/>
              </a:ext>
            </a:extLst>
          </p:cNvPr>
          <p:cNvSpPr>
            <a:spLocks noGrp="1"/>
          </p:cNvSpPr>
          <p:nvPr>
            <p:ph idx="1"/>
          </p:nvPr>
        </p:nvSpPr>
        <p:spPr/>
        <p:txBody>
          <a:bodyPr vert="horz" lIns="45720" tIns="45720" rIns="45720" bIns="45720" rtlCol="0" anchor="t">
            <a:normAutofit/>
          </a:bodyPr>
          <a:lstStyle/>
          <a:p>
            <a:r>
              <a:rPr lang="es-ES_tradnl" sz="2400" b="1" err="1"/>
              <a:t>enum</a:t>
            </a:r>
            <a:endParaRPr lang="es-ES_tradnl" sz="2400" b="1"/>
          </a:p>
          <a:p>
            <a:r>
              <a:rPr lang="es-ES_tradnl" sz="2400"/>
              <a:t>C </a:t>
            </a:r>
            <a:r>
              <a:rPr lang="es-ES_tradnl" sz="2400" err="1"/>
              <a:t>programming</a:t>
            </a:r>
            <a:r>
              <a:rPr lang="es-ES_tradnl" sz="2400"/>
              <a:t> </a:t>
            </a:r>
            <a:r>
              <a:rPr lang="es-ES_tradnl" sz="2400" err="1"/>
              <a:t>Language</a:t>
            </a:r>
            <a:r>
              <a:rPr lang="es-ES_tradnl" sz="2400"/>
              <a:t> [3], page 39, </a:t>
            </a:r>
            <a:r>
              <a:rPr lang="es-ES_tradnl" sz="2400" err="1"/>
              <a:t>appendix</a:t>
            </a:r>
            <a:r>
              <a:rPr lang="es-ES_tradnl" sz="2400"/>
              <a:t> A4.2 (final), </a:t>
            </a:r>
            <a:r>
              <a:rPr lang="es-ES_tradnl" sz="2400" err="1"/>
              <a:t>appendix</a:t>
            </a:r>
            <a:r>
              <a:rPr lang="es-ES_tradnl" sz="2400"/>
              <a:t> A8.4</a:t>
            </a:r>
          </a:p>
          <a:p>
            <a:r>
              <a:rPr lang="es-ES_tradnl" sz="2400" b="1" err="1"/>
              <a:t>Struct</a:t>
            </a:r>
            <a:r>
              <a:rPr lang="es-ES_tradnl" sz="2400" b="1"/>
              <a:t> / </a:t>
            </a:r>
            <a:r>
              <a:rPr lang="es-ES_tradnl" sz="2400" b="1" err="1"/>
              <a:t>union</a:t>
            </a:r>
            <a:r>
              <a:rPr lang="es-ES_tradnl" sz="2400" b="1"/>
              <a:t> / </a:t>
            </a:r>
            <a:r>
              <a:rPr lang="es-ES_tradnl" sz="2400" b="1" err="1"/>
              <a:t>typedef</a:t>
            </a:r>
            <a:endParaRPr lang="es-ES_tradnl" sz="2400" b="1"/>
          </a:p>
          <a:p>
            <a:r>
              <a:rPr lang="es-ES_tradnl" sz="2400"/>
              <a:t>C </a:t>
            </a:r>
            <a:r>
              <a:rPr lang="es-ES_tradnl" sz="2400" err="1"/>
              <a:t>programming</a:t>
            </a:r>
            <a:r>
              <a:rPr lang="es-ES_tradnl" sz="2400"/>
              <a:t> </a:t>
            </a:r>
            <a:r>
              <a:rPr lang="es-ES_tradnl" sz="2400" err="1"/>
              <a:t>language</a:t>
            </a:r>
            <a:r>
              <a:rPr lang="es-ES_tradnl" sz="2400"/>
              <a:t> [3], </a:t>
            </a:r>
            <a:r>
              <a:rPr lang="es-ES_tradnl" sz="2400" err="1"/>
              <a:t>Chapter</a:t>
            </a:r>
            <a:r>
              <a:rPr lang="es-ES_tradnl" sz="2400"/>
              <a:t> 6. </a:t>
            </a:r>
          </a:p>
          <a:p>
            <a:endParaRPr lang="en-US"/>
          </a:p>
        </p:txBody>
      </p:sp>
      <p:sp>
        <p:nvSpPr>
          <p:cNvPr id="4" name="Footer Placeholder 3">
            <a:extLst>
              <a:ext uri="{FF2B5EF4-FFF2-40B4-BE49-F238E27FC236}">
                <a16:creationId xmlns:a16="http://schemas.microsoft.com/office/drawing/2014/main" id="{B0C3B528-BBA3-45D7-800E-F7A7B308E223}"/>
              </a:ext>
            </a:extLst>
          </p:cNvPr>
          <p:cNvSpPr>
            <a:spLocks noGrp="1"/>
          </p:cNvSpPr>
          <p:nvPr>
            <p:ph type="ftr" sz="quarter" idx="11"/>
          </p:nvPr>
        </p:nvSpPr>
        <p:spPr/>
        <p:txBody>
          <a:bodyPr/>
          <a:lstStyle/>
          <a:p>
            <a:r>
              <a:rPr lang="it-IT"/>
              <a:t>C. </a:t>
            </a:r>
            <a:r>
              <a:rPr lang="it-IT" err="1"/>
              <a:t>Prieto</a:t>
            </a:r>
            <a:r>
              <a:rPr lang="it-IT"/>
              <a:t>, 2021-2</a:t>
            </a:r>
            <a:endParaRPr lang="en-US"/>
          </a:p>
        </p:txBody>
      </p:sp>
      <p:sp>
        <p:nvSpPr>
          <p:cNvPr id="5" name="Slide Number Placeholder 4">
            <a:extLst>
              <a:ext uri="{FF2B5EF4-FFF2-40B4-BE49-F238E27FC236}">
                <a16:creationId xmlns:a16="http://schemas.microsoft.com/office/drawing/2014/main" id="{2F0F5EBE-42D6-45FF-87D4-E5E0A1C9F23B}"/>
              </a:ext>
            </a:extLst>
          </p:cNvPr>
          <p:cNvSpPr>
            <a:spLocks noGrp="1"/>
          </p:cNvSpPr>
          <p:nvPr>
            <p:ph type="sldNum" sz="quarter" idx="12"/>
          </p:nvPr>
        </p:nvSpPr>
        <p:spPr/>
        <p:txBody>
          <a:bodyPr/>
          <a:lstStyle/>
          <a:p>
            <a:fld id="{4FAB73BC-B049-4115-A692-8D63A059BFB8}" type="slidenum">
              <a:rPr lang="en-US" dirty="0" smtClean="0"/>
              <a:t>9</a:t>
            </a:fld>
            <a:endParaRPr lang="en-US"/>
          </a:p>
        </p:txBody>
      </p:sp>
    </p:spTree>
    <p:extLst>
      <p:ext uri="{BB962C8B-B14F-4D97-AF65-F5344CB8AC3E}">
        <p14:creationId xmlns:p14="http://schemas.microsoft.com/office/powerpoint/2010/main" val="365294099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0DBC751BEEC545B8076FF9272844CD" ma:contentTypeVersion="3" ma:contentTypeDescription="Create a new document." ma:contentTypeScope="" ma:versionID="f543009f0d27b7871e8bdc892f6fba51">
  <xsd:schema xmlns:xsd="http://www.w3.org/2001/XMLSchema" xmlns:xs="http://www.w3.org/2001/XMLSchema" xmlns:p="http://schemas.microsoft.com/office/2006/metadata/properties" xmlns:ns2="541fc4e2-6543-4011-bc2a-f78856aa7e10" targetNamespace="http://schemas.microsoft.com/office/2006/metadata/properties" ma:root="true" ma:fieldsID="0e1d767d62bd0230147e45f8a65ee4c3" ns2:_="">
    <xsd:import namespace="541fc4e2-6543-4011-bc2a-f78856aa7e10"/>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1fc4e2-6543-4011-bc2a-f78856aa7e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5F94F0F-0E05-4BA7-B7D4-966CA17299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41fc4e2-6543-4011-bc2a-f78856aa7e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9D2915-FB38-43F4-89AE-9423692F176D}">
  <ds:schemaRefs>
    <ds:schemaRef ds:uri="http://schemas.microsoft.com/sharepoint/v3/contenttype/forms"/>
  </ds:schemaRefs>
</ds:datastoreItem>
</file>

<file path=customXml/itemProps3.xml><?xml version="1.0" encoding="utf-8"?>
<ds:datastoreItem xmlns:ds="http://schemas.openxmlformats.org/officeDocument/2006/customXml" ds:itemID="{7E573E58-04F7-4CE2-8F5F-EE0DCC675B5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Integral</Template>
  <Application>Microsoft Office PowerPoint</Application>
  <PresentationFormat>Widescreen</PresentationFormat>
  <Slides>37</Slides>
  <Notes>1</Notes>
  <HiddenSlides>0</HiddenSlides>
  <ScaleCrop>false</ScaleCrop>
  <HeadingPairs>
    <vt:vector size="4" baseType="variant">
      <vt:variant>
        <vt:lpstr>Theme</vt:lpstr>
      </vt:variant>
      <vt:variant>
        <vt:i4>2</vt:i4>
      </vt:variant>
      <vt:variant>
        <vt:lpstr>Slide Titles</vt:lpstr>
      </vt:variant>
      <vt:variant>
        <vt:i4>37</vt:i4>
      </vt:variant>
    </vt:vector>
  </HeadingPairs>
  <TitlesOfParts>
    <vt:vector size="39" baseType="lpstr">
      <vt:lpstr>Integral</vt:lpstr>
      <vt:lpstr>Integral</vt:lpstr>
      <vt:lpstr>Embedded software</vt:lpstr>
      <vt:lpstr>Modules</vt:lpstr>
      <vt:lpstr>C programming for microcontrollers</vt:lpstr>
      <vt:lpstr>PC software vs embedded software [1]</vt:lpstr>
      <vt:lpstr>PC software vs embedded software</vt:lpstr>
      <vt:lpstr>HW06 – GCC compiler</vt:lpstr>
      <vt:lpstr>HW07 – .lst, .map and machine instructions</vt:lpstr>
      <vt:lpstr>HW08 – output file format </vt:lpstr>
      <vt:lpstr>Fundamental and derived data type</vt:lpstr>
      <vt:lpstr>Fundamental data types [3] </vt:lpstr>
      <vt:lpstr>PowerPoint Presentation</vt:lpstr>
      <vt:lpstr>HW09 – fundamental data types</vt:lpstr>
      <vt:lpstr>Constants, how to define them [3]</vt:lpstr>
      <vt:lpstr>Derived data types [3]</vt:lpstr>
      <vt:lpstr>Derived data types [3]</vt:lpstr>
      <vt:lpstr>HW10 – Enum and structs</vt:lpstr>
      <vt:lpstr>HW11 - Structures</vt:lpstr>
      <vt:lpstr>Other data type modifiers [3]</vt:lpstr>
      <vt:lpstr>register keyword [3] [6] </vt:lpstr>
      <vt:lpstr>static keyword [3] [5] </vt:lpstr>
      <vt:lpstr>volatile keyword [3] [7] </vt:lpstr>
      <vt:lpstr>HW12 - volatile</vt:lpstr>
      <vt:lpstr>HW13 - Static</vt:lpstr>
      <vt:lpstr>HW13</vt:lpstr>
      <vt:lpstr>Functions and macros [3]</vt:lpstr>
      <vt:lpstr>Functions and macros (2)</vt:lpstr>
      <vt:lpstr>Optimization with function in-lining [2] (1)</vt:lpstr>
      <vt:lpstr>Optimization with function in-lining (2)</vt:lpstr>
      <vt:lpstr>HW14 – Functions and macros</vt:lpstr>
      <vt:lpstr>HW14</vt:lpstr>
      <vt:lpstr>Control flow [3]</vt:lpstr>
      <vt:lpstr>Control flow (2)</vt:lpstr>
      <vt:lpstr>Optimization loop unrolling [2]</vt:lpstr>
      <vt:lpstr>Arrays [3] [8]</vt:lpstr>
      <vt:lpstr>Pointers and arrays [3] [8]</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Prieto, Claudia (MX03)</dc:creator>
  <cp:revision>23</cp:revision>
  <dcterms:created xsi:type="dcterms:W3CDTF">2017-01-26T03:28:38Z</dcterms:created>
  <dcterms:modified xsi:type="dcterms:W3CDTF">2023-07-21T16:02:41Z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0x0101006D0DBC751BEEC545B8076FF9272844CD</vt:lpwstr>
  </property>
</Properties>
</file>