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70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98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FBCB-DC56-4ADC-9E6C-71D6FBF604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CD48-65B6-4C91-B3DD-B470B5A1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C%2B%2B" TargetMode="External"/><Relationship Id="rId18" Type="http://schemas.openxmlformats.org/officeDocument/2006/relationships/hyperlink" Target="https://en.wikipedia.org/wiki/Go_(programming_language)" TargetMode="External"/><Relationship Id="rId26" Type="http://schemas.openxmlformats.org/officeDocument/2006/relationships/hyperlink" Target="https://en.wikipedia.org/wiki/PHP" TargetMode="External"/><Relationship Id="rId3" Type="http://schemas.openxmlformats.org/officeDocument/2006/relationships/hyperlink" Target="https://en.wikipedia.org/wiki/B_(programming_language)" TargetMode="External"/><Relationship Id="rId21" Type="http://schemas.openxmlformats.org/officeDocument/2006/relationships/hyperlink" Target="https://en.wikipedia.org/wiki/JS%2B%2B" TargetMode="External"/><Relationship Id="rId34" Type="http://schemas.openxmlformats.org/officeDocument/2006/relationships/hyperlink" Target="https://en.wikipedia.org/wiki/C_(programming_language)#cite_note-vinsp-5" TargetMode="External"/><Relationship Id="rId7" Type="http://schemas.openxmlformats.org/officeDocument/2006/relationships/hyperlink" Target="https://en.wikipedia.org/wiki/C_(programming_language)#cite_note-dottcl_1-4" TargetMode="External"/><Relationship Id="rId12" Type="http://schemas.openxmlformats.org/officeDocument/2006/relationships/hyperlink" Target="https://en.wikipedia.org/wiki/C_shell" TargetMode="External"/><Relationship Id="rId17" Type="http://schemas.openxmlformats.org/officeDocument/2006/relationships/hyperlink" Target="https://en.wikipedia.org/wiki/D_(programming_language)" TargetMode="External"/><Relationship Id="rId25" Type="http://schemas.openxmlformats.org/officeDocument/2006/relationships/hyperlink" Target="https://en.wikipedia.org/wiki/Perl" TargetMode="External"/><Relationship Id="rId33" Type="http://schemas.openxmlformats.org/officeDocument/2006/relationships/hyperlink" Target="https://en.wikipedia.org/wiki/Verilog" TargetMode="External"/><Relationship Id="rId2" Type="http://schemas.openxmlformats.org/officeDocument/2006/relationships/hyperlink" Target="https://en.wikipedia.org/wiki/Imperative_programming" TargetMode="External"/><Relationship Id="rId16" Type="http://schemas.openxmlformats.org/officeDocument/2006/relationships/hyperlink" Target="https://en.wikipedia.org/wiki/Objective-C" TargetMode="External"/><Relationship Id="rId20" Type="http://schemas.openxmlformats.org/officeDocument/2006/relationships/hyperlink" Target="https://en.wikipedia.org/wiki/JavaScript" TargetMode="External"/><Relationship Id="rId29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GOL_68" TargetMode="External"/><Relationship Id="rId11" Type="http://schemas.openxmlformats.org/officeDocument/2006/relationships/hyperlink" Target="https://en.wikipedia.org/wiki/AWK" TargetMode="External"/><Relationship Id="rId24" Type="http://schemas.openxmlformats.org/officeDocument/2006/relationships/hyperlink" Target="https://en.wikipedia.org/wiki/LPC_(programming_language)" TargetMode="External"/><Relationship Id="rId32" Type="http://schemas.openxmlformats.org/officeDocument/2006/relationships/hyperlink" Target="https://en.wikipedia.org/wiki/Vala_(programming_language)" TargetMode="External"/><Relationship Id="rId5" Type="http://schemas.openxmlformats.org/officeDocument/2006/relationships/hyperlink" Target="https://en.wikipedia.org/wiki/CPL_(programming_language)" TargetMode="External"/><Relationship Id="rId15" Type="http://schemas.openxmlformats.org/officeDocument/2006/relationships/hyperlink" Target="https://en.wikipedia.org/wiki/C_Sharp_(programming_language)" TargetMode="External"/><Relationship Id="rId23" Type="http://schemas.openxmlformats.org/officeDocument/2006/relationships/hyperlink" Target="https://en.wikipedia.org/wiki/Limbo_(programming_language)" TargetMode="External"/><Relationship Id="rId28" Type="http://schemas.openxmlformats.org/officeDocument/2006/relationships/hyperlink" Target="https://en.wikipedia.org/wiki/Processing_(programming_language)" TargetMode="External"/><Relationship Id="rId36" Type="http://schemas.openxmlformats.org/officeDocument/2006/relationships/hyperlink" Target="https://en.wikipedia.org/wiki/Zig_(programming_language)" TargetMode="External"/><Relationship Id="rId10" Type="http://schemas.openxmlformats.org/officeDocument/2006/relationships/hyperlink" Target="https://en.wikipedia.org/wiki/AMPL" TargetMode="External"/><Relationship Id="rId19" Type="http://schemas.openxmlformats.org/officeDocument/2006/relationships/hyperlink" Target="https://en.wikipedia.org/wiki/Java_(programming_language)" TargetMode="External"/><Relationship Id="rId31" Type="http://schemas.openxmlformats.org/officeDocument/2006/relationships/hyperlink" Target="https://en.wikipedia.org/wiki/Seed7" TargetMode="External"/><Relationship Id="rId4" Type="http://schemas.openxmlformats.org/officeDocument/2006/relationships/hyperlink" Target="https://en.wikipedia.org/wiki/BCPL" TargetMode="External"/><Relationship Id="rId9" Type="http://schemas.openxmlformats.org/officeDocument/2006/relationships/hyperlink" Target="https://en.wikipedia.org/wiki/FORTRAN" TargetMode="External"/><Relationship Id="rId14" Type="http://schemas.openxmlformats.org/officeDocument/2006/relationships/hyperlink" Target="https://en.wikipedia.org/wiki/C--" TargetMode="External"/><Relationship Id="rId22" Type="http://schemas.openxmlformats.org/officeDocument/2006/relationships/hyperlink" Target="https://en.wikipedia.org/wiki/Julia_(programming_language)" TargetMode="External"/><Relationship Id="rId27" Type="http://schemas.openxmlformats.org/officeDocument/2006/relationships/hyperlink" Target="https://en.wikipedia.org/wiki/Pike_(programming_language)" TargetMode="External"/><Relationship Id="rId30" Type="http://schemas.openxmlformats.org/officeDocument/2006/relationships/hyperlink" Target="https://en.wikipedia.org/wiki/Rust_(programming_language)" TargetMode="External"/><Relationship Id="rId35" Type="http://schemas.openxmlformats.org/officeDocument/2006/relationships/hyperlink" Target="https://en.wikipedia.org/wiki/Nim_(programming_language)" TargetMode="External"/><Relationship Id="rId8" Type="http://schemas.openxmlformats.org/officeDocument/2006/relationships/hyperlink" Target="https://en.wikipedia.org/wiki/PL/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 Programming language for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3974"/>
            <a:ext cx="9905999" cy="4800601"/>
          </a:xfrm>
        </p:spPr>
        <p:txBody>
          <a:bodyPr>
            <a:normAutofit/>
          </a:bodyPr>
          <a:lstStyle/>
          <a:p>
            <a:r>
              <a:rPr lang="en-US" dirty="0" smtClean="0"/>
              <a:t>C programming language introduction</a:t>
            </a:r>
          </a:p>
          <a:p>
            <a:pPr lvl="1"/>
            <a:r>
              <a:rPr lang="en-US" dirty="0" smtClean="0"/>
              <a:t>Context and background</a:t>
            </a:r>
          </a:p>
          <a:p>
            <a:pPr lvl="1"/>
            <a:r>
              <a:rPr lang="en-US" dirty="0" smtClean="0"/>
              <a:t>Syntax, paradigm and importance</a:t>
            </a:r>
          </a:p>
          <a:p>
            <a:pPr lvl="1"/>
            <a:r>
              <a:rPr lang="en-US" dirty="0" smtClean="0"/>
              <a:t>Writing modern code in C</a:t>
            </a:r>
          </a:p>
          <a:p>
            <a:r>
              <a:rPr lang="en-US" dirty="0" smtClean="0"/>
              <a:t>Compilers and optimizations</a:t>
            </a:r>
          </a:p>
          <a:p>
            <a:pPr lvl="1"/>
            <a:r>
              <a:rPr lang="en-US" dirty="0" smtClean="0"/>
              <a:t>Compilation 101</a:t>
            </a:r>
          </a:p>
          <a:p>
            <a:pPr lvl="1"/>
            <a:r>
              <a:rPr lang="en-US" dirty="0" smtClean="0"/>
              <a:t>Embedded vs PC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Memory and Stack overflow</a:t>
            </a:r>
          </a:p>
          <a:p>
            <a:pPr lvl="1"/>
            <a:r>
              <a:rPr lang="en-US" dirty="0" smtClean="0"/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7622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/>
              <a:t>C programming language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3974"/>
            <a:ext cx="9905999" cy="480060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Context and background</a:t>
            </a:r>
          </a:p>
          <a:p>
            <a:pPr lvl="1"/>
            <a:r>
              <a:rPr lang="en-US" dirty="0" smtClean="0"/>
              <a:t>Working at Bell Labs, Ken Thompson was working on an operating system that will improve on it’s predecessor </a:t>
            </a:r>
            <a:r>
              <a:rPr lang="en-US" dirty="0" err="1" smtClean="0"/>
              <a:t>Multix</a:t>
            </a:r>
            <a:r>
              <a:rPr lang="en-US" dirty="0" smtClean="0"/>
              <a:t>, he decided to call it Unix.</a:t>
            </a:r>
          </a:p>
          <a:p>
            <a:pPr lvl="1"/>
            <a:r>
              <a:rPr lang="en-US" dirty="0" smtClean="0"/>
              <a:t>Unix was originally written in the B programming language (inspired by BASIC).</a:t>
            </a:r>
          </a:p>
          <a:p>
            <a:pPr lvl="1"/>
            <a:r>
              <a:rPr lang="en-US" dirty="0" smtClean="0"/>
              <a:t>A colleague of Ken, Dennis Richie contributed to Unix by co-creating the C programming language.</a:t>
            </a:r>
          </a:p>
          <a:p>
            <a:pPr lvl="1"/>
            <a:r>
              <a:rPr lang="en-US" dirty="0" smtClean="0"/>
              <a:t>Ken and Dennis re-wrote Unix by leveraging the memory management and structure paradigms that were newly introduced by C.</a:t>
            </a:r>
          </a:p>
          <a:p>
            <a:pPr lvl="1"/>
            <a:r>
              <a:rPr lang="en-US" dirty="0" smtClean="0"/>
              <a:t>The Unix Operating System was a major success and the golden standard at the time.</a:t>
            </a:r>
          </a:p>
          <a:p>
            <a:pPr lvl="1"/>
            <a:r>
              <a:rPr lang="en-US" dirty="0" smtClean="0"/>
              <a:t>The development of open source projects such as GNU allowed enthusiasts to build Unix-compatible operating systems such as Linux.</a:t>
            </a:r>
          </a:p>
          <a:p>
            <a:pPr lvl="1"/>
            <a:r>
              <a:rPr lang="en-US" dirty="0" smtClean="0"/>
              <a:t>With the Linux kernel written exclusively in C, the language received huge popularity and became the de-facto language for processor bring up (embedded or otherwise).</a:t>
            </a:r>
          </a:p>
        </p:txBody>
      </p:sp>
    </p:spTree>
    <p:extLst>
      <p:ext uri="{BB962C8B-B14F-4D97-AF65-F5344CB8AC3E}">
        <p14:creationId xmlns:p14="http://schemas.microsoft.com/office/powerpoint/2010/main" val="23197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/>
              <a:t>C programming language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3974"/>
            <a:ext cx="9905999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 programming language introduction</a:t>
            </a:r>
          </a:p>
          <a:p>
            <a:pPr lvl="1"/>
            <a:r>
              <a:rPr lang="en-US" dirty="0" smtClean="0"/>
              <a:t>The C programming language consists of a relatively small set of ingredients, compared to other languages and 50+ years after its creation lacks many modern features.</a:t>
            </a:r>
          </a:p>
          <a:p>
            <a:pPr lvl="1"/>
            <a:r>
              <a:rPr lang="en-US" dirty="0" smtClean="0"/>
              <a:t>Even on its simplicity, the language is designed to handle chunks of memory with efficiency and precision, two factors that are extremely important in some specific scenarios.</a:t>
            </a:r>
          </a:p>
          <a:p>
            <a:pPr lvl="1"/>
            <a:r>
              <a:rPr lang="en-US" dirty="0" smtClean="0"/>
              <a:t>Since its standardization on the ISO, the committee has added very few new features in order to preserve its ‘purity’ and promote the development of C standard-compliant tools.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/>
              <a:t>C programming language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3974"/>
            <a:ext cx="9905999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 programming language introduction</a:t>
            </a:r>
          </a:p>
          <a:p>
            <a:pPr lvl="1"/>
            <a:r>
              <a:rPr lang="en-US" dirty="0" smtClean="0"/>
              <a:t>Before C, it was much harder to write programs that could be translated and executed on different machines (portability).</a:t>
            </a:r>
          </a:p>
          <a:p>
            <a:pPr lvl="1"/>
            <a:r>
              <a:rPr lang="en-US" dirty="0" smtClean="0"/>
              <a:t>Programs that needed to know the ‘guts’ of a machine to some extent had to be re-written so that they could be executed, those where dark days.</a:t>
            </a:r>
          </a:p>
          <a:p>
            <a:pPr lvl="1"/>
            <a:r>
              <a:rPr lang="en-US" dirty="0" smtClean="0"/>
              <a:t>C is very much alive since up to this day there’s no direct replacement, the best contenders are C++ and Rust.</a:t>
            </a:r>
          </a:p>
          <a:p>
            <a:pPr lvl="1"/>
            <a:r>
              <a:rPr lang="en-US" dirty="0" smtClean="0"/>
              <a:t>Some painful or missing features in C include:</a:t>
            </a:r>
          </a:p>
          <a:p>
            <a:pPr lvl="2"/>
            <a:r>
              <a:rPr lang="en-US" dirty="0" smtClean="0"/>
              <a:t>Multi-threading, garbage collecting, Unicode strings, lists, dictionaries, vectors and other complex types, classes, hierarchy, access specifiers, polymorphism, overload, lambda functions, etc.</a:t>
            </a:r>
          </a:p>
          <a:p>
            <a:pPr lvl="1"/>
            <a:r>
              <a:rPr lang="en-US" dirty="0" smtClean="0"/>
              <a:t>And yet, for the last 50+ years, C has been the one and only choice for most computer manufacturers, from microcontrollers to supercomputers.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/>
              <a:t>C programming language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3974"/>
            <a:ext cx="9905999" cy="4800601"/>
          </a:xfrm>
        </p:spPr>
        <p:txBody>
          <a:bodyPr>
            <a:normAutofit/>
          </a:bodyPr>
          <a:lstStyle/>
          <a:p>
            <a:r>
              <a:rPr lang="en-US" dirty="0" smtClean="0"/>
              <a:t>Syntax, paradigm and importance</a:t>
            </a:r>
          </a:p>
          <a:p>
            <a:pPr lvl="1"/>
            <a:r>
              <a:rPr lang="en-US" dirty="0"/>
              <a:t>C is an </a:t>
            </a:r>
            <a:r>
              <a:rPr lang="en-US" dirty="0">
                <a:hlinkClick r:id="rId2" tooltip="Imperative programming"/>
              </a:rPr>
              <a:t>imperative</a:t>
            </a:r>
            <a:r>
              <a:rPr lang="en-US" dirty="0"/>
              <a:t>, procedural </a:t>
            </a:r>
            <a:r>
              <a:rPr lang="en-US" dirty="0" smtClean="0"/>
              <a:t>language, has a static type system, all executable code is contained within subroutines called functions.</a:t>
            </a:r>
          </a:p>
          <a:p>
            <a:pPr lvl="1"/>
            <a:r>
              <a:rPr lang="en-US" dirty="0" smtClean="0"/>
              <a:t>Even if you never write an actual program in C in your career, C is a great start before diving into other languages, understanding variables, instructions and functions is handy everywhere.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The important of C can’t be understated as it has greatly influenced how computers are built today and how other languages are designed.</a:t>
            </a:r>
          </a:p>
          <a:p>
            <a:pPr lvl="1"/>
            <a:r>
              <a:rPr lang="en-US" dirty="0" smtClean="0"/>
              <a:t>Influenced by </a:t>
            </a:r>
            <a:r>
              <a:rPr lang="en-US" dirty="0" smtClean="0">
                <a:hlinkClick r:id="rId3" tooltip="B (programming language)"/>
              </a:rPr>
              <a:t>B</a:t>
            </a:r>
            <a:r>
              <a:rPr lang="en-US" dirty="0"/>
              <a:t> (</a:t>
            </a:r>
            <a:r>
              <a:rPr lang="en-US" dirty="0">
                <a:hlinkClick r:id="rId4" tooltip="BCPL"/>
              </a:rPr>
              <a:t>BCPL</a:t>
            </a:r>
            <a:r>
              <a:rPr lang="en-US" dirty="0"/>
              <a:t>, </a:t>
            </a:r>
            <a:r>
              <a:rPr lang="en-US" dirty="0">
                <a:hlinkClick r:id="rId5" tooltip="CPL (programming language)"/>
              </a:rPr>
              <a:t>CPL</a:t>
            </a:r>
            <a:r>
              <a:rPr lang="en-US" dirty="0"/>
              <a:t>), </a:t>
            </a:r>
            <a:r>
              <a:rPr lang="en-US" dirty="0">
                <a:hlinkClick r:id="rId6" tooltip="ALGOL 68"/>
              </a:rPr>
              <a:t>ALGOL 68</a:t>
            </a:r>
            <a:r>
              <a:rPr lang="en-US" dirty="0"/>
              <a:t>,</a:t>
            </a:r>
            <a:r>
              <a:rPr lang="en-US" baseline="30000" dirty="0">
                <a:hlinkClick r:id="rId7"/>
              </a:rPr>
              <a:t>[4]</a:t>
            </a:r>
            <a:r>
              <a:rPr lang="en-US" dirty="0"/>
              <a:t> </a:t>
            </a:r>
            <a:r>
              <a:rPr lang="en-US" dirty="0">
                <a:hlinkClick r:id="rId8" tooltip="PL/I"/>
              </a:rPr>
              <a:t>PL/I</a:t>
            </a:r>
            <a:r>
              <a:rPr lang="en-US" dirty="0"/>
              <a:t>, </a:t>
            </a:r>
            <a:r>
              <a:rPr lang="en-US" dirty="0" smtClean="0">
                <a:hlinkClick r:id="rId9" tooltip="FORTRAN"/>
              </a:rPr>
              <a:t>FORTRAN</a:t>
            </a:r>
            <a:endParaRPr lang="en-US" dirty="0" smtClean="0"/>
          </a:p>
          <a:p>
            <a:pPr lvl="1"/>
            <a:r>
              <a:rPr lang="en-US" dirty="0" smtClean="0"/>
              <a:t>Influenced </a:t>
            </a:r>
            <a:r>
              <a:rPr lang="en-US" dirty="0">
                <a:hlinkClick r:id="rId10" tooltip="AMPL"/>
              </a:rPr>
              <a:t>AMPL</a:t>
            </a:r>
            <a:r>
              <a:rPr lang="en-US" dirty="0"/>
              <a:t>, </a:t>
            </a:r>
            <a:r>
              <a:rPr lang="en-US" dirty="0">
                <a:hlinkClick r:id="rId11" tooltip="AWK"/>
              </a:rPr>
              <a:t>AWK</a:t>
            </a:r>
            <a:r>
              <a:rPr lang="en-US" dirty="0"/>
              <a:t>, </a:t>
            </a:r>
            <a:r>
              <a:rPr lang="en-US" dirty="0" err="1">
                <a:hlinkClick r:id="rId12" tooltip="C shell"/>
              </a:rPr>
              <a:t>csh</a:t>
            </a:r>
            <a:r>
              <a:rPr lang="en-US" dirty="0"/>
              <a:t>, </a:t>
            </a:r>
            <a:r>
              <a:rPr lang="en-US" dirty="0">
                <a:hlinkClick r:id="rId13" tooltip="C++"/>
              </a:rPr>
              <a:t>C++</a:t>
            </a:r>
            <a:r>
              <a:rPr lang="en-US" dirty="0"/>
              <a:t>, </a:t>
            </a:r>
            <a:r>
              <a:rPr lang="en-US" dirty="0">
                <a:hlinkClick r:id="rId14" tooltip="C--"/>
              </a:rPr>
              <a:t>C--</a:t>
            </a:r>
            <a:r>
              <a:rPr lang="en-US" dirty="0"/>
              <a:t>, </a:t>
            </a:r>
            <a:r>
              <a:rPr lang="en-US" dirty="0">
                <a:hlinkClick r:id="rId15" tooltip="C Sharp (programming language)"/>
              </a:rPr>
              <a:t>C#</a:t>
            </a:r>
            <a:r>
              <a:rPr lang="en-US" dirty="0"/>
              <a:t>, </a:t>
            </a:r>
            <a:r>
              <a:rPr lang="en-US" dirty="0">
                <a:hlinkClick r:id="rId16" tooltip="Objective-C"/>
              </a:rPr>
              <a:t>Objective-C</a:t>
            </a:r>
            <a:r>
              <a:rPr lang="en-US" dirty="0"/>
              <a:t>, </a:t>
            </a:r>
            <a:r>
              <a:rPr lang="en-US" dirty="0">
                <a:hlinkClick r:id="rId17" tooltip="D (programming language)"/>
              </a:rPr>
              <a:t>D</a:t>
            </a:r>
            <a:r>
              <a:rPr lang="en-US" dirty="0"/>
              <a:t>, </a:t>
            </a:r>
            <a:r>
              <a:rPr lang="en-US" dirty="0">
                <a:hlinkClick r:id="rId18" tooltip="Go (programming language)"/>
              </a:rPr>
              <a:t>Go</a:t>
            </a:r>
            <a:r>
              <a:rPr lang="en-US" dirty="0"/>
              <a:t>, </a:t>
            </a:r>
            <a:r>
              <a:rPr lang="en-US" dirty="0">
                <a:hlinkClick r:id="rId19" tooltip="Java (programming language)"/>
              </a:rPr>
              <a:t>Java</a:t>
            </a:r>
            <a:r>
              <a:rPr lang="en-US" dirty="0"/>
              <a:t>, </a:t>
            </a:r>
            <a:r>
              <a:rPr lang="en-US" dirty="0">
                <a:hlinkClick r:id="rId20" tooltip="JavaScript"/>
              </a:rPr>
              <a:t>JavaScript</a:t>
            </a:r>
            <a:r>
              <a:rPr lang="en-US" dirty="0"/>
              <a:t>, </a:t>
            </a:r>
            <a:r>
              <a:rPr lang="en-US" dirty="0">
                <a:hlinkClick r:id="rId21" tooltip="JS++"/>
              </a:rPr>
              <a:t>JS++</a:t>
            </a:r>
            <a:r>
              <a:rPr lang="en-US" dirty="0"/>
              <a:t>, </a:t>
            </a:r>
            <a:r>
              <a:rPr lang="en-US" dirty="0">
                <a:hlinkClick r:id="rId22" tooltip="Julia (programming language)"/>
              </a:rPr>
              <a:t>Julia</a:t>
            </a:r>
            <a:r>
              <a:rPr lang="en-US" dirty="0"/>
              <a:t>, </a:t>
            </a:r>
            <a:r>
              <a:rPr lang="en-US" dirty="0">
                <a:hlinkClick r:id="rId23" tooltip="Limbo (programming language)"/>
              </a:rPr>
              <a:t>Limbo</a:t>
            </a:r>
            <a:r>
              <a:rPr lang="en-US" dirty="0"/>
              <a:t>, </a:t>
            </a:r>
            <a:r>
              <a:rPr lang="en-US" dirty="0">
                <a:hlinkClick r:id="rId24" tooltip="LPC (programming language)"/>
              </a:rPr>
              <a:t>LPC</a:t>
            </a:r>
            <a:r>
              <a:rPr lang="en-US" dirty="0"/>
              <a:t>, </a:t>
            </a:r>
            <a:r>
              <a:rPr lang="en-US" dirty="0">
                <a:hlinkClick r:id="rId25" tooltip="Perl"/>
              </a:rPr>
              <a:t>Perl</a:t>
            </a:r>
            <a:r>
              <a:rPr lang="en-US" dirty="0"/>
              <a:t>, </a:t>
            </a:r>
            <a:r>
              <a:rPr lang="en-US" dirty="0">
                <a:hlinkClick r:id="rId26" tooltip="PHP"/>
              </a:rPr>
              <a:t>PHP</a:t>
            </a:r>
            <a:r>
              <a:rPr lang="en-US" dirty="0"/>
              <a:t>, </a:t>
            </a:r>
            <a:r>
              <a:rPr lang="en-US" dirty="0">
                <a:hlinkClick r:id="rId27" tooltip="Pike (programming language)"/>
              </a:rPr>
              <a:t>Pike</a:t>
            </a:r>
            <a:r>
              <a:rPr lang="en-US" dirty="0"/>
              <a:t>, </a:t>
            </a:r>
            <a:r>
              <a:rPr lang="en-US" dirty="0">
                <a:hlinkClick r:id="rId28" tooltip="Processing (programming language)"/>
              </a:rPr>
              <a:t>Processing</a:t>
            </a:r>
            <a:r>
              <a:rPr lang="en-US" dirty="0"/>
              <a:t>, </a:t>
            </a:r>
            <a:r>
              <a:rPr lang="en-US" dirty="0">
                <a:hlinkClick r:id="rId29" tooltip="Python (programming language)"/>
              </a:rPr>
              <a:t>Python</a:t>
            </a:r>
            <a:r>
              <a:rPr lang="en-US" dirty="0"/>
              <a:t>, </a:t>
            </a:r>
            <a:r>
              <a:rPr lang="en-US" dirty="0">
                <a:hlinkClick r:id="rId30" tooltip="Rust (programming language)"/>
              </a:rPr>
              <a:t>Rust</a:t>
            </a:r>
            <a:r>
              <a:rPr lang="en-US" dirty="0"/>
              <a:t>, </a:t>
            </a:r>
            <a:r>
              <a:rPr lang="en-US" dirty="0">
                <a:hlinkClick r:id="rId31" tooltip="Seed7"/>
              </a:rPr>
              <a:t>Seed7</a:t>
            </a:r>
            <a:r>
              <a:rPr lang="en-US" dirty="0"/>
              <a:t>, </a:t>
            </a:r>
            <a:r>
              <a:rPr lang="en-US" dirty="0" err="1">
                <a:hlinkClick r:id="rId32" tooltip="Vala (programming language)"/>
              </a:rPr>
              <a:t>Vala</a:t>
            </a:r>
            <a:r>
              <a:rPr lang="en-US" dirty="0"/>
              <a:t>, </a:t>
            </a:r>
            <a:r>
              <a:rPr lang="en-US" dirty="0">
                <a:hlinkClick r:id="rId33" tooltip="Verilog"/>
              </a:rPr>
              <a:t>Verilog</a:t>
            </a:r>
            <a:r>
              <a:rPr lang="en-US" dirty="0"/>
              <a:t> (HDL),</a:t>
            </a:r>
            <a:r>
              <a:rPr lang="en-US" baseline="30000" dirty="0">
                <a:hlinkClick r:id="rId34"/>
              </a:rPr>
              <a:t>[5]</a:t>
            </a:r>
            <a:r>
              <a:rPr lang="en-US" dirty="0"/>
              <a:t> </a:t>
            </a:r>
            <a:r>
              <a:rPr lang="en-US" dirty="0" err="1">
                <a:hlinkClick r:id="rId35" tooltip="Nim (programming language)"/>
              </a:rPr>
              <a:t>Nim</a:t>
            </a:r>
            <a:r>
              <a:rPr lang="en-US" dirty="0"/>
              <a:t>, </a:t>
            </a:r>
            <a:r>
              <a:rPr lang="en-US" dirty="0" smtClean="0">
                <a:hlinkClick r:id="rId36" tooltip="Zig (programming language)"/>
              </a:rPr>
              <a:t>Zig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26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</TotalTime>
  <Words>457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The C Programming language for embedded systems</vt:lpstr>
      <vt:lpstr>Topics</vt:lpstr>
      <vt:lpstr>C programming language introduction</vt:lpstr>
      <vt:lpstr>C programming language introduction</vt:lpstr>
      <vt:lpstr>C programming language introduction</vt:lpstr>
      <vt:lpstr>C programming language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Platron</dc:creator>
  <cp:lastModifiedBy>Platron</cp:lastModifiedBy>
  <cp:revision>8</cp:revision>
  <dcterms:created xsi:type="dcterms:W3CDTF">2023-07-25T01:47:15Z</dcterms:created>
  <dcterms:modified xsi:type="dcterms:W3CDTF">2023-07-25T02:56:45Z</dcterms:modified>
</cp:coreProperties>
</file>