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66" r:id="rId4"/>
    <p:sldId id="265" r:id="rId5"/>
    <p:sldId id="259" r:id="rId6"/>
    <p:sldId id="268" r:id="rId7"/>
    <p:sldId id="269" r:id="rId8"/>
    <p:sldId id="270" r:id="rId9"/>
    <p:sldId id="295" r:id="rId10"/>
    <p:sldId id="297" r:id="rId11"/>
    <p:sldId id="296" r:id="rId12"/>
    <p:sldId id="286" r:id="rId13"/>
    <p:sldId id="283" r:id="rId14"/>
    <p:sldId id="279" r:id="rId15"/>
    <p:sldId id="280" r:id="rId16"/>
    <p:sldId id="281" r:id="rId17"/>
    <p:sldId id="282" r:id="rId18"/>
    <p:sldId id="271" r:id="rId19"/>
    <p:sldId id="284" r:id="rId20"/>
    <p:sldId id="285" r:id="rId21"/>
    <p:sldId id="299" r:id="rId22"/>
    <p:sldId id="298" r:id="rId23"/>
    <p:sldId id="267" r:id="rId24"/>
    <p:sldId id="274" r:id="rId25"/>
    <p:sldId id="272" r:id="rId26"/>
    <p:sldId id="275" r:id="rId27"/>
    <p:sldId id="273" r:id="rId28"/>
    <p:sldId id="277" r:id="rId29"/>
    <p:sldId id="278" r:id="rId30"/>
    <p:sldId id="261" r:id="rId31"/>
    <p:sldId id="319" r:id="rId32"/>
    <p:sldId id="320" r:id="rId33"/>
    <p:sldId id="321" r:id="rId34"/>
    <p:sldId id="322" r:id="rId35"/>
    <p:sldId id="288" r:id="rId36"/>
    <p:sldId id="290" r:id="rId37"/>
    <p:sldId id="291" r:id="rId38"/>
    <p:sldId id="289" r:id="rId39"/>
    <p:sldId id="287" r:id="rId40"/>
    <p:sldId id="258" r:id="rId41"/>
    <p:sldId id="301" r:id="rId42"/>
    <p:sldId id="302" r:id="rId43"/>
    <p:sldId id="303" r:id="rId44"/>
    <p:sldId id="304" r:id="rId45"/>
    <p:sldId id="305" r:id="rId46"/>
    <p:sldId id="300" r:id="rId47"/>
    <p:sldId id="307" r:id="rId48"/>
    <p:sldId id="293" r:id="rId49"/>
    <p:sldId id="308" r:id="rId50"/>
    <p:sldId id="310" r:id="rId51"/>
    <p:sldId id="309" r:id="rId52"/>
    <p:sldId id="311" r:id="rId53"/>
    <p:sldId id="327" r:id="rId54"/>
    <p:sldId id="292" r:id="rId55"/>
    <p:sldId id="325" r:id="rId56"/>
    <p:sldId id="317" r:id="rId57"/>
    <p:sldId id="318" r:id="rId58"/>
    <p:sldId id="323" r:id="rId59"/>
    <p:sldId id="316" r:id="rId60"/>
    <p:sldId id="324" r:id="rId61"/>
    <p:sldId id="328" r:id="rId62"/>
    <p:sldId id="326" r:id="rId63"/>
    <p:sldId id="294" r:id="rId64"/>
    <p:sldId id="312" r:id="rId65"/>
    <p:sldId id="31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6B3057-5919-4B17-84BC-C0FF90636CEE}">
          <p14:sldIdLst>
            <p14:sldId id="256"/>
            <p14:sldId id="264"/>
          </p14:sldIdLst>
        </p14:section>
        <p14:section name="C vs Assembly" id="{20D8E4FB-D969-4925-B271-32356FD42144}">
          <p14:sldIdLst>
            <p14:sldId id="266"/>
            <p14:sldId id="265"/>
            <p14:sldId id="259"/>
            <p14:sldId id="268"/>
            <p14:sldId id="269"/>
            <p14:sldId id="270"/>
          </p14:sldIdLst>
        </p14:section>
        <p14:section name="Memory" id="{5514234D-A399-47DB-8025-A48BDC5CDB4E}">
          <p14:sldIdLst>
            <p14:sldId id="295"/>
            <p14:sldId id="297"/>
            <p14:sldId id="296"/>
            <p14:sldId id="286"/>
            <p14:sldId id="283"/>
            <p14:sldId id="279"/>
            <p14:sldId id="280"/>
            <p14:sldId id="281"/>
            <p14:sldId id="282"/>
            <p14:sldId id="271"/>
            <p14:sldId id="284"/>
            <p14:sldId id="285"/>
            <p14:sldId id="299"/>
            <p14:sldId id="298"/>
          </p14:sldIdLst>
        </p14:section>
        <p14:section name="Startup Process" id="{AFF5A3DD-A98C-4010-993F-2A23C166D945}">
          <p14:sldIdLst>
            <p14:sldId id="267"/>
            <p14:sldId id="274"/>
            <p14:sldId id="272"/>
            <p14:sldId id="275"/>
            <p14:sldId id="273"/>
            <p14:sldId id="277"/>
            <p14:sldId id="278"/>
          </p14:sldIdLst>
        </p14:section>
        <p14:section name="Interrupt Vector" id="{367310A5-D89D-4955-B613-A50257C82471}">
          <p14:sldIdLst>
            <p14:sldId id="261"/>
            <p14:sldId id="319"/>
            <p14:sldId id="320"/>
            <p14:sldId id="321"/>
            <p14:sldId id="322"/>
          </p14:sldIdLst>
        </p14:section>
        <p14:section name="GPIO" id="{0FF80751-DF73-40F7-9131-23CC28636685}">
          <p14:sldIdLst>
            <p14:sldId id="288"/>
            <p14:sldId id="290"/>
            <p14:sldId id="291"/>
            <p14:sldId id="289"/>
            <p14:sldId id="287"/>
          </p14:sldIdLst>
        </p14:section>
        <p14:section name="ADC" id="{8BFD466B-43B7-4DE6-AE6F-01B7EFEB3A77}">
          <p14:sldIdLst>
            <p14:sldId id="258"/>
            <p14:sldId id="301"/>
            <p14:sldId id="302"/>
            <p14:sldId id="303"/>
            <p14:sldId id="304"/>
            <p14:sldId id="305"/>
          </p14:sldIdLst>
        </p14:section>
        <p14:section name="DAC" id="{32DD81B8-BB91-43BE-AE1F-2C3B2745813F}">
          <p14:sldIdLst>
            <p14:sldId id="300"/>
            <p14:sldId id="307"/>
          </p14:sldIdLst>
        </p14:section>
        <p14:section name="UART" id="{F343199B-F0F9-472A-8853-881EBDDDD7E4}">
          <p14:sldIdLst>
            <p14:sldId id="293"/>
            <p14:sldId id="308"/>
            <p14:sldId id="310"/>
            <p14:sldId id="309"/>
            <p14:sldId id="311"/>
            <p14:sldId id="327"/>
          </p14:sldIdLst>
        </p14:section>
        <p14:section name="Timer" id="{2C27962A-56EB-448F-883E-E8259174DA9D}">
          <p14:sldIdLst>
            <p14:sldId id="292"/>
            <p14:sldId id="325"/>
            <p14:sldId id="317"/>
            <p14:sldId id="318"/>
            <p14:sldId id="323"/>
            <p14:sldId id="316"/>
          </p14:sldIdLst>
        </p14:section>
        <p14:section name="PWM" id="{D160E06A-5FDD-41E5-811D-498D3EDA4638}">
          <p14:sldIdLst>
            <p14:sldId id="324"/>
            <p14:sldId id="328"/>
            <p14:sldId id="326"/>
          </p14:sldIdLst>
        </p14:section>
        <p14:section name="RTC" id="{A6387144-3567-436A-B2B9-7A007092409C}">
          <p14:sldIdLst>
            <p14:sldId id="294"/>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92" d="100"/>
          <a:sy n="92"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14B342-398C-4BA8-99D4-A90D57C515B7}" type="datetimeFigureOut">
              <a:rPr lang="en-US" smtClean="0"/>
              <a:t>8/27/2023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81180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92948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81653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964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7321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338506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073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06004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02157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58172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14B342-398C-4BA8-99D4-A90D57C515B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332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61144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4B342-398C-4BA8-99D4-A90D57C515B7}"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9362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4B342-398C-4BA8-99D4-A90D57C515B7}"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6107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B342-398C-4BA8-99D4-A90D57C515B7}"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3121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4507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4861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4B342-398C-4BA8-99D4-A90D57C515B7}" type="datetimeFigureOut">
              <a:rPr lang="en-US" smtClean="0"/>
              <a:t>8/27/2023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25490D-5B84-483C-9C9B-CF31FA9AEE33}" type="slidenum">
              <a:rPr lang="en-US" smtClean="0"/>
              <a:t>‹#›</a:t>
            </a:fld>
            <a:endParaRPr lang="en-US"/>
          </a:p>
        </p:txBody>
      </p:sp>
    </p:spTree>
    <p:extLst>
      <p:ext uri="{BB962C8B-B14F-4D97-AF65-F5344CB8AC3E}">
        <p14:creationId xmlns:p14="http://schemas.microsoft.com/office/powerpoint/2010/main" val="12818595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B083-0A3C-B0C3-DE10-0E7E2F67E2B1}"/>
              </a:ext>
            </a:extLst>
          </p:cNvPr>
          <p:cNvSpPr>
            <a:spLocks noGrp="1"/>
          </p:cNvSpPr>
          <p:nvPr>
            <p:ph type="ctrTitle"/>
          </p:nvPr>
        </p:nvSpPr>
        <p:spPr/>
        <p:txBody>
          <a:bodyPr/>
          <a:lstStyle/>
          <a:p>
            <a:r>
              <a:rPr lang="en-US" dirty="0"/>
              <a:t>Microcontrollers 2</a:t>
            </a:r>
          </a:p>
        </p:txBody>
      </p:sp>
      <p:sp>
        <p:nvSpPr>
          <p:cNvPr id="3" name="Subtitle 2">
            <a:extLst>
              <a:ext uri="{FF2B5EF4-FFF2-40B4-BE49-F238E27FC236}">
                <a16:creationId xmlns:a16="http://schemas.microsoft.com/office/drawing/2014/main" id="{7CE3C6ED-44B0-C886-CAEC-FED17B7C0130}"/>
              </a:ext>
            </a:extLst>
          </p:cNvPr>
          <p:cNvSpPr>
            <a:spLocks noGrp="1"/>
          </p:cNvSpPr>
          <p:nvPr>
            <p:ph type="subTitle" idx="1"/>
          </p:nvPr>
        </p:nvSpPr>
        <p:spPr/>
        <p:txBody>
          <a:bodyPr/>
          <a:lstStyle/>
          <a:p>
            <a:r>
              <a:rPr lang="es-MX" dirty="0"/>
              <a:t>César Rodríguez</a:t>
            </a:r>
          </a:p>
          <a:p>
            <a:r>
              <a:rPr lang="es-MX" dirty="0"/>
              <a:t>Claudia Prieto</a:t>
            </a:r>
          </a:p>
        </p:txBody>
      </p:sp>
    </p:spTree>
    <p:extLst>
      <p:ext uri="{BB962C8B-B14F-4D97-AF65-F5344CB8AC3E}">
        <p14:creationId xmlns:p14="http://schemas.microsoft.com/office/powerpoint/2010/main" val="8830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0963-BE72-199E-CD08-68606252DCC3}"/>
              </a:ext>
            </a:extLst>
          </p:cNvPr>
          <p:cNvSpPr>
            <a:spLocks noGrp="1"/>
          </p:cNvSpPr>
          <p:nvPr>
            <p:ph type="title"/>
          </p:nvPr>
        </p:nvSpPr>
        <p:spPr/>
        <p:txBody>
          <a:bodyPr/>
          <a:lstStyle/>
          <a:p>
            <a:r>
              <a:rPr lang="en-US" dirty="0"/>
              <a:t>Memory Types –Volatile</a:t>
            </a:r>
          </a:p>
        </p:txBody>
      </p:sp>
      <p:sp>
        <p:nvSpPr>
          <p:cNvPr id="3" name="Content Placeholder 2">
            <a:extLst>
              <a:ext uri="{FF2B5EF4-FFF2-40B4-BE49-F238E27FC236}">
                <a16:creationId xmlns:a16="http://schemas.microsoft.com/office/drawing/2014/main" id="{610C51FD-B0A0-AED3-D642-96FFCEEAAA98}"/>
              </a:ext>
            </a:extLst>
          </p:cNvPr>
          <p:cNvSpPr>
            <a:spLocks noGrp="1"/>
          </p:cNvSpPr>
          <p:nvPr>
            <p:ph idx="1"/>
          </p:nvPr>
        </p:nvSpPr>
        <p:spPr/>
        <p:txBody>
          <a:bodyPr/>
          <a:lstStyle/>
          <a:p>
            <a:r>
              <a:rPr lang="en-US" dirty="0"/>
              <a:t>RAM (Random Access Memory): its contents are erased if the board loses power. Any location can be accessed directly and randomly.</a:t>
            </a:r>
          </a:p>
          <a:p>
            <a:pPr lvl="1"/>
            <a:r>
              <a:rPr lang="en-US" dirty="0"/>
              <a:t>SRAM (Static RAM): stores data using transistors. Faster and consume less power than DRAM.</a:t>
            </a:r>
          </a:p>
          <a:p>
            <a:pPr lvl="1"/>
            <a:r>
              <a:rPr lang="en-US" dirty="0"/>
              <a:t>DRAM (Dynamic RAM) : stores data using capacitors, so it requires a “refresh” mechanism to maintain the integrity of its data. Cheaper and have more storage space than SRAM.</a:t>
            </a:r>
          </a:p>
        </p:txBody>
      </p:sp>
    </p:spTree>
    <p:extLst>
      <p:ext uri="{BB962C8B-B14F-4D97-AF65-F5344CB8AC3E}">
        <p14:creationId xmlns:p14="http://schemas.microsoft.com/office/powerpoint/2010/main" val="390826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661A-8549-905C-2C9E-00EA8C002059}"/>
              </a:ext>
            </a:extLst>
          </p:cNvPr>
          <p:cNvSpPr>
            <a:spLocks noGrp="1"/>
          </p:cNvSpPr>
          <p:nvPr>
            <p:ph type="title"/>
          </p:nvPr>
        </p:nvSpPr>
        <p:spPr/>
        <p:txBody>
          <a:bodyPr/>
          <a:lstStyle/>
          <a:p>
            <a:r>
              <a:rPr lang="en-US" dirty="0"/>
              <a:t>ESP32-C3FN4 Memory</a:t>
            </a:r>
          </a:p>
        </p:txBody>
      </p:sp>
      <p:sp>
        <p:nvSpPr>
          <p:cNvPr id="3" name="Content Placeholder 2">
            <a:extLst>
              <a:ext uri="{FF2B5EF4-FFF2-40B4-BE49-F238E27FC236}">
                <a16:creationId xmlns:a16="http://schemas.microsoft.com/office/drawing/2014/main" id="{F2AC0040-4F00-91D3-C6CB-BB3503C5970A}"/>
              </a:ext>
            </a:extLst>
          </p:cNvPr>
          <p:cNvSpPr>
            <a:spLocks noGrp="1"/>
          </p:cNvSpPr>
          <p:nvPr>
            <p:ph idx="1"/>
          </p:nvPr>
        </p:nvSpPr>
        <p:spPr/>
        <p:txBody>
          <a:bodyPr/>
          <a:lstStyle/>
          <a:p>
            <a:r>
              <a:rPr lang="en-US" dirty="0"/>
              <a:t>384 KB of Internal ROM.</a:t>
            </a:r>
          </a:p>
          <a:p>
            <a:r>
              <a:rPr lang="en-US" dirty="0"/>
              <a:t>400 KB of Internal SRAM</a:t>
            </a:r>
          </a:p>
          <a:p>
            <a:r>
              <a:rPr lang="en-US" dirty="0"/>
              <a:t>8 KB of RTC Memory</a:t>
            </a:r>
          </a:p>
          <a:p>
            <a:r>
              <a:rPr lang="en-US" dirty="0"/>
              <a:t>4 MB of external FLASH.</a:t>
            </a:r>
          </a:p>
          <a:p>
            <a:r>
              <a:rPr lang="en-US" dirty="0"/>
              <a:t>Note: there may be different bus access restrictions (Some parts of the memory might just be accessible by data or instruction bus). </a:t>
            </a:r>
          </a:p>
          <a:p>
            <a:endParaRPr lang="en-US" dirty="0"/>
          </a:p>
          <a:p>
            <a:endParaRPr lang="en-US" dirty="0"/>
          </a:p>
        </p:txBody>
      </p:sp>
    </p:spTree>
    <p:extLst>
      <p:ext uri="{BB962C8B-B14F-4D97-AF65-F5344CB8AC3E}">
        <p14:creationId xmlns:p14="http://schemas.microsoft.com/office/powerpoint/2010/main" val="225079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E81-D916-8E1E-4600-43DDCEA4113B}"/>
              </a:ext>
            </a:extLst>
          </p:cNvPr>
          <p:cNvSpPr>
            <a:spLocks noGrp="1"/>
          </p:cNvSpPr>
          <p:nvPr>
            <p:ph type="title"/>
          </p:nvPr>
        </p:nvSpPr>
        <p:spPr/>
        <p:txBody>
          <a:bodyPr/>
          <a:lstStyle/>
          <a:p>
            <a:r>
              <a:rPr lang="en-US" dirty="0"/>
              <a:t>ESP32-C3FN4 Memory</a:t>
            </a:r>
          </a:p>
        </p:txBody>
      </p:sp>
      <p:pic>
        <p:nvPicPr>
          <p:cNvPr id="5" name="Picture 4">
            <a:extLst>
              <a:ext uri="{FF2B5EF4-FFF2-40B4-BE49-F238E27FC236}">
                <a16:creationId xmlns:a16="http://schemas.microsoft.com/office/drawing/2014/main" id="{0E2FDA12-4DFE-8B6F-934C-AF62A00D647E}"/>
              </a:ext>
            </a:extLst>
          </p:cNvPr>
          <p:cNvPicPr>
            <a:picLocks noChangeAspect="1"/>
          </p:cNvPicPr>
          <p:nvPr/>
        </p:nvPicPr>
        <p:blipFill>
          <a:blip r:embed="rId2"/>
          <a:stretch>
            <a:fillRect/>
          </a:stretch>
        </p:blipFill>
        <p:spPr>
          <a:xfrm>
            <a:off x="2689942" y="1807812"/>
            <a:ext cx="6092317" cy="4814051"/>
          </a:xfrm>
          <a:prstGeom prst="rect">
            <a:avLst/>
          </a:prstGeom>
        </p:spPr>
      </p:pic>
    </p:spTree>
    <p:extLst>
      <p:ext uri="{BB962C8B-B14F-4D97-AF65-F5344CB8AC3E}">
        <p14:creationId xmlns:p14="http://schemas.microsoft.com/office/powerpoint/2010/main" val="422129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D74-02F9-FFCF-66D0-FEC8183CF50C}"/>
              </a:ext>
            </a:extLst>
          </p:cNvPr>
          <p:cNvSpPr>
            <a:spLocks noGrp="1"/>
          </p:cNvSpPr>
          <p:nvPr>
            <p:ph type="title"/>
          </p:nvPr>
        </p:nvSpPr>
        <p:spPr>
          <a:xfrm>
            <a:off x="6569957" y="618518"/>
            <a:ext cx="4747088" cy="1478570"/>
          </a:xfrm>
        </p:spPr>
        <p:txBody>
          <a:bodyPr>
            <a:normAutofit/>
          </a:bodyPr>
          <a:lstStyle/>
          <a:p>
            <a:r>
              <a:rPr lang="en-US" dirty="0"/>
              <a:t>Memory Layout</a:t>
            </a:r>
          </a:p>
        </p:txBody>
      </p:sp>
      <p:sp>
        <p:nvSpPr>
          <p:cNvPr id="9"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ata segment - Wikipedia">
            <a:extLst>
              <a:ext uri="{FF2B5EF4-FFF2-40B4-BE49-F238E27FC236}">
                <a16:creationId xmlns:a16="http://schemas.microsoft.com/office/drawing/2014/main" id="{DE4C119B-29C6-AEB2-9FA3-0CDF02F11C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43606" y="1147145"/>
            <a:ext cx="1786346" cy="45677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48C31E-B507-1120-C30F-77BAC1233C62}"/>
              </a:ext>
            </a:extLst>
          </p:cNvPr>
          <p:cNvSpPr>
            <a:spLocks noGrp="1"/>
          </p:cNvSpPr>
          <p:nvPr>
            <p:ph idx="1"/>
          </p:nvPr>
        </p:nvSpPr>
        <p:spPr>
          <a:xfrm>
            <a:off x="6569958" y="1816868"/>
            <a:ext cx="4747087" cy="3541714"/>
          </a:xfrm>
        </p:spPr>
        <p:txBody>
          <a:bodyPr>
            <a:normAutofit/>
          </a:bodyPr>
          <a:lstStyle/>
          <a:p>
            <a:r>
              <a:rPr lang="en-US" dirty="0"/>
              <a:t>Static</a:t>
            </a:r>
          </a:p>
          <a:p>
            <a:pPr lvl="1"/>
            <a:r>
              <a:rPr lang="en-US" dirty="0"/>
              <a:t>Text</a:t>
            </a:r>
          </a:p>
          <a:p>
            <a:pPr lvl="1"/>
            <a:r>
              <a:rPr lang="en-US" dirty="0"/>
              <a:t>Data</a:t>
            </a:r>
          </a:p>
          <a:p>
            <a:pPr lvl="1"/>
            <a:r>
              <a:rPr lang="en-US" dirty="0"/>
              <a:t>BSS</a:t>
            </a:r>
          </a:p>
          <a:p>
            <a:r>
              <a:rPr lang="en-US" dirty="0"/>
              <a:t>Dynamic:</a:t>
            </a:r>
          </a:p>
          <a:p>
            <a:pPr lvl="1"/>
            <a:r>
              <a:rPr lang="en-US" dirty="0"/>
              <a:t>Stack</a:t>
            </a:r>
          </a:p>
          <a:p>
            <a:pPr lvl="1"/>
            <a:r>
              <a:rPr lang="en-US" dirty="0"/>
              <a:t>Heap</a:t>
            </a:r>
          </a:p>
        </p:txBody>
      </p:sp>
    </p:spTree>
    <p:extLst>
      <p:ext uri="{BB962C8B-B14F-4D97-AF65-F5344CB8AC3E}">
        <p14:creationId xmlns:p14="http://schemas.microsoft.com/office/powerpoint/2010/main" val="37370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Memory Layout – STATIC </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a:xfrm>
            <a:off x="1141413" y="2249487"/>
            <a:ext cx="9905998" cy="3541714"/>
          </a:xfrm>
        </p:spPr>
        <p:txBody>
          <a:bodyPr>
            <a:normAutofit/>
          </a:bodyPr>
          <a:lstStyle/>
          <a:p>
            <a:r>
              <a:rPr lang="es-MX" sz="2400" dirty="0">
                <a:effectLst/>
                <a:latin typeface="Calibri" panose="020F0502020204030204" pitchFamily="34" charset="0"/>
              </a:rPr>
              <a:t>Text (.</a:t>
            </a:r>
            <a:r>
              <a:rPr lang="es-MX" sz="2400" dirty="0" err="1">
                <a:effectLst/>
                <a:latin typeface="Calibri" panose="020F0502020204030204" pitchFamily="34" charset="0"/>
              </a:rPr>
              <a:t>text</a:t>
            </a:r>
            <a:r>
              <a:rPr lang="es-MX" sz="2400" dirty="0">
                <a:effectLst/>
                <a:latin typeface="Calibri" panose="020F0502020204030204" pitchFamily="34" charset="0"/>
              </a:rPr>
              <a:t>)</a:t>
            </a:r>
            <a:r>
              <a:rPr lang="es-MX" dirty="0">
                <a:latin typeface="Calibri" panose="020F0502020204030204" pitchFamily="34" charset="0"/>
              </a:rPr>
              <a:t>:</a:t>
            </a:r>
            <a:r>
              <a:rPr lang="es-MX" sz="2400" dirty="0">
                <a:effectLst/>
                <a:latin typeface="Calibri" panose="020F0502020204030204" pitchFamily="34" charset="0"/>
              </a:rPr>
              <a:t> </a:t>
            </a:r>
            <a:r>
              <a:rPr lang="es-MX" dirty="0" err="1">
                <a:effectLst/>
                <a:latin typeface="Calibri" panose="020F0502020204030204" pitchFamily="34" charset="0"/>
              </a:rPr>
              <a:t>Holds</a:t>
            </a:r>
            <a:r>
              <a:rPr lang="es-MX" dirty="0">
                <a:effectLst/>
                <a:latin typeface="Calibri" panose="020F0502020204030204" pitchFamily="34" charset="0"/>
              </a:rPr>
              <a:t> </a:t>
            </a:r>
            <a:r>
              <a:rPr lang="es-MX" dirty="0" err="1">
                <a:effectLst/>
                <a:latin typeface="Calibri" panose="020F0502020204030204" pitchFamily="34" charset="0"/>
              </a:rPr>
              <a:t>functions</a:t>
            </a:r>
            <a:r>
              <a:rPr lang="es-MX" dirty="0">
                <a:effectLst/>
                <a:latin typeface="Calibri" panose="020F0502020204030204" pitchFamily="34" charset="0"/>
              </a:rPr>
              <a:t> and </a:t>
            </a:r>
            <a:r>
              <a:rPr lang="es-MX" dirty="0" err="1">
                <a:effectLst/>
                <a:latin typeface="Calibri" panose="020F0502020204030204" pitchFamily="34" charset="0"/>
              </a:rPr>
              <a:t>constant</a:t>
            </a:r>
            <a:r>
              <a:rPr lang="es-MX" dirty="0">
                <a:effectLst/>
                <a:latin typeface="Calibri" panose="020F0502020204030204" pitchFamily="34" charset="0"/>
              </a:rPr>
              <a:t> data.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usually</a:t>
            </a:r>
            <a:r>
              <a:rPr lang="es-MX" dirty="0">
                <a:effectLst/>
                <a:latin typeface="Calibri" panose="020F0502020204030204" pitchFamily="34" charset="0"/>
              </a:rPr>
              <a:t> </a:t>
            </a:r>
            <a:r>
              <a:rPr lang="es-MX" dirty="0" err="1">
                <a:effectLst/>
                <a:latin typeface="Calibri" panose="020F0502020204030204" pitchFamily="34" charset="0"/>
              </a:rPr>
              <a:t>stored</a:t>
            </a:r>
            <a:r>
              <a:rPr lang="es-MX" dirty="0">
                <a:effectLst/>
                <a:latin typeface="Calibri" panose="020F0502020204030204" pitchFamily="34" charset="0"/>
              </a:rPr>
              <a:t> in FLASH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often</a:t>
            </a:r>
            <a:r>
              <a:rPr lang="es-MX" dirty="0">
                <a:effectLst/>
                <a:latin typeface="Calibri" panose="020F0502020204030204" pitchFamily="34" charset="0"/>
              </a:rPr>
              <a:t> </a:t>
            </a:r>
            <a:r>
              <a:rPr lang="es-MX" dirty="0" err="1">
                <a:effectLst/>
                <a:latin typeface="Calibri" panose="020F0502020204030204" pitchFamily="34" charset="0"/>
              </a:rPr>
              <a:t>read</a:t>
            </a:r>
            <a:r>
              <a:rPr lang="es-MX" dirty="0">
                <a:effectLst/>
                <a:latin typeface="Calibri" panose="020F0502020204030204" pitchFamily="34" charset="0"/>
              </a:rPr>
              <a:t> </a:t>
            </a:r>
            <a:r>
              <a:rPr lang="es-MX" dirty="0" err="1">
                <a:effectLst/>
                <a:latin typeface="Calibri" panose="020F0502020204030204" pitchFamily="34" charset="0"/>
              </a:rPr>
              <a:t>only</a:t>
            </a:r>
            <a:r>
              <a:rPr lang="es-MX" dirty="0">
                <a:effectLst/>
                <a:latin typeface="Calibri" panose="020F0502020204030204" pitchFamily="34" charset="0"/>
              </a:rPr>
              <a:t> to </a:t>
            </a:r>
            <a:r>
              <a:rPr lang="es-MX" dirty="0" err="1">
                <a:effectLst/>
                <a:latin typeface="Calibri" panose="020F0502020204030204" pitchFamily="34" charset="0"/>
              </a:rPr>
              <a:t>prevent</a:t>
            </a:r>
            <a:r>
              <a:rPr lang="es-MX" dirty="0">
                <a:latin typeface="Calibri" panose="020F0502020204030204" pitchFamily="34" charset="0"/>
              </a:rPr>
              <a:t> </a:t>
            </a:r>
            <a:r>
              <a:rPr lang="es-MX" dirty="0" err="1">
                <a:latin typeface="Calibri" panose="020F0502020204030204" pitchFamily="34" charset="0"/>
              </a:rPr>
              <a:t>a</a:t>
            </a:r>
            <a:r>
              <a:rPr lang="es-MX" dirty="0" err="1">
                <a:effectLst/>
                <a:latin typeface="Calibri" panose="020F0502020204030204" pitchFamily="34" charset="0"/>
              </a:rPr>
              <a:t>ny</a:t>
            </a:r>
            <a:r>
              <a:rPr lang="es-MX" dirty="0">
                <a:effectLst/>
                <a:latin typeface="Calibri" panose="020F0502020204030204" pitchFamily="34" charset="0"/>
              </a:rPr>
              <a:t> </a:t>
            </a:r>
            <a:r>
              <a:rPr lang="es-MX" dirty="0" err="1">
                <a:effectLst/>
                <a:latin typeface="Calibri" panose="020F0502020204030204" pitchFamily="34" charset="0"/>
              </a:rPr>
              <a:t>modifications</a:t>
            </a:r>
            <a:r>
              <a:rPr lang="es-MX" dirty="0">
                <a:effectLst/>
                <a:latin typeface="Calibri" panose="020F0502020204030204" pitchFamily="34" charset="0"/>
              </a:rPr>
              <a:t> </a:t>
            </a:r>
            <a:r>
              <a:rPr lang="es-MX" dirty="0" err="1">
                <a:effectLst/>
                <a:latin typeface="Calibri" panose="020F0502020204030204" pitchFamily="34" charset="0"/>
              </a:rPr>
              <a:t>by</a:t>
            </a:r>
            <a:r>
              <a:rPr lang="es-MX" dirty="0">
                <a:effectLst/>
                <a:latin typeface="Calibri" panose="020F0502020204030204" pitchFamily="34" charset="0"/>
              </a:rPr>
              <a:t> </a:t>
            </a:r>
            <a:r>
              <a:rPr lang="es-MX" dirty="0" err="1">
                <a:effectLst/>
                <a:latin typeface="Calibri" panose="020F0502020204030204" pitchFamily="34" charset="0"/>
              </a:rPr>
              <a:t>accident</a:t>
            </a:r>
            <a:r>
              <a:rPr lang="es-MX" dirty="0">
                <a:effectLst/>
                <a:latin typeface="Calibri" panose="020F0502020204030204" pitchFamily="34" charset="0"/>
              </a:rPr>
              <a:t>.</a:t>
            </a:r>
          </a:p>
          <a:p>
            <a:r>
              <a:rPr lang="es-MX" sz="2400" dirty="0" err="1">
                <a:effectLst/>
                <a:latin typeface="Calibri" panose="020F0502020204030204" pitchFamily="34" charset="0"/>
              </a:rPr>
              <a:t>Initialized</a:t>
            </a:r>
            <a:r>
              <a:rPr lang="es-MX" sz="2400" dirty="0">
                <a:effectLst/>
                <a:latin typeface="Calibri" panose="020F0502020204030204" pitchFamily="34" charset="0"/>
              </a:rPr>
              <a:t> Data (.data): </a:t>
            </a:r>
            <a:r>
              <a:rPr lang="es-MX" dirty="0" err="1">
                <a:effectLst/>
                <a:latin typeface="Calibri" panose="020F0502020204030204" pitchFamily="34" charset="0"/>
              </a:rPr>
              <a:t>Contains</a:t>
            </a:r>
            <a:r>
              <a:rPr lang="es-MX" dirty="0">
                <a:effectLst/>
                <a:latin typeface="Calibri" panose="020F0502020204030204" pitchFamily="34" charset="0"/>
              </a:rPr>
              <a:t> global and </a:t>
            </a:r>
            <a:r>
              <a:rPr lang="es-MX" dirty="0" err="1">
                <a:effectLst/>
                <a:latin typeface="Calibri" panose="020F0502020204030204" pitchFamily="34" charset="0"/>
              </a:rPr>
              <a:t>static</a:t>
            </a:r>
            <a:r>
              <a:rPr lang="es-MX" dirty="0">
                <a:effectLst/>
                <a:latin typeface="Calibri" panose="020F0502020204030204" pitchFamily="34" charset="0"/>
              </a:rPr>
              <a:t> variables </a:t>
            </a:r>
            <a:r>
              <a:rPr lang="es-MX" dirty="0" err="1">
                <a:effectLst/>
                <a:latin typeface="Calibri" panose="020F0502020204030204" pitchFamily="34" charset="0"/>
              </a:rPr>
              <a:t>that</a:t>
            </a:r>
            <a:r>
              <a:rPr lang="es-MX" dirty="0">
                <a:effectLst/>
                <a:latin typeface="Calibri" panose="020F0502020204030204" pitchFamily="34" charset="0"/>
              </a:rPr>
              <a:t> are </a:t>
            </a:r>
            <a:r>
              <a:rPr lang="es-MX" dirty="0" err="1">
                <a:effectLst/>
                <a:latin typeface="Calibri" panose="020F0502020204030204" pitchFamily="34" charset="0"/>
              </a:rPr>
              <a:t>initialized</a:t>
            </a:r>
            <a:r>
              <a:rPr lang="es-MX" dirty="0">
                <a:effectLst/>
                <a:latin typeface="Calibri" panose="020F0502020204030204" pitchFamily="34" charset="0"/>
              </a:rPr>
              <a:t> </a:t>
            </a:r>
            <a:r>
              <a:rPr lang="es-MX" dirty="0" err="1">
                <a:effectLst/>
                <a:latin typeface="Calibri" panose="020F0502020204030204" pitchFamily="34" charset="0"/>
              </a:rPr>
              <a:t>by</a:t>
            </a:r>
            <a:r>
              <a:rPr lang="es-MX" dirty="0">
                <a:effectLst/>
                <a:latin typeface="Calibri" panose="020F0502020204030204" pitchFamily="34" charset="0"/>
              </a:rPr>
              <a:t> </a:t>
            </a:r>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program</a:t>
            </a:r>
            <a:r>
              <a:rPr lang="es-MX" dirty="0">
                <a:effectLst/>
                <a:latin typeface="Calibri" panose="020F0502020204030204" pitchFamily="34" charset="0"/>
              </a:rPr>
              <a:t> to a </a:t>
            </a:r>
            <a:r>
              <a:rPr lang="es-MX" dirty="0" err="1">
                <a:effectLst/>
                <a:latin typeface="Calibri" panose="020F0502020204030204" pitchFamily="34" charset="0"/>
              </a:rPr>
              <a:t>value</a:t>
            </a:r>
            <a:r>
              <a:rPr lang="es-MX" dirty="0">
                <a:effectLst/>
                <a:latin typeface="Calibri" panose="020F0502020204030204" pitchFamily="34" charset="0"/>
              </a:rPr>
              <a:t> </a:t>
            </a:r>
            <a:r>
              <a:rPr lang="es-MX" dirty="0" err="1">
                <a:effectLst/>
                <a:latin typeface="Calibri" panose="020F0502020204030204" pitchFamily="34" charset="0"/>
              </a:rPr>
              <a:t>different</a:t>
            </a:r>
            <a:r>
              <a:rPr lang="es-MX" dirty="0">
                <a:effectLst/>
                <a:latin typeface="Calibri" panose="020F0502020204030204" pitchFamily="34" charset="0"/>
              </a:rPr>
              <a:t> tan </a:t>
            </a:r>
            <a:r>
              <a:rPr lang="es-MX" dirty="0" err="1">
                <a:effectLst/>
                <a:latin typeface="Calibri" panose="020F0502020204030204" pitchFamily="34" charset="0"/>
              </a:rPr>
              <a:t>zero</a:t>
            </a:r>
            <a:r>
              <a:rPr lang="es-MX" dirty="0">
                <a:effectLst/>
                <a:latin typeface="Calibri" panose="020F0502020204030204" pitchFamily="34" charset="0"/>
              </a:rPr>
              <a:t>.</a:t>
            </a:r>
          </a:p>
          <a:p>
            <a:r>
              <a:rPr lang="es-MX" dirty="0" err="1">
                <a:latin typeface="Calibri" panose="020F0502020204030204" pitchFamily="34" charset="0"/>
              </a:rPr>
              <a:t>Uninitialized</a:t>
            </a:r>
            <a:r>
              <a:rPr lang="es-MX" dirty="0">
                <a:latin typeface="Calibri" panose="020F0502020204030204" pitchFamily="34" charset="0"/>
              </a:rPr>
              <a:t> Data (.</a:t>
            </a:r>
            <a:r>
              <a:rPr lang="es-MX" dirty="0" err="1">
                <a:latin typeface="Calibri" panose="020F0502020204030204" pitchFamily="34" charset="0"/>
              </a:rPr>
              <a:t>bss</a:t>
            </a:r>
            <a:r>
              <a:rPr lang="es-MX" dirty="0">
                <a:latin typeface="Calibri" panose="020F0502020204030204" pitchFamily="34" charset="0"/>
              </a:rPr>
              <a:t>): </a:t>
            </a:r>
            <a:r>
              <a:rPr lang="es-MX" dirty="0" err="1">
                <a:latin typeface="Calibri" panose="020F0502020204030204" pitchFamily="34" charset="0"/>
              </a:rPr>
              <a:t>Contains</a:t>
            </a:r>
            <a:r>
              <a:rPr lang="es-MX" dirty="0">
                <a:latin typeface="Calibri" panose="020F0502020204030204" pitchFamily="34" charset="0"/>
              </a:rPr>
              <a:t> </a:t>
            </a:r>
            <a:r>
              <a:rPr lang="es-MX" dirty="0" err="1">
                <a:latin typeface="Calibri" panose="020F0502020204030204" pitchFamily="34" charset="0"/>
              </a:rPr>
              <a:t>all</a:t>
            </a:r>
            <a:r>
              <a:rPr lang="es-MX" dirty="0">
                <a:latin typeface="Calibri" panose="020F0502020204030204" pitchFamily="34" charset="0"/>
              </a:rPr>
              <a:t> global and </a:t>
            </a:r>
            <a:r>
              <a:rPr lang="es-MX" dirty="0" err="1">
                <a:latin typeface="Calibri" panose="020F0502020204030204" pitchFamily="34" charset="0"/>
              </a:rPr>
              <a:t>static</a:t>
            </a:r>
            <a:r>
              <a:rPr lang="es-MX" dirty="0">
                <a:latin typeface="Calibri" panose="020F0502020204030204" pitchFamily="34" charset="0"/>
              </a:rPr>
              <a:t> variables </a:t>
            </a:r>
            <a:r>
              <a:rPr lang="es-MX" dirty="0" err="1">
                <a:latin typeface="Calibri" panose="020F0502020204030204" pitchFamily="34" charset="0"/>
              </a:rPr>
              <a:t>that</a:t>
            </a:r>
            <a:r>
              <a:rPr lang="es-MX" dirty="0">
                <a:latin typeface="Calibri" panose="020F0502020204030204" pitchFamily="34" charset="0"/>
              </a:rPr>
              <a:t> are </a:t>
            </a:r>
            <a:r>
              <a:rPr lang="es-MX" dirty="0" err="1">
                <a:latin typeface="Calibri" panose="020F0502020204030204" pitchFamily="34" charset="0"/>
              </a:rPr>
              <a:t>not</a:t>
            </a:r>
            <a:r>
              <a:rPr lang="es-MX" dirty="0">
                <a:latin typeface="Calibri" panose="020F0502020204030204" pitchFamily="34" charset="0"/>
              </a:rPr>
              <a:t> </a:t>
            </a:r>
            <a:r>
              <a:rPr lang="es-MX" dirty="0" err="1">
                <a:latin typeface="Calibri" panose="020F0502020204030204" pitchFamily="34" charset="0"/>
              </a:rPr>
              <a:t>initialized</a:t>
            </a:r>
            <a:r>
              <a:rPr lang="es-MX" dirty="0">
                <a:latin typeface="Calibri" panose="020F0502020204030204" pitchFamily="34" charset="0"/>
              </a:rPr>
              <a:t> </a:t>
            </a:r>
            <a:r>
              <a:rPr lang="es-MX" dirty="0" err="1">
                <a:latin typeface="Calibri" panose="020F0502020204030204" pitchFamily="34" charset="0"/>
              </a:rPr>
              <a:t>or</a:t>
            </a:r>
            <a:r>
              <a:rPr lang="es-MX" dirty="0">
                <a:latin typeface="Calibri" panose="020F0502020204030204" pitchFamily="34" charset="0"/>
              </a:rPr>
              <a:t> are </a:t>
            </a:r>
            <a:r>
              <a:rPr lang="es-MX" dirty="0" err="1">
                <a:latin typeface="Calibri" panose="020F0502020204030204" pitchFamily="34" charset="0"/>
              </a:rPr>
              <a:t>initialized</a:t>
            </a:r>
            <a:r>
              <a:rPr lang="es-MX" dirty="0">
                <a:latin typeface="Calibri" panose="020F0502020204030204" pitchFamily="34" charset="0"/>
              </a:rPr>
              <a:t> to </a:t>
            </a:r>
            <a:r>
              <a:rPr lang="es-MX" dirty="0" err="1">
                <a:latin typeface="Calibri" panose="020F0502020204030204" pitchFamily="34" charset="0"/>
              </a:rPr>
              <a:t>zero</a:t>
            </a:r>
            <a:r>
              <a:rPr lang="es-MX" dirty="0">
                <a:latin typeface="Calibri" panose="020F0502020204030204" pitchFamily="34" charset="0"/>
              </a:rPr>
              <a:t>. </a:t>
            </a:r>
            <a:r>
              <a:rPr lang="es-MX" dirty="0" err="1">
                <a:latin typeface="Calibri" panose="020F0502020204030204" pitchFamily="34" charset="0"/>
              </a:rPr>
              <a:t>It</a:t>
            </a:r>
            <a:r>
              <a:rPr lang="es-MX" dirty="0">
                <a:latin typeface="Calibri" panose="020F0502020204030204" pitchFamily="34" charset="0"/>
              </a:rPr>
              <a:t> </a:t>
            </a:r>
            <a:r>
              <a:rPr lang="es-MX" dirty="0" err="1">
                <a:latin typeface="Calibri" panose="020F0502020204030204" pitchFamily="34" charset="0"/>
              </a:rPr>
              <a:t>is</a:t>
            </a:r>
            <a:r>
              <a:rPr lang="es-MX" dirty="0">
                <a:latin typeface="Calibri" panose="020F0502020204030204" pitchFamily="34" charset="0"/>
              </a:rPr>
              <a:t> set to </a:t>
            </a:r>
            <a:r>
              <a:rPr lang="es-MX" dirty="0" err="1">
                <a:latin typeface="Calibri" panose="020F0502020204030204" pitchFamily="34" charset="0"/>
              </a:rPr>
              <a:t>zero</a:t>
            </a:r>
            <a:r>
              <a:rPr lang="es-MX" dirty="0">
                <a:latin typeface="Calibri" panose="020F0502020204030204" pitchFamily="34" charset="0"/>
              </a:rPr>
              <a:t> at </a:t>
            </a:r>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beginning</a:t>
            </a:r>
            <a:r>
              <a:rPr lang="es-MX" dirty="0">
                <a:latin typeface="Calibri" panose="020F0502020204030204" pitchFamily="34" charset="0"/>
              </a:rPr>
              <a:t> </a:t>
            </a:r>
            <a:r>
              <a:rPr lang="es-MX" dirty="0" err="1">
                <a:latin typeface="Calibri" panose="020F0502020204030204" pitchFamily="34" charset="0"/>
              </a:rPr>
              <a:t>of</a:t>
            </a:r>
            <a:r>
              <a:rPr lang="es-MX" dirty="0">
                <a:latin typeface="Calibri" panose="020F0502020204030204" pitchFamily="34" charset="0"/>
              </a:rPr>
              <a:t> </a:t>
            </a:r>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program</a:t>
            </a:r>
            <a:r>
              <a:rPr lang="es-MX" dirty="0">
                <a:latin typeface="Calibri" panose="020F0502020204030204" pitchFamily="34" charset="0"/>
              </a:rPr>
              <a:t>. </a:t>
            </a:r>
            <a:endParaRPr lang="en-US" dirty="0"/>
          </a:p>
          <a:p>
            <a:endParaRPr lang="en-US" dirty="0"/>
          </a:p>
        </p:txBody>
      </p:sp>
    </p:spTree>
    <p:extLst>
      <p:ext uri="{BB962C8B-B14F-4D97-AF65-F5344CB8AC3E}">
        <p14:creationId xmlns:p14="http://schemas.microsoft.com/office/powerpoint/2010/main" val="35761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65D6-92BB-F88E-218E-A9EBE38F8E1C}"/>
              </a:ext>
            </a:extLst>
          </p:cNvPr>
          <p:cNvSpPr>
            <a:spLocks noGrp="1"/>
          </p:cNvSpPr>
          <p:nvPr>
            <p:ph type="title"/>
          </p:nvPr>
        </p:nvSpPr>
        <p:spPr/>
        <p:txBody>
          <a:bodyPr/>
          <a:lstStyle/>
          <a:p>
            <a:r>
              <a:rPr lang="en-US" dirty="0"/>
              <a:t>Memory Layout – STATIC </a:t>
            </a:r>
          </a:p>
        </p:txBody>
      </p:sp>
      <p:pic>
        <p:nvPicPr>
          <p:cNvPr id="6" name="Picture 5">
            <a:extLst>
              <a:ext uri="{FF2B5EF4-FFF2-40B4-BE49-F238E27FC236}">
                <a16:creationId xmlns:a16="http://schemas.microsoft.com/office/drawing/2014/main" id="{3B48DA9C-CB93-B02C-5591-E553EB4D5C36}"/>
              </a:ext>
            </a:extLst>
          </p:cNvPr>
          <p:cNvPicPr>
            <a:picLocks noChangeAspect="1"/>
          </p:cNvPicPr>
          <p:nvPr/>
        </p:nvPicPr>
        <p:blipFill>
          <a:blip r:embed="rId2"/>
          <a:stretch>
            <a:fillRect/>
          </a:stretch>
        </p:blipFill>
        <p:spPr>
          <a:xfrm>
            <a:off x="1898650" y="2283144"/>
            <a:ext cx="8004932" cy="3852544"/>
          </a:xfrm>
          <a:prstGeom prst="rect">
            <a:avLst/>
          </a:prstGeom>
        </p:spPr>
      </p:pic>
    </p:spTree>
    <p:extLst>
      <p:ext uri="{BB962C8B-B14F-4D97-AF65-F5344CB8AC3E}">
        <p14:creationId xmlns:p14="http://schemas.microsoft.com/office/powerpoint/2010/main" val="35082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Memory Layout – DYNAMIC </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a:xfrm>
            <a:off x="1141412" y="2249487"/>
            <a:ext cx="9905998" cy="3541714"/>
          </a:xfrm>
        </p:spPr>
        <p:txBody>
          <a:bodyPr>
            <a:normAutofit lnSpcReduction="10000"/>
          </a:bodyPr>
          <a:lstStyle/>
          <a:p>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 LIFO </a:t>
            </a:r>
            <a:r>
              <a:rPr lang="es-MX" dirty="0" err="1">
                <a:effectLst/>
                <a:latin typeface="Calibri" panose="020F0502020204030204" pitchFamily="34" charset="0"/>
              </a:rPr>
              <a:t>structure</a:t>
            </a:r>
            <a:r>
              <a:rPr lang="es-MX" dirty="0">
                <a:effectLst/>
                <a:latin typeface="Calibri" panose="020F0502020204030204" pitchFamily="34" charset="0"/>
              </a:rPr>
              <a:t>, used to store </a:t>
            </a:r>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frames</a:t>
            </a:r>
            <a:r>
              <a:rPr lang="es-MX" dirty="0">
                <a:effectLst/>
                <a:latin typeface="Calibri" panose="020F0502020204030204" pitchFamily="34" charset="0"/>
              </a:rPr>
              <a:t>. A </a:t>
            </a:r>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frame</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created</a:t>
            </a:r>
            <a:r>
              <a:rPr lang="es-MX" dirty="0">
                <a:effectLst/>
                <a:latin typeface="Calibri" panose="020F0502020204030204" pitchFamily="34" charset="0"/>
              </a:rPr>
              <a:t> </a:t>
            </a:r>
            <a:r>
              <a:rPr lang="es-MX" dirty="0" err="1">
                <a:effectLst/>
                <a:latin typeface="Calibri" panose="020F0502020204030204" pitchFamily="34" charset="0"/>
              </a:rPr>
              <a:t>whenever</a:t>
            </a:r>
            <a:r>
              <a:rPr lang="es-MX" dirty="0">
                <a:effectLst/>
                <a:latin typeface="Calibri" panose="020F0502020204030204" pitchFamily="34" charset="0"/>
              </a:rPr>
              <a:t> a </a:t>
            </a:r>
            <a:r>
              <a:rPr lang="es-MX" dirty="0" err="1">
                <a:effectLst/>
                <a:latin typeface="Calibri" panose="020F0502020204030204" pitchFamily="34" charset="0"/>
              </a:rPr>
              <a:t>function</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called</a:t>
            </a:r>
            <a:r>
              <a:rPr lang="es-MX" dirty="0">
                <a:effectLst/>
                <a:latin typeface="Calibri" panose="020F0502020204030204" pitchFamily="34" charset="0"/>
              </a:rPr>
              <a:t> and </a:t>
            </a:r>
            <a:r>
              <a:rPr lang="es-MX" dirty="0" err="1">
                <a:effectLst/>
                <a:latin typeface="Calibri" panose="020F0502020204030204" pitchFamily="34" charset="0"/>
              </a:rPr>
              <a:t>it</a:t>
            </a:r>
            <a:r>
              <a:rPr lang="es-MX" dirty="0">
                <a:effectLst/>
                <a:latin typeface="Calibri" panose="020F0502020204030204" pitchFamily="34" charset="0"/>
              </a:rPr>
              <a:t> can </a:t>
            </a:r>
            <a:r>
              <a:rPr lang="es-MX" dirty="0" err="1">
                <a:effectLst/>
                <a:latin typeface="Calibri" panose="020F0502020204030204" pitchFamily="34" charset="0"/>
              </a:rPr>
              <a:t>contain</a:t>
            </a:r>
            <a:r>
              <a:rPr lang="es-MX" dirty="0">
                <a:effectLst/>
                <a:latin typeface="Calibri" panose="020F0502020204030204" pitchFamily="34" charset="0"/>
              </a:rPr>
              <a:t> local variables, </a:t>
            </a:r>
            <a:r>
              <a:rPr lang="es-MX" dirty="0" err="1">
                <a:effectLst/>
                <a:latin typeface="Calibri" panose="020F0502020204030204" pitchFamily="34" charset="0"/>
              </a:rPr>
              <a:t>arguments</a:t>
            </a:r>
            <a:r>
              <a:rPr lang="es-MX" dirty="0">
                <a:effectLst/>
                <a:latin typeface="Calibri" panose="020F0502020204030204" pitchFamily="34" charset="0"/>
              </a:rPr>
              <a:t>, </a:t>
            </a:r>
            <a:r>
              <a:rPr lang="es-MX" dirty="0" err="1">
                <a:effectLst/>
                <a:latin typeface="Calibri" panose="020F0502020204030204" pitchFamily="34" charset="0"/>
              </a:rPr>
              <a:t>return</a:t>
            </a:r>
            <a:r>
              <a:rPr lang="es-MX" dirty="0">
                <a:effectLst/>
                <a:latin typeface="Calibri" panose="020F0502020204030204" pitchFamily="34" charset="0"/>
              </a:rPr>
              <a:t> </a:t>
            </a:r>
            <a:r>
              <a:rPr lang="es-MX" dirty="0" err="1">
                <a:effectLst/>
                <a:latin typeface="Calibri" panose="020F0502020204030204" pitchFamily="34" charset="0"/>
              </a:rPr>
              <a:t>value</a:t>
            </a:r>
            <a:r>
              <a:rPr lang="es-MX" dirty="0">
                <a:effectLst/>
                <a:latin typeface="Calibri" panose="020F0502020204030204" pitchFamily="34" charset="0"/>
              </a:rPr>
              <a:t>,</a:t>
            </a:r>
            <a:r>
              <a:rPr lang="en-US" dirty="0">
                <a:effectLst/>
                <a:latin typeface="Calibri" panose="020F0502020204030204" pitchFamily="34" charset="0"/>
              </a:rPr>
              <a:t> the address of where to return to and information about the caller’s environment, such as some of the machine registers. When a function returns, memory is cleared automatically. </a:t>
            </a:r>
          </a:p>
          <a:p>
            <a:r>
              <a:rPr lang="es-MX" dirty="0" err="1">
                <a:latin typeface="Calibri" panose="020F0502020204030204" pitchFamily="34" charset="0"/>
              </a:rPr>
              <a:t>Heap</a:t>
            </a:r>
            <a:r>
              <a:rPr lang="es-MX" dirty="0">
                <a:latin typeface="Calibri" panose="020F0502020204030204" pitchFamily="34" charset="0"/>
              </a:rPr>
              <a:t>: </a:t>
            </a:r>
            <a:r>
              <a:rPr lang="es-MX" dirty="0" err="1">
                <a:latin typeface="Calibri" panose="020F0502020204030204" pitchFamily="34" charset="0"/>
              </a:rPr>
              <a:t>It</a:t>
            </a:r>
            <a:r>
              <a:rPr lang="es-MX" dirty="0">
                <a:latin typeface="Calibri" panose="020F0502020204030204" pitchFamily="34" charset="0"/>
              </a:rPr>
              <a:t> </a:t>
            </a:r>
            <a:r>
              <a:rPr lang="es-MX" dirty="0" err="1">
                <a:latin typeface="Calibri" panose="020F0502020204030204" pitchFamily="34" charset="0"/>
              </a:rPr>
              <a:t>is</a:t>
            </a:r>
            <a:r>
              <a:rPr lang="es-MX" dirty="0">
                <a:latin typeface="Calibri" panose="020F0502020204030204" pitchFamily="34" charset="0"/>
              </a:rPr>
              <a:t> a </a:t>
            </a:r>
            <a:r>
              <a:rPr lang="es-MX" dirty="0" err="1">
                <a:latin typeface="Calibri" panose="020F0502020204030204" pitchFamily="34" charset="0"/>
              </a:rPr>
              <a:t>memory</a:t>
            </a:r>
            <a:r>
              <a:rPr lang="es-MX" dirty="0">
                <a:latin typeface="Calibri" panose="020F0502020204030204" pitchFamily="34" charset="0"/>
              </a:rPr>
              <a:t> </a:t>
            </a:r>
            <a:r>
              <a:rPr lang="es-MX" dirty="0" err="1">
                <a:latin typeface="Calibri" panose="020F0502020204030204" pitchFamily="34" charset="0"/>
              </a:rPr>
              <a:t>section</a:t>
            </a:r>
            <a:r>
              <a:rPr lang="es-MX" dirty="0">
                <a:latin typeface="Calibri" panose="020F0502020204030204" pitchFamily="34" charset="0"/>
              </a:rPr>
              <a:t> used </a:t>
            </a:r>
            <a:r>
              <a:rPr lang="es-MX" dirty="0" err="1">
                <a:latin typeface="Calibri" panose="020F0502020204030204" pitchFamily="34" charset="0"/>
              </a:rPr>
              <a:t>for</a:t>
            </a:r>
            <a:r>
              <a:rPr lang="es-MX" dirty="0">
                <a:latin typeface="Calibri" panose="020F0502020204030204" pitchFamily="34" charset="0"/>
              </a:rPr>
              <a:t> </a:t>
            </a:r>
            <a:r>
              <a:rPr lang="es-MX" dirty="0" err="1">
                <a:latin typeface="Calibri" panose="020F0502020204030204" pitchFamily="34" charset="0"/>
              </a:rPr>
              <a:t>dynamic</a:t>
            </a:r>
            <a:r>
              <a:rPr lang="es-MX" dirty="0">
                <a:latin typeface="Calibri" panose="020F0502020204030204" pitchFamily="34" charset="0"/>
              </a:rPr>
              <a:t> </a:t>
            </a:r>
            <a:r>
              <a:rPr lang="es-MX" dirty="0" err="1">
                <a:latin typeface="Calibri" panose="020F0502020204030204" pitchFamily="34" charset="0"/>
              </a:rPr>
              <a:t>memory</a:t>
            </a:r>
            <a:r>
              <a:rPr lang="es-MX" dirty="0">
                <a:latin typeface="Calibri" panose="020F0502020204030204" pitchFamily="34" charset="0"/>
              </a:rPr>
              <a:t> </a:t>
            </a:r>
            <a:r>
              <a:rPr lang="es-MX" dirty="0" err="1">
                <a:latin typeface="Calibri" panose="020F0502020204030204" pitchFamily="34" charset="0"/>
              </a:rPr>
              <a:t>allocation</a:t>
            </a:r>
            <a:r>
              <a:rPr lang="es-MX" dirty="0">
                <a:latin typeface="Calibri" panose="020F0502020204030204" pitchFamily="34" charset="0"/>
              </a:rPr>
              <a:t>, </a:t>
            </a:r>
            <a:r>
              <a:rPr lang="es-MX" dirty="0" err="1">
                <a:latin typeface="Calibri" panose="020F0502020204030204" pitchFamily="34" charset="0"/>
              </a:rPr>
              <a:t>which</a:t>
            </a:r>
            <a:r>
              <a:rPr lang="es-MX" dirty="0">
                <a:latin typeface="Calibri" panose="020F0502020204030204" pitchFamily="34" charset="0"/>
              </a:rPr>
              <a:t> can be done </a:t>
            </a:r>
            <a:r>
              <a:rPr lang="es-MX" dirty="0" err="1">
                <a:latin typeface="Calibri" panose="020F0502020204030204" pitchFamily="34" charset="0"/>
              </a:rPr>
              <a:t>by</a:t>
            </a:r>
            <a:r>
              <a:rPr lang="es-MX" dirty="0">
                <a:latin typeface="Calibri" panose="020F0502020204030204" pitchFamily="34" charset="0"/>
              </a:rPr>
              <a:t> </a:t>
            </a:r>
            <a:r>
              <a:rPr lang="es-MX" dirty="0" err="1">
                <a:latin typeface="Calibri" panose="020F0502020204030204" pitchFamily="34" charset="0"/>
              </a:rPr>
              <a:t>functions</a:t>
            </a:r>
            <a:r>
              <a:rPr lang="es-MX" dirty="0">
                <a:latin typeface="Calibri" panose="020F0502020204030204" pitchFamily="34" charset="0"/>
              </a:rPr>
              <a:t> </a:t>
            </a:r>
            <a:r>
              <a:rPr lang="es-MX" dirty="0" err="1">
                <a:latin typeface="Calibri" panose="020F0502020204030204" pitchFamily="34" charset="0"/>
              </a:rPr>
              <a:t>such</a:t>
            </a:r>
            <a:r>
              <a:rPr lang="es-MX" dirty="0">
                <a:latin typeface="Calibri" panose="020F0502020204030204" pitchFamily="34" charset="0"/>
              </a:rPr>
              <a:t> as </a:t>
            </a:r>
            <a:r>
              <a:rPr lang="en-US" dirty="0">
                <a:latin typeface="Calibri" panose="020F0502020204030204" pitchFamily="34" charset="0"/>
              </a:rPr>
              <a:t>malloc, </a:t>
            </a:r>
            <a:r>
              <a:rPr lang="en-US" dirty="0" err="1">
                <a:latin typeface="Calibri" panose="020F0502020204030204" pitchFamily="34" charset="0"/>
              </a:rPr>
              <a:t>calloc</a:t>
            </a:r>
            <a:r>
              <a:rPr lang="en-US" dirty="0">
                <a:latin typeface="Calibri" panose="020F0502020204030204" pitchFamily="34" charset="0"/>
              </a:rPr>
              <a:t>, free, etc. Memory must be allocated, used and freed in the code.</a:t>
            </a:r>
          </a:p>
          <a:p>
            <a:endParaRPr lang="en-US" dirty="0"/>
          </a:p>
        </p:txBody>
      </p:sp>
    </p:spTree>
    <p:extLst>
      <p:ext uri="{BB962C8B-B14F-4D97-AF65-F5344CB8AC3E}">
        <p14:creationId xmlns:p14="http://schemas.microsoft.com/office/powerpoint/2010/main" val="252289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C96C-B04C-65DD-AD2E-AE94B915FEF0}"/>
              </a:ext>
            </a:extLst>
          </p:cNvPr>
          <p:cNvSpPr>
            <a:spLocks noGrp="1"/>
          </p:cNvSpPr>
          <p:nvPr>
            <p:ph type="title"/>
          </p:nvPr>
        </p:nvSpPr>
        <p:spPr/>
        <p:txBody>
          <a:bodyPr/>
          <a:lstStyle/>
          <a:p>
            <a:r>
              <a:rPr lang="en-US" dirty="0"/>
              <a:t>Memory Layout – DYNAMIC </a:t>
            </a:r>
          </a:p>
        </p:txBody>
      </p:sp>
      <p:pic>
        <p:nvPicPr>
          <p:cNvPr id="4" name="Picture 3">
            <a:extLst>
              <a:ext uri="{FF2B5EF4-FFF2-40B4-BE49-F238E27FC236}">
                <a16:creationId xmlns:a16="http://schemas.microsoft.com/office/drawing/2014/main" id="{F22A311C-2F85-DF01-4884-A7FF928887D2}"/>
              </a:ext>
            </a:extLst>
          </p:cNvPr>
          <p:cNvPicPr>
            <a:picLocks noChangeAspect="1"/>
          </p:cNvPicPr>
          <p:nvPr/>
        </p:nvPicPr>
        <p:blipFill>
          <a:blip r:embed="rId2"/>
          <a:stretch>
            <a:fillRect/>
          </a:stretch>
        </p:blipFill>
        <p:spPr>
          <a:xfrm>
            <a:off x="1820147" y="2346096"/>
            <a:ext cx="8248627" cy="3396493"/>
          </a:xfrm>
          <a:prstGeom prst="rect">
            <a:avLst/>
          </a:prstGeom>
        </p:spPr>
      </p:pic>
    </p:spTree>
    <p:extLst>
      <p:ext uri="{BB962C8B-B14F-4D97-AF65-F5344CB8AC3E}">
        <p14:creationId xmlns:p14="http://schemas.microsoft.com/office/powerpoint/2010/main" val="1564985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Map file</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p:txBody>
          <a:bodyPr/>
          <a:lstStyle/>
          <a:p>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linker</a:t>
            </a:r>
            <a:r>
              <a:rPr lang="es-MX" dirty="0">
                <a:effectLst/>
                <a:latin typeface="Calibri" panose="020F0502020204030204" pitchFamily="34" charset="0"/>
              </a:rPr>
              <a:t> can produce a </a:t>
            </a:r>
            <a:r>
              <a:rPr lang="es-MX" dirty="0" err="1">
                <a:effectLst/>
                <a:latin typeface="Calibri" panose="020F0502020204030204" pitchFamily="34" charset="0"/>
              </a:rPr>
              <a:t>Map</a:t>
            </a:r>
            <a:r>
              <a:rPr lang="es-MX" dirty="0">
                <a:effectLst/>
                <a:latin typeface="Calibri" panose="020F0502020204030204" pitchFamily="34" charset="0"/>
              </a:rPr>
              <a:t> File. </a:t>
            </a:r>
          </a:p>
          <a:p>
            <a:r>
              <a:rPr lang="es-MX" dirty="0">
                <a:effectLst/>
                <a:latin typeface="Calibri" panose="020F0502020204030204" pitchFamily="34" charset="0"/>
              </a:rPr>
              <a:t>A </a:t>
            </a:r>
            <a:r>
              <a:rPr lang="es-MX" dirty="0" err="1">
                <a:effectLst/>
                <a:latin typeface="Calibri" panose="020F0502020204030204" pitchFamily="34" charset="0"/>
              </a:rPr>
              <a:t>map</a:t>
            </a:r>
            <a:r>
              <a:rPr lang="es-MX" dirty="0">
                <a:effectLst/>
                <a:latin typeface="Calibri" panose="020F0502020204030204" pitchFamily="34" charset="0"/>
              </a:rPr>
              <a:t> </a:t>
            </a:r>
            <a:r>
              <a:rPr lang="es-MX" dirty="0">
                <a:latin typeface="Calibri" panose="020F0502020204030204" pitchFamily="34" charset="0"/>
              </a:rPr>
              <a:t>file </a:t>
            </a:r>
            <a:r>
              <a:rPr lang="es-MX" dirty="0" err="1">
                <a:latin typeface="Calibri" panose="020F0502020204030204" pitchFamily="34" charset="0"/>
              </a:rPr>
              <a:t>l</a:t>
            </a:r>
            <a:r>
              <a:rPr lang="es-MX" dirty="0" err="1">
                <a:effectLst/>
                <a:latin typeface="Calibri" panose="020F0502020204030204" pitchFamily="34" charset="0"/>
              </a:rPr>
              <a:t>ists</a:t>
            </a:r>
            <a:r>
              <a:rPr lang="es-MX" dirty="0">
                <a:effectLst/>
                <a:latin typeface="Calibri" panose="020F0502020204030204" pitchFamily="34" charset="0"/>
              </a:rPr>
              <a:t> </a:t>
            </a:r>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location</a:t>
            </a:r>
            <a:r>
              <a:rPr lang="es-MX" dirty="0">
                <a:effectLst/>
                <a:latin typeface="Calibri" panose="020F0502020204030204" pitchFamily="34" charset="0"/>
              </a:rPr>
              <a:t> </a:t>
            </a:r>
            <a:r>
              <a:rPr lang="es-MX" dirty="0" err="1">
                <a:effectLst/>
                <a:latin typeface="Calibri" panose="020F0502020204030204" pitchFamily="34" charset="0"/>
              </a:rPr>
              <a:t>of</a:t>
            </a:r>
            <a:r>
              <a:rPr lang="es-MX" dirty="0">
                <a:effectLst/>
                <a:latin typeface="Calibri" panose="020F0502020204030204" pitchFamily="34" charset="0"/>
              </a:rPr>
              <a:t> </a:t>
            </a:r>
            <a:r>
              <a:rPr lang="es-MX" dirty="0" err="1">
                <a:effectLst/>
                <a:latin typeface="Calibri" panose="020F0502020204030204" pitchFamily="34" charset="0"/>
              </a:rPr>
              <a:t>functions</a:t>
            </a:r>
            <a:r>
              <a:rPr lang="es-MX" dirty="0">
                <a:effectLst/>
                <a:latin typeface="Calibri" panose="020F0502020204030204" pitchFamily="34" charset="0"/>
              </a:rPr>
              <a:t> and variables.</a:t>
            </a:r>
          </a:p>
          <a:p>
            <a:r>
              <a:rPr lang="es-MX" dirty="0" err="1">
                <a:effectLst/>
                <a:latin typeface="Calibri" panose="020F0502020204030204" pitchFamily="34" charset="0"/>
              </a:rPr>
              <a:t>It</a:t>
            </a:r>
            <a:r>
              <a:rPr lang="es-MX" dirty="0">
                <a:effectLst/>
                <a:latin typeface="Calibri" panose="020F0502020204030204" pitchFamily="34" charset="0"/>
              </a:rPr>
              <a:t> can </a:t>
            </a:r>
            <a:r>
              <a:rPr lang="es-MX" dirty="0" err="1">
                <a:effectLst/>
                <a:latin typeface="Calibri" panose="020F0502020204030204" pitchFamily="34" charset="0"/>
              </a:rPr>
              <a:t>also</a:t>
            </a:r>
            <a:r>
              <a:rPr lang="es-MX" dirty="0">
                <a:effectLst/>
                <a:latin typeface="Calibri" panose="020F0502020204030204" pitchFamily="34" charset="0"/>
              </a:rPr>
              <a:t> </a:t>
            </a:r>
            <a:r>
              <a:rPr lang="es-MX" dirty="0" err="1">
                <a:effectLst/>
                <a:latin typeface="Calibri" panose="020F0502020204030204" pitchFamily="34" charset="0"/>
              </a:rPr>
              <a:t>give</a:t>
            </a:r>
            <a:r>
              <a:rPr lang="es-MX" dirty="0">
                <a:effectLst/>
                <a:latin typeface="Calibri" panose="020F0502020204030204" pitchFamily="34" charset="0"/>
              </a:rPr>
              <a:t> a </a:t>
            </a:r>
            <a:r>
              <a:rPr lang="es-MX" dirty="0" err="1">
                <a:effectLst/>
                <a:latin typeface="Calibri" panose="020F0502020204030204" pitchFamily="34" charset="0"/>
              </a:rPr>
              <a:t>summary</a:t>
            </a:r>
            <a:r>
              <a:rPr lang="es-MX" dirty="0">
                <a:effectLst/>
                <a:latin typeface="Calibri" panose="020F0502020204030204" pitchFamily="34" charset="0"/>
              </a:rPr>
              <a:t> </a:t>
            </a:r>
            <a:r>
              <a:rPr lang="es-MX" dirty="0" err="1">
                <a:effectLst/>
                <a:latin typeface="Calibri" panose="020F0502020204030204" pitchFamily="34" charset="0"/>
              </a:rPr>
              <a:t>of</a:t>
            </a:r>
            <a:r>
              <a:rPr lang="es-MX" dirty="0">
                <a:effectLst/>
                <a:latin typeface="Calibri" panose="020F0502020204030204" pitchFamily="34" charset="0"/>
              </a:rPr>
              <a:t>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usage</a:t>
            </a:r>
            <a:r>
              <a:rPr lang="es-MX" dirty="0">
                <a:effectLst/>
                <a:latin typeface="Calibri" panose="020F0502020204030204" pitchFamily="34" charset="0"/>
              </a:rPr>
              <a:t>.</a:t>
            </a:r>
            <a:endParaRPr lang="es-MX" dirty="0">
              <a:latin typeface="Calibri" panose="020F0502020204030204" pitchFamily="34" charset="0"/>
            </a:endParaRPr>
          </a:p>
          <a:p>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format</a:t>
            </a:r>
            <a:r>
              <a:rPr lang="es-MX" dirty="0">
                <a:latin typeface="Calibri" panose="020F0502020204030204" pitchFamily="34" charset="0"/>
              </a:rPr>
              <a:t> </a:t>
            </a:r>
            <a:r>
              <a:rPr lang="es-MX" dirty="0" err="1">
                <a:latin typeface="Calibri" panose="020F0502020204030204" pitchFamily="34" charset="0"/>
              </a:rPr>
              <a:t>of</a:t>
            </a:r>
            <a:r>
              <a:rPr lang="es-MX" dirty="0">
                <a:latin typeface="Calibri" panose="020F0502020204030204" pitchFamily="34" charset="0"/>
              </a:rPr>
              <a:t> </a:t>
            </a:r>
            <a:r>
              <a:rPr lang="es-MX" dirty="0" err="1">
                <a:latin typeface="Calibri" panose="020F0502020204030204" pitchFamily="34" charset="0"/>
              </a:rPr>
              <a:t>the</a:t>
            </a:r>
            <a:r>
              <a:rPr lang="es-MX" dirty="0">
                <a:latin typeface="Calibri" panose="020F0502020204030204" pitchFamily="34" charset="0"/>
              </a:rPr>
              <a:t> file </a:t>
            </a:r>
            <a:r>
              <a:rPr lang="es-MX" dirty="0" err="1">
                <a:latin typeface="Calibri" panose="020F0502020204030204" pitchFamily="34" charset="0"/>
              </a:rPr>
              <a:t>will</a:t>
            </a:r>
            <a:r>
              <a:rPr lang="es-MX" dirty="0">
                <a:latin typeface="Calibri" panose="020F0502020204030204" pitchFamily="34" charset="0"/>
              </a:rPr>
              <a:t> be </a:t>
            </a:r>
            <a:r>
              <a:rPr lang="es-MX" dirty="0" err="1">
                <a:latin typeface="Calibri" panose="020F0502020204030204" pitchFamily="34" charset="0"/>
              </a:rPr>
              <a:t>different</a:t>
            </a:r>
            <a:r>
              <a:rPr lang="es-MX" dirty="0">
                <a:latin typeface="Calibri" panose="020F0502020204030204" pitchFamily="34" charset="0"/>
              </a:rPr>
              <a:t> </a:t>
            </a:r>
            <a:r>
              <a:rPr lang="es-MX" dirty="0" err="1">
                <a:latin typeface="Calibri" panose="020F0502020204030204" pitchFamily="34" charset="0"/>
              </a:rPr>
              <a:t>for</a:t>
            </a:r>
            <a:r>
              <a:rPr lang="es-MX" dirty="0">
                <a:latin typeface="Calibri" panose="020F0502020204030204" pitchFamily="34" charset="0"/>
              </a:rPr>
              <a:t> </a:t>
            </a:r>
            <a:r>
              <a:rPr lang="es-MX" dirty="0" err="1">
                <a:latin typeface="Calibri" panose="020F0502020204030204" pitchFamily="34" charset="0"/>
              </a:rPr>
              <a:t>each</a:t>
            </a:r>
            <a:r>
              <a:rPr lang="es-MX" dirty="0">
                <a:latin typeface="Calibri" panose="020F0502020204030204" pitchFamily="34" charset="0"/>
              </a:rPr>
              <a:t> </a:t>
            </a:r>
            <a:r>
              <a:rPr lang="es-MX" dirty="0" err="1">
                <a:latin typeface="Calibri" panose="020F0502020204030204" pitchFamily="34" charset="0"/>
              </a:rPr>
              <a:t>linker</a:t>
            </a:r>
            <a:r>
              <a:rPr lang="es-MX" dirty="0">
                <a:latin typeface="Calibri" panose="020F0502020204030204" pitchFamily="34" charset="0"/>
              </a:rPr>
              <a:t>.</a:t>
            </a:r>
          </a:p>
          <a:p>
            <a:endParaRPr lang="en-US" dirty="0"/>
          </a:p>
        </p:txBody>
      </p:sp>
    </p:spTree>
    <p:extLst>
      <p:ext uri="{BB962C8B-B14F-4D97-AF65-F5344CB8AC3E}">
        <p14:creationId xmlns:p14="http://schemas.microsoft.com/office/powerpoint/2010/main" val="379838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4" descr="Compilation process of C programs - NerdyElectronics">
            <a:extLst>
              <a:ext uri="{FF2B5EF4-FFF2-40B4-BE49-F238E27FC236}">
                <a16:creationId xmlns:a16="http://schemas.microsoft.com/office/drawing/2014/main" id="{112E9349-B979-708C-B86E-F7D8C94AA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54" y="2343943"/>
            <a:ext cx="7424316" cy="347675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95725D8-9C86-1DE2-0863-E0B8AF278A68}"/>
              </a:ext>
            </a:extLst>
          </p:cNvPr>
          <p:cNvSpPr>
            <a:spLocks noGrp="1"/>
          </p:cNvSpPr>
          <p:nvPr>
            <p:ph type="title"/>
          </p:nvPr>
        </p:nvSpPr>
        <p:spPr/>
        <p:txBody>
          <a:bodyPr/>
          <a:lstStyle/>
          <a:p>
            <a:r>
              <a:rPr lang="en-US" dirty="0"/>
              <a:t>C compilation process</a:t>
            </a:r>
          </a:p>
        </p:txBody>
      </p:sp>
    </p:spTree>
    <p:extLst>
      <p:ext uri="{BB962C8B-B14F-4D97-AF65-F5344CB8AC3E}">
        <p14:creationId xmlns:p14="http://schemas.microsoft.com/office/powerpoint/2010/main" val="225699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809A-D7D1-24A9-081F-84109579FCF4}"/>
              </a:ext>
            </a:extLst>
          </p:cNvPr>
          <p:cNvSpPr>
            <a:spLocks noGrp="1"/>
          </p:cNvSpPr>
          <p:nvPr>
            <p:ph type="title"/>
          </p:nvPr>
        </p:nvSpPr>
        <p:spPr>
          <a:xfrm>
            <a:off x="1019015" y="1093787"/>
            <a:ext cx="3059969" cy="4697413"/>
          </a:xfrm>
        </p:spPr>
        <p:txBody>
          <a:bodyPr>
            <a:normAutofit/>
          </a:bodyPr>
          <a:lstStyle/>
          <a:p>
            <a:r>
              <a:rPr lang="en-US" dirty="0"/>
              <a:t>Index</a:t>
            </a:r>
          </a:p>
        </p:txBody>
      </p:sp>
      <p:sp>
        <p:nvSpPr>
          <p:cNvPr id="3" name="Content Placeholder 2">
            <a:extLst>
              <a:ext uri="{FF2B5EF4-FFF2-40B4-BE49-F238E27FC236}">
                <a16:creationId xmlns:a16="http://schemas.microsoft.com/office/drawing/2014/main" id="{DD9900B4-E608-3F41-1A77-13B0FB1E051A}"/>
              </a:ext>
            </a:extLst>
          </p:cNvPr>
          <p:cNvSpPr>
            <a:spLocks noGrp="1"/>
          </p:cNvSpPr>
          <p:nvPr>
            <p:ph idx="1"/>
          </p:nvPr>
        </p:nvSpPr>
        <p:spPr>
          <a:xfrm>
            <a:off x="5215467" y="1093788"/>
            <a:ext cx="5831944" cy="4697413"/>
          </a:xfrm>
        </p:spPr>
        <p:txBody>
          <a:bodyPr>
            <a:noAutofit/>
          </a:bodyPr>
          <a:lstStyle/>
          <a:p>
            <a:pPr marL="457200" indent="-457200">
              <a:lnSpc>
                <a:spcPct val="110000"/>
              </a:lnSpc>
              <a:buFont typeface="+mj-lt"/>
              <a:buAutoNum type="arabicPeriod"/>
            </a:pPr>
            <a:r>
              <a:rPr lang="en-US" sz="2000" dirty="0"/>
              <a:t>C and assembly languages</a:t>
            </a:r>
          </a:p>
          <a:p>
            <a:pPr marL="457200" indent="-457200">
              <a:lnSpc>
                <a:spcPct val="110000"/>
              </a:lnSpc>
              <a:buFont typeface="+mj-lt"/>
              <a:buAutoNum type="arabicPeriod"/>
            </a:pPr>
            <a:r>
              <a:rPr lang="en-US" sz="2000" dirty="0"/>
              <a:t>Memory </a:t>
            </a:r>
          </a:p>
          <a:p>
            <a:pPr marL="457200" indent="-457200">
              <a:lnSpc>
                <a:spcPct val="110000"/>
              </a:lnSpc>
              <a:buFont typeface="+mj-lt"/>
              <a:buAutoNum type="arabicPeriod"/>
            </a:pPr>
            <a:r>
              <a:rPr lang="en-US" sz="2000" dirty="0"/>
              <a:t>Startup Process</a:t>
            </a:r>
          </a:p>
          <a:p>
            <a:pPr marL="457200" indent="-457200">
              <a:lnSpc>
                <a:spcPct val="110000"/>
              </a:lnSpc>
              <a:buFont typeface="+mj-lt"/>
              <a:buAutoNum type="arabicPeriod"/>
            </a:pPr>
            <a:r>
              <a:rPr lang="en-US" sz="2000" dirty="0"/>
              <a:t>Interrupts</a:t>
            </a:r>
          </a:p>
          <a:p>
            <a:pPr marL="457200" indent="-457200">
              <a:lnSpc>
                <a:spcPct val="110000"/>
              </a:lnSpc>
              <a:buFont typeface="+mj-lt"/>
              <a:buAutoNum type="arabicPeriod"/>
            </a:pPr>
            <a:r>
              <a:rPr lang="en-US" sz="2000" dirty="0"/>
              <a:t>Peripherals</a:t>
            </a:r>
          </a:p>
          <a:p>
            <a:pPr lvl="1">
              <a:lnSpc>
                <a:spcPct val="110000"/>
              </a:lnSpc>
            </a:pPr>
            <a:r>
              <a:rPr lang="en-US" sz="1800" dirty="0"/>
              <a:t>GPIO</a:t>
            </a:r>
          </a:p>
          <a:p>
            <a:pPr lvl="1">
              <a:lnSpc>
                <a:spcPct val="110000"/>
              </a:lnSpc>
            </a:pPr>
            <a:r>
              <a:rPr lang="en-US" sz="1800" dirty="0"/>
              <a:t>ADC</a:t>
            </a:r>
          </a:p>
          <a:p>
            <a:pPr lvl="1">
              <a:lnSpc>
                <a:spcPct val="110000"/>
              </a:lnSpc>
            </a:pPr>
            <a:r>
              <a:rPr lang="en-US" sz="1800" dirty="0"/>
              <a:t>DAC</a:t>
            </a:r>
          </a:p>
          <a:p>
            <a:pPr lvl="1">
              <a:lnSpc>
                <a:spcPct val="110000"/>
              </a:lnSpc>
            </a:pPr>
            <a:r>
              <a:rPr lang="en-US" sz="1800" dirty="0"/>
              <a:t>UART</a:t>
            </a:r>
          </a:p>
          <a:p>
            <a:pPr lvl="1">
              <a:lnSpc>
                <a:spcPct val="110000"/>
              </a:lnSpc>
            </a:pPr>
            <a:r>
              <a:rPr lang="en-US" sz="1800" dirty="0"/>
              <a:t>Timer/CCP</a:t>
            </a:r>
          </a:p>
          <a:p>
            <a:pPr lvl="1">
              <a:lnSpc>
                <a:spcPct val="110000"/>
              </a:lnSpc>
            </a:pPr>
            <a:r>
              <a:rPr lang="en-US" sz="1800" dirty="0"/>
              <a:t>RTC</a:t>
            </a:r>
          </a:p>
        </p:txBody>
      </p:sp>
    </p:spTree>
    <p:extLst>
      <p:ext uri="{BB962C8B-B14F-4D97-AF65-F5344CB8AC3E}">
        <p14:creationId xmlns:p14="http://schemas.microsoft.com/office/powerpoint/2010/main" val="384351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8AEB-3A9D-87A6-3714-363E2BA71452}"/>
              </a:ext>
            </a:extLst>
          </p:cNvPr>
          <p:cNvSpPr>
            <a:spLocks noGrp="1"/>
          </p:cNvSpPr>
          <p:nvPr>
            <p:ph type="title"/>
          </p:nvPr>
        </p:nvSpPr>
        <p:spPr/>
        <p:txBody>
          <a:bodyPr/>
          <a:lstStyle/>
          <a:p>
            <a:r>
              <a:rPr lang="en-US" dirty="0"/>
              <a:t>Linker script</a:t>
            </a:r>
          </a:p>
        </p:txBody>
      </p:sp>
      <p:sp>
        <p:nvSpPr>
          <p:cNvPr id="3" name="Content Placeholder 2">
            <a:extLst>
              <a:ext uri="{FF2B5EF4-FFF2-40B4-BE49-F238E27FC236}">
                <a16:creationId xmlns:a16="http://schemas.microsoft.com/office/drawing/2014/main" id="{C7A83BBE-BC44-D80A-E6F3-64268321F2D5}"/>
              </a:ext>
            </a:extLst>
          </p:cNvPr>
          <p:cNvSpPr>
            <a:spLocks noGrp="1"/>
          </p:cNvSpPr>
          <p:nvPr>
            <p:ph idx="1"/>
          </p:nvPr>
        </p:nvSpPr>
        <p:spPr>
          <a:xfrm>
            <a:off x="1141412" y="2249487"/>
            <a:ext cx="10558975" cy="3541714"/>
          </a:xfrm>
        </p:spPr>
        <p:txBody>
          <a:bodyPr/>
          <a:lstStyle/>
          <a:p>
            <a:r>
              <a:rPr lang="en-US" dirty="0"/>
              <a:t>File that tells the linker how to handle sections and how to place them in the available memory regions.</a:t>
            </a:r>
          </a:p>
        </p:txBody>
      </p:sp>
      <p:pic>
        <p:nvPicPr>
          <p:cNvPr id="2050" name="Picture 2" descr="Linker Script">
            <a:extLst>
              <a:ext uri="{FF2B5EF4-FFF2-40B4-BE49-F238E27FC236}">
                <a16:creationId xmlns:a16="http://schemas.microsoft.com/office/drawing/2014/main" id="{6C2CF723-CB51-8055-DE0E-47BDC5E97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35" y="3326304"/>
            <a:ext cx="6541039" cy="326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7C1-784E-492D-3EA9-32265842C6B0}"/>
              </a:ext>
            </a:extLst>
          </p:cNvPr>
          <p:cNvSpPr>
            <a:spLocks noGrp="1"/>
          </p:cNvSpPr>
          <p:nvPr>
            <p:ph type="title"/>
          </p:nvPr>
        </p:nvSpPr>
        <p:spPr/>
        <p:txBody>
          <a:bodyPr/>
          <a:lstStyle/>
          <a:p>
            <a:r>
              <a:rPr lang="en-US" dirty="0"/>
              <a:t>ESP Linker Script</a:t>
            </a:r>
          </a:p>
        </p:txBody>
      </p:sp>
      <p:sp>
        <p:nvSpPr>
          <p:cNvPr id="3" name="Content Placeholder 2">
            <a:extLst>
              <a:ext uri="{FF2B5EF4-FFF2-40B4-BE49-F238E27FC236}">
                <a16:creationId xmlns:a16="http://schemas.microsoft.com/office/drawing/2014/main" id="{70F30268-90C0-6BB1-1242-51907044A985}"/>
              </a:ext>
            </a:extLst>
          </p:cNvPr>
          <p:cNvSpPr>
            <a:spLocks noGrp="1"/>
          </p:cNvSpPr>
          <p:nvPr>
            <p:ph idx="1"/>
          </p:nvPr>
        </p:nvSpPr>
        <p:spPr>
          <a:xfrm>
            <a:off x="1141412" y="2249487"/>
            <a:ext cx="10227627" cy="3541714"/>
          </a:xfrm>
        </p:spPr>
        <p:txBody>
          <a:bodyPr/>
          <a:lstStyle/>
          <a:p>
            <a:r>
              <a:rPr lang="en-US" dirty="0"/>
              <a:t>Allow to specify memory placements for :</a:t>
            </a:r>
          </a:p>
          <a:p>
            <a:pPr lvl="1"/>
            <a:r>
              <a:rPr lang="en-US" dirty="0"/>
              <a:t>Object Files (.obj, .o files)</a:t>
            </a:r>
          </a:p>
          <a:p>
            <a:pPr lvl="1"/>
            <a:r>
              <a:rPr lang="en-US" dirty="0"/>
              <a:t>Symbols (variables, functions)</a:t>
            </a:r>
          </a:p>
          <a:p>
            <a:pPr lvl="1"/>
            <a:r>
              <a:rPr lang="en-US" dirty="0"/>
              <a:t>Archive (.a files)</a:t>
            </a:r>
          </a:p>
          <a:p>
            <a:r>
              <a:rPr lang="en-US" dirty="0"/>
              <a:t>Location of linker script(.</a:t>
            </a:r>
            <a:r>
              <a:rPr lang="en-US" dirty="0" err="1"/>
              <a:t>lf</a:t>
            </a:r>
            <a:r>
              <a:rPr lang="en-US" dirty="0"/>
              <a:t>) need to be specified in the LDFRAGMENTS argument.</a:t>
            </a:r>
          </a:p>
        </p:txBody>
      </p:sp>
      <p:pic>
        <p:nvPicPr>
          <p:cNvPr id="5" name="Picture 4">
            <a:extLst>
              <a:ext uri="{FF2B5EF4-FFF2-40B4-BE49-F238E27FC236}">
                <a16:creationId xmlns:a16="http://schemas.microsoft.com/office/drawing/2014/main" id="{61521A9D-0FEB-5BA9-CE0E-B43734ACAD2F}"/>
              </a:ext>
            </a:extLst>
          </p:cNvPr>
          <p:cNvPicPr>
            <a:picLocks noChangeAspect="1"/>
          </p:cNvPicPr>
          <p:nvPr/>
        </p:nvPicPr>
        <p:blipFill>
          <a:blip r:embed="rId2"/>
          <a:stretch>
            <a:fillRect/>
          </a:stretch>
        </p:blipFill>
        <p:spPr>
          <a:xfrm>
            <a:off x="3842231" y="4890552"/>
            <a:ext cx="4507537" cy="1623250"/>
          </a:xfrm>
          <a:prstGeom prst="rect">
            <a:avLst/>
          </a:prstGeom>
        </p:spPr>
      </p:pic>
    </p:spTree>
    <p:extLst>
      <p:ext uri="{BB962C8B-B14F-4D97-AF65-F5344CB8AC3E}">
        <p14:creationId xmlns:p14="http://schemas.microsoft.com/office/powerpoint/2010/main" val="104014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948B-68CC-50BC-BB1F-7A7AD02D86B8}"/>
              </a:ext>
            </a:extLst>
          </p:cNvPr>
          <p:cNvSpPr>
            <a:spLocks noGrp="1"/>
          </p:cNvSpPr>
          <p:nvPr>
            <p:ph type="title"/>
          </p:nvPr>
        </p:nvSpPr>
        <p:spPr/>
        <p:txBody>
          <a:bodyPr/>
          <a:lstStyle/>
          <a:p>
            <a:r>
              <a:rPr lang="en-US" dirty="0"/>
              <a:t>memory placement macros in </a:t>
            </a:r>
            <a:r>
              <a:rPr lang="en-US" dirty="0" err="1"/>
              <a:t>espressif</a:t>
            </a:r>
            <a:endParaRPr lang="en-US" dirty="0"/>
          </a:p>
        </p:txBody>
      </p:sp>
      <p:sp>
        <p:nvSpPr>
          <p:cNvPr id="3" name="Content Placeholder 2">
            <a:extLst>
              <a:ext uri="{FF2B5EF4-FFF2-40B4-BE49-F238E27FC236}">
                <a16:creationId xmlns:a16="http://schemas.microsoft.com/office/drawing/2014/main" id="{42049FDF-574A-7009-8454-8D19AA55E407}"/>
              </a:ext>
            </a:extLst>
          </p:cNvPr>
          <p:cNvSpPr>
            <a:spLocks noGrp="1"/>
          </p:cNvSpPr>
          <p:nvPr>
            <p:ph idx="1"/>
          </p:nvPr>
        </p:nvSpPr>
        <p:spPr>
          <a:xfrm>
            <a:off x="1141413" y="2249487"/>
            <a:ext cx="5645468" cy="3541714"/>
          </a:xfrm>
        </p:spPr>
        <p:txBody>
          <a:bodyPr/>
          <a:lstStyle/>
          <a:p>
            <a:r>
              <a:rPr lang="en-US" b="0" i="0" dirty="0">
                <a:effectLst/>
                <a:latin typeface="SFMono-Regular"/>
              </a:rPr>
              <a:t>IRAM_ATTR: used to place code in RAM.</a:t>
            </a:r>
          </a:p>
          <a:p>
            <a:r>
              <a:rPr lang="en-US" dirty="0"/>
              <a:t>DRAM_ATTR: used to place constant data in RAM.</a:t>
            </a:r>
          </a:p>
        </p:txBody>
      </p:sp>
      <p:pic>
        <p:nvPicPr>
          <p:cNvPr id="5" name="Picture 4">
            <a:extLst>
              <a:ext uri="{FF2B5EF4-FFF2-40B4-BE49-F238E27FC236}">
                <a16:creationId xmlns:a16="http://schemas.microsoft.com/office/drawing/2014/main" id="{893A737C-3B49-EF26-6D90-CD9FE6B4D6C2}"/>
              </a:ext>
            </a:extLst>
          </p:cNvPr>
          <p:cNvPicPr>
            <a:picLocks noChangeAspect="1"/>
          </p:cNvPicPr>
          <p:nvPr/>
        </p:nvPicPr>
        <p:blipFill>
          <a:blip r:embed="rId2"/>
          <a:stretch>
            <a:fillRect/>
          </a:stretch>
        </p:blipFill>
        <p:spPr>
          <a:xfrm>
            <a:off x="7142480" y="2178367"/>
            <a:ext cx="3464560" cy="3778536"/>
          </a:xfrm>
          <a:prstGeom prst="rect">
            <a:avLst/>
          </a:prstGeom>
        </p:spPr>
      </p:pic>
    </p:spTree>
    <p:extLst>
      <p:ext uri="{BB962C8B-B14F-4D97-AF65-F5344CB8AC3E}">
        <p14:creationId xmlns:p14="http://schemas.microsoft.com/office/powerpoint/2010/main" val="395103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E959-2CBF-0BB0-1C73-E9D723560EE0}"/>
              </a:ext>
            </a:extLst>
          </p:cNvPr>
          <p:cNvSpPr>
            <a:spLocks noGrp="1"/>
          </p:cNvSpPr>
          <p:nvPr>
            <p:ph type="title"/>
          </p:nvPr>
        </p:nvSpPr>
        <p:spPr/>
        <p:txBody>
          <a:bodyPr/>
          <a:lstStyle/>
          <a:p>
            <a:r>
              <a:rPr lang="en-US"/>
              <a:t>Startup File</a:t>
            </a:r>
            <a:endParaRPr lang="en-US" dirty="0"/>
          </a:p>
        </p:txBody>
      </p:sp>
      <p:sp>
        <p:nvSpPr>
          <p:cNvPr id="3" name="Content Placeholder 2">
            <a:extLst>
              <a:ext uri="{FF2B5EF4-FFF2-40B4-BE49-F238E27FC236}">
                <a16:creationId xmlns:a16="http://schemas.microsoft.com/office/drawing/2014/main" id="{6A219336-D9AA-5C0C-02B0-43BB5D479A29}"/>
              </a:ext>
            </a:extLst>
          </p:cNvPr>
          <p:cNvSpPr>
            <a:spLocks noGrp="1"/>
          </p:cNvSpPr>
          <p:nvPr>
            <p:ph idx="1"/>
          </p:nvPr>
        </p:nvSpPr>
        <p:spPr>
          <a:xfrm>
            <a:off x="1141412" y="2249487"/>
            <a:ext cx="10578147" cy="3541714"/>
          </a:xfrm>
        </p:spPr>
        <p:txBody>
          <a:bodyPr>
            <a:normAutofit/>
          </a:bodyPr>
          <a:lstStyle/>
          <a:p>
            <a:r>
              <a:rPr lang="en-US" dirty="0"/>
              <a:t>Piece of code (Assembly or C) that executes before main function of the application.</a:t>
            </a:r>
          </a:p>
          <a:p>
            <a:r>
              <a:rPr lang="en-US" dirty="0"/>
              <a:t>Dependent of target processor.</a:t>
            </a:r>
          </a:p>
          <a:p>
            <a:r>
              <a:rPr lang="en-US" dirty="0"/>
              <a:t>Performs various initialization steps by configuring HW so that the application can run.</a:t>
            </a:r>
          </a:p>
        </p:txBody>
      </p:sp>
    </p:spTree>
    <p:extLst>
      <p:ext uri="{BB962C8B-B14F-4D97-AF65-F5344CB8AC3E}">
        <p14:creationId xmlns:p14="http://schemas.microsoft.com/office/powerpoint/2010/main" val="376509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F6FA-6A61-2CD2-E882-F85A6F8D0350}"/>
              </a:ext>
            </a:extLst>
          </p:cNvPr>
          <p:cNvSpPr>
            <a:spLocks noGrp="1"/>
          </p:cNvSpPr>
          <p:nvPr>
            <p:ph type="title"/>
          </p:nvPr>
        </p:nvSpPr>
        <p:spPr/>
        <p:txBody>
          <a:bodyPr/>
          <a:lstStyle/>
          <a:p>
            <a:r>
              <a:rPr lang="en-US" dirty="0"/>
              <a:t>STARTUP FILE</a:t>
            </a:r>
          </a:p>
        </p:txBody>
      </p:sp>
      <p:sp>
        <p:nvSpPr>
          <p:cNvPr id="3" name="Content Placeholder 2">
            <a:extLst>
              <a:ext uri="{FF2B5EF4-FFF2-40B4-BE49-F238E27FC236}">
                <a16:creationId xmlns:a16="http://schemas.microsoft.com/office/drawing/2014/main" id="{BAD77373-5AA9-CD76-D7DC-B275BC959792}"/>
              </a:ext>
            </a:extLst>
          </p:cNvPr>
          <p:cNvSpPr>
            <a:spLocks noGrp="1"/>
          </p:cNvSpPr>
          <p:nvPr>
            <p:ph idx="1"/>
          </p:nvPr>
        </p:nvSpPr>
        <p:spPr>
          <a:xfrm>
            <a:off x="1141413" y="2249487"/>
            <a:ext cx="6108474" cy="3541714"/>
          </a:xfrm>
        </p:spPr>
        <p:txBody>
          <a:bodyPr>
            <a:normAutofit fontScale="92500" lnSpcReduction="20000"/>
          </a:bodyPr>
          <a:lstStyle/>
          <a:p>
            <a:r>
              <a:rPr lang="en-US" dirty="0"/>
              <a:t>Copying initialized (.data) and uninitialized (.</a:t>
            </a:r>
            <a:r>
              <a:rPr lang="en-US" dirty="0" err="1"/>
              <a:t>bss</a:t>
            </a:r>
            <a:r>
              <a:rPr lang="en-US" dirty="0"/>
              <a:t>) data from flash to RAM memory.</a:t>
            </a:r>
          </a:p>
          <a:p>
            <a:r>
              <a:rPr lang="en-US" dirty="0"/>
              <a:t>In some cases, used to map memory.</a:t>
            </a:r>
          </a:p>
          <a:p>
            <a:r>
              <a:rPr lang="en-US" dirty="0"/>
              <a:t>Allocate space for the stack and initialize the stack pointer</a:t>
            </a:r>
          </a:p>
          <a:p>
            <a:r>
              <a:rPr lang="en-US" dirty="0"/>
              <a:t>Contains an array of function pointers ( interrupt vector table) that point to various interrupt vector routines such as reset handler, NMI handler, bus fault handler, etc.</a:t>
            </a:r>
          </a:p>
        </p:txBody>
      </p:sp>
      <p:pic>
        <p:nvPicPr>
          <p:cNvPr id="4" name="Picture 3">
            <a:extLst>
              <a:ext uri="{FF2B5EF4-FFF2-40B4-BE49-F238E27FC236}">
                <a16:creationId xmlns:a16="http://schemas.microsoft.com/office/drawing/2014/main" id="{14115A43-C960-459D-2262-DD95C069F396}"/>
              </a:ext>
            </a:extLst>
          </p:cNvPr>
          <p:cNvPicPr>
            <a:picLocks noChangeAspect="1"/>
          </p:cNvPicPr>
          <p:nvPr/>
        </p:nvPicPr>
        <p:blipFill>
          <a:blip r:embed="rId2"/>
          <a:stretch>
            <a:fillRect/>
          </a:stretch>
        </p:blipFill>
        <p:spPr>
          <a:xfrm>
            <a:off x="7531785" y="978010"/>
            <a:ext cx="3070629" cy="5493015"/>
          </a:xfrm>
          <a:prstGeom prst="rect">
            <a:avLst/>
          </a:prstGeom>
        </p:spPr>
      </p:pic>
    </p:spTree>
    <p:extLst>
      <p:ext uri="{BB962C8B-B14F-4D97-AF65-F5344CB8AC3E}">
        <p14:creationId xmlns:p14="http://schemas.microsoft.com/office/powerpoint/2010/main" val="258460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E816-2132-8904-8FC7-174079BD6AC2}"/>
              </a:ext>
            </a:extLst>
          </p:cNvPr>
          <p:cNvSpPr>
            <a:spLocks noGrp="1"/>
          </p:cNvSpPr>
          <p:nvPr>
            <p:ph type="title"/>
          </p:nvPr>
        </p:nvSpPr>
        <p:spPr/>
        <p:txBody>
          <a:bodyPr/>
          <a:lstStyle/>
          <a:p>
            <a:r>
              <a:rPr lang="en-US" dirty="0"/>
              <a:t>Bootloader</a:t>
            </a:r>
          </a:p>
        </p:txBody>
      </p:sp>
      <p:sp>
        <p:nvSpPr>
          <p:cNvPr id="3" name="Content Placeholder 2">
            <a:extLst>
              <a:ext uri="{FF2B5EF4-FFF2-40B4-BE49-F238E27FC236}">
                <a16:creationId xmlns:a16="http://schemas.microsoft.com/office/drawing/2014/main" id="{D9980E35-2B74-5DAA-C864-A28B0F252D0C}"/>
              </a:ext>
            </a:extLst>
          </p:cNvPr>
          <p:cNvSpPr>
            <a:spLocks noGrp="1"/>
          </p:cNvSpPr>
          <p:nvPr>
            <p:ph idx="1"/>
          </p:nvPr>
        </p:nvSpPr>
        <p:spPr>
          <a:xfrm>
            <a:off x="1141411" y="2249487"/>
            <a:ext cx="6102227" cy="3541714"/>
          </a:xfrm>
        </p:spPr>
        <p:txBody>
          <a:bodyPr/>
          <a:lstStyle/>
          <a:p>
            <a:r>
              <a:rPr lang="en-US" dirty="0"/>
              <a:t>Code that runs before the “main application”.</a:t>
            </a:r>
          </a:p>
          <a:p>
            <a:r>
              <a:rPr lang="en-US" dirty="0"/>
              <a:t>Gets the “minimum” elements running.</a:t>
            </a:r>
          </a:p>
          <a:p>
            <a:r>
              <a:rPr lang="en-US" dirty="0"/>
              <a:t>Bootloader code is usually smaller than application code.</a:t>
            </a:r>
          </a:p>
          <a:p>
            <a:r>
              <a:rPr lang="en-US" dirty="0"/>
              <a:t>Should reside in an area of FLASH memory that is protected from writing.</a:t>
            </a:r>
          </a:p>
          <a:p>
            <a:endParaRPr lang="en-US" dirty="0"/>
          </a:p>
          <a:p>
            <a:endParaRPr lang="en-US" dirty="0"/>
          </a:p>
          <a:p>
            <a:endParaRPr lang="en-US" dirty="0"/>
          </a:p>
        </p:txBody>
      </p:sp>
      <p:pic>
        <p:nvPicPr>
          <p:cNvPr id="1026" name="Picture 2" descr="What is a Bootloader in Microcontroller? Why do you need it?">
            <a:extLst>
              <a:ext uri="{FF2B5EF4-FFF2-40B4-BE49-F238E27FC236}">
                <a16:creationId xmlns:a16="http://schemas.microsoft.com/office/drawing/2014/main" id="{BF709D7B-AD0C-35DE-48C0-2EA4897FC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5" y="2381355"/>
            <a:ext cx="4137356" cy="275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86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44EA-7B3F-D06D-61EE-35291A54F04B}"/>
              </a:ext>
            </a:extLst>
          </p:cNvPr>
          <p:cNvSpPr>
            <a:spLocks noGrp="1"/>
          </p:cNvSpPr>
          <p:nvPr>
            <p:ph type="title"/>
          </p:nvPr>
        </p:nvSpPr>
        <p:spPr>
          <a:xfrm>
            <a:off x="5128643" y="618518"/>
            <a:ext cx="6188402" cy="1478570"/>
          </a:xfrm>
        </p:spPr>
        <p:txBody>
          <a:bodyPr>
            <a:normAutofit/>
          </a:bodyPr>
          <a:lstStyle/>
          <a:p>
            <a:r>
              <a:rPr lang="en-US" dirty="0"/>
              <a:t>Bootloader</a:t>
            </a:r>
          </a:p>
        </p:txBody>
      </p:sp>
      <p:sp>
        <p:nvSpPr>
          <p:cNvPr id="1031" name="Round Diagonal Corner Rectangle 6">
            <a:extLst>
              <a:ext uri="{FF2B5EF4-FFF2-40B4-BE49-F238E27FC236}">
                <a16:creationId xmlns:a16="http://schemas.microsoft.com/office/drawing/2014/main" id="{7CADF06E-666D-4233-B4C0-CB050DED9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 the Air Updates | Microchip Technology">
            <a:extLst>
              <a:ext uri="{FF2B5EF4-FFF2-40B4-BE49-F238E27FC236}">
                <a16:creationId xmlns:a16="http://schemas.microsoft.com/office/drawing/2014/main" id="{F8AFDD26-867D-96CE-2DE2-3AEC91162B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6617" y="1675535"/>
            <a:ext cx="3178638" cy="35014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47C158E-EEED-A07B-29B0-3516E4BD56F9}"/>
              </a:ext>
            </a:extLst>
          </p:cNvPr>
          <p:cNvSpPr>
            <a:spLocks noGrp="1"/>
          </p:cNvSpPr>
          <p:nvPr>
            <p:ph idx="1"/>
          </p:nvPr>
        </p:nvSpPr>
        <p:spPr>
          <a:xfrm>
            <a:off x="5128643" y="2249487"/>
            <a:ext cx="6188402" cy="3541714"/>
          </a:xfrm>
        </p:spPr>
        <p:txBody>
          <a:bodyPr>
            <a:normAutofit/>
          </a:bodyPr>
          <a:lstStyle/>
          <a:p>
            <a:pPr marL="0" indent="0">
              <a:buNone/>
            </a:pPr>
            <a:r>
              <a:rPr lang="en-US" dirty="0"/>
              <a:t>A bootloader:</a:t>
            </a:r>
          </a:p>
          <a:p>
            <a:pPr lvl="1"/>
            <a:r>
              <a:rPr lang="en-US" dirty="0"/>
              <a:t>Performs various HW checks.</a:t>
            </a:r>
          </a:p>
          <a:p>
            <a:pPr lvl="1"/>
            <a:r>
              <a:rPr lang="en-US" dirty="0"/>
              <a:t>Initializes the processor and peripherals (Ex. Watchdog)</a:t>
            </a:r>
          </a:p>
          <a:p>
            <a:pPr lvl="1"/>
            <a:r>
              <a:rPr lang="en-US" dirty="0"/>
              <a:t>Configure registers.</a:t>
            </a:r>
          </a:p>
          <a:p>
            <a:pPr lvl="1"/>
            <a:r>
              <a:rPr lang="en-US" dirty="0"/>
              <a:t>Used to Perform Firmware updates.	</a:t>
            </a:r>
          </a:p>
          <a:p>
            <a:pPr lvl="1"/>
            <a:endParaRPr lang="en-US" dirty="0"/>
          </a:p>
          <a:p>
            <a:pPr lvl="1"/>
            <a:endParaRPr lang="en-US" dirty="0"/>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79668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lstStyle/>
          <a:p>
            <a:pPr marL="0" indent="0">
              <a:buNone/>
            </a:pPr>
            <a:r>
              <a:rPr lang="en-US" dirty="0"/>
              <a:t>1. First Stage Bootloader:</a:t>
            </a:r>
          </a:p>
          <a:p>
            <a:pPr lvl="1"/>
            <a:r>
              <a:rPr lang="en-US" dirty="0"/>
              <a:t>After a reset, the CPU will start running immediately to perform initialization.</a:t>
            </a:r>
          </a:p>
          <a:p>
            <a:pPr lvl="1"/>
            <a:r>
              <a:rPr lang="en-US" dirty="0"/>
              <a:t>Identify boot mode by looking at GPIO_STRAP_REG.</a:t>
            </a:r>
          </a:p>
          <a:p>
            <a:pPr lvl="1"/>
            <a:r>
              <a:rPr lang="en-US" dirty="0"/>
              <a:t>Load second stage bootloader to RAM.</a:t>
            </a:r>
          </a:p>
          <a:p>
            <a:pPr lvl="1"/>
            <a:endParaRPr lang="en-US" dirty="0"/>
          </a:p>
        </p:txBody>
      </p:sp>
      <p:sp>
        <p:nvSpPr>
          <p:cNvPr id="4" name="Rectangle 3">
            <a:extLst>
              <a:ext uri="{FF2B5EF4-FFF2-40B4-BE49-F238E27FC236}">
                <a16:creationId xmlns:a16="http://schemas.microsoft.com/office/drawing/2014/main" id="{02C31C1F-A8AE-E955-D095-47498984E4F1}"/>
              </a:ext>
            </a:extLst>
          </p:cNvPr>
          <p:cNvSpPr/>
          <p:nvPr/>
        </p:nvSpPr>
        <p:spPr>
          <a:xfrm>
            <a:off x="8785334" y="1572610"/>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65ABFEAE-4499-A0CC-79D7-E7EDA501F942}"/>
              </a:ext>
            </a:extLst>
          </p:cNvPr>
          <p:cNvSpPr/>
          <p:nvPr/>
        </p:nvSpPr>
        <p:spPr>
          <a:xfrm>
            <a:off x="8785334" y="2728748"/>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59263804-5412-9962-6C31-7435413A2ADC}"/>
              </a:ext>
            </a:extLst>
          </p:cNvPr>
          <p:cNvSpPr/>
          <p:nvPr/>
        </p:nvSpPr>
        <p:spPr>
          <a:xfrm>
            <a:off x="8785334" y="3884886"/>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8" name="Straight Arrow Connector 7">
            <a:extLst>
              <a:ext uri="{FF2B5EF4-FFF2-40B4-BE49-F238E27FC236}">
                <a16:creationId xmlns:a16="http://schemas.microsoft.com/office/drawing/2014/main" id="{7C03C0C2-140F-DC51-FF0D-6DEBA7828DA5}"/>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B975C8-F020-0CC0-BC78-0AD6882BB1B6}"/>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7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lstStyle/>
          <a:p>
            <a:pPr marL="0" indent="0">
              <a:buNone/>
            </a:pPr>
            <a:r>
              <a:rPr lang="en-US" dirty="0"/>
              <a:t>2.  Second Stage Bootloader:</a:t>
            </a:r>
          </a:p>
          <a:p>
            <a:pPr lvl="1"/>
            <a:r>
              <a:rPr lang="en-US" dirty="0"/>
              <a:t>Minimal configuration of internal modules.</a:t>
            </a:r>
          </a:p>
          <a:p>
            <a:pPr lvl="1"/>
            <a:r>
              <a:rPr lang="en-US" dirty="0"/>
              <a:t>Initializes FLASH encryption and secure features (If enabled).</a:t>
            </a:r>
          </a:p>
          <a:p>
            <a:pPr lvl="1"/>
            <a:r>
              <a:rPr lang="en-US" dirty="0"/>
              <a:t>Select application partition to boot.</a:t>
            </a:r>
          </a:p>
          <a:p>
            <a:pPr lvl="1"/>
            <a:r>
              <a:rPr lang="en-US" dirty="0"/>
              <a:t>Load image to RAM </a:t>
            </a:r>
          </a:p>
          <a:p>
            <a:pPr lvl="1"/>
            <a:r>
              <a:rPr lang="en-US" dirty="0"/>
              <a:t>Verify integrity of the application and jumps to main app.</a:t>
            </a:r>
          </a:p>
          <a:p>
            <a:pPr lvl="1"/>
            <a:endParaRPr lang="en-US" dirty="0"/>
          </a:p>
        </p:txBody>
      </p:sp>
      <p:sp>
        <p:nvSpPr>
          <p:cNvPr id="4" name="Rectangle 3">
            <a:extLst>
              <a:ext uri="{FF2B5EF4-FFF2-40B4-BE49-F238E27FC236}">
                <a16:creationId xmlns:a16="http://schemas.microsoft.com/office/drawing/2014/main" id="{22795DFA-E86E-F6EE-E852-C22DB2884553}"/>
              </a:ext>
            </a:extLst>
          </p:cNvPr>
          <p:cNvSpPr/>
          <p:nvPr/>
        </p:nvSpPr>
        <p:spPr>
          <a:xfrm>
            <a:off x="8785334" y="1572610"/>
            <a:ext cx="1706618" cy="85133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AEE04AD0-B6D6-EFAE-D765-2702EE24A0E8}"/>
              </a:ext>
            </a:extLst>
          </p:cNvPr>
          <p:cNvSpPr/>
          <p:nvPr/>
        </p:nvSpPr>
        <p:spPr>
          <a:xfrm>
            <a:off x="8785334" y="2728748"/>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6184B33C-0371-2291-BBF7-CF2EE434AB02}"/>
              </a:ext>
            </a:extLst>
          </p:cNvPr>
          <p:cNvSpPr/>
          <p:nvPr/>
        </p:nvSpPr>
        <p:spPr>
          <a:xfrm>
            <a:off x="8785334" y="3884886"/>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7" name="Straight Arrow Connector 6">
            <a:extLst>
              <a:ext uri="{FF2B5EF4-FFF2-40B4-BE49-F238E27FC236}">
                <a16:creationId xmlns:a16="http://schemas.microsoft.com/office/drawing/2014/main" id="{0D17C71B-0F75-9B6A-5268-C8FEF7C16952}"/>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BDA7A6-8399-C876-9C5A-B1769E86E1C6}"/>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48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normAutofit fontScale="92500" lnSpcReduction="10000"/>
          </a:bodyPr>
          <a:lstStyle/>
          <a:p>
            <a:pPr marL="0" indent="0">
              <a:buNone/>
            </a:pPr>
            <a:r>
              <a:rPr lang="en-US" dirty="0"/>
              <a:t>3. Application Startup:</a:t>
            </a:r>
          </a:p>
          <a:p>
            <a:pPr lvl="1"/>
            <a:r>
              <a:rPr lang="en-US" dirty="0"/>
              <a:t>Clocks are configured</a:t>
            </a:r>
          </a:p>
          <a:p>
            <a:pPr lvl="1"/>
            <a:r>
              <a:rPr lang="en-US" dirty="0"/>
              <a:t>Initialize memory data (.data and .</a:t>
            </a:r>
            <a:r>
              <a:rPr lang="en-US" dirty="0" err="1"/>
              <a:t>bss</a:t>
            </a:r>
            <a:r>
              <a:rPr lang="en-US" dirty="0"/>
              <a:t>).</a:t>
            </a:r>
          </a:p>
          <a:p>
            <a:pPr lvl="1"/>
            <a:r>
              <a:rPr lang="en-US" dirty="0"/>
              <a:t>SPI flash is reconfigured.</a:t>
            </a:r>
          </a:p>
          <a:p>
            <a:pPr lvl="1"/>
            <a:r>
              <a:rPr lang="en-US" dirty="0"/>
              <a:t>MMU is configured.</a:t>
            </a:r>
          </a:p>
          <a:p>
            <a:pPr lvl="1"/>
            <a:r>
              <a:rPr lang="en-US" dirty="0"/>
              <a:t>Configures brown out detector.</a:t>
            </a:r>
          </a:p>
          <a:p>
            <a:pPr lvl="1"/>
            <a:r>
              <a:rPr lang="en-US" dirty="0"/>
              <a:t>Initialize serial console.</a:t>
            </a:r>
          </a:p>
          <a:p>
            <a:pPr lvl="1"/>
            <a:r>
              <a:rPr lang="en-US" dirty="0"/>
              <a:t>Create main task and run scheduler.</a:t>
            </a:r>
          </a:p>
          <a:p>
            <a:pPr lvl="1"/>
            <a:r>
              <a:rPr lang="en-US" dirty="0" err="1"/>
              <a:t>app_main</a:t>
            </a:r>
            <a:r>
              <a:rPr lang="en-US" dirty="0"/>
              <a:t>() function is called.</a:t>
            </a:r>
          </a:p>
          <a:p>
            <a:pPr lvl="1"/>
            <a:endParaRPr lang="en-US" dirty="0"/>
          </a:p>
        </p:txBody>
      </p:sp>
      <p:sp>
        <p:nvSpPr>
          <p:cNvPr id="4" name="Rectangle 3">
            <a:extLst>
              <a:ext uri="{FF2B5EF4-FFF2-40B4-BE49-F238E27FC236}">
                <a16:creationId xmlns:a16="http://schemas.microsoft.com/office/drawing/2014/main" id="{B57EFCD3-99EF-B398-D1F0-9B8B8254DBE8}"/>
              </a:ext>
            </a:extLst>
          </p:cNvPr>
          <p:cNvSpPr/>
          <p:nvPr/>
        </p:nvSpPr>
        <p:spPr>
          <a:xfrm>
            <a:off x="8785334" y="1572610"/>
            <a:ext cx="1706618" cy="85133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17C25286-7830-B326-1109-D5B761AF3272}"/>
              </a:ext>
            </a:extLst>
          </p:cNvPr>
          <p:cNvSpPr/>
          <p:nvPr/>
        </p:nvSpPr>
        <p:spPr>
          <a:xfrm>
            <a:off x="8785334" y="2728748"/>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EC538A80-E722-806F-86D2-CD8F376F3F45}"/>
              </a:ext>
            </a:extLst>
          </p:cNvPr>
          <p:cNvSpPr/>
          <p:nvPr/>
        </p:nvSpPr>
        <p:spPr>
          <a:xfrm>
            <a:off x="8785334" y="3884886"/>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7" name="Straight Arrow Connector 6">
            <a:extLst>
              <a:ext uri="{FF2B5EF4-FFF2-40B4-BE49-F238E27FC236}">
                <a16:creationId xmlns:a16="http://schemas.microsoft.com/office/drawing/2014/main" id="{B512EF96-B349-5213-A238-C3131CDA54E7}"/>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6ADC75-E1A0-9D8B-6957-DFFB1EBFE0F2}"/>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01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C6E0-79E7-3F36-2C7A-34DF27CB0722}"/>
              </a:ext>
            </a:extLst>
          </p:cNvPr>
          <p:cNvSpPr>
            <a:spLocks noGrp="1"/>
          </p:cNvSpPr>
          <p:nvPr>
            <p:ph type="title"/>
          </p:nvPr>
        </p:nvSpPr>
        <p:spPr/>
        <p:txBody>
          <a:bodyPr/>
          <a:lstStyle/>
          <a:p>
            <a:r>
              <a:rPr lang="en-US" dirty="0"/>
              <a:t>C Programming language</a:t>
            </a:r>
          </a:p>
        </p:txBody>
      </p:sp>
      <p:sp>
        <p:nvSpPr>
          <p:cNvPr id="3" name="Content Placeholder 2">
            <a:extLst>
              <a:ext uri="{FF2B5EF4-FFF2-40B4-BE49-F238E27FC236}">
                <a16:creationId xmlns:a16="http://schemas.microsoft.com/office/drawing/2014/main" id="{DE59F9FE-4DC4-92FD-1716-8EF30D676E0B}"/>
              </a:ext>
            </a:extLst>
          </p:cNvPr>
          <p:cNvSpPr>
            <a:spLocks noGrp="1"/>
          </p:cNvSpPr>
          <p:nvPr>
            <p:ph idx="1"/>
          </p:nvPr>
        </p:nvSpPr>
        <p:spPr>
          <a:xfrm>
            <a:off x="1141412" y="2249487"/>
            <a:ext cx="7740195" cy="3541714"/>
          </a:xfrm>
        </p:spPr>
        <p:txBody>
          <a:bodyPr>
            <a:normAutofit fontScale="92500" lnSpcReduction="10000"/>
          </a:bodyPr>
          <a:lstStyle/>
          <a:p>
            <a:r>
              <a:rPr lang="en-US" dirty="0"/>
              <a:t>Developed in the early 70’s by Dennis Ritchie.</a:t>
            </a:r>
          </a:p>
          <a:p>
            <a:r>
              <a:rPr lang="en-US" dirty="0"/>
              <a:t>One of the most popular languages for embedded systems development. </a:t>
            </a:r>
          </a:p>
          <a:p>
            <a:r>
              <a:rPr lang="en-US" dirty="0"/>
              <a:t>C compilers support almost every microcontroller.</a:t>
            </a:r>
          </a:p>
          <a:p>
            <a:r>
              <a:rPr lang="en-US" dirty="0"/>
              <a:t>Code is independent of target processor.</a:t>
            </a:r>
          </a:p>
          <a:p>
            <a:r>
              <a:rPr lang="en-US" dirty="0"/>
              <a:t>Allows developers to handle HW directly.</a:t>
            </a:r>
          </a:p>
          <a:p>
            <a:r>
              <a:rPr lang="en-US" dirty="0"/>
              <a:t>Supported by microcontroller vendors.</a:t>
            </a:r>
          </a:p>
          <a:p>
            <a:endParaRPr lang="en-US" dirty="0"/>
          </a:p>
        </p:txBody>
      </p:sp>
      <p:pic>
        <p:nvPicPr>
          <p:cNvPr id="4" name="Picture 6">
            <a:extLst>
              <a:ext uri="{FF2B5EF4-FFF2-40B4-BE49-F238E27FC236}">
                <a16:creationId xmlns:a16="http://schemas.microsoft.com/office/drawing/2014/main" id="{49323630-A757-A478-DF3F-A84A75CF6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121" y="2640330"/>
            <a:ext cx="203835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6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0F7B-DECD-EB86-AC32-3C0B84D8FEC2}"/>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3C42EE20-F185-3BA8-1D93-D747E5A6BD39}"/>
              </a:ext>
            </a:extLst>
          </p:cNvPr>
          <p:cNvSpPr>
            <a:spLocks noGrp="1"/>
          </p:cNvSpPr>
          <p:nvPr>
            <p:ph idx="1"/>
          </p:nvPr>
        </p:nvSpPr>
        <p:spPr>
          <a:xfrm>
            <a:off x="1141412" y="2249487"/>
            <a:ext cx="5907507" cy="3834790"/>
          </a:xfrm>
        </p:spPr>
        <p:txBody>
          <a:bodyPr>
            <a:normAutofit lnSpcReduction="10000"/>
          </a:bodyPr>
          <a:lstStyle/>
          <a:p>
            <a:r>
              <a:rPr lang="en-US" dirty="0"/>
              <a:t>Events that temporarily suspend the main program execution to attend the interrupt source.</a:t>
            </a:r>
          </a:p>
          <a:p>
            <a:r>
              <a:rPr lang="en-US" dirty="0"/>
              <a:t>Code used to attend an interruption is called Interrupt Service Routine (ISR).</a:t>
            </a:r>
          </a:p>
          <a:p>
            <a:r>
              <a:rPr lang="en-US" dirty="0"/>
              <a:t>Microcontrollers have different interrupt sources available. </a:t>
            </a:r>
          </a:p>
          <a:p>
            <a:r>
              <a:rPr lang="en-US" dirty="0"/>
              <a:t>Each interrupt source has its own ISR.</a:t>
            </a:r>
          </a:p>
          <a:p>
            <a:endParaRPr lang="en-US" dirty="0"/>
          </a:p>
        </p:txBody>
      </p:sp>
      <p:pic>
        <p:nvPicPr>
          <p:cNvPr id="1026" name="Picture 2" descr="Basic understanding of microcontroller interrupts - Embedds">
            <a:extLst>
              <a:ext uri="{FF2B5EF4-FFF2-40B4-BE49-F238E27FC236}">
                <a16:creationId xmlns:a16="http://schemas.microsoft.com/office/drawing/2014/main" id="{A67A1AFB-D798-D7A4-8BD4-7B223E6F0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482" y="2885613"/>
            <a:ext cx="4252196" cy="229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19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A95-ECE9-56D9-0B61-C87618C7DE30}"/>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29CA5CF0-75AD-EA6C-F1C4-04B39B6AE292}"/>
              </a:ext>
            </a:extLst>
          </p:cNvPr>
          <p:cNvSpPr>
            <a:spLocks noGrp="1"/>
          </p:cNvSpPr>
          <p:nvPr>
            <p:ph idx="1"/>
          </p:nvPr>
        </p:nvSpPr>
        <p:spPr>
          <a:xfrm>
            <a:off x="1141412" y="2249487"/>
            <a:ext cx="10896513" cy="3541714"/>
          </a:xfrm>
        </p:spPr>
        <p:txBody>
          <a:bodyPr>
            <a:normAutofit/>
          </a:bodyPr>
          <a:lstStyle/>
          <a:p>
            <a:r>
              <a:rPr lang="en-US" dirty="0"/>
              <a:t>The time between the generation of the interrupt request and the execution of the ISR is called latency.</a:t>
            </a:r>
          </a:p>
          <a:p>
            <a:r>
              <a:rPr lang="en-US" dirty="0"/>
              <a:t>Lower latency is always better.</a:t>
            </a:r>
          </a:p>
          <a:p>
            <a:r>
              <a:rPr lang="en-US" dirty="0"/>
              <a:t>Interrupt requests need to be cleared (HW or SW) after interrupt is attended.</a:t>
            </a:r>
          </a:p>
          <a:p>
            <a:r>
              <a:rPr lang="en-US" dirty="0"/>
              <a:t>They are usually disabled by default.</a:t>
            </a:r>
          </a:p>
          <a:p>
            <a:endParaRPr lang="en-US" dirty="0"/>
          </a:p>
        </p:txBody>
      </p:sp>
      <p:pic>
        <p:nvPicPr>
          <p:cNvPr id="5" name="Picture 4">
            <a:extLst>
              <a:ext uri="{FF2B5EF4-FFF2-40B4-BE49-F238E27FC236}">
                <a16:creationId xmlns:a16="http://schemas.microsoft.com/office/drawing/2014/main" id="{AC47792B-1E19-D375-E5A1-90EE13FE8D6B}"/>
              </a:ext>
            </a:extLst>
          </p:cNvPr>
          <p:cNvPicPr>
            <a:picLocks noChangeAspect="1"/>
          </p:cNvPicPr>
          <p:nvPr/>
        </p:nvPicPr>
        <p:blipFill>
          <a:blip r:embed="rId2"/>
          <a:stretch>
            <a:fillRect/>
          </a:stretch>
        </p:blipFill>
        <p:spPr>
          <a:xfrm>
            <a:off x="2748594" y="4913496"/>
            <a:ext cx="6935733" cy="1755409"/>
          </a:xfrm>
          <a:prstGeom prst="rect">
            <a:avLst/>
          </a:prstGeom>
        </p:spPr>
      </p:pic>
    </p:spTree>
    <p:extLst>
      <p:ext uri="{BB962C8B-B14F-4D97-AF65-F5344CB8AC3E}">
        <p14:creationId xmlns:p14="http://schemas.microsoft.com/office/powerpoint/2010/main" val="114614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CBB7-4710-5CA9-8C68-C632465CAFD1}"/>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1E4A6585-8A64-7A76-D16C-45F57697D21D}"/>
              </a:ext>
            </a:extLst>
          </p:cNvPr>
          <p:cNvSpPr>
            <a:spLocks noGrp="1"/>
          </p:cNvSpPr>
          <p:nvPr>
            <p:ph idx="1"/>
          </p:nvPr>
        </p:nvSpPr>
        <p:spPr>
          <a:xfrm>
            <a:off x="1141412" y="2249487"/>
            <a:ext cx="6057410" cy="3541714"/>
          </a:xfrm>
        </p:spPr>
        <p:txBody>
          <a:bodyPr>
            <a:normAutofit/>
          </a:bodyPr>
          <a:lstStyle/>
          <a:p>
            <a:r>
              <a:rPr lang="en-US" dirty="0"/>
              <a:t>Each interrupt has an entry in a memory region called interrupt vector table.</a:t>
            </a:r>
          </a:p>
          <a:p>
            <a:r>
              <a:rPr lang="en-US" dirty="0"/>
              <a:t>These entries might contain code or the location where the ISR is stored.</a:t>
            </a:r>
          </a:p>
          <a:p>
            <a:r>
              <a:rPr lang="en-US" dirty="0"/>
              <a:t>An ISR should be as fast and efficient as possible.</a:t>
            </a:r>
          </a:p>
        </p:txBody>
      </p:sp>
      <p:pic>
        <p:nvPicPr>
          <p:cNvPr id="4" name="Picture 3">
            <a:extLst>
              <a:ext uri="{FF2B5EF4-FFF2-40B4-BE49-F238E27FC236}">
                <a16:creationId xmlns:a16="http://schemas.microsoft.com/office/drawing/2014/main" id="{4A1148CF-B96B-2C1E-F336-CCAB4E945ADA}"/>
              </a:ext>
            </a:extLst>
          </p:cNvPr>
          <p:cNvPicPr>
            <a:picLocks noChangeAspect="1"/>
          </p:cNvPicPr>
          <p:nvPr/>
        </p:nvPicPr>
        <p:blipFill>
          <a:blip r:embed="rId2"/>
          <a:stretch>
            <a:fillRect/>
          </a:stretch>
        </p:blipFill>
        <p:spPr>
          <a:xfrm>
            <a:off x="7531785" y="978010"/>
            <a:ext cx="3070629" cy="5493015"/>
          </a:xfrm>
          <a:prstGeom prst="rect">
            <a:avLst/>
          </a:prstGeom>
        </p:spPr>
      </p:pic>
    </p:spTree>
    <p:extLst>
      <p:ext uri="{BB962C8B-B14F-4D97-AF65-F5344CB8AC3E}">
        <p14:creationId xmlns:p14="http://schemas.microsoft.com/office/powerpoint/2010/main" val="296083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DFE8-2835-5636-DA91-71E5C959917B}"/>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DC351514-1A32-F71B-45D2-07EAD5153707}"/>
              </a:ext>
            </a:extLst>
          </p:cNvPr>
          <p:cNvSpPr>
            <a:spLocks noGrp="1"/>
          </p:cNvSpPr>
          <p:nvPr>
            <p:ph idx="1"/>
          </p:nvPr>
        </p:nvSpPr>
        <p:spPr>
          <a:xfrm>
            <a:off x="1141411" y="2249487"/>
            <a:ext cx="10404967" cy="2267955"/>
          </a:xfrm>
        </p:spPr>
        <p:txBody>
          <a:bodyPr>
            <a:normAutofit/>
          </a:bodyPr>
          <a:lstStyle/>
          <a:p>
            <a:r>
              <a:rPr lang="en-US" dirty="0"/>
              <a:t>Interrupts can have different priority levels.</a:t>
            </a:r>
          </a:p>
          <a:p>
            <a:r>
              <a:rPr lang="en-US" dirty="0"/>
              <a:t>Interrupts with higher priority are attended first and could cause an interruption when another ISR is running.</a:t>
            </a:r>
          </a:p>
          <a:p>
            <a:endParaRPr lang="en-US" dirty="0"/>
          </a:p>
        </p:txBody>
      </p:sp>
      <p:pic>
        <p:nvPicPr>
          <p:cNvPr id="5" name="Picture 4">
            <a:extLst>
              <a:ext uri="{FF2B5EF4-FFF2-40B4-BE49-F238E27FC236}">
                <a16:creationId xmlns:a16="http://schemas.microsoft.com/office/drawing/2014/main" id="{C6F29354-039B-C227-BB6E-F4DF5174799D}"/>
              </a:ext>
            </a:extLst>
          </p:cNvPr>
          <p:cNvPicPr>
            <a:picLocks noChangeAspect="1"/>
          </p:cNvPicPr>
          <p:nvPr/>
        </p:nvPicPr>
        <p:blipFill>
          <a:blip r:embed="rId2"/>
          <a:stretch>
            <a:fillRect/>
          </a:stretch>
        </p:blipFill>
        <p:spPr>
          <a:xfrm>
            <a:off x="2582544" y="4517442"/>
            <a:ext cx="6386889" cy="1977780"/>
          </a:xfrm>
          <a:prstGeom prst="rect">
            <a:avLst/>
          </a:prstGeom>
        </p:spPr>
      </p:pic>
    </p:spTree>
    <p:extLst>
      <p:ext uri="{BB962C8B-B14F-4D97-AF65-F5344CB8AC3E}">
        <p14:creationId xmlns:p14="http://schemas.microsoft.com/office/powerpoint/2010/main" val="483818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472B-D889-C1D7-8265-AFD50322F682}"/>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46A144D2-F07A-AA57-017E-94714255F336}"/>
              </a:ext>
            </a:extLst>
          </p:cNvPr>
          <p:cNvSpPr>
            <a:spLocks noGrp="1"/>
          </p:cNvSpPr>
          <p:nvPr>
            <p:ph idx="1"/>
          </p:nvPr>
        </p:nvSpPr>
        <p:spPr>
          <a:xfrm>
            <a:off x="1141413" y="2249487"/>
            <a:ext cx="6040784" cy="3541714"/>
          </a:xfrm>
        </p:spPr>
        <p:txBody>
          <a:bodyPr>
            <a:normAutofit fontScale="92500"/>
          </a:bodyPr>
          <a:lstStyle/>
          <a:p>
            <a:r>
              <a:rPr lang="en-US" dirty="0"/>
              <a:t>If not handled carefully, interrupts can cause data corruption or undesired behavior in a program.</a:t>
            </a:r>
          </a:p>
          <a:p>
            <a:r>
              <a:rPr lang="en-US" dirty="0"/>
              <a:t>Data access where there is no possibility of interruption or corruption is known as  “Atomic Access”.</a:t>
            </a:r>
          </a:p>
          <a:p>
            <a:r>
              <a:rPr lang="en-US" dirty="0"/>
              <a:t>Code that must have indivisible access to data is called a “Critical Section”.</a:t>
            </a:r>
          </a:p>
          <a:p>
            <a:pPr marL="0" indent="0">
              <a:buNone/>
            </a:pPr>
            <a:endParaRPr lang="en-US" dirty="0"/>
          </a:p>
        </p:txBody>
      </p:sp>
      <p:pic>
        <p:nvPicPr>
          <p:cNvPr id="5" name="Picture 4">
            <a:extLst>
              <a:ext uri="{FF2B5EF4-FFF2-40B4-BE49-F238E27FC236}">
                <a16:creationId xmlns:a16="http://schemas.microsoft.com/office/drawing/2014/main" id="{405BAA1F-7673-C2D0-4AEB-6EF9B42D101E}"/>
              </a:ext>
            </a:extLst>
          </p:cNvPr>
          <p:cNvPicPr>
            <a:picLocks noChangeAspect="1"/>
          </p:cNvPicPr>
          <p:nvPr/>
        </p:nvPicPr>
        <p:blipFill>
          <a:blip r:embed="rId2"/>
          <a:stretch>
            <a:fillRect/>
          </a:stretch>
        </p:blipFill>
        <p:spPr>
          <a:xfrm>
            <a:off x="7743998" y="1747837"/>
            <a:ext cx="2971800" cy="3362325"/>
          </a:xfrm>
          <a:prstGeom prst="rect">
            <a:avLst/>
          </a:prstGeom>
        </p:spPr>
      </p:pic>
    </p:spTree>
    <p:extLst>
      <p:ext uri="{BB962C8B-B14F-4D97-AF65-F5344CB8AC3E}">
        <p14:creationId xmlns:p14="http://schemas.microsoft.com/office/powerpoint/2010/main" val="1087594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710-D24B-CAD2-42D5-3AE475DFC9F9}"/>
              </a:ext>
            </a:extLst>
          </p:cNvPr>
          <p:cNvSpPr>
            <a:spLocks noGrp="1"/>
          </p:cNvSpPr>
          <p:nvPr>
            <p:ph type="title"/>
          </p:nvPr>
        </p:nvSpPr>
        <p:spPr/>
        <p:txBody>
          <a:bodyPr/>
          <a:lstStyle/>
          <a:p>
            <a:r>
              <a:rPr lang="en-US" dirty="0"/>
              <a:t>GPIO</a:t>
            </a:r>
          </a:p>
        </p:txBody>
      </p:sp>
      <p:sp>
        <p:nvSpPr>
          <p:cNvPr id="3" name="Content Placeholder 2">
            <a:extLst>
              <a:ext uri="{FF2B5EF4-FFF2-40B4-BE49-F238E27FC236}">
                <a16:creationId xmlns:a16="http://schemas.microsoft.com/office/drawing/2014/main" id="{546902EB-D4EC-8E42-37C3-BBA5A948A77B}"/>
              </a:ext>
            </a:extLst>
          </p:cNvPr>
          <p:cNvSpPr>
            <a:spLocks noGrp="1"/>
          </p:cNvSpPr>
          <p:nvPr>
            <p:ph idx="1"/>
          </p:nvPr>
        </p:nvSpPr>
        <p:spPr>
          <a:xfrm>
            <a:off x="846773" y="1792575"/>
            <a:ext cx="6540714" cy="4450571"/>
          </a:xfrm>
        </p:spPr>
        <p:txBody>
          <a:bodyPr>
            <a:normAutofit/>
          </a:bodyPr>
          <a:lstStyle/>
          <a:p>
            <a:r>
              <a:rPr lang="en-US" dirty="0"/>
              <a:t>Stands for “General Purpose Input Output”</a:t>
            </a:r>
          </a:p>
          <a:p>
            <a:r>
              <a:rPr lang="en-US" dirty="0"/>
              <a:t>Configured through microcontroller registers.</a:t>
            </a:r>
          </a:p>
          <a:p>
            <a:r>
              <a:rPr lang="en-US" dirty="0"/>
              <a:t>A group of GPIO pins is called a Port (Ex. PORTA, PORTB).</a:t>
            </a:r>
          </a:p>
          <a:p>
            <a:r>
              <a:rPr lang="en-US" dirty="0"/>
              <a:t>Used for:</a:t>
            </a:r>
          </a:p>
          <a:p>
            <a:pPr lvl="1"/>
            <a:r>
              <a:rPr lang="en-US" dirty="0"/>
              <a:t>Interact with sensors.</a:t>
            </a:r>
          </a:p>
          <a:p>
            <a:pPr lvl="1"/>
            <a:r>
              <a:rPr lang="en-US" dirty="0"/>
              <a:t>Receive user inputs.</a:t>
            </a:r>
          </a:p>
          <a:p>
            <a:pPr lvl="1"/>
            <a:r>
              <a:rPr lang="en-US" dirty="0"/>
              <a:t>Send voltage signals.</a:t>
            </a:r>
          </a:p>
          <a:p>
            <a:pPr lvl="1"/>
            <a:r>
              <a:rPr lang="en-US" dirty="0"/>
              <a:t>Support other MCU Peripherals.</a:t>
            </a:r>
          </a:p>
        </p:txBody>
      </p:sp>
      <p:pic>
        <p:nvPicPr>
          <p:cNvPr id="9" name="Picture 8" descr="Introduction to GPIO - General Purpose I/O - NerdyElectronics">
            <a:extLst>
              <a:ext uri="{FF2B5EF4-FFF2-40B4-BE49-F238E27FC236}">
                <a16:creationId xmlns:a16="http://schemas.microsoft.com/office/drawing/2014/main" id="{F0B2F7B7-9117-C1DD-14D3-37049C9ED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406" y="2214880"/>
            <a:ext cx="4013698" cy="28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27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710-D24B-CAD2-42D5-3AE475DFC9F9}"/>
              </a:ext>
            </a:extLst>
          </p:cNvPr>
          <p:cNvSpPr>
            <a:spLocks noGrp="1"/>
          </p:cNvSpPr>
          <p:nvPr>
            <p:ph type="title"/>
          </p:nvPr>
        </p:nvSpPr>
        <p:spPr/>
        <p:txBody>
          <a:bodyPr/>
          <a:lstStyle/>
          <a:p>
            <a:r>
              <a:rPr lang="en-US" dirty="0"/>
              <a:t>GPIO Mode</a:t>
            </a:r>
          </a:p>
        </p:txBody>
      </p:sp>
      <p:sp>
        <p:nvSpPr>
          <p:cNvPr id="3" name="Content Placeholder 2">
            <a:extLst>
              <a:ext uri="{FF2B5EF4-FFF2-40B4-BE49-F238E27FC236}">
                <a16:creationId xmlns:a16="http://schemas.microsoft.com/office/drawing/2014/main" id="{546902EB-D4EC-8E42-37C3-BBA5A948A77B}"/>
              </a:ext>
            </a:extLst>
          </p:cNvPr>
          <p:cNvSpPr>
            <a:spLocks noGrp="1"/>
          </p:cNvSpPr>
          <p:nvPr>
            <p:ph idx="1"/>
          </p:nvPr>
        </p:nvSpPr>
        <p:spPr>
          <a:xfrm>
            <a:off x="1141412" y="2249486"/>
            <a:ext cx="6784003" cy="4450571"/>
          </a:xfrm>
        </p:spPr>
        <p:txBody>
          <a:bodyPr>
            <a:normAutofit/>
          </a:bodyPr>
          <a:lstStyle/>
          <a:p>
            <a:r>
              <a:rPr lang="en-US" dirty="0"/>
              <a:t>GPIO can be configured as an input to bring information into the microcontroller (Ex. Reading a button).</a:t>
            </a:r>
          </a:p>
          <a:p>
            <a:r>
              <a:rPr lang="en-US" dirty="0"/>
              <a:t>GPIO can be configured as an output to send a digital signal to an external device (Ex. Controlling an LED).</a:t>
            </a:r>
          </a:p>
          <a:p>
            <a:r>
              <a:rPr lang="en-US" dirty="0"/>
              <a:t>In some cases, GPIO need to be configured for an “alternate” mode to support another MCU peripheral.</a:t>
            </a:r>
          </a:p>
        </p:txBody>
      </p:sp>
      <p:pic>
        <p:nvPicPr>
          <p:cNvPr id="3084" name="Picture 12" descr="Científicos crean luz LED biodegradable que usa proteínas | TECNOLOGIA | EL  COMERCIO PERÚ">
            <a:extLst>
              <a:ext uri="{FF2B5EF4-FFF2-40B4-BE49-F238E27FC236}">
                <a16:creationId xmlns:a16="http://schemas.microsoft.com/office/drawing/2014/main" id="{5D10528F-6AFB-FBC0-C513-76BC1D51B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415" y="3784897"/>
            <a:ext cx="3430843" cy="195203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ushbutton 12mm">
            <a:extLst>
              <a:ext uri="{FF2B5EF4-FFF2-40B4-BE49-F238E27FC236}">
                <a16:creationId xmlns:a16="http://schemas.microsoft.com/office/drawing/2014/main" id="{C1368EBE-FF29-E25F-DFB2-BFEFD7A83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305" y="1216530"/>
            <a:ext cx="2875501" cy="191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13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9182-A7BA-AA3A-9841-F5CBB0653B3C}"/>
              </a:ext>
            </a:extLst>
          </p:cNvPr>
          <p:cNvSpPr>
            <a:spLocks noGrp="1"/>
          </p:cNvSpPr>
          <p:nvPr>
            <p:ph type="title"/>
          </p:nvPr>
        </p:nvSpPr>
        <p:spPr/>
        <p:txBody>
          <a:bodyPr/>
          <a:lstStyle/>
          <a:p>
            <a:r>
              <a:rPr lang="en-US" dirty="0"/>
              <a:t>GPIO Input modes</a:t>
            </a:r>
          </a:p>
        </p:txBody>
      </p:sp>
      <p:sp>
        <p:nvSpPr>
          <p:cNvPr id="3" name="Content Placeholder 2">
            <a:extLst>
              <a:ext uri="{FF2B5EF4-FFF2-40B4-BE49-F238E27FC236}">
                <a16:creationId xmlns:a16="http://schemas.microsoft.com/office/drawing/2014/main" id="{A4A01279-ACB3-F7AB-0BAC-A574FDC25C38}"/>
              </a:ext>
            </a:extLst>
          </p:cNvPr>
          <p:cNvSpPr>
            <a:spLocks noGrp="1"/>
          </p:cNvSpPr>
          <p:nvPr>
            <p:ph idx="1"/>
          </p:nvPr>
        </p:nvSpPr>
        <p:spPr>
          <a:xfrm>
            <a:off x="1141412" y="2249487"/>
            <a:ext cx="7108508" cy="3541714"/>
          </a:xfrm>
        </p:spPr>
        <p:txBody>
          <a:bodyPr>
            <a:normAutofit lnSpcReduction="10000"/>
          </a:bodyPr>
          <a:lstStyle/>
          <a:p>
            <a:pPr marL="0" indent="0">
              <a:buNone/>
            </a:pPr>
            <a:r>
              <a:rPr lang="en-US" dirty="0"/>
              <a:t>As an input, a GPIO could be configured as:</a:t>
            </a:r>
          </a:p>
          <a:p>
            <a:r>
              <a:rPr lang="en-US" dirty="0"/>
              <a:t>High-Impedance: the pin is left open; it does not consume any current. The state is indeterminate.</a:t>
            </a:r>
          </a:p>
          <a:p>
            <a:r>
              <a:rPr lang="en-US" dirty="0"/>
              <a:t>Pull-Up: the state of the pin will be high, unless an external pull-down circuit is introduced.</a:t>
            </a:r>
          </a:p>
          <a:p>
            <a:r>
              <a:rPr lang="en-US" dirty="0"/>
              <a:t>Pull-Down: the state of the pin will be low, unless an external pull-down circuit is introduced.</a:t>
            </a:r>
          </a:p>
          <a:p>
            <a:endParaRPr lang="en-US" dirty="0"/>
          </a:p>
        </p:txBody>
      </p:sp>
      <p:pic>
        <p:nvPicPr>
          <p:cNvPr id="5" name="Picture 4">
            <a:extLst>
              <a:ext uri="{FF2B5EF4-FFF2-40B4-BE49-F238E27FC236}">
                <a16:creationId xmlns:a16="http://schemas.microsoft.com/office/drawing/2014/main" id="{30B35B8B-5F41-9AC0-BC25-1EF3246EE179}"/>
              </a:ext>
            </a:extLst>
          </p:cNvPr>
          <p:cNvPicPr>
            <a:picLocks noChangeAspect="1"/>
          </p:cNvPicPr>
          <p:nvPr/>
        </p:nvPicPr>
        <p:blipFill>
          <a:blip r:embed="rId2"/>
          <a:stretch>
            <a:fillRect/>
          </a:stretch>
        </p:blipFill>
        <p:spPr>
          <a:xfrm>
            <a:off x="8540431" y="618518"/>
            <a:ext cx="1936195" cy="3103217"/>
          </a:xfrm>
          <a:prstGeom prst="rect">
            <a:avLst/>
          </a:prstGeom>
        </p:spPr>
      </p:pic>
      <p:pic>
        <p:nvPicPr>
          <p:cNvPr id="7" name="Picture 6">
            <a:extLst>
              <a:ext uri="{FF2B5EF4-FFF2-40B4-BE49-F238E27FC236}">
                <a16:creationId xmlns:a16="http://schemas.microsoft.com/office/drawing/2014/main" id="{AD19A850-0567-94DF-A577-5A79AE851F3A}"/>
              </a:ext>
            </a:extLst>
          </p:cNvPr>
          <p:cNvPicPr>
            <a:picLocks noChangeAspect="1"/>
          </p:cNvPicPr>
          <p:nvPr/>
        </p:nvPicPr>
        <p:blipFill>
          <a:blip r:embed="rId3"/>
          <a:stretch>
            <a:fillRect/>
          </a:stretch>
        </p:blipFill>
        <p:spPr>
          <a:xfrm>
            <a:off x="8540431" y="3876906"/>
            <a:ext cx="2036807" cy="2820194"/>
          </a:xfrm>
          <a:prstGeom prst="rect">
            <a:avLst/>
          </a:prstGeom>
        </p:spPr>
      </p:pic>
    </p:spTree>
    <p:extLst>
      <p:ext uri="{BB962C8B-B14F-4D97-AF65-F5344CB8AC3E}">
        <p14:creationId xmlns:p14="http://schemas.microsoft.com/office/powerpoint/2010/main" val="370362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ACE-707E-AA36-4632-54BC2C86D1DE}"/>
              </a:ext>
            </a:extLst>
          </p:cNvPr>
          <p:cNvSpPr>
            <a:spLocks noGrp="1"/>
          </p:cNvSpPr>
          <p:nvPr>
            <p:ph type="title"/>
          </p:nvPr>
        </p:nvSpPr>
        <p:spPr/>
        <p:txBody>
          <a:bodyPr/>
          <a:lstStyle/>
          <a:p>
            <a:r>
              <a:rPr lang="en-US" dirty="0" err="1"/>
              <a:t>Gpio</a:t>
            </a:r>
            <a:r>
              <a:rPr lang="en-US" dirty="0"/>
              <a:t> OUTPUT MODES</a:t>
            </a:r>
          </a:p>
        </p:txBody>
      </p:sp>
      <p:sp>
        <p:nvSpPr>
          <p:cNvPr id="9" name="Content Placeholder 2">
            <a:extLst>
              <a:ext uri="{FF2B5EF4-FFF2-40B4-BE49-F238E27FC236}">
                <a16:creationId xmlns:a16="http://schemas.microsoft.com/office/drawing/2014/main" id="{EEDD7FE9-33E0-8889-69D0-4AD7D589F0A2}"/>
              </a:ext>
            </a:extLst>
          </p:cNvPr>
          <p:cNvSpPr>
            <a:spLocks noGrp="1"/>
          </p:cNvSpPr>
          <p:nvPr>
            <p:ph idx="1"/>
          </p:nvPr>
        </p:nvSpPr>
        <p:spPr>
          <a:xfrm>
            <a:off x="1141412" y="2249487"/>
            <a:ext cx="5802948" cy="3541714"/>
          </a:xfrm>
        </p:spPr>
        <p:txBody>
          <a:bodyPr>
            <a:normAutofit/>
          </a:bodyPr>
          <a:lstStyle/>
          <a:p>
            <a:pPr marL="0" indent="0">
              <a:buNone/>
            </a:pPr>
            <a:r>
              <a:rPr lang="en-US" dirty="0"/>
              <a:t>As an output, a GPIO could be configured as:</a:t>
            </a:r>
          </a:p>
          <a:p>
            <a:r>
              <a:rPr lang="en-US" dirty="0"/>
              <a:t>Push-Pull: PMOS and NMOS transistors are used to drive the output to the desired level.</a:t>
            </a:r>
          </a:p>
          <a:p>
            <a:r>
              <a:rPr lang="en-US" dirty="0"/>
              <a:t>Open Drain: PMOS transistor is not used and requires a Pull-up resistor. Used to control devices that operate at a different voltage level.</a:t>
            </a:r>
          </a:p>
        </p:txBody>
      </p:sp>
      <p:pic>
        <p:nvPicPr>
          <p:cNvPr id="4098" name="Picture 2" descr="Difference between Open Drain and Push Pull | Circuit Digest">
            <a:extLst>
              <a:ext uri="{FF2B5EF4-FFF2-40B4-BE49-F238E27FC236}">
                <a16:creationId xmlns:a16="http://schemas.microsoft.com/office/drawing/2014/main" id="{1E24155D-5821-85F7-91D2-0D9633AEF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327" y="2353180"/>
            <a:ext cx="4889523" cy="293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72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43EF-6457-2587-07EB-6435F168347A}"/>
              </a:ext>
            </a:extLst>
          </p:cNvPr>
          <p:cNvSpPr>
            <a:spLocks noGrp="1"/>
          </p:cNvSpPr>
          <p:nvPr>
            <p:ph type="title"/>
          </p:nvPr>
        </p:nvSpPr>
        <p:spPr/>
        <p:txBody>
          <a:bodyPr/>
          <a:lstStyle/>
          <a:p>
            <a:r>
              <a:rPr lang="en-US" dirty="0" err="1"/>
              <a:t>Gpio</a:t>
            </a:r>
            <a:r>
              <a:rPr lang="en-US" dirty="0"/>
              <a:t> on esp32-c3</a:t>
            </a:r>
          </a:p>
        </p:txBody>
      </p:sp>
      <p:sp>
        <p:nvSpPr>
          <p:cNvPr id="3" name="Content Placeholder 2">
            <a:extLst>
              <a:ext uri="{FF2B5EF4-FFF2-40B4-BE49-F238E27FC236}">
                <a16:creationId xmlns:a16="http://schemas.microsoft.com/office/drawing/2014/main" id="{8491821C-DACA-04DA-67A7-B34AB2BA0F92}"/>
              </a:ext>
            </a:extLst>
          </p:cNvPr>
          <p:cNvSpPr>
            <a:spLocks noGrp="1"/>
          </p:cNvSpPr>
          <p:nvPr>
            <p:ph idx="1"/>
          </p:nvPr>
        </p:nvSpPr>
        <p:spPr>
          <a:xfrm>
            <a:off x="1141412" y="2249487"/>
            <a:ext cx="5554028" cy="3541714"/>
          </a:xfrm>
        </p:spPr>
        <p:txBody>
          <a:bodyPr>
            <a:normAutofit/>
          </a:bodyPr>
          <a:lstStyle/>
          <a:p>
            <a:r>
              <a:rPr lang="en-US" dirty="0"/>
              <a:t>ESP32-C3 has 22 GPIO pins.</a:t>
            </a:r>
          </a:p>
          <a:p>
            <a:r>
              <a:rPr lang="en-US" dirty="0"/>
              <a:t>Selectable Pull-up/Pull-down resistor.</a:t>
            </a:r>
          </a:p>
          <a:p>
            <a:r>
              <a:rPr lang="en-US" dirty="0"/>
              <a:t>Can be configured for High impedance.</a:t>
            </a:r>
          </a:p>
          <a:p>
            <a:r>
              <a:rPr lang="en-US" dirty="0"/>
              <a:t>Edge or level triggered Interrupts.</a:t>
            </a:r>
          </a:p>
          <a:p>
            <a:r>
              <a:rPr lang="en-US" dirty="0"/>
              <a:t>Can be multiplexed with other peripherals (Ex. SPI, UART, etc.).</a:t>
            </a:r>
          </a:p>
          <a:p>
            <a:endParaRPr lang="en-US" dirty="0"/>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3814D130-43D9-861C-29DA-A84FB8224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88" y="209708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93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DD95730-E7C4-E7C0-A65D-A22DA8B313A9}"/>
              </a:ext>
            </a:extLst>
          </p:cNvPr>
          <p:cNvSpPr txBox="1">
            <a:spLocks/>
          </p:cNvSpPr>
          <p:nvPr/>
        </p:nvSpPr>
        <p:spPr>
          <a:xfrm>
            <a:off x="1141412" y="2249487"/>
            <a:ext cx="774019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Closest to actual machine code.</a:t>
            </a:r>
          </a:p>
          <a:p>
            <a:r>
              <a:rPr lang="en-US" dirty="0"/>
              <a:t>Produces smaller size binaries.</a:t>
            </a:r>
          </a:p>
          <a:p>
            <a:r>
              <a:rPr lang="en-US" dirty="0"/>
              <a:t>Difficult to work with.</a:t>
            </a:r>
          </a:p>
          <a:p>
            <a:r>
              <a:rPr lang="en-US" dirty="0"/>
              <a:t>Dependent on target microcontroller.</a:t>
            </a:r>
          </a:p>
          <a:p>
            <a:r>
              <a:rPr lang="en-US" dirty="0"/>
              <a:t>More efficient than C (memory and performance).</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FA95A3B1-D94C-48D2-2BE2-A1B55578CBED}"/>
              </a:ext>
            </a:extLst>
          </p:cNvPr>
          <p:cNvSpPr>
            <a:spLocks noGrp="1"/>
          </p:cNvSpPr>
          <p:nvPr>
            <p:ph type="title"/>
          </p:nvPr>
        </p:nvSpPr>
        <p:spPr/>
        <p:txBody>
          <a:bodyPr/>
          <a:lstStyle/>
          <a:p>
            <a:r>
              <a:rPr lang="en-US" dirty="0"/>
              <a:t>Assembly Language</a:t>
            </a:r>
          </a:p>
        </p:txBody>
      </p:sp>
      <p:pic>
        <p:nvPicPr>
          <p:cNvPr id="1028" name="Picture 4" descr="Learn Assembly Language - Most Upvoted Assembly Language Tutorials |  Hackr.io">
            <a:extLst>
              <a:ext uri="{FF2B5EF4-FFF2-40B4-BE49-F238E27FC236}">
                <a16:creationId xmlns:a16="http://schemas.microsoft.com/office/drawing/2014/main" id="{AE0B044E-73F5-DBF0-4C67-0FDAB5B8B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290"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69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6F5B-CB72-1990-4F83-1D7439E582F0}"/>
              </a:ext>
            </a:extLst>
          </p:cNvPr>
          <p:cNvSpPr>
            <a:spLocks noGrp="1"/>
          </p:cNvSpPr>
          <p:nvPr>
            <p:ph type="title"/>
          </p:nvPr>
        </p:nvSpPr>
        <p:spPr/>
        <p:txBody>
          <a:bodyPr/>
          <a:lstStyle/>
          <a:p>
            <a:r>
              <a:rPr lang="en-US" dirty="0"/>
              <a:t>ADC</a:t>
            </a:r>
          </a:p>
        </p:txBody>
      </p:sp>
      <p:sp>
        <p:nvSpPr>
          <p:cNvPr id="3" name="Content Placeholder 2">
            <a:extLst>
              <a:ext uri="{FF2B5EF4-FFF2-40B4-BE49-F238E27FC236}">
                <a16:creationId xmlns:a16="http://schemas.microsoft.com/office/drawing/2014/main" id="{EAEFAB8B-5195-4595-693E-06A2265E2DEC}"/>
              </a:ext>
            </a:extLst>
          </p:cNvPr>
          <p:cNvSpPr>
            <a:spLocks noGrp="1"/>
          </p:cNvSpPr>
          <p:nvPr>
            <p:ph idx="1"/>
          </p:nvPr>
        </p:nvSpPr>
        <p:spPr>
          <a:xfrm>
            <a:off x="1141413" y="2249487"/>
            <a:ext cx="5525394" cy="3541714"/>
          </a:xfrm>
        </p:spPr>
        <p:txBody>
          <a:bodyPr>
            <a:normAutofit/>
          </a:bodyPr>
          <a:lstStyle/>
          <a:p>
            <a:r>
              <a:rPr lang="en-US" dirty="0"/>
              <a:t>Stands for “Analog to Digital Converter”.</a:t>
            </a:r>
          </a:p>
          <a:p>
            <a:r>
              <a:rPr lang="en-US" dirty="0"/>
              <a:t>Allows the microcontroller to convert an analog voltage signal to a digital signal.</a:t>
            </a:r>
          </a:p>
          <a:p>
            <a:endParaRPr lang="en-US" dirty="0"/>
          </a:p>
          <a:p>
            <a:endParaRPr lang="en-US" dirty="0"/>
          </a:p>
        </p:txBody>
      </p:sp>
      <p:pic>
        <p:nvPicPr>
          <p:cNvPr id="4" name="Picture 4" descr="MICROPYTHON ESP32 – Conversión Analógica-DigitalADC (Analog-Digital  Conversion) – ESPloradores">
            <a:extLst>
              <a:ext uri="{FF2B5EF4-FFF2-40B4-BE49-F238E27FC236}">
                <a16:creationId xmlns:a16="http://schemas.microsoft.com/office/drawing/2014/main" id="{84E5B0AE-026B-2E6B-7203-6A212076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958" y="2377440"/>
            <a:ext cx="4535832" cy="278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79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B9EB-3FFA-2D69-FDE0-55EB1AF83149}"/>
              </a:ext>
            </a:extLst>
          </p:cNvPr>
          <p:cNvSpPr>
            <a:spLocks noGrp="1"/>
          </p:cNvSpPr>
          <p:nvPr>
            <p:ph type="title"/>
          </p:nvPr>
        </p:nvSpPr>
        <p:spPr/>
        <p:txBody>
          <a:bodyPr/>
          <a:lstStyle/>
          <a:p>
            <a:r>
              <a:rPr lang="en-US" dirty="0"/>
              <a:t>ADC Concepts</a:t>
            </a:r>
          </a:p>
        </p:txBody>
      </p:sp>
      <p:sp>
        <p:nvSpPr>
          <p:cNvPr id="3" name="Content Placeholder 2">
            <a:extLst>
              <a:ext uri="{FF2B5EF4-FFF2-40B4-BE49-F238E27FC236}">
                <a16:creationId xmlns:a16="http://schemas.microsoft.com/office/drawing/2014/main" id="{83841B64-9F74-198B-63D5-D583354412C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Reference Voltage: Maximum input voltage that can be converted.</a:t>
            </a:r>
          </a:p>
          <a:p>
            <a:pPr>
              <a:buFont typeface="Arial" panose="020B0604020202020204" pitchFamily="34" charset="0"/>
              <a:buChar char="•"/>
            </a:pPr>
            <a:r>
              <a:rPr lang="en-US" dirty="0"/>
              <a:t>Channel: ADC input which will be measured.</a:t>
            </a:r>
          </a:p>
          <a:p>
            <a:pPr>
              <a:buFont typeface="Arial" panose="020B0604020202020204" pitchFamily="34" charset="0"/>
              <a:buChar char="•"/>
            </a:pPr>
            <a:r>
              <a:rPr lang="en-US" dirty="0"/>
              <a:t>Resolution: the smallest voltage change that can be recognized.</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Sampling Rate: Number of ADC Samples per unit of time (Should be at least two times the frequency of the measured signal).</a:t>
            </a:r>
          </a:p>
          <a:p>
            <a:endParaRPr lang="en-US" dirty="0"/>
          </a:p>
        </p:txBody>
      </p:sp>
      <p:pic>
        <p:nvPicPr>
          <p:cNvPr id="4" name="Picture 3">
            <a:extLst>
              <a:ext uri="{FF2B5EF4-FFF2-40B4-BE49-F238E27FC236}">
                <a16:creationId xmlns:a16="http://schemas.microsoft.com/office/drawing/2014/main" id="{CF7D3C5B-B1B2-D74E-ED3A-C62CB0FC6404}"/>
              </a:ext>
            </a:extLst>
          </p:cNvPr>
          <p:cNvPicPr>
            <a:picLocks noChangeAspect="1"/>
          </p:cNvPicPr>
          <p:nvPr/>
        </p:nvPicPr>
        <p:blipFill>
          <a:blip r:embed="rId2"/>
          <a:stretch>
            <a:fillRect/>
          </a:stretch>
        </p:blipFill>
        <p:spPr>
          <a:xfrm>
            <a:off x="3062797" y="3805652"/>
            <a:ext cx="4662535" cy="695477"/>
          </a:xfrm>
          <a:prstGeom prst="rect">
            <a:avLst/>
          </a:prstGeom>
        </p:spPr>
      </p:pic>
    </p:spTree>
    <p:extLst>
      <p:ext uri="{BB962C8B-B14F-4D97-AF65-F5344CB8AC3E}">
        <p14:creationId xmlns:p14="http://schemas.microsoft.com/office/powerpoint/2010/main" val="85114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CFE3-E03A-6AF3-DB60-216ADD9CD22C}"/>
              </a:ext>
            </a:extLst>
          </p:cNvPr>
          <p:cNvSpPr>
            <a:spLocks noGrp="1"/>
          </p:cNvSpPr>
          <p:nvPr>
            <p:ph type="title"/>
          </p:nvPr>
        </p:nvSpPr>
        <p:spPr/>
        <p:txBody>
          <a:bodyPr/>
          <a:lstStyle/>
          <a:p>
            <a:r>
              <a:rPr lang="en-US" dirty="0"/>
              <a:t>ADC Concepts</a:t>
            </a:r>
          </a:p>
        </p:txBody>
      </p:sp>
      <p:sp>
        <p:nvSpPr>
          <p:cNvPr id="3" name="Content Placeholder 2">
            <a:extLst>
              <a:ext uri="{FF2B5EF4-FFF2-40B4-BE49-F238E27FC236}">
                <a16:creationId xmlns:a16="http://schemas.microsoft.com/office/drawing/2014/main" id="{762B99EB-0F4D-5789-34BF-77F3CDDD7F41}"/>
              </a:ext>
            </a:extLst>
          </p:cNvPr>
          <p:cNvSpPr>
            <a:spLocks noGrp="1"/>
          </p:cNvSpPr>
          <p:nvPr>
            <p:ph idx="1"/>
          </p:nvPr>
        </p:nvSpPr>
        <p:spPr/>
        <p:txBody>
          <a:bodyPr/>
          <a:lstStyle/>
          <a:p>
            <a:pPr>
              <a:buFont typeface="Arial" panose="020B0604020202020204" pitchFamily="34" charset="0"/>
              <a:buChar char="•"/>
            </a:pPr>
            <a:r>
              <a:rPr lang="es-MX" dirty="0" err="1"/>
              <a:t>Conversion</a:t>
            </a:r>
            <a:r>
              <a:rPr lang="es-MX" dirty="0"/>
              <a:t> Time: Time </a:t>
            </a:r>
            <a:r>
              <a:rPr lang="es-MX" dirty="0" err="1"/>
              <a:t>it</a:t>
            </a:r>
            <a:r>
              <a:rPr lang="es-MX" dirty="0"/>
              <a:t> </a:t>
            </a:r>
            <a:r>
              <a:rPr lang="es-MX" dirty="0" err="1"/>
              <a:t>takes</a:t>
            </a:r>
            <a:r>
              <a:rPr lang="es-MX" dirty="0"/>
              <a:t> to </a:t>
            </a:r>
            <a:r>
              <a:rPr lang="es-MX" dirty="0" err="1"/>
              <a:t>the</a:t>
            </a:r>
            <a:r>
              <a:rPr lang="es-MX" dirty="0"/>
              <a:t> ADC to </a:t>
            </a:r>
            <a:r>
              <a:rPr lang="es-MX" dirty="0" err="1"/>
              <a:t>perform</a:t>
            </a:r>
            <a:r>
              <a:rPr lang="es-MX" dirty="0"/>
              <a:t> </a:t>
            </a:r>
            <a:r>
              <a:rPr lang="es-MX" dirty="0" err="1"/>
              <a:t>one</a:t>
            </a:r>
            <a:r>
              <a:rPr lang="es-MX" dirty="0"/>
              <a:t> full conversión.</a:t>
            </a:r>
          </a:p>
          <a:p>
            <a:pPr>
              <a:buFont typeface="Arial" panose="020B0604020202020204" pitchFamily="34" charset="0"/>
              <a:buChar char="•"/>
            </a:pPr>
            <a:r>
              <a:rPr lang="es-MX" dirty="0" err="1"/>
              <a:t>Sampling</a:t>
            </a:r>
            <a:r>
              <a:rPr lang="es-MX" dirty="0"/>
              <a:t> Time: Time </a:t>
            </a:r>
            <a:r>
              <a:rPr lang="es-MX" dirty="0" err="1"/>
              <a:t>it</a:t>
            </a:r>
            <a:r>
              <a:rPr lang="es-MX" dirty="0"/>
              <a:t> </a:t>
            </a:r>
            <a:r>
              <a:rPr lang="es-MX" dirty="0" err="1"/>
              <a:t>takes</a:t>
            </a:r>
            <a:r>
              <a:rPr lang="es-MX" dirty="0"/>
              <a:t> </a:t>
            </a:r>
            <a:r>
              <a:rPr lang="es-MX" dirty="0" err="1"/>
              <a:t>for</a:t>
            </a:r>
            <a:r>
              <a:rPr lang="es-MX" dirty="0"/>
              <a:t> </a:t>
            </a:r>
            <a:r>
              <a:rPr lang="es-MX" dirty="0" err="1"/>
              <a:t>the</a:t>
            </a:r>
            <a:r>
              <a:rPr lang="es-MX" dirty="0"/>
              <a:t> ADC to </a:t>
            </a:r>
            <a:r>
              <a:rPr lang="es-MX" dirty="0" err="1"/>
              <a:t>take</a:t>
            </a:r>
            <a:r>
              <a:rPr lang="es-MX" dirty="0"/>
              <a:t> </a:t>
            </a:r>
            <a:r>
              <a:rPr lang="es-MX" dirty="0" err="1"/>
              <a:t>the</a:t>
            </a:r>
            <a:r>
              <a:rPr lang="es-MX" dirty="0"/>
              <a:t> </a:t>
            </a:r>
            <a:r>
              <a:rPr lang="es-MX" dirty="0" err="1"/>
              <a:t>measured</a:t>
            </a:r>
            <a:r>
              <a:rPr lang="es-MX" dirty="0"/>
              <a:t> </a:t>
            </a:r>
            <a:r>
              <a:rPr lang="es-MX" dirty="0" err="1"/>
              <a:t>sample</a:t>
            </a:r>
            <a:r>
              <a:rPr lang="es-MX" dirty="0"/>
              <a:t>. </a:t>
            </a:r>
          </a:p>
          <a:p>
            <a:pPr>
              <a:buFont typeface="Arial" panose="020B0604020202020204" pitchFamily="34" charset="0"/>
              <a:buChar char="•"/>
            </a:pPr>
            <a:endParaRPr lang="es-MX" dirty="0"/>
          </a:p>
          <a:p>
            <a:endParaRPr lang="en-US" dirty="0"/>
          </a:p>
        </p:txBody>
      </p:sp>
      <p:pic>
        <p:nvPicPr>
          <p:cNvPr id="4" name="Picture 3">
            <a:extLst>
              <a:ext uri="{FF2B5EF4-FFF2-40B4-BE49-F238E27FC236}">
                <a16:creationId xmlns:a16="http://schemas.microsoft.com/office/drawing/2014/main" id="{A8AE94CB-0926-A207-4491-8E3DFAF7AC35}"/>
              </a:ext>
            </a:extLst>
          </p:cNvPr>
          <p:cNvPicPr>
            <a:picLocks noChangeAspect="1"/>
          </p:cNvPicPr>
          <p:nvPr/>
        </p:nvPicPr>
        <p:blipFill>
          <a:blip r:embed="rId2"/>
          <a:stretch>
            <a:fillRect/>
          </a:stretch>
        </p:blipFill>
        <p:spPr>
          <a:xfrm>
            <a:off x="2854960" y="3675486"/>
            <a:ext cx="5646198" cy="344858"/>
          </a:xfrm>
          <a:prstGeom prst="rect">
            <a:avLst/>
          </a:prstGeom>
        </p:spPr>
      </p:pic>
    </p:spTree>
    <p:extLst>
      <p:ext uri="{BB962C8B-B14F-4D97-AF65-F5344CB8AC3E}">
        <p14:creationId xmlns:p14="http://schemas.microsoft.com/office/powerpoint/2010/main" val="3077881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A4FA-323D-1867-0E0A-0E37728E93DE}"/>
              </a:ext>
            </a:extLst>
          </p:cNvPr>
          <p:cNvSpPr>
            <a:spLocks noGrp="1"/>
          </p:cNvSpPr>
          <p:nvPr>
            <p:ph type="title"/>
          </p:nvPr>
        </p:nvSpPr>
        <p:spPr/>
        <p:txBody>
          <a:bodyPr/>
          <a:lstStyle/>
          <a:p>
            <a:r>
              <a:rPr lang="en-US" dirty="0"/>
              <a:t>Conversion modes</a:t>
            </a:r>
          </a:p>
        </p:txBody>
      </p:sp>
      <p:pic>
        <p:nvPicPr>
          <p:cNvPr id="4" name="Content Placeholder 3">
            <a:extLst>
              <a:ext uri="{FF2B5EF4-FFF2-40B4-BE49-F238E27FC236}">
                <a16:creationId xmlns:a16="http://schemas.microsoft.com/office/drawing/2014/main" id="{C25D104D-6B85-E1D7-4E50-63627185F1D4}"/>
              </a:ext>
            </a:extLst>
          </p:cNvPr>
          <p:cNvPicPr>
            <a:picLocks noGrp="1" noChangeAspect="1"/>
          </p:cNvPicPr>
          <p:nvPr>
            <p:ph idx="1"/>
          </p:nvPr>
        </p:nvPicPr>
        <p:blipFill>
          <a:blip r:embed="rId2"/>
          <a:stretch>
            <a:fillRect/>
          </a:stretch>
        </p:blipFill>
        <p:spPr>
          <a:xfrm>
            <a:off x="2033578" y="2036618"/>
            <a:ext cx="8386203" cy="3846022"/>
          </a:xfrm>
          <a:prstGeom prst="rect">
            <a:avLst/>
          </a:prstGeom>
        </p:spPr>
      </p:pic>
    </p:spTree>
    <p:extLst>
      <p:ext uri="{BB962C8B-B14F-4D97-AF65-F5344CB8AC3E}">
        <p14:creationId xmlns:p14="http://schemas.microsoft.com/office/powerpoint/2010/main" val="3778209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009C-6DEE-241A-0192-4EFB611F2F52}"/>
              </a:ext>
            </a:extLst>
          </p:cNvPr>
          <p:cNvSpPr>
            <a:spLocks noGrp="1"/>
          </p:cNvSpPr>
          <p:nvPr>
            <p:ph type="title"/>
          </p:nvPr>
        </p:nvSpPr>
        <p:spPr>
          <a:xfrm>
            <a:off x="1141413" y="618518"/>
            <a:ext cx="10779038" cy="1478570"/>
          </a:xfrm>
        </p:spPr>
        <p:txBody>
          <a:bodyPr/>
          <a:lstStyle/>
          <a:p>
            <a:r>
              <a:rPr lang="es-MX" dirty="0"/>
              <a:t>ADC </a:t>
            </a:r>
            <a:r>
              <a:rPr lang="es-MX" dirty="0" err="1"/>
              <a:t>Usage</a:t>
            </a:r>
            <a:r>
              <a:rPr lang="es-MX" dirty="0"/>
              <a:t> (Single </a:t>
            </a:r>
            <a:r>
              <a:rPr lang="es-MX" dirty="0" err="1"/>
              <a:t>channel</a:t>
            </a:r>
            <a:r>
              <a:rPr lang="es-MX" dirty="0"/>
              <a:t>, single </a:t>
            </a:r>
            <a:r>
              <a:rPr lang="es-MX" dirty="0" err="1"/>
              <a:t>conversion</a:t>
            </a:r>
            <a:r>
              <a:rPr lang="es-MX" dirty="0"/>
              <a:t>)</a:t>
            </a:r>
            <a:endParaRPr lang="en-US" dirty="0"/>
          </a:p>
        </p:txBody>
      </p:sp>
      <p:sp>
        <p:nvSpPr>
          <p:cNvPr id="4" name="Rectangle 3">
            <a:extLst>
              <a:ext uri="{FF2B5EF4-FFF2-40B4-BE49-F238E27FC236}">
                <a16:creationId xmlns:a16="http://schemas.microsoft.com/office/drawing/2014/main" id="{33ACC7BF-D51A-F2DF-681B-75CC8B19C58B}"/>
              </a:ext>
            </a:extLst>
          </p:cNvPr>
          <p:cNvSpPr/>
          <p:nvPr/>
        </p:nvSpPr>
        <p:spPr>
          <a:xfrm>
            <a:off x="3116062" y="2074534"/>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Initialization</a:t>
            </a:r>
          </a:p>
        </p:txBody>
      </p:sp>
      <p:sp>
        <p:nvSpPr>
          <p:cNvPr id="5" name="Rectangle 4">
            <a:extLst>
              <a:ext uri="{FF2B5EF4-FFF2-40B4-BE49-F238E27FC236}">
                <a16:creationId xmlns:a16="http://schemas.microsoft.com/office/drawing/2014/main" id="{E132782D-D6B8-7B2F-8933-DCBB0DAF0D61}"/>
              </a:ext>
            </a:extLst>
          </p:cNvPr>
          <p:cNvSpPr/>
          <p:nvPr/>
        </p:nvSpPr>
        <p:spPr>
          <a:xfrm>
            <a:off x="3116062" y="3132457"/>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ADC Voltage Regulator</a:t>
            </a:r>
          </a:p>
        </p:txBody>
      </p:sp>
      <p:sp>
        <p:nvSpPr>
          <p:cNvPr id="6" name="Rectangle 5">
            <a:extLst>
              <a:ext uri="{FF2B5EF4-FFF2-40B4-BE49-F238E27FC236}">
                <a16:creationId xmlns:a16="http://schemas.microsoft.com/office/drawing/2014/main" id="{6B0A5DAC-F345-3C4B-EDD8-8892D4686018}"/>
              </a:ext>
            </a:extLst>
          </p:cNvPr>
          <p:cNvSpPr/>
          <p:nvPr/>
        </p:nvSpPr>
        <p:spPr>
          <a:xfrm>
            <a:off x="3116062" y="419038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Calibrate ADC</a:t>
            </a:r>
          </a:p>
        </p:txBody>
      </p:sp>
      <p:sp>
        <p:nvSpPr>
          <p:cNvPr id="7" name="Rectangle 6">
            <a:extLst>
              <a:ext uri="{FF2B5EF4-FFF2-40B4-BE49-F238E27FC236}">
                <a16:creationId xmlns:a16="http://schemas.microsoft.com/office/drawing/2014/main" id="{90984E2D-6C72-E1FC-979A-47CC76DE7629}"/>
              </a:ext>
            </a:extLst>
          </p:cNvPr>
          <p:cNvSpPr/>
          <p:nvPr/>
        </p:nvSpPr>
        <p:spPr>
          <a:xfrm>
            <a:off x="3116062" y="5295652"/>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ADC</a:t>
            </a:r>
          </a:p>
        </p:txBody>
      </p:sp>
      <p:cxnSp>
        <p:nvCxnSpPr>
          <p:cNvPr id="8" name="Straight Arrow Connector 7">
            <a:extLst>
              <a:ext uri="{FF2B5EF4-FFF2-40B4-BE49-F238E27FC236}">
                <a16:creationId xmlns:a16="http://schemas.microsoft.com/office/drawing/2014/main" id="{B6E58AF4-6AD3-E95D-DDC7-877FB0116CC4}"/>
              </a:ext>
            </a:extLst>
          </p:cNvPr>
          <p:cNvCxnSpPr>
            <a:stCxn id="4" idx="2"/>
            <a:endCxn id="5" idx="0"/>
          </p:cNvCxnSpPr>
          <p:nvPr/>
        </p:nvCxnSpPr>
        <p:spPr>
          <a:xfrm>
            <a:off x="3892858" y="2873525"/>
            <a:ext cx="0" cy="25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ADD8039-8DE9-97E4-9CE7-48E5D35DDC82}"/>
              </a:ext>
            </a:extLst>
          </p:cNvPr>
          <p:cNvCxnSpPr>
            <a:cxnSpLocks/>
            <a:stCxn id="5" idx="2"/>
            <a:endCxn id="6" idx="0"/>
          </p:cNvCxnSpPr>
          <p:nvPr/>
        </p:nvCxnSpPr>
        <p:spPr>
          <a:xfrm>
            <a:off x="3892858" y="3931448"/>
            <a:ext cx="0" cy="25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8A4074-F066-5D88-74EA-68DB0F2D133C}"/>
              </a:ext>
            </a:extLst>
          </p:cNvPr>
          <p:cNvCxnSpPr>
            <a:cxnSpLocks/>
            <a:stCxn id="6" idx="2"/>
            <a:endCxn id="7" idx="0"/>
          </p:cNvCxnSpPr>
          <p:nvPr/>
        </p:nvCxnSpPr>
        <p:spPr>
          <a:xfrm>
            <a:off x="3892858" y="4989371"/>
            <a:ext cx="0" cy="30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148E956-71D9-74D0-880B-D5179E9EC5C8}"/>
              </a:ext>
            </a:extLst>
          </p:cNvPr>
          <p:cNvSpPr/>
          <p:nvPr/>
        </p:nvSpPr>
        <p:spPr>
          <a:xfrm>
            <a:off x="6687845" y="2074534"/>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channel</a:t>
            </a:r>
          </a:p>
        </p:txBody>
      </p:sp>
      <p:cxnSp>
        <p:nvCxnSpPr>
          <p:cNvPr id="12" name="Connector: Elbow 11">
            <a:extLst>
              <a:ext uri="{FF2B5EF4-FFF2-40B4-BE49-F238E27FC236}">
                <a16:creationId xmlns:a16="http://schemas.microsoft.com/office/drawing/2014/main" id="{4E8AD0CD-2140-7C0C-27E8-BD621F37C0AF}"/>
              </a:ext>
            </a:extLst>
          </p:cNvPr>
          <p:cNvCxnSpPr>
            <a:stCxn id="7" idx="2"/>
            <a:endCxn id="11" idx="0"/>
          </p:cNvCxnSpPr>
          <p:nvPr/>
        </p:nvCxnSpPr>
        <p:spPr>
          <a:xfrm rot="5400000" flipH="1" flipV="1">
            <a:off x="3668694" y="2298697"/>
            <a:ext cx="4020109" cy="3571783"/>
          </a:xfrm>
          <a:prstGeom prst="bentConnector5">
            <a:avLst>
              <a:gd name="adj1" fmla="val -5686"/>
              <a:gd name="adj2" fmla="val 50000"/>
              <a:gd name="adj3" fmla="val 10568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D689AA-B11F-A5CE-C07E-EBABF411FB08}"/>
              </a:ext>
            </a:extLst>
          </p:cNvPr>
          <p:cNvSpPr/>
          <p:nvPr/>
        </p:nvSpPr>
        <p:spPr>
          <a:xfrm>
            <a:off x="6687843" y="311988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Conversion</a:t>
            </a:r>
          </a:p>
        </p:txBody>
      </p:sp>
      <p:sp>
        <p:nvSpPr>
          <p:cNvPr id="14" name="Rectangle 13">
            <a:extLst>
              <a:ext uri="{FF2B5EF4-FFF2-40B4-BE49-F238E27FC236}">
                <a16:creationId xmlns:a16="http://schemas.microsoft.com/office/drawing/2014/main" id="{C6944A6D-843E-7BC2-3151-BDE0093EE9E3}"/>
              </a:ext>
            </a:extLst>
          </p:cNvPr>
          <p:cNvSpPr/>
          <p:nvPr/>
        </p:nvSpPr>
        <p:spPr>
          <a:xfrm>
            <a:off x="6687843" y="4207765"/>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conversion to finish</a:t>
            </a:r>
          </a:p>
        </p:txBody>
      </p:sp>
      <p:sp>
        <p:nvSpPr>
          <p:cNvPr id="15" name="Rectangle 14">
            <a:extLst>
              <a:ext uri="{FF2B5EF4-FFF2-40B4-BE49-F238E27FC236}">
                <a16:creationId xmlns:a16="http://schemas.microsoft.com/office/drawing/2014/main" id="{0974D3AA-3E33-82C9-416C-F1B785B8EC92}"/>
              </a:ext>
            </a:extLst>
          </p:cNvPr>
          <p:cNvSpPr/>
          <p:nvPr/>
        </p:nvSpPr>
        <p:spPr>
          <a:xfrm>
            <a:off x="6687843" y="529565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Conversion result</a:t>
            </a:r>
          </a:p>
        </p:txBody>
      </p:sp>
      <p:cxnSp>
        <p:nvCxnSpPr>
          <p:cNvPr id="16" name="Straight Arrow Connector 15">
            <a:extLst>
              <a:ext uri="{FF2B5EF4-FFF2-40B4-BE49-F238E27FC236}">
                <a16:creationId xmlns:a16="http://schemas.microsoft.com/office/drawing/2014/main" id="{52E11F97-60B0-5C3E-B6E8-87ECF26046FE}"/>
              </a:ext>
            </a:extLst>
          </p:cNvPr>
          <p:cNvCxnSpPr>
            <a:cxnSpLocks/>
            <a:stCxn id="11" idx="2"/>
            <a:endCxn id="13" idx="0"/>
          </p:cNvCxnSpPr>
          <p:nvPr/>
        </p:nvCxnSpPr>
        <p:spPr>
          <a:xfrm flipH="1">
            <a:off x="7464639" y="2873525"/>
            <a:ext cx="2" cy="24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857EC3-62C3-A296-4FE6-8A68A1AF0819}"/>
              </a:ext>
            </a:extLst>
          </p:cNvPr>
          <p:cNvCxnSpPr>
            <a:cxnSpLocks/>
            <a:stCxn id="13" idx="2"/>
            <a:endCxn id="14" idx="0"/>
          </p:cNvCxnSpPr>
          <p:nvPr/>
        </p:nvCxnSpPr>
        <p:spPr>
          <a:xfrm>
            <a:off x="7464639" y="3918871"/>
            <a:ext cx="0" cy="28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BFB02B-A234-B518-D1E8-A2F8BE15AEF6}"/>
              </a:ext>
            </a:extLst>
          </p:cNvPr>
          <p:cNvCxnSpPr>
            <a:cxnSpLocks/>
            <a:stCxn id="14" idx="2"/>
            <a:endCxn id="15" idx="0"/>
          </p:cNvCxnSpPr>
          <p:nvPr/>
        </p:nvCxnSpPr>
        <p:spPr>
          <a:xfrm>
            <a:off x="7464639" y="5006756"/>
            <a:ext cx="0" cy="28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043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96DB-E1DA-A936-6812-8D9B86B02495}"/>
              </a:ext>
            </a:extLst>
          </p:cNvPr>
          <p:cNvSpPr>
            <a:spLocks noGrp="1"/>
          </p:cNvSpPr>
          <p:nvPr>
            <p:ph type="title"/>
          </p:nvPr>
        </p:nvSpPr>
        <p:spPr/>
        <p:txBody>
          <a:bodyPr/>
          <a:lstStyle/>
          <a:p>
            <a:r>
              <a:rPr lang="en-US" dirty="0"/>
              <a:t>ADC on esp32c3</a:t>
            </a:r>
          </a:p>
        </p:txBody>
      </p:sp>
      <p:sp>
        <p:nvSpPr>
          <p:cNvPr id="3" name="Content Placeholder 2">
            <a:extLst>
              <a:ext uri="{FF2B5EF4-FFF2-40B4-BE49-F238E27FC236}">
                <a16:creationId xmlns:a16="http://schemas.microsoft.com/office/drawing/2014/main" id="{DDAF8D24-2C30-FB35-BB64-84B47B104426}"/>
              </a:ext>
            </a:extLst>
          </p:cNvPr>
          <p:cNvSpPr>
            <a:spLocks noGrp="1"/>
          </p:cNvSpPr>
          <p:nvPr>
            <p:ph idx="1"/>
          </p:nvPr>
        </p:nvSpPr>
        <p:spPr>
          <a:xfrm>
            <a:off x="1141412" y="2249487"/>
            <a:ext cx="6062028" cy="4051560"/>
          </a:xfrm>
        </p:spPr>
        <p:txBody>
          <a:bodyPr>
            <a:normAutofit fontScale="92500" lnSpcReduction="20000"/>
          </a:bodyPr>
          <a:lstStyle/>
          <a:p>
            <a:r>
              <a:rPr lang="en-US" dirty="0"/>
              <a:t>2 ADCs</a:t>
            </a:r>
          </a:p>
          <a:p>
            <a:pPr lvl="1"/>
            <a:r>
              <a:rPr lang="en-US" dirty="0"/>
              <a:t>ADC1 supports 5 channels and is factory calibrated.</a:t>
            </a:r>
          </a:p>
          <a:p>
            <a:pPr lvl="1"/>
            <a:r>
              <a:rPr lang="en-US" dirty="0"/>
              <a:t>ADC2 supports 1 channel, can measure internal signals and is not factory calibrated.</a:t>
            </a:r>
          </a:p>
          <a:p>
            <a:r>
              <a:rPr lang="en-US" dirty="0"/>
              <a:t>12 Bit</a:t>
            </a:r>
          </a:p>
          <a:p>
            <a:r>
              <a:rPr lang="en-US" dirty="0"/>
              <a:t>Continuous or one-shot conversions</a:t>
            </a:r>
          </a:p>
          <a:p>
            <a:r>
              <a:rPr lang="en-US" dirty="0"/>
              <a:t>Reference voltage: 1100 mV (Can vary from 1000 to 1200 mV).</a:t>
            </a:r>
          </a:p>
          <a:p>
            <a:r>
              <a:rPr lang="en-US" dirty="0"/>
              <a:t>It is recommended to add a 0.1 </a:t>
            </a:r>
            <a:r>
              <a:rPr lang="en-US" dirty="0" err="1"/>
              <a:t>μF</a:t>
            </a:r>
            <a:r>
              <a:rPr lang="en-US" dirty="0"/>
              <a:t> filter capacitor between pins and ground.</a:t>
            </a:r>
          </a:p>
          <a:p>
            <a:endParaRPr lang="en-US" dirty="0"/>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6FE21A06-8917-E77F-DE8A-B6837D95D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71" y="196777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99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3B63-76B0-3B79-18A1-11ECC9294688}"/>
              </a:ext>
            </a:extLst>
          </p:cNvPr>
          <p:cNvSpPr>
            <a:spLocks noGrp="1"/>
          </p:cNvSpPr>
          <p:nvPr>
            <p:ph type="title"/>
          </p:nvPr>
        </p:nvSpPr>
        <p:spPr/>
        <p:txBody>
          <a:bodyPr/>
          <a:lstStyle/>
          <a:p>
            <a:r>
              <a:rPr lang="en-US" dirty="0" err="1"/>
              <a:t>dac</a:t>
            </a:r>
            <a:endParaRPr lang="en-US" dirty="0"/>
          </a:p>
        </p:txBody>
      </p:sp>
      <p:sp>
        <p:nvSpPr>
          <p:cNvPr id="3" name="Content Placeholder 2">
            <a:extLst>
              <a:ext uri="{FF2B5EF4-FFF2-40B4-BE49-F238E27FC236}">
                <a16:creationId xmlns:a16="http://schemas.microsoft.com/office/drawing/2014/main" id="{47FF71A6-3607-5390-8F29-26346D93722E}"/>
              </a:ext>
            </a:extLst>
          </p:cNvPr>
          <p:cNvSpPr>
            <a:spLocks noGrp="1"/>
          </p:cNvSpPr>
          <p:nvPr>
            <p:ph idx="1"/>
          </p:nvPr>
        </p:nvSpPr>
        <p:spPr/>
        <p:txBody>
          <a:bodyPr/>
          <a:lstStyle/>
          <a:p>
            <a:r>
              <a:rPr lang="en-US" dirty="0"/>
              <a:t>Stands for “Digital to Analog Converter”.</a:t>
            </a:r>
          </a:p>
          <a:p>
            <a:r>
              <a:rPr lang="en-US" dirty="0"/>
              <a:t>Allows the microcontroller to convert an analog voltage signal to a digital signal.</a:t>
            </a:r>
          </a:p>
          <a:p>
            <a:endParaRPr lang="en-US" dirty="0"/>
          </a:p>
        </p:txBody>
      </p:sp>
      <p:pic>
        <p:nvPicPr>
          <p:cNvPr id="5" name="Picture 4">
            <a:extLst>
              <a:ext uri="{FF2B5EF4-FFF2-40B4-BE49-F238E27FC236}">
                <a16:creationId xmlns:a16="http://schemas.microsoft.com/office/drawing/2014/main" id="{55F7064C-BF36-B9D8-657C-8552A0A46A8D}"/>
              </a:ext>
            </a:extLst>
          </p:cNvPr>
          <p:cNvPicPr>
            <a:picLocks noChangeAspect="1"/>
          </p:cNvPicPr>
          <p:nvPr/>
        </p:nvPicPr>
        <p:blipFill>
          <a:blip r:embed="rId2"/>
          <a:stretch>
            <a:fillRect/>
          </a:stretch>
        </p:blipFill>
        <p:spPr>
          <a:xfrm>
            <a:off x="3032442" y="3853180"/>
            <a:ext cx="6696075" cy="2667000"/>
          </a:xfrm>
          <a:prstGeom prst="rect">
            <a:avLst/>
          </a:prstGeom>
        </p:spPr>
      </p:pic>
    </p:spTree>
    <p:extLst>
      <p:ext uri="{BB962C8B-B14F-4D97-AF65-F5344CB8AC3E}">
        <p14:creationId xmlns:p14="http://schemas.microsoft.com/office/powerpoint/2010/main" val="189597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B9EB-3FFA-2D69-FDE0-55EB1AF83149}"/>
              </a:ext>
            </a:extLst>
          </p:cNvPr>
          <p:cNvSpPr>
            <a:spLocks noGrp="1"/>
          </p:cNvSpPr>
          <p:nvPr>
            <p:ph type="title"/>
          </p:nvPr>
        </p:nvSpPr>
        <p:spPr/>
        <p:txBody>
          <a:bodyPr/>
          <a:lstStyle/>
          <a:p>
            <a:r>
              <a:rPr lang="en-US" dirty="0"/>
              <a:t>DAC Concepts</a:t>
            </a:r>
          </a:p>
        </p:txBody>
      </p:sp>
      <p:sp>
        <p:nvSpPr>
          <p:cNvPr id="3" name="Content Placeholder 2">
            <a:extLst>
              <a:ext uri="{FF2B5EF4-FFF2-40B4-BE49-F238E27FC236}">
                <a16:creationId xmlns:a16="http://schemas.microsoft.com/office/drawing/2014/main" id="{83841B64-9F74-198B-63D5-D583354412C5}"/>
              </a:ext>
            </a:extLst>
          </p:cNvPr>
          <p:cNvSpPr>
            <a:spLocks noGrp="1"/>
          </p:cNvSpPr>
          <p:nvPr>
            <p:ph idx="1"/>
          </p:nvPr>
        </p:nvSpPr>
        <p:spPr/>
        <p:txBody>
          <a:bodyPr>
            <a:normAutofit/>
          </a:bodyPr>
          <a:lstStyle/>
          <a:p>
            <a:pPr>
              <a:buFont typeface="Arial" panose="020B0604020202020204" pitchFamily="34" charset="0"/>
              <a:buChar char="•"/>
            </a:pPr>
            <a:r>
              <a:rPr lang="en-US" dirty="0"/>
              <a:t>Reference Voltage: Maximum output voltage that can be converted.</a:t>
            </a:r>
          </a:p>
          <a:p>
            <a:pPr>
              <a:buFont typeface="Arial" panose="020B0604020202020204" pitchFamily="34" charset="0"/>
              <a:buChar char="•"/>
            </a:pPr>
            <a:r>
              <a:rPr lang="en-US" dirty="0"/>
              <a:t>Conversion Time: time required for the DAC to settle to its final value.</a:t>
            </a:r>
          </a:p>
          <a:p>
            <a:pPr>
              <a:buFont typeface="Arial" panose="020B0604020202020204" pitchFamily="34" charset="0"/>
              <a:buChar char="•"/>
            </a:pPr>
            <a:r>
              <a:rPr lang="en-US" dirty="0"/>
              <a:t>Resolution: the smallest output change the DAC can produce.</a:t>
            </a:r>
          </a:p>
          <a:p>
            <a:pPr marL="0" indent="0">
              <a:buNone/>
            </a:pPr>
            <a:endParaRPr lang="en-US" dirty="0"/>
          </a:p>
          <a:p>
            <a:pPr>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52EBEA2C-D810-FA7E-CA15-98DF11469D5E}"/>
              </a:ext>
            </a:extLst>
          </p:cNvPr>
          <p:cNvPicPr>
            <a:picLocks noChangeAspect="1"/>
          </p:cNvPicPr>
          <p:nvPr/>
        </p:nvPicPr>
        <p:blipFill>
          <a:blip r:embed="rId2"/>
          <a:stretch>
            <a:fillRect/>
          </a:stretch>
        </p:blipFill>
        <p:spPr>
          <a:xfrm>
            <a:off x="3699827" y="4020344"/>
            <a:ext cx="4467225" cy="685800"/>
          </a:xfrm>
          <a:prstGeom prst="rect">
            <a:avLst/>
          </a:prstGeom>
        </p:spPr>
      </p:pic>
    </p:spTree>
    <p:extLst>
      <p:ext uri="{BB962C8B-B14F-4D97-AF65-F5344CB8AC3E}">
        <p14:creationId xmlns:p14="http://schemas.microsoft.com/office/powerpoint/2010/main" val="3114827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C526-8ACD-66A8-4894-649A46DCE047}"/>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C74521E7-05CC-7D45-A41A-DDA6B10964F7}"/>
              </a:ext>
            </a:extLst>
          </p:cNvPr>
          <p:cNvSpPr>
            <a:spLocks noGrp="1"/>
          </p:cNvSpPr>
          <p:nvPr>
            <p:ph idx="1"/>
          </p:nvPr>
        </p:nvSpPr>
        <p:spPr/>
        <p:txBody>
          <a:bodyPr/>
          <a:lstStyle/>
          <a:p>
            <a:r>
              <a:rPr lang="en-US" dirty="0"/>
              <a:t>Stands for “Universal Asynchronous Receiver-Transmitter”.</a:t>
            </a:r>
          </a:p>
          <a:p>
            <a:r>
              <a:rPr lang="en-US" dirty="0"/>
              <a:t>One of the most used device to device communication protocols.</a:t>
            </a:r>
          </a:p>
          <a:p>
            <a:r>
              <a:rPr lang="en-US" dirty="0"/>
              <a:t>Requires at least 2 lines, a transmitter (TX) and a receiver (RX).</a:t>
            </a:r>
          </a:p>
          <a:p>
            <a:r>
              <a:rPr lang="en-US" dirty="0"/>
              <a:t>Communicating devices must share the same ground.</a:t>
            </a:r>
          </a:p>
          <a:p>
            <a:endParaRPr lang="en-US" dirty="0"/>
          </a:p>
          <a:p>
            <a:endParaRPr lang="en-US" dirty="0"/>
          </a:p>
        </p:txBody>
      </p:sp>
      <p:pic>
        <p:nvPicPr>
          <p:cNvPr id="1026" name="Picture 2" descr="UART">
            <a:extLst>
              <a:ext uri="{FF2B5EF4-FFF2-40B4-BE49-F238E27FC236}">
                <a16:creationId xmlns:a16="http://schemas.microsoft.com/office/drawing/2014/main" id="{B3080F79-DAF3-45BA-688C-51A98DB86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159" y="4537502"/>
            <a:ext cx="6075682" cy="19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53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4E51-8475-E577-314F-48FBBEC2B459}"/>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DD3F87E1-C47E-4123-0B39-E6A937BE36A2}"/>
              </a:ext>
            </a:extLst>
          </p:cNvPr>
          <p:cNvSpPr>
            <a:spLocks noGrp="1"/>
          </p:cNvSpPr>
          <p:nvPr>
            <p:ph idx="1"/>
          </p:nvPr>
        </p:nvSpPr>
        <p:spPr>
          <a:xfrm>
            <a:off x="1141412" y="2249487"/>
            <a:ext cx="5787707" cy="3541714"/>
          </a:xfrm>
        </p:spPr>
        <p:txBody>
          <a:bodyPr/>
          <a:lstStyle/>
          <a:p>
            <a:r>
              <a:rPr lang="en-US" dirty="0"/>
              <a:t>Simplex: Information is only transmitted by one device.</a:t>
            </a:r>
          </a:p>
          <a:p>
            <a:r>
              <a:rPr lang="en-US" dirty="0"/>
              <a:t>Half Duplex: both devices can transmit information, but only one at a time.</a:t>
            </a:r>
          </a:p>
          <a:p>
            <a:r>
              <a:rPr lang="en-US" dirty="0"/>
              <a:t>Full Duplex: Both devices can transmit at the same time.</a:t>
            </a:r>
          </a:p>
        </p:txBody>
      </p:sp>
      <p:pic>
        <p:nvPicPr>
          <p:cNvPr id="8" name="Picture 7">
            <a:extLst>
              <a:ext uri="{FF2B5EF4-FFF2-40B4-BE49-F238E27FC236}">
                <a16:creationId xmlns:a16="http://schemas.microsoft.com/office/drawing/2014/main" id="{6CFF158E-DD2C-4D3C-7EF4-17226E11B7F2}"/>
              </a:ext>
            </a:extLst>
          </p:cNvPr>
          <p:cNvPicPr>
            <a:picLocks noChangeAspect="1"/>
          </p:cNvPicPr>
          <p:nvPr/>
        </p:nvPicPr>
        <p:blipFill>
          <a:blip r:embed="rId2"/>
          <a:stretch>
            <a:fillRect/>
          </a:stretch>
        </p:blipFill>
        <p:spPr>
          <a:xfrm>
            <a:off x="7172960" y="2249487"/>
            <a:ext cx="4121451" cy="3232150"/>
          </a:xfrm>
          <a:prstGeom prst="rect">
            <a:avLst/>
          </a:prstGeom>
        </p:spPr>
      </p:pic>
    </p:spTree>
    <p:extLst>
      <p:ext uri="{BB962C8B-B14F-4D97-AF65-F5344CB8AC3E}">
        <p14:creationId xmlns:p14="http://schemas.microsoft.com/office/powerpoint/2010/main" val="26615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E959-2CBF-0BB0-1C73-E9D723560EE0}"/>
              </a:ext>
            </a:extLst>
          </p:cNvPr>
          <p:cNvSpPr>
            <a:spLocks noGrp="1"/>
          </p:cNvSpPr>
          <p:nvPr>
            <p:ph type="title"/>
          </p:nvPr>
        </p:nvSpPr>
        <p:spPr/>
        <p:txBody>
          <a:bodyPr/>
          <a:lstStyle/>
          <a:p>
            <a:r>
              <a:rPr lang="en-US" dirty="0"/>
              <a:t>Assembly vs C</a:t>
            </a:r>
          </a:p>
        </p:txBody>
      </p:sp>
      <p:graphicFrame>
        <p:nvGraphicFramePr>
          <p:cNvPr id="6" name="Table 4">
            <a:extLst>
              <a:ext uri="{FF2B5EF4-FFF2-40B4-BE49-F238E27FC236}">
                <a16:creationId xmlns:a16="http://schemas.microsoft.com/office/drawing/2014/main" id="{093B9074-6FA5-469D-614A-ABB17685D557}"/>
              </a:ext>
            </a:extLst>
          </p:cNvPr>
          <p:cNvGraphicFramePr>
            <a:graphicFrameLocks/>
          </p:cNvGraphicFramePr>
          <p:nvPr>
            <p:extLst>
              <p:ext uri="{D42A27DB-BD31-4B8C-83A1-F6EECF244321}">
                <p14:modId xmlns:p14="http://schemas.microsoft.com/office/powerpoint/2010/main" val="1175946809"/>
              </p:ext>
            </p:extLst>
          </p:nvPr>
        </p:nvGraphicFramePr>
        <p:xfrm>
          <a:off x="2396200" y="1876507"/>
          <a:ext cx="7781470" cy="4240954"/>
        </p:xfrm>
        <a:graphic>
          <a:graphicData uri="http://schemas.openxmlformats.org/drawingml/2006/table">
            <a:tbl>
              <a:tblPr firstRow="1" bandRow="1">
                <a:tableStyleId>{8EC20E35-A176-4012-BC5E-935CFFF8708E}</a:tableStyleId>
              </a:tblPr>
              <a:tblGrid>
                <a:gridCol w="3838362">
                  <a:extLst>
                    <a:ext uri="{9D8B030D-6E8A-4147-A177-3AD203B41FA5}">
                      <a16:colId xmlns:a16="http://schemas.microsoft.com/office/drawing/2014/main" val="1108667003"/>
                    </a:ext>
                  </a:extLst>
                </a:gridCol>
                <a:gridCol w="3943108">
                  <a:extLst>
                    <a:ext uri="{9D8B030D-6E8A-4147-A177-3AD203B41FA5}">
                      <a16:colId xmlns:a16="http://schemas.microsoft.com/office/drawing/2014/main" val="2971546723"/>
                    </a:ext>
                  </a:extLst>
                </a:gridCol>
              </a:tblGrid>
              <a:tr h="325091">
                <a:tc>
                  <a:txBody>
                    <a:bodyPr/>
                    <a:lstStyle/>
                    <a:p>
                      <a:pPr algn="ctr"/>
                      <a:r>
                        <a:rPr lang="en-US" sz="1600" dirty="0"/>
                        <a:t>Assembly Language</a:t>
                      </a:r>
                    </a:p>
                  </a:txBody>
                  <a:tcPr marL="67803" marR="67803" marT="33902" marB="33902"/>
                </a:tc>
                <a:tc>
                  <a:txBody>
                    <a:bodyPr/>
                    <a:lstStyle/>
                    <a:p>
                      <a:pPr algn="ctr"/>
                      <a:r>
                        <a:rPr lang="en-US" sz="1600" dirty="0"/>
                        <a:t>C Language</a:t>
                      </a:r>
                    </a:p>
                  </a:txBody>
                  <a:tcPr marL="67803" marR="67803" marT="33902" marB="33902"/>
                </a:tc>
                <a:extLst>
                  <a:ext uri="{0D108BD9-81ED-4DB2-BD59-A6C34878D82A}">
                    <a16:rowId xmlns:a16="http://schemas.microsoft.com/office/drawing/2014/main" val="3789709044"/>
                  </a:ext>
                </a:extLst>
              </a:tr>
              <a:tr h="325091">
                <a:tc>
                  <a:txBody>
                    <a:bodyPr/>
                    <a:lstStyle/>
                    <a:p>
                      <a:r>
                        <a:rPr lang="en-US" sz="1300"/>
                        <a:t>Different depending on microcontroller</a:t>
                      </a:r>
                    </a:p>
                  </a:txBody>
                  <a:tcPr marL="67803" marR="67803" marT="33902" marB="33902"/>
                </a:tc>
                <a:tc>
                  <a:txBody>
                    <a:bodyPr/>
                    <a:lstStyle/>
                    <a:p>
                      <a:r>
                        <a:rPr lang="en-US" sz="1300"/>
                        <a:t>General Purpose</a:t>
                      </a:r>
                    </a:p>
                  </a:txBody>
                  <a:tcPr marL="67803" marR="67803" marT="33902" marB="33902"/>
                </a:tc>
                <a:extLst>
                  <a:ext uri="{0D108BD9-81ED-4DB2-BD59-A6C34878D82A}">
                    <a16:rowId xmlns:a16="http://schemas.microsoft.com/office/drawing/2014/main" val="3913826107"/>
                  </a:ext>
                </a:extLst>
              </a:tr>
              <a:tr h="546742">
                <a:tc>
                  <a:txBody>
                    <a:bodyPr/>
                    <a:lstStyle/>
                    <a:p>
                      <a:r>
                        <a:rPr lang="en-US" sz="1300"/>
                        <a:t>Low Level Interface</a:t>
                      </a:r>
                    </a:p>
                  </a:txBody>
                  <a:tcPr marL="67803" marR="67803" marT="33902" marB="33902"/>
                </a:tc>
                <a:tc>
                  <a:txBody>
                    <a:bodyPr/>
                    <a:lstStyle/>
                    <a:p>
                      <a:r>
                        <a:rPr lang="en-US" sz="1300"/>
                        <a:t>High Level Interface, can use assembly too.</a:t>
                      </a:r>
                    </a:p>
                  </a:txBody>
                  <a:tcPr marL="67803" marR="67803" marT="33902" marB="33902"/>
                </a:tc>
                <a:extLst>
                  <a:ext uri="{0D108BD9-81ED-4DB2-BD59-A6C34878D82A}">
                    <a16:rowId xmlns:a16="http://schemas.microsoft.com/office/drawing/2014/main" val="3878931939"/>
                  </a:ext>
                </a:extLst>
              </a:tr>
              <a:tr h="325091">
                <a:tc>
                  <a:txBody>
                    <a:bodyPr/>
                    <a:lstStyle/>
                    <a:p>
                      <a:r>
                        <a:rPr lang="en-US" sz="1300"/>
                        <a:t>Assembler convert to machine code</a:t>
                      </a:r>
                    </a:p>
                  </a:txBody>
                  <a:tcPr marL="67803" marR="67803" marT="33902" marB="33902"/>
                </a:tc>
                <a:tc>
                  <a:txBody>
                    <a:bodyPr/>
                    <a:lstStyle/>
                    <a:p>
                      <a:r>
                        <a:rPr lang="en-US" sz="1300"/>
                        <a:t>Compiler converts into machine code</a:t>
                      </a:r>
                    </a:p>
                  </a:txBody>
                  <a:tcPr marL="67803" marR="67803" marT="33902" marB="33902"/>
                </a:tc>
                <a:extLst>
                  <a:ext uri="{0D108BD9-81ED-4DB2-BD59-A6C34878D82A}">
                    <a16:rowId xmlns:a16="http://schemas.microsoft.com/office/drawing/2014/main" val="176934087"/>
                  </a:ext>
                </a:extLst>
              </a:tr>
              <a:tr h="325091">
                <a:tc>
                  <a:txBody>
                    <a:bodyPr/>
                    <a:lstStyle/>
                    <a:p>
                      <a:r>
                        <a:rPr lang="en-US" sz="1300"/>
                        <a:t>Binary size is small</a:t>
                      </a:r>
                    </a:p>
                  </a:txBody>
                  <a:tcPr marL="67803" marR="67803" marT="33902" marB="33902"/>
                </a:tc>
                <a:tc>
                  <a:txBody>
                    <a:bodyPr/>
                    <a:lstStyle/>
                    <a:p>
                      <a:r>
                        <a:rPr lang="en-US" sz="1300"/>
                        <a:t>Binary is longer than assembly</a:t>
                      </a:r>
                    </a:p>
                  </a:txBody>
                  <a:tcPr marL="67803" marR="67803" marT="33902" marB="33902"/>
                </a:tc>
                <a:extLst>
                  <a:ext uri="{0D108BD9-81ED-4DB2-BD59-A6C34878D82A}">
                    <a16:rowId xmlns:a16="http://schemas.microsoft.com/office/drawing/2014/main" val="1897798967"/>
                  </a:ext>
                </a:extLst>
              </a:tr>
              <a:tr h="325091">
                <a:tc>
                  <a:txBody>
                    <a:bodyPr/>
                    <a:lstStyle/>
                    <a:p>
                      <a:r>
                        <a:rPr lang="en-US" sz="1300" dirty="0"/>
                        <a:t>Program execution is faster</a:t>
                      </a:r>
                    </a:p>
                  </a:txBody>
                  <a:tcPr marL="67803" marR="67803" marT="33902" marB="33902"/>
                </a:tc>
                <a:tc>
                  <a:txBody>
                    <a:bodyPr/>
                    <a:lstStyle/>
                    <a:p>
                      <a:r>
                        <a:rPr lang="en-US" sz="1300"/>
                        <a:t>Program execution is slower</a:t>
                      </a:r>
                    </a:p>
                  </a:txBody>
                  <a:tcPr marL="67803" marR="67803" marT="33902" marB="33902"/>
                </a:tc>
                <a:extLst>
                  <a:ext uri="{0D108BD9-81ED-4DB2-BD59-A6C34878D82A}">
                    <a16:rowId xmlns:a16="http://schemas.microsoft.com/office/drawing/2014/main" val="2473272794"/>
                  </a:ext>
                </a:extLst>
              </a:tr>
              <a:tr h="325091">
                <a:tc>
                  <a:txBody>
                    <a:bodyPr/>
                    <a:lstStyle/>
                    <a:p>
                      <a:r>
                        <a:rPr lang="en-US" sz="1300"/>
                        <a:t>Complex programs</a:t>
                      </a:r>
                    </a:p>
                  </a:txBody>
                  <a:tcPr marL="67803" marR="67803" marT="33902" marB="33902"/>
                </a:tc>
                <a:tc>
                  <a:txBody>
                    <a:bodyPr/>
                    <a:lstStyle/>
                    <a:p>
                      <a:r>
                        <a:rPr lang="en-US" sz="1300"/>
                        <a:t>Programs are friendlier for developers</a:t>
                      </a:r>
                    </a:p>
                  </a:txBody>
                  <a:tcPr marL="67803" marR="67803" marT="33902" marB="33902"/>
                </a:tc>
                <a:extLst>
                  <a:ext uri="{0D108BD9-81ED-4DB2-BD59-A6C34878D82A}">
                    <a16:rowId xmlns:a16="http://schemas.microsoft.com/office/drawing/2014/main" val="3464609938"/>
                  </a:ext>
                </a:extLst>
              </a:tr>
              <a:tr h="546742">
                <a:tc>
                  <a:txBody>
                    <a:bodyPr/>
                    <a:lstStyle/>
                    <a:p>
                      <a:r>
                        <a:rPr lang="en-US" sz="1300"/>
                        <a:t>Used mostly for critical sections of program</a:t>
                      </a:r>
                    </a:p>
                  </a:txBody>
                  <a:tcPr marL="67803" marR="67803" marT="33902" marB="33902"/>
                </a:tc>
                <a:tc>
                  <a:txBody>
                    <a:bodyPr/>
                    <a:lstStyle/>
                    <a:p>
                      <a:r>
                        <a:rPr lang="en-US" sz="1300"/>
                        <a:t>Most popular language</a:t>
                      </a:r>
                    </a:p>
                  </a:txBody>
                  <a:tcPr marL="67803" marR="67803" marT="33902" marB="33902"/>
                </a:tc>
                <a:extLst>
                  <a:ext uri="{0D108BD9-81ED-4DB2-BD59-A6C34878D82A}">
                    <a16:rowId xmlns:a16="http://schemas.microsoft.com/office/drawing/2014/main" val="3971179461"/>
                  </a:ext>
                </a:extLst>
              </a:tr>
              <a:tr h="325091">
                <a:tc>
                  <a:txBody>
                    <a:bodyPr/>
                    <a:lstStyle/>
                    <a:p>
                      <a:r>
                        <a:rPr lang="en-US" sz="1300"/>
                        <a:t>Slow development</a:t>
                      </a:r>
                    </a:p>
                  </a:txBody>
                  <a:tcPr marL="67803" marR="67803" marT="33902" marB="33902"/>
                </a:tc>
                <a:tc>
                  <a:txBody>
                    <a:bodyPr/>
                    <a:lstStyle/>
                    <a:p>
                      <a:r>
                        <a:rPr lang="en-US" sz="1300"/>
                        <a:t>Fast development</a:t>
                      </a:r>
                    </a:p>
                  </a:txBody>
                  <a:tcPr marL="67803" marR="67803" marT="33902" marB="33902"/>
                </a:tc>
                <a:extLst>
                  <a:ext uri="{0D108BD9-81ED-4DB2-BD59-A6C34878D82A}">
                    <a16:rowId xmlns:a16="http://schemas.microsoft.com/office/drawing/2014/main" val="3846654309"/>
                  </a:ext>
                </a:extLst>
              </a:tr>
              <a:tr h="325091">
                <a:tc>
                  <a:txBody>
                    <a:bodyPr/>
                    <a:lstStyle/>
                    <a:p>
                      <a:r>
                        <a:rPr lang="en-US" sz="1300"/>
                        <a:t>Less flexible</a:t>
                      </a:r>
                    </a:p>
                  </a:txBody>
                  <a:tcPr marL="67803" marR="67803" marT="33902" marB="33902"/>
                </a:tc>
                <a:tc>
                  <a:txBody>
                    <a:bodyPr/>
                    <a:lstStyle/>
                    <a:p>
                      <a:r>
                        <a:rPr lang="en-US" sz="1300"/>
                        <a:t>More flexible</a:t>
                      </a:r>
                    </a:p>
                  </a:txBody>
                  <a:tcPr marL="67803" marR="67803" marT="33902" marB="33902"/>
                </a:tc>
                <a:extLst>
                  <a:ext uri="{0D108BD9-81ED-4DB2-BD59-A6C34878D82A}">
                    <a16:rowId xmlns:a16="http://schemas.microsoft.com/office/drawing/2014/main" val="2858968449"/>
                  </a:ext>
                </a:extLst>
              </a:tr>
              <a:tr h="546742">
                <a:tc>
                  <a:txBody>
                    <a:bodyPr/>
                    <a:lstStyle/>
                    <a:p>
                      <a:r>
                        <a:rPr lang="en-US" sz="1300" dirty="0"/>
                        <a:t>Developer must know processor architecture to code.</a:t>
                      </a:r>
                    </a:p>
                  </a:txBody>
                  <a:tcPr marL="67803" marR="67803" marT="33902" marB="33902"/>
                </a:tc>
                <a:tc>
                  <a:txBody>
                    <a:bodyPr/>
                    <a:lstStyle/>
                    <a:p>
                      <a:r>
                        <a:rPr lang="en-US" sz="1300" dirty="0"/>
                        <a:t>Developer must have basic knowledge of processor.</a:t>
                      </a:r>
                    </a:p>
                  </a:txBody>
                  <a:tcPr marL="67803" marR="67803" marT="33902" marB="33902"/>
                </a:tc>
                <a:extLst>
                  <a:ext uri="{0D108BD9-81ED-4DB2-BD59-A6C34878D82A}">
                    <a16:rowId xmlns:a16="http://schemas.microsoft.com/office/drawing/2014/main" val="2586328983"/>
                  </a:ext>
                </a:extLst>
              </a:tr>
            </a:tbl>
          </a:graphicData>
        </a:graphic>
      </p:graphicFrame>
    </p:spTree>
    <p:extLst>
      <p:ext uri="{BB962C8B-B14F-4D97-AF65-F5344CB8AC3E}">
        <p14:creationId xmlns:p14="http://schemas.microsoft.com/office/powerpoint/2010/main" val="4144919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2E74-857E-3D99-0E79-1B70C910E5A5}"/>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A3F5CCE0-ECCA-FFFA-5CCD-A80D6C0E2CCE}"/>
              </a:ext>
            </a:extLst>
          </p:cNvPr>
          <p:cNvSpPr>
            <a:spLocks noGrp="1"/>
          </p:cNvSpPr>
          <p:nvPr>
            <p:ph idx="1"/>
          </p:nvPr>
        </p:nvSpPr>
        <p:spPr>
          <a:xfrm>
            <a:off x="1141412" y="2249487"/>
            <a:ext cx="6570027" cy="3541714"/>
          </a:xfrm>
        </p:spPr>
        <p:txBody>
          <a:bodyPr/>
          <a:lstStyle/>
          <a:p>
            <a:r>
              <a:rPr lang="en-US" dirty="0"/>
              <a:t>Transmitter and Receiver do not share a clock signal.</a:t>
            </a:r>
          </a:p>
          <a:p>
            <a:r>
              <a:rPr lang="en-US" dirty="0"/>
              <a:t>Both sides must transmit/receive at the same known speed.</a:t>
            </a:r>
          </a:p>
          <a:p>
            <a:r>
              <a:rPr lang="en-US" dirty="0"/>
              <a:t>This speed is known as Baud Rate.</a:t>
            </a:r>
          </a:p>
          <a:p>
            <a:r>
              <a:rPr lang="en-US" dirty="0"/>
              <a:t>They must also use the same configuration parameters</a:t>
            </a:r>
          </a:p>
        </p:txBody>
      </p:sp>
      <p:pic>
        <p:nvPicPr>
          <p:cNvPr id="5" name="Picture 4">
            <a:extLst>
              <a:ext uri="{FF2B5EF4-FFF2-40B4-BE49-F238E27FC236}">
                <a16:creationId xmlns:a16="http://schemas.microsoft.com/office/drawing/2014/main" id="{72674121-0583-6739-3653-E883989DA58C}"/>
              </a:ext>
            </a:extLst>
          </p:cNvPr>
          <p:cNvPicPr>
            <a:picLocks noChangeAspect="1"/>
          </p:cNvPicPr>
          <p:nvPr/>
        </p:nvPicPr>
        <p:blipFill>
          <a:blip r:embed="rId2"/>
          <a:stretch>
            <a:fillRect/>
          </a:stretch>
        </p:blipFill>
        <p:spPr>
          <a:xfrm>
            <a:off x="7807960" y="1972282"/>
            <a:ext cx="2590800" cy="4267200"/>
          </a:xfrm>
          <a:prstGeom prst="rect">
            <a:avLst/>
          </a:prstGeom>
        </p:spPr>
      </p:pic>
    </p:spTree>
    <p:extLst>
      <p:ext uri="{BB962C8B-B14F-4D97-AF65-F5344CB8AC3E}">
        <p14:creationId xmlns:p14="http://schemas.microsoft.com/office/powerpoint/2010/main" val="1436414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AFD6-4C06-8F9D-9E0E-73D072038A96}"/>
              </a:ext>
            </a:extLst>
          </p:cNvPr>
          <p:cNvSpPr>
            <a:spLocks noGrp="1"/>
          </p:cNvSpPr>
          <p:nvPr>
            <p:ph type="title"/>
          </p:nvPr>
        </p:nvSpPr>
        <p:spPr/>
        <p:txBody>
          <a:bodyPr/>
          <a:lstStyle/>
          <a:p>
            <a:r>
              <a:rPr lang="en-US" dirty="0"/>
              <a:t>UART DATA FRAME</a:t>
            </a:r>
          </a:p>
        </p:txBody>
      </p:sp>
      <p:sp>
        <p:nvSpPr>
          <p:cNvPr id="3" name="Content Placeholder 2">
            <a:extLst>
              <a:ext uri="{FF2B5EF4-FFF2-40B4-BE49-F238E27FC236}">
                <a16:creationId xmlns:a16="http://schemas.microsoft.com/office/drawing/2014/main" id="{58F45631-96D0-EF58-1B3B-F7377D962474}"/>
              </a:ext>
            </a:extLst>
          </p:cNvPr>
          <p:cNvSpPr>
            <a:spLocks noGrp="1"/>
          </p:cNvSpPr>
          <p:nvPr>
            <p:ph idx="1"/>
          </p:nvPr>
        </p:nvSpPr>
        <p:spPr/>
        <p:txBody>
          <a:bodyPr/>
          <a:lstStyle/>
          <a:p>
            <a:r>
              <a:rPr lang="en-US" dirty="0"/>
              <a:t>Start bit: Transition from idle (high) to low.</a:t>
            </a:r>
          </a:p>
          <a:p>
            <a:r>
              <a:rPr lang="en-US" dirty="0"/>
              <a:t>Data bits (configurable): Sent after start bit, length can be configured.</a:t>
            </a:r>
          </a:p>
          <a:p>
            <a:r>
              <a:rPr lang="en-US" dirty="0"/>
              <a:t>Parity: Used for error detection. Can only detect a single “incorrect” bit Can be:</a:t>
            </a:r>
          </a:p>
          <a:p>
            <a:pPr lvl="1"/>
            <a:r>
              <a:rPr lang="en-US" dirty="0"/>
              <a:t>Even: number of 1’s in the frame must be even.</a:t>
            </a:r>
          </a:p>
          <a:p>
            <a:pPr lvl="1"/>
            <a:r>
              <a:rPr lang="en-US" dirty="0"/>
              <a:t>Odd: number of 1’s in the frame must be odd.</a:t>
            </a:r>
          </a:p>
          <a:p>
            <a:r>
              <a:rPr lang="en-US" dirty="0"/>
              <a:t>Stop bit (1 or 2): Transition from low to high.</a:t>
            </a:r>
          </a:p>
        </p:txBody>
      </p:sp>
    </p:spTree>
    <p:extLst>
      <p:ext uri="{BB962C8B-B14F-4D97-AF65-F5344CB8AC3E}">
        <p14:creationId xmlns:p14="http://schemas.microsoft.com/office/powerpoint/2010/main" val="307014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5DC1-681E-5392-D553-3D65CD06C5AB}"/>
              </a:ext>
            </a:extLst>
          </p:cNvPr>
          <p:cNvSpPr>
            <a:spLocks noGrp="1"/>
          </p:cNvSpPr>
          <p:nvPr>
            <p:ph type="title"/>
          </p:nvPr>
        </p:nvSpPr>
        <p:spPr/>
        <p:txBody>
          <a:bodyPr/>
          <a:lstStyle/>
          <a:p>
            <a:r>
              <a:rPr lang="en-US" dirty="0"/>
              <a:t>UART DATA FRAME</a:t>
            </a:r>
          </a:p>
        </p:txBody>
      </p:sp>
      <p:pic>
        <p:nvPicPr>
          <p:cNvPr id="5" name="Content Placeholder 4">
            <a:extLst>
              <a:ext uri="{FF2B5EF4-FFF2-40B4-BE49-F238E27FC236}">
                <a16:creationId xmlns:a16="http://schemas.microsoft.com/office/drawing/2014/main" id="{EEE00F20-71B8-E7C6-7301-679CB2E34ED9}"/>
              </a:ext>
            </a:extLst>
          </p:cNvPr>
          <p:cNvPicPr>
            <a:picLocks noGrp="1" noChangeAspect="1"/>
          </p:cNvPicPr>
          <p:nvPr>
            <p:ph idx="1"/>
          </p:nvPr>
        </p:nvPicPr>
        <p:blipFill>
          <a:blip r:embed="rId2"/>
          <a:stretch>
            <a:fillRect/>
          </a:stretch>
        </p:blipFill>
        <p:spPr>
          <a:xfrm>
            <a:off x="2405062" y="2097088"/>
            <a:ext cx="7381875" cy="1647825"/>
          </a:xfrm>
        </p:spPr>
      </p:pic>
      <p:pic>
        <p:nvPicPr>
          <p:cNvPr id="7" name="Picture 6">
            <a:extLst>
              <a:ext uri="{FF2B5EF4-FFF2-40B4-BE49-F238E27FC236}">
                <a16:creationId xmlns:a16="http://schemas.microsoft.com/office/drawing/2014/main" id="{1393DA4B-7924-4C83-3F81-6822F542643C}"/>
              </a:ext>
            </a:extLst>
          </p:cNvPr>
          <p:cNvPicPr>
            <a:picLocks noChangeAspect="1"/>
          </p:cNvPicPr>
          <p:nvPr/>
        </p:nvPicPr>
        <p:blipFill>
          <a:blip r:embed="rId3"/>
          <a:stretch>
            <a:fillRect/>
          </a:stretch>
        </p:blipFill>
        <p:spPr>
          <a:xfrm>
            <a:off x="2405063" y="4227512"/>
            <a:ext cx="7381874" cy="1570817"/>
          </a:xfrm>
          <a:prstGeom prst="rect">
            <a:avLst/>
          </a:prstGeom>
        </p:spPr>
      </p:pic>
    </p:spTree>
    <p:extLst>
      <p:ext uri="{BB962C8B-B14F-4D97-AF65-F5344CB8AC3E}">
        <p14:creationId xmlns:p14="http://schemas.microsoft.com/office/powerpoint/2010/main" val="726626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B22-F1B6-C1B0-3163-8A47DBE0732C}"/>
              </a:ext>
            </a:extLst>
          </p:cNvPr>
          <p:cNvSpPr>
            <a:spLocks noGrp="1"/>
          </p:cNvSpPr>
          <p:nvPr>
            <p:ph type="title"/>
          </p:nvPr>
        </p:nvSpPr>
        <p:spPr/>
        <p:txBody>
          <a:bodyPr/>
          <a:lstStyle/>
          <a:p>
            <a:r>
              <a:rPr lang="en-US" dirty="0"/>
              <a:t>UART on esp32-c3</a:t>
            </a:r>
          </a:p>
        </p:txBody>
      </p:sp>
      <p:sp>
        <p:nvSpPr>
          <p:cNvPr id="3" name="Content Placeholder 2">
            <a:extLst>
              <a:ext uri="{FF2B5EF4-FFF2-40B4-BE49-F238E27FC236}">
                <a16:creationId xmlns:a16="http://schemas.microsoft.com/office/drawing/2014/main" id="{CFEBA97E-B0B7-1BB1-8CC7-EFA52A6ED0D0}"/>
              </a:ext>
            </a:extLst>
          </p:cNvPr>
          <p:cNvSpPr>
            <a:spLocks noGrp="1"/>
          </p:cNvSpPr>
          <p:nvPr>
            <p:ph idx="1"/>
          </p:nvPr>
        </p:nvSpPr>
        <p:spPr>
          <a:xfrm>
            <a:off x="1141413" y="2249487"/>
            <a:ext cx="6102668" cy="3541714"/>
          </a:xfrm>
        </p:spPr>
        <p:txBody>
          <a:bodyPr/>
          <a:lstStyle/>
          <a:p>
            <a:r>
              <a:rPr lang="en-US" dirty="0"/>
              <a:t>Two UART interfaces (UART0 and UART1).</a:t>
            </a:r>
          </a:p>
          <a:p>
            <a:r>
              <a:rPr lang="en-US" dirty="0"/>
              <a:t>Can use HW flow control (CTS and RTS).</a:t>
            </a:r>
          </a:p>
          <a:p>
            <a:r>
              <a:rPr lang="en-US" dirty="0"/>
              <a:t>UART Interfaces connect to DMA.</a:t>
            </a:r>
          </a:p>
          <a:p>
            <a:r>
              <a:rPr lang="en-US" dirty="0"/>
              <a:t>Supports speeds of up to 5Mbps.</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E84DF61C-C318-9484-36B7-0F3FCEA82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751" y="2389299"/>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40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262F-EEA6-3435-4C52-318D13CAFDBC}"/>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C9C9808F-DA39-5BD4-54BC-8A16F2BFEA99}"/>
              </a:ext>
            </a:extLst>
          </p:cNvPr>
          <p:cNvSpPr>
            <a:spLocks noGrp="1"/>
          </p:cNvSpPr>
          <p:nvPr>
            <p:ph idx="1"/>
          </p:nvPr>
        </p:nvSpPr>
        <p:spPr>
          <a:xfrm>
            <a:off x="1141413" y="2249488"/>
            <a:ext cx="9606944" cy="2162596"/>
          </a:xfrm>
        </p:spPr>
        <p:txBody>
          <a:bodyPr>
            <a:normAutofit lnSpcReduction="10000"/>
          </a:bodyPr>
          <a:lstStyle/>
          <a:p>
            <a:r>
              <a:rPr lang="en-US" dirty="0"/>
              <a:t>Piece of HW inside a microcontroller that performs counts.</a:t>
            </a:r>
          </a:p>
          <a:p>
            <a:r>
              <a:rPr lang="en-US" dirty="0"/>
              <a:t>Count is limited by the timer resolution.</a:t>
            </a:r>
          </a:p>
          <a:p>
            <a:r>
              <a:rPr lang="en-US" dirty="0"/>
              <a:t>Count can be up or down.</a:t>
            </a:r>
          </a:p>
          <a:p>
            <a:r>
              <a:rPr lang="en-US" dirty="0"/>
              <a:t>They require a clock source to “manage time”.</a:t>
            </a:r>
          </a:p>
          <a:p>
            <a:endParaRPr lang="en-US" dirty="0"/>
          </a:p>
        </p:txBody>
      </p:sp>
      <p:pic>
        <p:nvPicPr>
          <p:cNvPr id="2050" name="Picture 2" descr="nudo sono assonnato tradire timer pic microcontroller Diplomatico svegliati  Originale">
            <a:extLst>
              <a:ext uri="{FF2B5EF4-FFF2-40B4-BE49-F238E27FC236}">
                <a16:creationId xmlns:a16="http://schemas.microsoft.com/office/drawing/2014/main" id="{5477169E-42F4-DFCC-5526-5A5B21C7C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39" y="4469448"/>
            <a:ext cx="5991055" cy="197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05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585C-12E9-7744-629E-B7CDB5263F36}"/>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3B192339-DA47-ED13-C390-EEF829BA4675}"/>
              </a:ext>
            </a:extLst>
          </p:cNvPr>
          <p:cNvSpPr>
            <a:spLocks noGrp="1"/>
          </p:cNvSpPr>
          <p:nvPr>
            <p:ph idx="1"/>
          </p:nvPr>
        </p:nvSpPr>
        <p:spPr/>
        <p:txBody>
          <a:bodyPr/>
          <a:lstStyle/>
          <a:p>
            <a:r>
              <a:rPr lang="en-US" dirty="0"/>
              <a:t>Timers can be used to:</a:t>
            </a:r>
          </a:p>
          <a:p>
            <a:pPr lvl="1"/>
            <a:r>
              <a:rPr lang="en-US" dirty="0"/>
              <a:t>Schedule tasks.</a:t>
            </a:r>
          </a:p>
          <a:p>
            <a:pPr lvl="1"/>
            <a:r>
              <a:rPr lang="en-US" dirty="0"/>
              <a:t>Generate PWM signals.</a:t>
            </a:r>
          </a:p>
          <a:p>
            <a:pPr lvl="1"/>
            <a:r>
              <a:rPr lang="en-US" dirty="0"/>
              <a:t>Create timeouts.</a:t>
            </a:r>
          </a:p>
          <a:p>
            <a:pPr lvl="1"/>
            <a:r>
              <a:rPr lang="en-US" dirty="0"/>
              <a:t>Input Capture: Measure the number of counts between an event.</a:t>
            </a:r>
          </a:p>
          <a:p>
            <a:pPr lvl="1"/>
            <a:r>
              <a:rPr lang="en-US" dirty="0"/>
              <a:t>Output Compare: Toggle a pin when the timer reaches a certain value.</a:t>
            </a:r>
          </a:p>
        </p:txBody>
      </p:sp>
    </p:spTree>
    <p:extLst>
      <p:ext uri="{BB962C8B-B14F-4D97-AF65-F5344CB8AC3E}">
        <p14:creationId xmlns:p14="http://schemas.microsoft.com/office/powerpoint/2010/main" val="181661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8A43-908B-3065-3907-29FEBFF4992D}"/>
              </a:ext>
            </a:extLst>
          </p:cNvPr>
          <p:cNvSpPr>
            <a:spLocks noGrp="1"/>
          </p:cNvSpPr>
          <p:nvPr>
            <p:ph type="title"/>
          </p:nvPr>
        </p:nvSpPr>
        <p:spPr/>
        <p:txBody>
          <a:bodyPr/>
          <a:lstStyle/>
          <a:p>
            <a:r>
              <a:rPr lang="en-US" dirty="0"/>
              <a:t>TIMER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0A963-7B87-30C7-3F56-E081A201ECD7}"/>
                  </a:ext>
                </a:extLst>
              </p:cNvPr>
              <p:cNvSpPr>
                <a:spLocks noGrp="1"/>
              </p:cNvSpPr>
              <p:nvPr>
                <p:ph idx="1"/>
              </p:nvPr>
            </p:nvSpPr>
            <p:spPr>
              <a:xfrm>
                <a:off x="1141412" y="2249486"/>
                <a:ext cx="9905999" cy="1915189"/>
              </a:xfrm>
            </p:spPr>
            <p:txBody>
              <a:bodyPr>
                <a:normAutofit/>
              </a:bodyPr>
              <a:lstStyle/>
              <a:p>
                <a:r>
                  <a:rPr lang="en-US" dirty="0"/>
                  <a:t>A pre-scaler is used to divide the timer’s clock source and increase the time range.</a:t>
                </a:r>
              </a:p>
              <a:p>
                <a:pPr marL="0" indent="0" algn="ctr">
                  <a:buNone/>
                </a:pPr>
                <a:r>
                  <a:rPr lang="en-US" dirty="0"/>
                  <a:t> </a:t>
                </a:r>
                <a14:m>
                  <m:oMath xmlns:m="http://schemas.openxmlformats.org/officeDocument/2006/math">
                    <m:r>
                      <m:rPr>
                        <m:sty m:val="p"/>
                      </m:rPr>
                      <a:rPr lang="en-US" b="0" i="0" smtClean="0">
                        <a:latin typeface="Cambria Math" panose="02040503050406030204" pitchFamily="18" charset="0"/>
                      </a:rPr>
                      <m:t>frequency</m:t>
                    </m:r>
                    <m:r>
                      <a:rPr lang="en-US" b="0" i="0" smtClean="0">
                        <a:latin typeface="Cambria Math" panose="02040503050406030204" pitchFamily="18" charset="0"/>
                      </a:rPr>
                      <m:t> </m:t>
                    </m:r>
                    <m:r>
                      <m:rPr>
                        <m:sty m:val="p"/>
                      </m:rPr>
                      <a:rPr lang="en-US" b="0" i="0" smtClean="0">
                        <a:latin typeface="Cambria Math" panose="02040503050406030204" pitchFamily="18" charset="0"/>
                      </a:rPr>
                      <m:t>Timer</m:t>
                    </m:r>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𝐶𝑙𝑜𝑐𝑘</m:t>
                        </m:r>
                      </m:num>
                      <m:den>
                        <m:r>
                          <a:rPr lang="en-US" b="0" i="1" smtClean="0">
                            <a:latin typeface="Cambria Math" panose="02040503050406030204" pitchFamily="18" charset="0"/>
                          </a:rPr>
                          <m:t>𝑃𝑟𝑒𝑠𝑐𝑎𝑙𝑒𝑟</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370A963-7B87-30C7-3F56-E081A201ECD7}"/>
                  </a:ext>
                </a:extLst>
              </p:cNvPr>
              <p:cNvSpPr>
                <a:spLocks noGrp="1" noRot="1" noChangeAspect="1" noMove="1" noResize="1" noEditPoints="1" noAdjustHandles="1" noChangeArrowheads="1" noChangeShapeType="1" noTextEdit="1"/>
              </p:cNvSpPr>
              <p:nvPr>
                <p:ph idx="1"/>
              </p:nvPr>
            </p:nvSpPr>
            <p:spPr>
              <a:xfrm>
                <a:off x="1141412" y="2249486"/>
                <a:ext cx="9905999" cy="1915189"/>
              </a:xfrm>
              <a:blipFill>
                <a:blip r:embed="rId2"/>
                <a:stretch>
                  <a:fillRect l="-1785" t="-7325"/>
                </a:stretch>
              </a:blipFill>
            </p:spPr>
            <p:txBody>
              <a:bodyPr/>
              <a:lstStyle/>
              <a:p>
                <a:r>
                  <a:rPr lang="en-US">
                    <a:noFill/>
                  </a:rPr>
                  <a:t> </a:t>
                </a:r>
              </a:p>
            </p:txBody>
          </p:sp>
        </mc:Fallback>
      </mc:AlternateContent>
      <p:pic>
        <p:nvPicPr>
          <p:cNvPr id="1028" name="Picture 4" descr="Timer/Counter in Embedded System">
            <a:extLst>
              <a:ext uri="{FF2B5EF4-FFF2-40B4-BE49-F238E27FC236}">
                <a16:creationId xmlns:a16="http://schemas.microsoft.com/office/drawing/2014/main" id="{4C3D8B6A-0620-3D48-A9FC-0124B9564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142" y="4503089"/>
            <a:ext cx="6128448" cy="173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675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7E30-44F5-B68C-8854-C25A3C167C11}"/>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7C6570D6-6899-12F7-A685-DB4DC80E6509}"/>
              </a:ext>
            </a:extLst>
          </p:cNvPr>
          <p:cNvSpPr>
            <a:spLocks noGrp="1"/>
          </p:cNvSpPr>
          <p:nvPr>
            <p:ph idx="1"/>
          </p:nvPr>
        </p:nvSpPr>
        <p:spPr>
          <a:xfrm>
            <a:off x="1141412" y="2249487"/>
            <a:ext cx="9905999" cy="2995844"/>
          </a:xfrm>
        </p:spPr>
        <p:txBody>
          <a:bodyPr/>
          <a:lstStyle/>
          <a:p>
            <a:r>
              <a:rPr lang="en-US" dirty="0"/>
              <a:t>An auto-reload value can be configured.</a:t>
            </a:r>
          </a:p>
          <a:p>
            <a:pPr lvl="1"/>
            <a:r>
              <a:rPr lang="en-US" dirty="0"/>
              <a:t>For a timer counting Up, the count will go from 0 to the auto-reload value.</a:t>
            </a:r>
          </a:p>
          <a:p>
            <a:pPr lvl="1"/>
            <a:r>
              <a:rPr lang="en-US" dirty="0"/>
              <a:t>For a timer counting Down, the count will go from the auto reload value to 0.</a:t>
            </a:r>
          </a:p>
          <a:p>
            <a:r>
              <a:rPr lang="en-US" dirty="0"/>
              <a:t>When timers overflow/underflow, they set a flag, which can be inspected with code or trigger an interrupt.</a:t>
            </a:r>
          </a:p>
          <a:p>
            <a:pPr marL="0" indent="0">
              <a:buNone/>
            </a:pPr>
            <a:endParaRPr lang="en-US" dirty="0"/>
          </a:p>
        </p:txBody>
      </p:sp>
    </p:spTree>
    <p:extLst>
      <p:ext uri="{BB962C8B-B14F-4D97-AF65-F5344CB8AC3E}">
        <p14:creationId xmlns:p14="http://schemas.microsoft.com/office/powerpoint/2010/main" val="396481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6CF-2545-58D9-F584-2B63B8B73D50}"/>
              </a:ext>
            </a:extLst>
          </p:cNvPr>
          <p:cNvSpPr>
            <a:spLocks noGrp="1"/>
          </p:cNvSpPr>
          <p:nvPr>
            <p:ph type="title"/>
          </p:nvPr>
        </p:nvSpPr>
        <p:spPr/>
        <p:txBody>
          <a:bodyPr/>
          <a:lstStyle/>
          <a:p>
            <a:r>
              <a:rPr lang="en-US" dirty="0"/>
              <a:t>TIMER</a:t>
            </a:r>
          </a:p>
        </p:txBody>
      </p:sp>
      <p:pic>
        <p:nvPicPr>
          <p:cNvPr id="5" name="Content Placeholder 4">
            <a:extLst>
              <a:ext uri="{FF2B5EF4-FFF2-40B4-BE49-F238E27FC236}">
                <a16:creationId xmlns:a16="http://schemas.microsoft.com/office/drawing/2014/main" id="{5D5BD09F-F1F9-8676-2837-69C0C12C8232}"/>
              </a:ext>
            </a:extLst>
          </p:cNvPr>
          <p:cNvPicPr>
            <a:picLocks noGrp="1" noChangeAspect="1"/>
          </p:cNvPicPr>
          <p:nvPr>
            <p:ph idx="1"/>
          </p:nvPr>
        </p:nvPicPr>
        <p:blipFill>
          <a:blip r:embed="rId2"/>
          <a:stretch>
            <a:fillRect/>
          </a:stretch>
        </p:blipFill>
        <p:spPr>
          <a:xfrm>
            <a:off x="2269172" y="1894910"/>
            <a:ext cx="8094028" cy="2131342"/>
          </a:xfrm>
        </p:spPr>
      </p:pic>
      <p:pic>
        <p:nvPicPr>
          <p:cNvPr id="7" name="Picture 6">
            <a:extLst>
              <a:ext uri="{FF2B5EF4-FFF2-40B4-BE49-F238E27FC236}">
                <a16:creationId xmlns:a16="http://schemas.microsoft.com/office/drawing/2014/main" id="{8F6DB559-E7D1-CC4E-8F2A-6F64B4889CDA}"/>
              </a:ext>
            </a:extLst>
          </p:cNvPr>
          <p:cNvPicPr>
            <a:picLocks noChangeAspect="1"/>
          </p:cNvPicPr>
          <p:nvPr/>
        </p:nvPicPr>
        <p:blipFill>
          <a:blip r:embed="rId3"/>
          <a:stretch>
            <a:fillRect/>
          </a:stretch>
        </p:blipFill>
        <p:spPr>
          <a:xfrm>
            <a:off x="2269172" y="4430121"/>
            <a:ext cx="8094028" cy="2076378"/>
          </a:xfrm>
          <a:prstGeom prst="rect">
            <a:avLst/>
          </a:prstGeom>
        </p:spPr>
      </p:pic>
    </p:spTree>
    <p:extLst>
      <p:ext uri="{BB962C8B-B14F-4D97-AF65-F5344CB8AC3E}">
        <p14:creationId xmlns:p14="http://schemas.microsoft.com/office/powerpoint/2010/main" val="1733877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96DB-E1DA-A936-6812-8D9B86B02495}"/>
              </a:ext>
            </a:extLst>
          </p:cNvPr>
          <p:cNvSpPr>
            <a:spLocks noGrp="1"/>
          </p:cNvSpPr>
          <p:nvPr>
            <p:ph type="title"/>
          </p:nvPr>
        </p:nvSpPr>
        <p:spPr/>
        <p:txBody>
          <a:bodyPr/>
          <a:lstStyle/>
          <a:p>
            <a:r>
              <a:rPr lang="en-US" dirty="0"/>
              <a:t>TIMERS on esp32-c3</a:t>
            </a:r>
          </a:p>
        </p:txBody>
      </p:sp>
      <p:sp>
        <p:nvSpPr>
          <p:cNvPr id="3" name="Content Placeholder 2">
            <a:extLst>
              <a:ext uri="{FF2B5EF4-FFF2-40B4-BE49-F238E27FC236}">
                <a16:creationId xmlns:a16="http://schemas.microsoft.com/office/drawing/2014/main" id="{DDAF8D24-2C30-FB35-BB64-84B47B104426}"/>
              </a:ext>
            </a:extLst>
          </p:cNvPr>
          <p:cNvSpPr>
            <a:spLocks noGrp="1"/>
          </p:cNvSpPr>
          <p:nvPr>
            <p:ph idx="1"/>
          </p:nvPr>
        </p:nvSpPr>
        <p:spPr>
          <a:xfrm>
            <a:off x="1141412" y="2249487"/>
            <a:ext cx="5177379" cy="3541714"/>
          </a:xfrm>
        </p:spPr>
        <p:txBody>
          <a:bodyPr>
            <a:normAutofit/>
          </a:bodyPr>
          <a:lstStyle/>
          <a:p>
            <a:r>
              <a:rPr lang="en-US" dirty="0"/>
              <a:t>2 General Purpose Timers (54 bits).</a:t>
            </a:r>
          </a:p>
          <a:p>
            <a:r>
              <a:rPr lang="en-US" dirty="0"/>
              <a:t>54-bit auto reload.</a:t>
            </a:r>
          </a:p>
          <a:p>
            <a:r>
              <a:rPr lang="en-US" dirty="0"/>
              <a:t>16-bit pre-scaler (from 2 to 65,536).</a:t>
            </a:r>
          </a:p>
          <a:p>
            <a:r>
              <a:rPr lang="en-US" dirty="0"/>
              <a:t>Incrementing or decrementing.</a:t>
            </a:r>
          </a:p>
        </p:txBody>
      </p:sp>
      <p:pic>
        <p:nvPicPr>
          <p:cNvPr id="1028" name="Picture 4" descr="ESP32-C3-DEVKITM-1 Espressif Systems | ชุดบอร์ดพัฒนา, ชุดอุปกรณ์,  โปรแกรมเมอร์ | DigiKey">
            <a:extLst>
              <a:ext uri="{FF2B5EF4-FFF2-40B4-BE49-F238E27FC236}">
                <a16:creationId xmlns:a16="http://schemas.microsoft.com/office/drawing/2014/main" id="{CF2305A0-AF7B-5746-FB94-041C5885F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871" y="162233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90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55F3-9ED6-546E-140E-EED23B81E6C6}"/>
              </a:ext>
            </a:extLst>
          </p:cNvPr>
          <p:cNvSpPr>
            <a:spLocks noGrp="1"/>
          </p:cNvSpPr>
          <p:nvPr>
            <p:ph type="title"/>
          </p:nvPr>
        </p:nvSpPr>
        <p:spPr/>
        <p:txBody>
          <a:bodyPr/>
          <a:lstStyle/>
          <a:p>
            <a:r>
              <a:rPr lang="en-US" dirty="0"/>
              <a:t>for Statement</a:t>
            </a:r>
          </a:p>
        </p:txBody>
      </p:sp>
      <p:pic>
        <p:nvPicPr>
          <p:cNvPr id="5" name="Content Placeholder 4">
            <a:extLst>
              <a:ext uri="{FF2B5EF4-FFF2-40B4-BE49-F238E27FC236}">
                <a16:creationId xmlns:a16="http://schemas.microsoft.com/office/drawing/2014/main" id="{0BC86123-BCCF-1CAC-9AF9-42BEBB921859}"/>
              </a:ext>
            </a:extLst>
          </p:cNvPr>
          <p:cNvPicPr>
            <a:picLocks noGrp="1" noChangeAspect="1"/>
          </p:cNvPicPr>
          <p:nvPr>
            <p:ph idx="1"/>
          </p:nvPr>
        </p:nvPicPr>
        <p:blipFill>
          <a:blip r:embed="rId2"/>
          <a:stretch>
            <a:fillRect/>
          </a:stretch>
        </p:blipFill>
        <p:spPr>
          <a:xfrm>
            <a:off x="1229903" y="2593418"/>
            <a:ext cx="3857625" cy="2038350"/>
          </a:xfrm>
        </p:spPr>
      </p:pic>
      <p:sp>
        <p:nvSpPr>
          <p:cNvPr id="8" name="TextBox 7">
            <a:extLst>
              <a:ext uri="{FF2B5EF4-FFF2-40B4-BE49-F238E27FC236}">
                <a16:creationId xmlns:a16="http://schemas.microsoft.com/office/drawing/2014/main" id="{3962FBC2-8332-8145-21EF-44F3E84F9152}"/>
              </a:ext>
            </a:extLst>
          </p:cNvPr>
          <p:cNvSpPr txBox="1"/>
          <p:nvPr/>
        </p:nvSpPr>
        <p:spPr>
          <a:xfrm>
            <a:off x="1229903" y="2131753"/>
            <a:ext cx="3440419" cy="461665"/>
          </a:xfrm>
          <a:prstGeom prst="rect">
            <a:avLst/>
          </a:prstGeom>
          <a:noFill/>
        </p:spPr>
        <p:txBody>
          <a:bodyPr wrap="square" rtlCol="0">
            <a:spAutoFit/>
          </a:bodyPr>
          <a:lstStyle/>
          <a:p>
            <a:r>
              <a:rPr lang="en-US" sz="2400" dirty="0"/>
              <a:t>C Language</a:t>
            </a:r>
          </a:p>
        </p:txBody>
      </p:sp>
      <p:grpSp>
        <p:nvGrpSpPr>
          <p:cNvPr id="10" name="Group 9">
            <a:extLst>
              <a:ext uri="{FF2B5EF4-FFF2-40B4-BE49-F238E27FC236}">
                <a16:creationId xmlns:a16="http://schemas.microsoft.com/office/drawing/2014/main" id="{B4DF5928-E134-CBC9-F02B-EDE23C6B9727}"/>
              </a:ext>
            </a:extLst>
          </p:cNvPr>
          <p:cNvGrpSpPr/>
          <p:nvPr/>
        </p:nvGrpSpPr>
        <p:grpSpPr>
          <a:xfrm>
            <a:off x="6096000" y="1637969"/>
            <a:ext cx="3215591" cy="4780402"/>
            <a:chOff x="6052830" y="1501978"/>
            <a:chExt cx="3440419" cy="5163935"/>
          </a:xfrm>
        </p:grpSpPr>
        <p:pic>
          <p:nvPicPr>
            <p:cNvPr id="7" name="Picture 6">
              <a:extLst>
                <a:ext uri="{FF2B5EF4-FFF2-40B4-BE49-F238E27FC236}">
                  <a16:creationId xmlns:a16="http://schemas.microsoft.com/office/drawing/2014/main" id="{D14CC8BE-AEC4-2062-6543-916ECE799FAD}"/>
                </a:ext>
              </a:extLst>
            </p:cNvPr>
            <p:cNvPicPr>
              <a:picLocks noChangeAspect="1"/>
            </p:cNvPicPr>
            <p:nvPr/>
          </p:nvPicPr>
          <p:blipFill>
            <a:blip r:embed="rId3"/>
            <a:stretch>
              <a:fillRect/>
            </a:stretch>
          </p:blipFill>
          <p:spPr>
            <a:xfrm>
              <a:off x="6094412" y="1963643"/>
              <a:ext cx="3354388" cy="4702270"/>
            </a:xfrm>
            <a:prstGeom prst="rect">
              <a:avLst/>
            </a:prstGeom>
          </p:spPr>
        </p:pic>
        <p:sp>
          <p:nvSpPr>
            <p:cNvPr id="9" name="TextBox 8">
              <a:extLst>
                <a:ext uri="{FF2B5EF4-FFF2-40B4-BE49-F238E27FC236}">
                  <a16:creationId xmlns:a16="http://schemas.microsoft.com/office/drawing/2014/main" id="{4AFA9847-D4C2-67DC-F94E-C330943A33D9}"/>
                </a:ext>
              </a:extLst>
            </p:cNvPr>
            <p:cNvSpPr txBox="1"/>
            <p:nvPr/>
          </p:nvSpPr>
          <p:spPr>
            <a:xfrm>
              <a:off x="6052830" y="1501978"/>
              <a:ext cx="3440419" cy="461665"/>
            </a:xfrm>
            <a:prstGeom prst="rect">
              <a:avLst/>
            </a:prstGeom>
            <a:noFill/>
          </p:spPr>
          <p:txBody>
            <a:bodyPr wrap="square" rtlCol="0">
              <a:spAutoFit/>
            </a:bodyPr>
            <a:lstStyle/>
            <a:p>
              <a:r>
                <a:rPr lang="en-US" sz="2400" dirty="0"/>
                <a:t>GCC For 32-bit ARM</a:t>
              </a:r>
            </a:p>
          </p:txBody>
        </p:sp>
      </p:grpSp>
    </p:spTree>
    <p:extLst>
      <p:ext uri="{BB962C8B-B14F-4D97-AF65-F5344CB8AC3E}">
        <p14:creationId xmlns:p14="http://schemas.microsoft.com/office/powerpoint/2010/main" val="3413777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8EFC-9F87-D888-AC03-D86420AD80A4}"/>
              </a:ext>
            </a:extLst>
          </p:cNvPr>
          <p:cNvSpPr>
            <a:spLocks noGrp="1"/>
          </p:cNvSpPr>
          <p:nvPr>
            <p:ph type="title"/>
          </p:nvPr>
        </p:nvSpPr>
        <p:spPr/>
        <p:txBody>
          <a:bodyPr/>
          <a:lstStyle/>
          <a:p>
            <a:r>
              <a:rPr lang="en-US" dirty="0"/>
              <a:t>PWM</a:t>
            </a:r>
          </a:p>
        </p:txBody>
      </p:sp>
      <p:sp>
        <p:nvSpPr>
          <p:cNvPr id="3" name="Content Placeholder 2">
            <a:extLst>
              <a:ext uri="{FF2B5EF4-FFF2-40B4-BE49-F238E27FC236}">
                <a16:creationId xmlns:a16="http://schemas.microsoft.com/office/drawing/2014/main" id="{87453E15-8ED1-5276-2CC3-2F905B1A4FAE}"/>
              </a:ext>
            </a:extLst>
          </p:cNvPr>
          <p:cNvSpPr>
            <a:spLocks noGrp="1"/>
          </p:cNvSpPr>
          <p:nvPr>
            <p:ph idx="1"/>
          </p:nvPr>
        </p:nvSpPr>
        <p:spPr>
          <a:xfrm>
            <a:off x="1141412" y="2249487"/>
            <a:ext cx="5767387" cy="3541714"/>
          </a:xfrm>
        </p:spPr>
        <p:txBody>
          <a:bodyPr>
            <a:normAutofit fontScale="92500"/>
          </a:bodyPr>
          <a:lstStyle/>
          <a:p>
            <a:r>
              <a:rPr lang="en-US" dirty="0"/>
              <a:t>Stands for “Pulse Width Modulation”.</a:t>
            </a:r>
          </a:p>
          <a:p>
            <a:r>
              <a:rPr lang="en-US" dirty="0"/>
              <a:t>Method for obtaining analog-looking signals on digital pins.</a:t>
            </a:r>
          </a:p>
          <a:p>
            <a:r>
              <a:rPr lang="en-US" dirty="0"/>
              <a:t>A Square wave is created by switching High and Low a pin of the microcontroller.</a:t>
            </a:r>
          </a:p>
          <a:p>
            <a:r>
              <a:rPr lang="en-US" dirty="0"/>
              <a:t>This succession of high/low levels can simulate an intermediate voltage between the two levels.</a:t>
            </a:r>
          </a:p>
        </p:txBody>
      </p:sp>
      <p:pic>
        <p:nvPicPr>
          <p:cNvPr id="1026" name="Picture 2" descr="What is PWM?">
            <a:extLst>
              <a:ext uri="{FF2B5EF4-FFF2-40B4-BE49-F238E27FC236}">
                <a16:creationId xmlns:a16="http://schemas.microsoft.com/office/drawing/2014/main" id="{1BF683B4-DA75-0678-73B1-9D15F9DC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327" y="2324302"/>
            <a:ext cx="4217479" cy="28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453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FFB2-92A9-E8F6-69F6-2B11A442A222}"/>
              </a:ext>
            </a:extLst>
          </p:cNvPr>
          <p:cNvSpPr>
            <a:spLocks noGrp="1"/>
          </p:cNvSpPr>
          <p:nvPr>
            <p:ph type="title"/>
          </p:nvPr>
        </p:nvSpPr>
        <p:spPr/>
        <p:txBody>
          <a:bodyPr/>
          <a:lstStyle/>
          <a:p>
            <a:r>
              <a:rPr lang="en-US" dirty="0"/>
              <a:t>PWM </a:t>
            </a:r>
          </a:p>
        </p:txBody>
      </p:sp>
      <p:sp>
        <p:nvSpPr>
          <p:cNvPr id="3" name="Content Placeholder 2">
            <a:extLst>
              <a:ext uri="{FF2B5EF4-FFF2-40B4-BE49-F238E27FC236}">
                <a16:creationId xmlns:a16="http://schemas.microsoft.com/office/drawing/2014/main" id="{5580B6EE-1AB9-9505-E980-555BA69291F0}"/>
              </a:ext>
            </a:extLst>
          </p:cNvPr>
          <p:cNvSpPr>
            <a:spLocks noGrp="1"/>
          </p:cNvSpPr>
          <p:nvPr>
            <p:ph idx="1"/>
          </p:nvPr>
        </p:nvSpPr>
        <p:spPr>
          <a:xfrm>
            <a:off x="1141412" y="2249487"/>
            <a:ext cx="9905999" cy="2064818"/>
          </a:xfrm>
        </p:spPr>
        <p:txBody>
          <a:bodyPr>
            <a:normAutofit lnSpcReduction="10000"/>
          </a:bodyPr>
          <a:lstStyle/>
          <a:p>
            <a:r>
              <a:rPr lang="en-US" dirty="0"/>
              <a:t>Duty Cycle: percentage of time the signal is on over a time period.</a:t>
            </a:r>
          </a:p>
          <a:p>
            <a:r>
              <a:rPr lang="en-US" dirty="0"/>
              <a:t>Duty Cycle will control the “observed” analog voltage on the PWM pin (Ex. For a 5V signal with a 10% duty cycle, the measured voltage will be 0.5V)</a:t>
            </a:r>
          </a:p>
          <a:p>
            <a:r>
              <a:rPr lang="en-US" dirty="0"/>
              <a:t>Frequency: Number of pulses per second.</a:t>
            </a:r>
          </a:p>
          <a:p>
            <a:endParaRPr lang="en-US" dirty="0"/>
          </a:p>
        </p:txBody>
      </p:sp>
      <p:pic>
        <p:nvPicPr>
          <p:cNvPr id="5" name="Picture 4">
            <a:extLst>
              <a:ext uri="{FF2B5EF4-FFF2-40B4-BE49-F238E27FC236}">
                <a16:creationId xmlns:a16="http://schemas.microsoft.com/office/drawing/2014/main" id="{D3B1B74D-A668-D7E3-E79A-1093533441EB}"/>
              </a:ext>
            </a:extLst>
          </p:cNvPr>
          <p:cNvPicPr>
            <a:picLocks noChangeAspect="1"/>
          </p:cNvPicPr>
          <p:nvPr/>
        </p:nvPicPr>
        <p:blipFill>
          <a:blip r:embed="rId2"/>
          <a:stretch>
            <a:fillRect/>
          </a:stretch>
        </p:blipFill>
        <p:spPr>
          <a:xfrm>
            <a:off x="3337241" y="4314305"/>
            <a:ext cx="5755959" cy="2320683"/>
          </a:xfrm>
          <a:prstGeom prst="rect">
            <a:avLst/>
          </a:prstGeom>
        </p:spPr>
      </p:pic>
    </p:spTree>
    <p:extLst>
      <p:ext uri="{BB962C8B-B14F-4D97-AF65-F5344CB8AC3E}">
        <p14:creationId xmlns:p14="http://schemas.microsoft.com/office/powerpoint/2010/main" val="2689227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96FF-AB53-E050-E75A-C9573CD302CA}"/>
              </a:ext>
            </a:extLst>
          </p:cNvPr>
          <p:cNvSpPr>
            <a:spLocks noGrp="1"/>
          </p:cNvSpPr>
          <p:nvPr>
            <p:ph type="title"/>
          </p:nvPr>
        </p:nvSpPr>
        <p:spPr/>
        <p:txBody>
          <a:bodyPr/>
          <a:lstStyle/>
          <a:p>
            <a:r>
              <a:rPr lang="en-US" dirty="0"/>
              <a:t>PWM ON ESP32-C3</a:t>
            </a:r>
          </a:p>
        </p:txBody>
      </p:sp>
      <p:sp>
        <p:nvSpPr>
          <p:cNvPr id="3" name="Content Placeholder 2">
            <a:extLst>
              <a:ext uri="{FF2B5EF4-FFF2-40B4-BE49-F238E27FC236}">
                <a16:creationId xmlns:a16="http://schemas.microsoft.com/office/drawing/2014/main" id="{FEB78C66-BEFE-F156-7DC0-C3D25F1553D3}"/>
              </a:ext>
            </a:extLst>
          </p:cNvPr>
          <p:cNvSpPr>
            <a:spLocks noGrp="1"/>
          </p:cNvSpPr>
          <p:nvPr>
            <p:ph idx="1"/>
          </p:nvPr>
        </p:nvSpPr>
        <p:spPr>
          <a:xfrm>
            <a:off x="1141413" y="2249487"/>
            <a:ext cx="5741525" cy="3541714"/>
          </a:xfrm>
        </p:spPr>
        <p:txBody>
          <a:bodyPr>
            <a:normAutofit fontScale="92500" lnSpcReduction="20000"/>
          </a:bodyPr>
          <a:lstStyle/>
          <a:p>
            <a:r>
              <a:rPr lang="en-US" dirty="0"/>
              <a:t>LED PWM Controller</a:t>
            </a:r>
          </a:p>
          <a:p>
            <a:r>
              <a:rPr lang="en-US" dirty="0"/>
              <a:t>Six channels.</a:t>
            </a:r>
          </a:p>
          <a:p>
            <a:r>
              <a:rPr lang="en-US" dirty="0"/>
              <a:t>Configurable periods and duty cycle.</a:t>
            </a:r>
          </a:p>
          <a:p>
            <a:r>
              <a:rPr lang="en-US" dirty="0"/>
              <a:t>Multiple clock sources.</a:t>
            </a:r>
          </a:p>
          <a:p>
            <a:r>
              <a:rPr lang="en-US" dirty="0"/>
              <a:t>Can operate even when microcontroller is in “light-sleep mode”.</a:t>
            </a:r>
          </a:p>
          <a:p>
            <a:r>
              <a:rPr lang="en-US" dirty="0"/>
              <a:t>Supports gradual increase/decrease of duty cycle.</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C2392992-1608-3980-1B5F-1050AC15C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482" y="2249487"/>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397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D343-818A-C500-CB47-9C657C8FCB1D}"/>
              </a:ext>
            </a:extLst>
          </p:cNvPr>
          <p:cNvSpPr>
            <a:spLocks noGrp="1"/>
          </p:cNvSpPr>
          <p:nvPr>
            <p:ph type="title"/>
          </p:nvPr>
        </p:nvSpPr>
        <p:spPr/>
        <p:txBody>
          <a:bodyPr/>
          <a:lstStyle/>
          <a:p>
            <a:r>
              <a:rPr lang="en-US" dirty="0"/>
              <a:t>RTC</a:t>
            </a:r>
          </a:p>
        </p:txBody>
      </p:sp>
      <p:sp>
        <p:nvSpPr>
          <p:cNvPr id="3" name="Content Placeholder 2">
            <a:extLst>
              <a:ext uri="{FF2B5EF4-FFF2-40B4-BE49-F238E27FC236}">
                <a16:creationId xmlns:a16="http://schemas.microsoft.com/office/drawing/2014/main" id="{5694459E-6010-A5E8-0BE5-EFA7166192C8}"/>
              </a:ext>
            </a:extLst>
          </p:cNvPr>
          <p:cNvSpPr>
            <a:spLocks noGrp="1"/>
          </p:cNvSpPr>
          <p:nvPr>
            <p:ph idx="1"/>
          </p:nvPr>
        </p:nvSpPr>
        <p:spPr>
          <a:xfrm>
            <a:off x="1141412" y="2249487"/>
            <a:ext cx="7264507" cy="3541714"/>
          </a:xfrm>
        </p:spPr>
        <p:txBody>
          <a:bodyPr>
            <a:normAutofit/>
          </a:bodyPr>
          <a:lstStyle/>
          <a:p>
            <a:r>
              <a:rPr lang="en-US" dirty="0"/>
              <a:t>Stands for “Real Time Clock”.</a:t>
            </a:r>
          </a:p>
          <a:p>
            <a:r>
              <a:rPr lang="en-US" dirty="0"/>
              <a:t>Timers dedicated to maintaining a 1 second time base.</a:t>
            </a:r>
          </a:p>
          <a:p>
            <a:r>
              <a:rPr lang="en-US" dirty="0"/>
              <a:t>Used to keep track of clock time and calendar day.</a:t>
            </a:r>
          </a:p>
          <a:p>
            <a:r>
              <a:rPr lang="en-US" dirty="0"/>
              <a:t>Usually designed to work during low power modes.</a:t>
            </a:r>
          </a:p>
          <a:p>
            <a:pPr marL="0" indent="0">
              <a:buNone/>
            </a:pPr>
            <a:endParaRPr lang="en-US" dirty="0"/>
          </a:p>
          <a:p>
            <a:endParaRPr lang="en-US" dirty="0"/>
          </a:p>
          <a:p>
            <a:endParaRPr lang="en-US" dirty="0"/>
          </a:p>
        </p:txBody>
      </p:sp>
      <p:pic>
        <p:nvPicPr>
          <p:cNvPr id="1026" name="Picture 2" descr="Clock - Free education icons">
            <a:extLst>
              <a:ext uri="{FF2B5EF4-FFF2-40B4-BE49-F238E27FC236}">
                <a16:creationId xmlns:a16="http://schemas.microsoft.com/office/drawing/2014/main" id="{4F87A8BF-1AE5-C50C-9E95-4A8810A6A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919" y="2376435"/>
            <a:ext cx="2943735" cy="294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471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0D91-BC07-324E-A7F7-C07651C9488F}"/>
              </a:ext>
            </a:extLst>
          </p:cNvPr>
          <p:cNvSpPr>
            <a:spLocks noGrp="1"/>
          </p:cNvSpPr>
          <p:nvPr>
            <p:ph type="title"/>
          </p:nvPr>
        </p:nvSpPr>
        <p:spPr/>
        <p:txBody>
          <a:bodyPr/>
          <a:lstStyle/>
          <a:p>
            <a:r>
              <a:rPr lang="en-US" dirty="0"/>
              <a:t>RTC</a:t>
            </a:r>
          </a:p>
        </p:txBody>
      </p:sp>
      <p:sp>
        <p:nvSpPr>
          <p:cNvPr id="3" name="Content Placeholder 2">
            <a:extLst>
              <a:ext uri="{FF2B5EF4-FFF2-40B4-BE49-F238E27FC236}">
                <a16:creationId xmlns:a16="http://schemas.microsoft.com/office/drawing/2014/main" id="{22399C19-E3E6-C149-F4D2-9CDE9063D46F}"/>
              </a:ext>
            </a:extLst>
          </p:cNvPr>
          <p:cNvSpPr>
            <a:spLocks noGrp="1"/>
          </p:cNvSpPr>
          <p:nvPr>
            <p:ph idx="1"/>
          </p:nvPr>
        </p:nvSpPr>
        <p:spPr>
          <a:xfrm>
            <a:off x="1141413" y="2249487"/>
            <a:ext cx="6337806" cy="3541714"/>
          </a:xfrm>
        </p:spPr>
        <p:txBody>
          <a:bodyPr/>
          <a:lstStyle/>
          <a:p>
            <a:r>
              <a:rPr lang="en-US" dirty="0"/>
              <a:t>Accuracy depends on the clock source.</a:t>
            </a:r>
          </a:p>
          <a:p>
            <a:r>
              <a:rPr lang="en-US" dirty="0"/>
              <a:t>The most common source is an external 32.768 </a:t>
            </a:r>
            <a:r>
              <a:rPr lang="en-US" dirty="0" err="1"/>
              <a:t>KHz</a:t>
            </a:r>
            <a:r>
              <a:rPr lang="en-US" dirty="0"/>
              <a:t> oscillator.</a:t>
            </a:r>
          </a:p>
          <a:p>
            <a:r>
              <a:rPr lang="en-US" dirty="0"/>
              <a:t>This allows to get 1 Hz (1 second) pulses.</a:t>
            </a:r>
          </a:p>
          <a:p>
            <a:endParaRPr lang="en-US" dirty="0"/>
          </a:p>
        </p:txBody>
      </p:sp>
      <p:pic>
        <p:nvPicPr>
          <p:cNvPr id="2050" name="Picture 2" descr="Crystal Oscillator Circuit Design - Electrical Engineering Stack Exchange">
            <a:extLst>
              <a:ext uri="{FF2B5EF4-FFF2-40B4-BE49-F238E27FC236}">
                <a16:creationId xmlns:a16="http://schemas.microsoft.com/office/drawing/2014/main" id="{24A3E529-1956-5868-130B-538A070F9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296" y="2249487"/>
            <a:ext cx="3057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15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114F-2BA4-243A-8450-9FD9F0F6F1A4}"/>
              </a:ext>
            </a:extLst>
          </p:cNvPr>
          <p:cNvSpPr>
            <a:spLocks noGrp="1"/>
          </p:cNvSpPr>
          <p:nvPr>
            <p:ph type="title"/>
          </p:nvPr>
        </p:nvSpPr>
        <p:spPr/>
        <p:txBody>
          <a:bodyPr/>
          <a:lstStyle/>
          <a:p>
            <a:r>
              <a:rPr lang="en-US" dirty="0"/>
              <a:t>RTC on esp32-c3</a:t>
            </a:r>
          </a:p>
        </p:txBody>
      </p:sp>
      <p:sp>
        <p:nvSpPr>
          <p:cNvPr id="3" name="Content Placeholder 2">
            <a:extLst>
              <a:ext uri="{FF2B5EF4-FFF2-40B4-BE49-F238E27FC236}">
                <a16:creationId xmlns:a16="http://schemas.microsoft.com/office/drawing/2014/main" id="{59E83A96-4C5E-E1C6-7293-55F0A9EBA87D}"/>
              </a:ext>
            </a:extLst>
          </p:cNvPr>
          <p:cNvSpPr>
            <a:spLocks noGrp="1"/>
          </p:cNvSpPr>
          <p:nvPr>
            <p:ph idx="1"/>
          </p:nvPr>
        </p:nvSpPr>
        <p:spPr>
          <a:xfrm>
            <a:off x="1141413" y="2249487"/>
            <a:ext cx="6925628" cy="3541714"/>
          </a:xfrm>
        </p:spPr>
        <p:txBody>
          <a:bodyPr>
            <a:normAutofit fontScale="77500" lnSpcReduction="20000"/>
          </a:bodyPr>
          <a:lstStyle/>
          <a:p>
            <a:pPr marL="0" indent="0">
              <a:buNone/>
            </a:pPr>
            <a:r>
              <a:rPr lang="en-US" dirty="0"/>
              <a:t>Can manage time using the following sources:</a:t>
            </a:r>
          </a:p>
          <a:p>
            <a:r>
              <a:rPr lang="en-US" dirty="0"/>
              <a:t>RTC timer: </a:t>
            </a:r>
          </a:p>
          <a:p>
            <a:pPr lvl="1"/>
            <a:r>
              <a:rPr lang="en-US" dirty="0"/>
              <a:t>Allows keeping the system time during any resets and sleep modes.</a:t>
            </a:r>
          </a:p>
          <a:p>
            <a:pPr lvl="1"/>
            <a:r>
              <a:rPr lang="en-US" dirty="0"/>
              <a:t>The frequency deviation depends on an RTC Clock Source and affects accuracy only in sleep modes, in which case the time will be measured at 6.6667 us resolution.</a:t>
            </a:r>
          </a:p>
          <a:p>
            <a:r>
              <a:rPr lang="en-US" dirty="0"/>
              <a:t>High-resolution timer: </a:t>
            </a:r>
          </a:p>
          <a:p>
            <a:pPr lvl="1"/>
            <a:r>
              <a:rPr lang="en-US" dirty="0"/>
              <a:t>Not available during any reset and sleep modes</a:t>
            </a:r>
          </a:p>
          <a:p>
            <a:pPr lvl="1"/>
            <a:r>
              <a:rPr lang="en-US" dirty="0"/>
              <a:t>Allows greater accuracy. It uses the APB_CLK clock source (typically 80 MHz), which has a frequency deviation of less than ±10 ppm. Time will be measured at 1 us resolution.</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BFB51882-DF41-D3A4-F8C4-D14535A6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751" y="2247059"/>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40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E932-B4D4-9C94-B01E-D326CB5D61B4}"/>
              </a:ext>
            </a:extLst>
          </p:cNvPr>
          <p:cNvSpPr>
            <a:spLocks noGrp="1"/>
          </p:cNvSpPr>
          <p:nvPr>
            <p:ph type="title"/>
          </p:nvPr>
        </p:nvSpPr>
        <p:spPr/>
        <p:txBody>
          <a:bodyPr/>
          <a:lstStyle/>
          <a:p>
            <a:r>
              <a:rPr lang="en-US" dirty="0"/>
              <a:t>While statement</a:t>
            </a:r>
          </a:p>
        </p:txBody>
      </p:sp>
      <p:grpSp>
        <p:nvGrpSpPr>
          <p:cNvPr id="11" name="Group 10">
            <a:extLst>
              <a:ext uri="{FF2B5EF4-FFF2-40B4-BE49-F238E27FC236}">
                <a16:creationId xmlns:a16="http://schemas.microsoft.com/office/drawing/2014/main" id="{934F753B-D00C-4CDB-8B97-64CE29F84DD0}"/>
              </a:ext>
            </a:extLst>
          </p:cNvPr>
          <p:cNvGrpSpPr/>
          <p:nvPr/>
        </p:nvGrpSpPr>
        <p:grpSpPr>
          <a:xfrm>
            <a:off x="1672843" y="2002487"/>
            <a:ext cx="3440419" cy="2957215"/>
            <a:chOff x="1243473" y="1803698"/>
            <a:chExt cx="3440419" cy="2957215"/>
          </a:xfrm>
        </p:grpSpPr>
        <p:pic>
          <p:nvPicPr>
            <p:cNvPr id="5" name="Picture 4">
              <a:extLst>
                <a:ext uri="{FF2B5EF4-FFF2-40B4-BE49-F238E27FC236}">
                  <a16:creationId xmlns:a16="http://schemas.microsoft.com/office/drawing/2014/main" id="{C45F0EAB-7EE9-3ADA-6CCC-4FE68258DB7A}"/>
                </a:ext>
              </a:extLst>
            </p:cNvPr>
            <p:cNvPicPr>
              <a:picLocks noChangeAspect="1"/>
            </p:cNvPicPr>
            <p:nvPr/>
          </p:nvPicPr>
          <p:blipFill>
            <a:blip r:embed="rId2"/>
            <a:stretch>
              <a:fillRect/>
            </a:stretch>
          </p:blipFill>
          <p:spPr>
            <a:xfrm>
              <a:off x="1243473" y="2265363"/>
              <a:ext cx="3333750" cy="2495550"/>
            </a:xfrm>
            <a:prstGeom prst="rect">
              <a:avLst/>
            </a:prstGeom>
          </p:spPr>
        </p:pic>
        <p:sp>
          <p:nvSpPr>
            <p:cNvPr id="8" name="TextBox 7">
              <a:extLst>
                <a:ext uri="{FF2B5EF4-FFF2-40B4-BE49-F238E27FC236}">
                  <a16:creationId xmlns:a16="http://schemas.microsoft.com/office/drawing/2014/main" id="{0664637E-17C2-6440-15C4-912257DB66B2}"/>
                </a:ext>
              </a:extLst>
            </p:cNvPr>
            <p:cNvSpPr txBox="1"/>
            <p:nvPr/>
          </p:nvSpPr>
          <p:spPr>
            <a:xfrm>
              <a:off x="1243473" y="1803698"/>
              <a:ext cx="3440419" cy="461665"/>
            </a:xfrm>
            <a:prstGeom prst="rect">
              <a:avLst/>
            </a:prstGeom>
            <a:noFill/>
          </p:spPr>
          <p:txBody>
            <a:bodyPr wrap="square" rtlCol="0">
              <a:spAutoFit/>
            </a:bodyPr>
            <a:lstStyle/>
            <a:p>
              <a:r>
                <a:rPr lang="en-US" sz="2400" dirty="0"/>
                <a:t>C Language</a:t>
              </a:r>
            </a:p>
          </p:txBody>
        </p:sp>
      </p:grpSp>
      <p:grpSp>
        <p:nvGrpSpPr>
          <p:cNvPr id="10" name="Group 9">
            <a:extLst>
              <a:ext uri="{FF2B5EF4-FFF2-40B4-BE49-F238E27FC236}">
                <a16:creationId xmlns:a16="http://schemas.microsoft.com/office/drawing/2014/main" id="{1D3EBCDB-9C7A-EF1D-0569-CFE42C3FA2EB}"/>
              </a:ext>
            </a:extLst>
          </p:cNvPr>
          <p:cNvGrpSpPr/>
          <p:nvPr/>
        </p:nvGrpSpPr>
        <p:grpSpPr>
          <a:xfrm>
            <a:off x="6286454" y="1493145"/>
            <a:ext cx="3210342" cy="4940124"/>
            <a:chOff x="6411508" y="1180323"/>
            <a:chExt cx="3440419" cy="5427876"/>
          </a:xfrm>
        </p:grpSpPr>
        <p:pic>
          <p:nvPicPr>
            <p:cNvPr id="7" name="Picture 6">
              <a:extLst>
                <a:ext uri="{FF2B5EF4-FFF2-40B4-BE49-F238E27FC236}">
                  <a16:creationId xmlns:a16="http://schemas.microsoft.com/office/drawing/2014/main" id="{39AFE9C5-FD0D-CB47-DD81-B8C76F5F8AC3}"/>
                </a:ext>
              </a:extLst>
            </p:cNvPr>
            <p:cNvPicPr>
              <a:picLocks noChangeAspect="1"/>
            </p:cNvPicPr>
            <p:nvPr/>
          </p:nvPicPr>
          <p:blipFill>
            <a:blip r:embed="rId3"/>
            <a:stretch>
              <a:fillRect/>
            </a:stretch>
          </p:blipFill>
          <p:spPr>
            <a:xfrm>
              <a:off x="6436134" y="1641987"/>
              <a:ext cx="3391167" cy="4966212"/>
            </a:xfrm>
            <a:prstGeom prst="rect">
              <a:avLst/>
            </a:prstGeom>
          </p:spPr>
        </p:pic>
        <p:sp>
          <p:nvSpPr>
            <p:cNvPr id="9" name="TextBox 8">
              <a:extLst>
                <a:ext uri="{FF2B5EF4-FFF2-40B4-BE49-F238E27FC236}">
                  <a16:creationId xmlns:a16="http://schemas.microsoft.com/office/drawing/2014/main" id="{91322B3A-6A88-E7AA-28A9-63784278698F}"/>
                </a:ext>
              </a:extLst>
            </p:cNvPr>
            <p:cNvSpPr txBox="1"/>
            <p:nvPr/>
          </p:nvSpPr>
          <p:spPr>
            <a:xfrm>
              <a:off x="6411508" y="1180323"/>
              <a:ext cx="3440419" cy="461664"/>
            </a:xfrm>
            <a:prstGeom prst="rect">
              <a:avLst/>
            </a:prstGeom>
            <a:noFill/>
          </p:spPr>
          <p:txBody>
            <a:bodyPr wrap="square" rtlCol="0">
              <a:spAutoFit/>
            </a:bodyPr>
            <a:lstStyle/>
            <a:p>
              <a:r>
                <a:rPr lang="en-US" sz="2400" dirty="0"/>
                <a:t>GCC For 32-bit ARM</a:t>
              </a:r>
            </a:p>
          </p:txBody>
        </p:sp>
      </p:grpSp>
    </p:spTree>
    <p:extLst>
      <p:ext uri="{BB962C8B-B14F-4D97-AF65-F5344CB8AC3E}">
        <p14:creationId xmlns:p14="http://schemas.microsoft.com/office/powerpoint/2010/main" val="260765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F299-D19E-6CE5-61E2-FA456AF828D0}"/>
              </a:ext>
            </a:extLst>
          </p:cNvPr>
          <p:cNvSpPr>
            <a:spLocks noGrp="1"/>
          </p:cNvSpPr>
          <p:nvPr>
            <p:ph type="title"/>
          </p:nvPr>
        </p:nvSpPr>
        <p:spPr/>
        <p:txBody>
          <a:bodyPr/>
          <a:lstStyle/>
          <a:p>
            <a:r>
              <a:rPr lang="en-US" dirty="0"/>
              <a:t>if statement</a:t>
            </a:r>
          </a:p>
        </p:txBody>
      </p:sp>
      <p:grpSp>
        <p:nvGrpSpPr>
          <p:cNvPr id="15" name="Group 14">
            <a:extLst>
              <a:ext uri="{FF2B5EF4-FFF2-40B4-BE49-F238E27FC236}">
                <a16:creationId xmlns:a16="http://schemas.microsoft.com/office/drawing/2014/main" id="{1CA121A9-A8D9-6462-E2B9-5D0A08C0204D}"/>
              </a:ext>
            </a:extLst>
          </p:cNvPr>
          <p:cNvGrpSpPr/>
          <p:nvPr/>
        </p:nvGrpSpPr>
        <p:grpSpPr>
          <a:xfrm>
            <a:off x="1169040" y="2097088"/>
            <a:ext cx="3440419" cy="2719090"/>
            <a:chOff x="1169040" y="2097088"/>
            <a:chExt cx="3440419" cy="2719090"/>
          </a:xfrm>
        </p:grpSpPr>
        <p:sp>
          <p:nvSpPr>
            <p:cNvPr id="8" name="TextBox 7">
              <a:extLst>
                <a:ext uri="{FF2B5EF4-FFF2-40B4-BE49-F238E27FC236}">
                  <a16:creationId xmlns:a16="http://schemas.microsoft.com/office/drawing/2014/main" id="{874CC9DA-E140-AFE8-A5AD-F960203A14A9}"/>
                </a:ext>
              </a:extLst>
            </p:cNvPr>
            <p:cNvSpPr txBox="1"/>
            <p:nvPr/>
          </p:nvSpPr>
          <p:spPr>
            <a:xfrm>
              <a:off x="1169040" y="2097088"/>
              <a:ext cx="3440419" cy="461665"/>
            </a:xfrm>
            <a:prstGeom prst="rect">
              <a:avLst/>
            </a:prstGeom>
            <a:noFill/>
          </p:spPr>
          <p:txBody>
            <a:bodyPr wrap="square" rtlCol="0">
              <a:spAutoFit/>
            </a:bodyPr>
            <a:lstStyle/>
            <a:p>
              <a:r>
                <a:rPr lang="en-US" sz="2400" dirty="0"/>
                <a:t>C Language</a:t>
              </a:r>
            </a:p>
          </p:txBody>
        </p:sp>
        <p:pic>
          <p:nvPicPr>
            <p:cNvPr id="11" name="Picture 10">
              <a:extLst>
                <a:ext uri="{FF2B5EF4-FFF2-40B4-BE49-F238E27FC236}">
                  <a16:creationId xmlns:a16="http://schemas.microsoft.com/office/drawing/2014/main" id="{9B7C588F-AC83-17C3-7D46-AAFE1ED1880C}"/>
                </a:ext>
              </a:extLst>
            </p:cNvPr>
            <p:cNvPicPr>
              <a:picLocks noChangeAspect="1"/>
            </p:cNvPicPr>
            <p:nvPr/>
          </p:nvPicPr>
          <p:blipFill>
            <a:blip r:embed="rId2"/>
            <a:stretch>
              <a:fillRect/>
            </a:stretch>
          </p:blipFill>
          <p:spPr>
            <a:xfrm>
              <a:off x="1169040" y="2558753"/>
              <a:ext cx="3295650" cy="2257425"/>
            </a:xfrm>
            <a:prstGeom prst="rect">
              <a:avLst/>
            </a:prstGeom>
          </p:spPr>
        </p:pic>
      </p:grpSp>
      <p:grpSp>
        <p:nvGrpSpPr>
          <p:cNvPr id="14" name="Group 13">
            <a:extLst>
              <a:ext uri="{FF2B5EF4-FFF2-40B4-BE49-F238E27FC236}">
                <a16:creationId xmlns:a16="http://schemas.microsoft.com/office/drawing/2014/main" id="{9922205D-FED2-7184-AFFD-FB50B4365FDE}"/>
              </a:ext>
            </a:extLst>
          </p:cNvPr>
          <p:cNvGrpSpPr/>
          <p:nvPr/>
        </p:nvGrpSpPr>
        <p:grpSpPr>
          <a:xfrm>
            <a:off x="6237301" y="1395993"/>
            <a:ext cx="4048125" cy="4973129"/>
            <a:chOff x="6229350" y="1266353"/>
            <a:chExt cx="4048125" cy="4973129"/>
          </a:xfrm>
        </p:grpSpPr>
        <p:sp>
          <p:nvSpPr>
            <p:cNvPr id="9" name="TextBox 8">
              <a:extLst>
                <a:ext uri="{FF2B5EF4-FFF2-40B4-BE49-F238E27FC236}">
                  <a16:creationId xmlns:a16="http://schemas.microsoft.com/office/drawing/2014/main" id="{DBEFAE1A-EBFD-6F39-9666-9CFC109CE0A6}"/>
                </a:ext>
              </a:extLst>
            </p:cNvPr>
            <p:cNvSpPr txBox="1"/>
            <p:nvPr/>
          </p:nvSpPr>
          <p:spPr>
            <a:xfrm>
              <a:off x="6229350" y="1266353"/>
              <a:ext cx="3210342" cy="420179"/>
            </a:xfrm>
            <a:prstGeom prst="rect">
              <a:avLst/>
            </a:prstGeom>
            <a:noFill/>
          </p:spPr>
          <p:txBody>
            <a:bodyPr wrap="square" rtlCol="0">
              <a:spAutoFit/>
            </a:bodyPr>
            <a:lstStyle/>
            <a:p>
              <a:r>
                <a:rPr lang="en-US" sz="2400" dirty="0"/>
                <a:t>GCC For 32-bit ARM</a:t>
              </a:r>
            </a:p>
          </p:txBody>
        </p:sp>
        <p:pic>
          <p:nvPicPr>
            <p:cNvPr id="13" name="Picture 12">
              <a:extLst>
                <a:ext uri="{FF2B5EF4-FFF2-40B4-BE49-F238E27FC236}">
                  <a16:creationId xmlns:a16="http://schemas.microsoft.com/office/drawing/2014/main" id="{04B8B8E2-7D37-AC79-F6A6-E988B05E1CB4}"/>
                </a:ext>
              </a:extLst>
            </p:cNvPr>
            <p:cNvPicPr>
              <a:picLocks noChangeAspect="1"/>
            </p:cNvPicPr>
            <p:nvPr/>
          </p:nvPicPr>
          <p:blipFill>
            <a:blip r:embed="rId3"/>
            <a:stretch>
              <a:fillRect/>
            </a:stretch>
          </p:blipFill>
          <p:spPr>
            <a:xfrm>
              <a:off x="6229350" y="1734157"/>
              <a:ext cx="4048125" cy="4505325"/>
            </a:xfrm>
            <a:prstGeom prst="rect">
              <a:avLst/>
            </a:prstGeom>
          </p:spPr>
        </p:pic>
      </p:grpSp>
    </p:spTree>
    <p:extLst>
      <p:ext uri="{BB962C8B-B14F-4D97-AF65-F5344CB8AC3E}">
        <p14:creationId xmlns:p14="http://schemas.microsoft.com/office/powerpoint/2010/main" val="322202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5F25-B8E3-58E9-2A41-C8F488672062}"/>
              </a:ext>
            </a:extLst>
          </p:cNvPr>
          <p:cNvSpPr>
            <a:spLocks noGrp="1"/>
          </p:cNvSpPr>
          <p:nvPr>
            <p:ph type="title"/>
          </p:nvPr>
        </p:nvSpPr>
        <p:spPr/>
        <p:txBody>
          <a:bodyPr/>
          <a:lstStyle/>
          <a:p>
            <a:r>
              <a:rPr lang="en-US" dirty="0"/>
              <a:t>Memory Types – Non-Volatile</a:t>
            </a:r>
          </a:p>
        </p:txBody>
      </p:sp>
      <p:sp>
        <p:nvSpPr>
          <p:cNvPr id="3" name="Content Placeholder 2">
            <a:extLst>
              <a:ext uri="{FF2B5EF4-FFF2-40B4-BE49-F238E27FC236}">
                <a16:creationId xmlns:a16="http://schemas.microsoft.com/office/drawing/2014/main" id="{966791B4-2343-6597-739F-3E1DB49D0B9D}"/>
              </a:ext>
            </a:extLst>
          </p:cNvPr>
          <p:cNvSpPr>
            <a:spLocks noGrp="1"/>
          </p:cNvSpPr>
          <p:nvPr>
            <p:ph idx="1"/>
          </p:nvPr>
        </p:nvSpPr>
        <p:spPr/>
        <p:txBody>
          <a:bodyPr/>
          <a:lstStyle/>
          <a:p>
            <a:r>
              <a:rPr lang="en-US" dirty="0"/>
              <a:t>ROM (Read Only Memory): can be used to store data on an embedded system permanently. It is usually used to store at least the software required by an embedded device to function on the field.</a:t>
            </a:r>
          </a:p>
          <a:p>
            <a:pPr lvl="1"/>
            <a:r>
              <a:rPr lang="en-US" dirty="0"/>
              <a:t>Mask ROM: Data is permanently programmed into a chip by the manufacturer.</a:t>
            </a:r>
          </a:p>
          <a:p>
            <a:pPr lvl="1"/>
            <a:r>
              <a:rPr lang="en-US" dirty="0"/>
              <a:t>EEPROM (Electrically Erasable Programable ROM): can be erased and reprogrammed more than once . Its contents can be written and erased “in bytes” electrically.</a:t>
            </a:r>
          </a:p>
          <a:p>
            <a:pPr lvl="1"/>
            <a:r>
              <a:rPr lang="en-US" dirty="0"/>
              <a:t>FLASH: can be written and erased in blocks/sectors. It is cheaper and faster than an EEPROM.</a:t>
            </a:r>
          </a:p>
        </p:txBody>
      </p:sp>
    </p:spTree>
    <p:extLst>
      <p:ext uri="{BB962C8B-B14F-4D97-AF65-F5344CB8AC3E}">
        <p14:creationId xmlns:p14="http://schemas.microsoft.com/office/powerpoint/2010/main" val="1476329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
  <TotalTime>17111</TotalTime>
  <Words>2701</Words>
  <Application>Microsoft Office PowerPoint</Application>
  <PresentationFormat>Widescreen</PresentationFormat>
  <Paragraphs>342</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Cambria Math</vt:lpstr>
      <vt:lpstr>SFMono-Regular</vt:lpstr>
      <vt:lpstr>Tw Cen MT</vt:lpstr>
      <vt:lpstr>Circuit</vt:lpstr>
      <vt:lpstr>Microcontrollers 2</vt:lpstr>
      <vt:lpstr>Index</vt:lpstr>
      <vt:lpstr>C Programming language</vt:lpstr>
      <vt:lpstr>Assembly Language</vt:lpstr>
      <vt:lpstr>Assembly vs C</vt:lpstr>
      <vt:lpstr>for Statement</vt:lpstr>
      <vt:lpstr>While statement</vt:lpstr>
      <vt:lpstr>if statement</vt:lpstr>
      <vt:lpstr>Memory Types – Non-Volatile</vt:lpstr>
      <vt:lpstr>Memory Types –Volatile</vt:lpstr>
      <vt:lpstr>ESP32-C3FN4 Memory</vt:lpstr>
      <vt:lpstr>ESP32-C3FN4 Memory</vt:lpstr>
      <vt:lpstr>Memory Layout</vt:lpstr>
      <vt:lpstr>Memory Layout – STATIC </vt:lpstr>
      <vt:lpstr>Memory Layout – STATIC </vt:lpstr>
      <vt:lpstr>Memory Layout – DYNAMIC </vt:lpstr>
      <vt:lpstr>Memory Layout – DYNAMIC </vt:lpstr>
      <vt:lpstr>Map file</vt:lpstr>
      <vt:lpstr>C compilation process</vt:lpstr>
      <vt:lpstr>Linker script</vt:lpstr>
      <vt:lpstr>ESP Linker Script</vt:lpstr>
      <vt:lpstr>memory placement macros in espressif</vt:lpstr>
      <vt:lpstr>Startup File</vt:lpstr>
      <vt:lpstr>STARTUP FILE</vt:lpstr>
      <vt:lpstr>Bootloader</vt:lpstr>
      <vt:lpstr>Bootloader</vt:lpstr>
      <vt:lpstr>ES32-C3 STARTUP PROCESS</vt:lpstr>
      <vt:lpstr>ES32-C3 STARTUP PROCESS</vt:lpstr>
      <vt:lpstr>ES32-C3 STARTUP PROCESS</vt:lpstr>
      <vt:lpstr>Interrupts</vt:lpstr>
      <vt:lpstr>INTERRUPTS</vt:lpstr>
      <vt:lpstr>Interrupts</vt:lpstr>
      <vt:lpstr>INTERRUPTS</vt:lpstr>
      <vt:lpstr>interrupts</vt:lpstr>
      <vt:lpstr>GPIO</vt:lpstr>
      <vt:lpstr>GPIO Mode</vt:lpstr>
      <vt:lpstr>GPIO Input modes</vt:lpstr>
      <vt:lpstr>Gpio OUTPUT MODES</vt:lpstr>
      <vt:lpstr>Gpio on esp32-c3</vt:lpstr>
      <vt:lpstr>ADC</vt:lpstr>
      <vt:lpstr>ADC Concepts</vt:lpstr>
      <vt:lpstr>ADC Concepts</vt:lpstr>
      <vt:lpstr>Conversion modes</vt:lpstr>
      <vt:lpstr>ADC Usage (Single channel, single conversion)</vt:lpstr>
      <vt:lpstr>ADC on esp32c3</vt:lpstr>
      <vt:lpstr>dac</vt:lpstr>
      <vt:lpstr>DAC Concepts</vt:lpstr>
      <vt:lpstr>UART</vt:lpstr>
      <vt:lpstr>UART</vt:lpstr>
      <vt:lpstr>UART</vt:lpstr>
      <vt:lpstr>UART DATA FRAME</vt:lpstr>
      <vt:lpstr>UART DATA FRAME</vt:lpstr>
      <vt:lpstr>UART on esp32-c3</vt:lpstr>
      <vt:lpstr>timer</vt:lpstr>
      <vt:lpstr>Timer</vt:lpstr>
      <vt:lpstr>TIMER</vt:lpstr>
      <vt:lpstr>TIMER</vt:lpstr>
      <vt:lpstr>TIMER</vt:lpstr>
      <vt:lpstr>TIMERS on esp32-c3</vt:lpstr>
      <vt:lpstr>PWM</vt:lpstr>
      <vt:lpstr>PWM </vt:lpstr>
      <vt:lpstr>PWM ON ESP32-C3</vt:lpstr>
      <vt:lpstr>RTC</vt:lpstr>
      <vt:lpstr>RTC</vt:lpstr>
      <vt:lpstr>RTC on esp32-c3</vt:lpstr>
    </vt:vector>
  </TitlesOfParts>
  <Company>Resideo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Cesar</dc:creator>
  <cp:lastModifiedBy>Rodriguez, Cesar</cp:lastModifiedBy>
  <cp:revision>112</cp:revision>
  <dcterms:created xsi:type="dcterms:W3CDTF">2023-05-27T18:10:22Z</dcterms:created>
  <dcterms:modified xsi:type="dcterms:W3CDTF">2023-08-28T17:44:57Z</dcterms:modified>
</cp:coreProperties>
</file>