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4" d="100"/>
          <a:sy n="114" d="100"/>
        </p:scale>
        <p:origin x="714" y="102"/>
      </p:cViewPr>
      <p:guideLst>
        <p:guide pos="162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 bwMode="auto">
          <a:xfrm>
            <a:off x="729450" y="1322450"/>
            <a:ext cx="7688400" cy="1518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A_Title_Body_2" preserve="0" showMasterPhAnim="0" userDrawn="1">
  <p:cSld name="TITLE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 bwMode="auto">
          <a:xfrm>
            <a:off x="0" y="57700"/>
            <a:ext cx="3393900" cy="5085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 bwMode="auto">
          <a:xfrm>
            <a:off x="4135199" y="1595175"/>
            <a:ext cx="41766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 bwMode="auto">
          <a:xfrm>
            <a:off x="4135199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A_Title_Body_1_no_image" preserve="0" showMasterPhAnim="0" userDrawn="1">
  <p:cSld name="TITLE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 bwMode="auto">
          <a:xfrm>
            <a:off x="383075" y="1631475"/>
            <a:ext cx="7753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 bwMode="auto"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A_Title_Body_1" preserve="0" showMasterPhAnim="0" userDrawn="1">
  <p:cSld name="TITLE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  <p:sp>
        <p:nvSpPr>
          <p:cNvPr id="93" name="Google Shape;93;p15"/>
          <p:cNvSpPr>
            <a:spLocks noGrp="1"/>
          </p:cNvSpPr>
          <p:nvPr>
            <p:ph type="pic" idx="2"/>
          </p:nvPr>
        </p:nvSpPr>
        <p:spPr bwMode="auto">
          <a:xfrm>
            <a:off x="5756411" y="66975"/>
            <a:ext cx="3387600" cy="507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 bwMode="auto">
          <a:xfrm>
            <a:off x="632174" y="65025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 bwMode="auto">
          <a:xfrm>
            <a:off x="642700" y="1562500"/>
            <a:ext cx="43374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Points 4_1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 bwMode="auto">
          <a:xfrm>
            <a:off x="3036788" y="1364027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fill="norm" stroke="1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8" name="Google Shape;98;p16"/>
          <p:cNvSpPr/>
          <p:nvPr/>
        </p:nvSpPr>
        <p:spPr bwMode="auto"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fill="norm" stroke="1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9" name="Google Shape;99;p16"/>
          <p:cNvSpPr/>
          <p:nvPr/>
        </p:nvSpPr>
        <p:spPr bwMode="auto"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fill="norm" stroke="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0" name="Google Shape;100;p16"/>
          <p:cNvSpPr/>
          <p:nvPr/>
        </p:nvSpPr>
        <p:spPr bwMode="auto"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fill="norm" stroke="1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 bwMode="auto"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2" name="Google Shape;102;p16"/>
          <p:cNvSpPr txBox="1"/>
          <p:nvPr/>
        </p:nvSpPr>
        <p:spPr bwMode="auto"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03" name="Google Shape;103;p16"/>
          <p:cNvSpPr txBox="1"/>
          <p:nvPr/>
        </p:nvSpPr>
        <p:spPr bwMode="auto"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04" name="Google Shape;104;p16"/>
          <p:cNvSpPr txBox="1"/>
          <p:nvPr/>
        </p:nvSpPr>
        <p:spPr bwMode="auto"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05" name="Google Shape;105;p16"/>
          <p:cNvSpPr txBox="1"/>
          <p:nvPr/>
        </p:nvSpPr>
        <p:spPr bwMode="auto"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04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 bwMode="auto"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 bwMode="auto"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4"/>
          </p:nvPr>
        </p:nvSpPr>
        <p:spPr bwMode="auto"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 bwMode="auto"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Points 3_1" preserve="0" showMasterPhAnim="0" userDrawn="1">
  <p:cSld name="Default Slide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 bwMode="auto"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 bwMode="auto"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2"/>
          </p:nvPr>
        </p:nvSpPr>
        <p:spPr bwMode="auto"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3"/>
          </p:nvPr>
        </p:nvSpPr>
        <p:spPr bwMode="auto">
          <a:xfrm>
            <a:off x="456700" y="3405074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5" name="Google Shape;115;p17"/>
          <p:cNvSpPr/>
          <p:nvPr/>
        </p:nvSpPr>
        <p:spPr bwMode="auto"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fill="norm" stroke="1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116" name="Google Shape;116;p17"/>
          <p:cNvSpPr/>
          <p:nvPr/>
        </p:nvSpPr>
        <p:spPr bwMode="auto">
          <a:xfrm>
            <a:off x="2979824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fill="norm" stroke="1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117" name="Google Shape;117;p17"/>
          <p:cNvSpPr/>
          <p:nvPr/>
        </p:nvSpPr>
        <p:spPr bwMode="auto"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fill="norm" stroke="1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118" name="Google Shape;118;p17"/>
          <p:cNvSpPr txBox="1"/>
          <p:nvPr/>
        </p:nvSpPr>
        <p:spPr bwMode="auto"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19" name="Google Shape;119;p17"/>
          <p:cNvSpPr txBox="1"/>
          <p:nvPr/>
        </p:nvSpPr>
        <p:spPr bwMode="auto"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20" name="Google Shape;120;p17"/>
          <p:cNvSpPr txBox="1"/>
          <p:nvPr/>
        </p:nvSpPr>
        <p:spPr bwMode="auto">
          <a:xfrm>
            <a:off x="3969528" y="3405074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A_Outro_1" preserve="0" showMasterPhAnim="0" userDrawn="1">
  <p:cSld name="TITLE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 bwMode="auto"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 bwMode="auto"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 bwMode="auto"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 bwMode="auto"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 bwMode="auto"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 bwMode="auto"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 bwMode="auto"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 bwMode="auto"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 bwMode="auto"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 bwMode="auto">
          <a:xfrm>
            <a:off x="830391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 bwMode="auto"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 bwMode="auto"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 bwMode="auto"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 bwMode="auto"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 bwMode="auto"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 bwMode="auto"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 bwMode="auto">
          <a:xfrm>
            <a:off x="830391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 bwMode="auto"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treamline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6" name="Picture 4"/>
          <p:cNvPicPr/>
          <p:nvPr/>
        </p:nvPicPr>
        <p:blipFill>
          <a:blip r:embed="rId2"/>
          <a:stretch/>
        </p:blipFill>
        <p:spPr bwMode="auto">
          <a:xfrm>
            <a:off x="12198" y="1555"/>
            <a:ext cx="4559801" cy="5140389"/>
          </a:xfrm>
          <a:prstGeom prst="rect">
            <a:avLst/>
          </a:prstGeom>
          <a:ln w="9360">
            <a:noFill/>
          </a:ln>
        </p:spPr>
      </p:pic>
      <p:pic>
        <p:nvPicPr>
          <p:cNvPr id="77" name="Picture 6" descr="D:\Diseño\power point\Sin título-1.png"/>
          <p:cNvPicPr/>
          <p:nvPr/>
        </p:nvPicPr>
        <p:blipFill>
          <a:blip r:embed="rId3"/>
          <a:stretch/>
        </p:blipFill>
        <p:spPr bwMode="auto">
          <a:xfrm>
            <a:off x="5418107" y="222047"/>
            <a:ext cx="2867019" cy="693897"/>
          </a:xfrm>
          <a:prstGeom prst="rect">
            <a:avLst/>
          </a:prstGeom>
          <a:ln w="9360">
            <a:noFill/>
          </a:ln>
        </p:spPr>
      </p:pic>
      <p:sp>
        <p:nvSpPr>
          <p:cNvPr id="78" name="CustomShape 1"/>
          <p:cNvSpPr/>
          <p:nvPr/>
        </p:nvSpPr>
        <p:spPr bwMode="auto">
          <a:xfrm flipH="0" flipV="0">
            <a:off x="4625598" y="1632055"/>
            <a:ext cx="4480470" cy="206319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81633" tIns="40815" rIns="81633" bIns="40815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sz="2800" b="1" spc="-1">
                <a:latin typeface="Arial"/>
                <a:ea typeface="DejaVu Sans"/>
              </a:rPr>
              <a:t>Elevator Pitch</a:t>
            </a:r>
            <a:endParaRPr sz="2800" spc="-1">
              <a:latin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lang="es-ES" sz="1300" b="1" spc="-1">
                <a:ea typeface="DejaVu Sans"/>
              </a:rPr>
              <a:t>“Plataforma de creación automática de asistentes virtuales con audio y video</a:t>
            </a:r>
            <a:r>
              <a:rPr lang="es-ES" sz="1300" b="1" spc="-1">
                <a:ea typeface="DejaVu Sans"/>
              </a:rPr>
              <a:t>”</a:t>
            </a:r>
            <a:endParaRPr sz="1300"/>
          </a:p>
          <a:p>
            <a:pPr lvl="0" algn="ctr">
              <a:defRPr/>
            </a:pPr>
            <a:r>
              <a:rPr lang="es-ES" sz="1300" b="1">
                <a:solidFill>
                  <a:schemeClr val="bg2"/>
                </a:solidFill>
                <a:latin typeface="+mj-lt"/>
                <a:ea typeface="Open Sans"/>
                <a:cs typeface="Open Sans"/>
              </a:rPr>
              <a:t>Autora: </a:t>
            </a:r>
            <a:r>
              <a:rPr lang="es-ES" sz="1300" b="1">
                <a:solidFill>
                  <a:schemeClr val="bg2"/>
                </a:solidFill>
                <a:latin typeface="Arial"/>
                <a:ea typeface="Open Sans"/>
                <a:cs typeface="Open Sans"/>
              </a:rPr>
              <a:t>                </a:t>
            </a:r>
            <a:endParaRPr sz="1300"/>
          </a:p>
          <a:p>
            <a:pPr lvl="0" algn="ctr">
              <a:defRPr/>
            </a:pPr>
            <a:r>
              <a:rPr lang="es-ES" sz="1200" b="1">
                <a:solidFill>
                  <a:schemeClr val="bg2"/>
                </a:solidFill>
                <a:latin typeface="+mj-lt"/>
                <a:ea typeface="Open Sans"/>
                <a:cs typeface="Open Sans"/>
              </a:rPr>
              <a:t>Claudia Queipo García</a:t>
            </a:r>
            <a:endParaRPr sz="1300" b="1">
              <a:solidFill>
                <a:schemeClr val="bg2"/>
              </a:solidFill>
              <a:latin typeface="Arial"/>
              <a:ea typeface="Open Sans"/>
              <a:cs typeface="Open Sans"/>
            </a:endParaRPr>
          </a:p>
          <a:p>
            <a:pPr lvl="0" algn="ctr">
              <a:defRPr/>
            </a:pPr>
            <a:endParaRPr sz="1200"/>
          </a:p>
          <a:p>
            <a:pPr marL="0" lvl="0" indent="0" algn="ctr">
              <a:defRPr/>
            </a:pPr>
            <a:r>
              <a:rPr lang="es-ES" sz="1200" b="1">
                <a:solidFill>
                  <a:schemeClr val="bg2"/>
                </a:solidFill>
                <a:latin typeface="+mj-lt"/>
                <a:ea typeface="Open Sans"/>
                <a:cs typeface="Open Sans"/>
              </a:rPr>
              <a:t>Tutor: </a:t>
            </a:r>
            <a:r>
              <a:rPr lang="es-ES" sz="1200" b="1">
                <a:solidFill>
                  <a:schemeClr val="bg2"/>
                </a:solidFill>
                <a:latin typeface="+mj-lt"/>
              </a:rPr>
              <a:t>Dr.C Dionis López Ramos</a:t>
            </a:r>
            <a:endParaRPr sz="1200"/>
          </a:p>
        </p:txBody>
      </p:sp>
      <p:pic>
        <p:nvPicPr>
          <p:cNvPr id="5" name="Google Shape;130;p1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819617" y="815888"/>
            <a:ext cx="4064000" cy="57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955761" name="Google Shape;136;p20"/>
          <p:cNvSpPr txBox="1">
            <a:spLocks noGrp="1"/>
          </p:cNvSpPr>
          <p:nvPr>
            <p:ph type="subTitle" idx="1"/>
          </p:nvPr>
        </p:nvSpPr>
        <p:spPr bwMode="auto">
          <a:xfrm flipH="0" flipV="0">
            <a:off x="3801778" y="785984"/>
            <a:ext cx="4975112" cy="4217098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305908" lvl="0" indent="-305908" algn="just">
              <a:lnSpc>
                <a:spcPct val="110000"/>
              </a:lnSpc>
              <a:spcBef>
                <a:spcPts val="1199"/>
              </a:spcBef>
              <a:spcAft>
                <a:spcPts val="1199"/>
              </a:spcAft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Diseño e implementación de la interfaz que permitirá crear asistentes virtuales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 marL="899829" lvl="1" indent="-283879" algn="just">
              <a:lnSpc>
                <a:spcPct val="110000"/>
              </a:lnSpc>
              <a:spcBef>
                <a:spcPts val="1198"/>
              </a:spcBef>
              <a:spcAft>
                <a:spcPts val="1198"/>
              </a:spcAft>
              <a:buClr>
                <a:schemeClr val="accent1"/>
              </a:buClr>
              <a:buSzPts val="1100"/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HTML, CSS, JS y React JS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</p:txBody>
      </p:sp>
      <p:grpSp>
        <p:nvGrpSpPr>
          <p:cNvPr id="1252886453" name="Group 2"/>
          <p:cNvGrpSpPr/>
          <p:nvPr/>
        </p:nvGrpSpPr>
        <p:grpSpPr bwMode="auto">
          <a:xfrm>
            <a:off x="0" y="0"/>
            <a:ext cx="9173399" cy="650250"/>
            <a:chOff x="0" y="0"/>
            <a:chExt cx="10076399" cy="867600"/>
          </a:xfrm>
        </p:grpSpPr>
        <p:pic>
          <p:nvPicPr>
            <p:cNvPr id="1789314104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51299948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9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43256546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8333" y="-1147"/>
            <a:ext cx="5268285" cy="64225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Avances</a:t>
            </a:r>
            <a:endParaRPr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204349249" name=""/>
          <p:cNvPicPr>
            <a:picLocks noChangeAspect="1"/>
          </p:cNvPicPr>
          <p:nvPr/>
        </p:nvPicPr>
        <p:blipFill>
          <a:blip r:embed="rId4"/>
          <a:srcRect l="10747" t="0" r="12632" b="0"/>
          <a:stretch/>
        </p:blipFill>
        <p:spPr bwMode="auto">
          <a:xfrm flipH="0" flipV="0">
            <a:off x="147475" y="785984"/>
            <a:ext cx="3443653" cy="4217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5715139" name="Google Shape;136;p20"/>
          <p:cNvSpPr txBox="1">
            <a:spLocks noGrp="1"/>
          </p:cNvSpPr>
          <p:nvPr>
            <p:ph type="subTitle" idx="1"/>
          </p:nvPr>
        </p:nvSpPr>
        <p:spPr bwMode="auto">
          <a:xfrm flipH="0" flipV="0">
            <a:off x="403918" y="817337"/>
            <a:ext cx="5066697" cy="4217097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305907" lvl="0" indent="-305907" algn="just">
              <a:lnSpc>
                <a:spcPct val="110000"/>
              </a:lnSpc>
              <a:spcBef>
                <a:spcPts val="1198"/>
              </a:spcBef>
              <a:spcAft>
                <a:spcPts val="1198"/>
              </a:spcAft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Investigación sobre Llama 2 como modelo generador de preguntas y respuestas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 marL="899829" lvl="1" indent="-283879" algn="just">
              <a:lnSpc>
                <a:spcPct val="110000"/>
              </a:lnSpc>
              <a:spcBef>
                <a:spcPts val="1197"/>
              </a:spcBef>
              <a:spcAft>
                <a:spcPts val="1197"/>
              </a:spcAft>
              <a:buClr>
                <a:schemeClr val="accent1"/>
              </a:buClr>
              <a:buSzPts val="1100"/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Pruebas al modelo 7b, 7b chat, 70b, 70b chat</a:t>
            </a:r>
            <a:endParaRPr lang="en-US" sz="18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 marL="899829" lvl="1" indent="-283879" algn="just">
              <a:lnSpc>
                <a:spcPct val="110000"/>
              </a:lnSpc>
              <a:spcBef>
                <a:spcPts val="1197"/>
              </a:spcBef>
              <a:spcAft>
                <a:spcPts val="1197"/>
              </a:spcAft>
              <a:buClr>
                <a:schemeClr val="accent1"/>
              </a:buClr>
              <a:buSzPts val="1100"/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Investigación de como hacer el fine-tuning de este modelo.</a:t>
            </a:r>
            <a:endParaRPr lang="en-US" sz="18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 marL="705956" lvl="1" indent="-305906" algn="just">
              <a:lnSpc>
                <a:spcPct val="110000"/>
              </a:lnSpc>
              <a:spcBef>
                <a:spcPts val="1197"/>
              </a:spcBef>
              <a:spcAft>
                <a:spcPts val="1197"/>
              </a:spcAft>
              <a:buClr>
                <a:schemeClr val="accent1"/>
              </a:buClr>
              <a:buSzPts val="1300"/>
              <a:buFont typeface="Arial"/>
              <a:buChar char="–"/>
              <a:defRPr/>
            </a:pP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</p:txBody>
      </p:sp>
      <p:grpSp>
        <p:nvGrpSpPr>
          <p:cNvPr id="82380315" name="Group 2"/>
          <p:cNvGrpSpPr/>
          <p:nvPr/>
        </p:nvGrpSpPr>
        <p:grpSpPr bwMode="auto">
          <a:xfrm>
            <a:off x="0" y="0"/>
            <a:ext cx="9173398" cy="650250"/>
            <a:chOff x="0" y="0"/>
            <a:chExt cx="10076398" cy="867600"/>
          </a:xfrm>
        </p:grpSpPr>
        <p:pic>
          <p:nvPicPr>
            <p:cNvPr id="1636968081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83064009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8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62754746" name="Google Shape;137;p20"/>
          <p:cNvSpPr txBox="1">
            <a:spLocks noGrp="1"/>
          </p:cNvSpPr>
          <p:nvPr>
            <p:ph type="title"/>
          </p:nvPr>
        </p:nvSpPr>
        <p:spPr bwMode="auto">
          <a:xfrm>
            <a:off x="2733381" y="-1147"/>
            <a:ext cx="5268285" cy="726898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Avances</a:t>
            </a:r>
            <a:endParaRPr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215172180" name=""/>
          <p:cNvPicPr>
            <a:picLocks noChangeAspect="1"/>
          </p:cNvPicPr>
          <p:nvPr/>
        </p:nvPicPr>
        <p:blipFill>
          <a:blip r:embed="rId4"/>
          <a:srcRect l="6598" t="0" r="48533" b="15912"/>
          <a:stretch/>
        </p:blipFill>
        <p:spPr bwMode="auto">
          <a:xfrm flipH="0" flipV="0">
            <a:off x="5816682" y="817337"/>
            <a:ext cx="3205528" cy="4055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4097129" name="Google Shape;136;p20"/>
          <p:cNvSpPr txBox="1">
            <a:spLocks noGrp="1"/>
          </p:cNvSpPr>
          <p:nvPr>
            <p:ph type="subTitle" idx="1"/>
          </p:nvPr>
        </p:nvSpPr>
        <p:spPr bwMode="auto">
          <a:xfrm flipH="0" flipV="0">
            <a:off x="165792" y="785983"/>
            <a:ext cx="8611096" cy="4217097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305907" lvl="0" indent="-305907" algn="just">
              <a:lnSpc>
                <a:spcPct val="110000"/>
              </a:lnSpc>
              <a:spcBef>
                <a:spcPts val="1198"/>
              </a:spcBef>
              <a:spcAft>
                <a:spcPts val="1198"/>
              </a:spcAft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Investigación acerca de el procesamiento de pdf con la biblioteca de python </a:t>
            </a: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PyPDF2</a:t>
            </a:r>
            <a:endParaRPr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</p:txBody>
      </p:sp>
      <p:grpSp>
        <p:nvGrpSpPr>
          <p:cNvPr id="134774895" name="Group 2"/>
          <p:cNvGrpSpPr/>
          <p:nvPr/>
        </p:nvGrpSpPr>
        <p:grpSpPr bwMode="auto">
          <a:xfrm>
            <a:off x="0" y="0"/>
            <a:ext cx="9173398" cy="650250"/>
            <a:chOff x="0" y="0"/>
            <a:chExt cx="10076398" cy="867600"/>
          </a:xfrm>
        </p:grpSpPr>
        <p:pic>
          <p:nvPicPr>
            <p:cNvPr id="951384286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37284822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8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01542101" name="Google Shape;137;p20"/>
          <p:cNvSpPr txBox="1">
            <a:spLocks noGrp="1"/>
          </p:cNvSpPr>
          <p:nvPr>
            <p:ph type="title"/>
          </p:nvPr>
        </p:nvSpPr>
        <p:spPr bwMode="auto">
          <a:xfrm>
            <a:off x="2733381" y="-1147"/>
            <a:ext cx="5268285" cy="726898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Avances</a:t>
            </a:r>
            <a:endParaRPr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92123725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241641" y="2060696"/>
            <a:ext cx="6338725" cy="26601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 bwMode="auto">
          <a:xfrm flipH="0" flipV="0">
            <a:off x="2849198" y="1278398"/>
            <a:ext cx="6177353" cy="3763383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algn="just">
              <a:defRPr/>
            </a:pPr>
            <a:r>
              <a:rPr sz="1800"/>
              <a:t>	- Lograr hacer el fine-tuning de Llama 2 en google colab.</a:t>
            </a:r>
            <a:endParaRPr sz="1800"/>
          </a:p>
          <a:p>
            <a:pPr algn="just">
              <a:defRPr/>
            </a:pPr>
            <a:r>
              <a:rPr sz="1800"/>
              <a:t>	- Hacer el procesamiento del documento que suba el usuario al Sistema de Gestión de Asistentes Virtuales.</a:t>
            </a:r>
            <a:endParaRPr sz="1800"/>
          </a:p>
        </p:txBody>
      </p:sp>
      <p:grpSp>
        <p:nvGrpSpPr>
          <p:cNvPr id="5" name="Group 1"/>
          <p:cNvGrpSpPr/>
          <p:nvPr/>
        </p:nvGrpSpPr>
        <p:grpSpPr bwMode="auto">
          <a:xfrm>
            <a:off x="0" y="0"/>
            <a:ext cx="9144000" cy="814320"/>
            <a:chOff x="0" y="0"/>
            <a:chExt cx="10076400" cy="867600"/>
          </a:xfrm>
        </p:grpSpPr>
        <p:pic>
          <p:nvPicPr>
            <p:cNvPr id="6" name="Picture 3_8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" name="Picture 6_8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9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 bwMode="auto">
          <a:xfrm>
            <a:off x="2981093" y="8742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>
                <a:solidFill>
                  <a:schemeClr val="bg1"/>
                </a:solidFill>
              </a:rPr>
              <a:t>Próximos pasos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920784644" name="Google Shape;192;p28"/>
          <p:cNvPicPr>
            <a:picLocks noGrp="1"/>
          </p:cNvPicPr>
          <p:nvPr/>
        </p:nvPicPr>
        <p:blipFill>
          <a:blip r:embed="rId4">
            <a:alphaModFix/>
          </a:blip>
          <a:srcRect l="31354" t="0" r="21182" b="0"/>
          <a:stretch/>
        </p:blipFill>
        <p:spPr bwMode="auto">
          <a:xfrm flipH="0" flipV="0">
            <a:off x="0" y="814319"/>
            <a:ext cx="3200606" cy="4329254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Presentación en pantalla (16:9)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Fórum CIENES “Plataforma de creación automática de asistentes virtuales con audio y video”</dc:title>
  <dc:subject/>
  <dc:creator/>
  <cp:keywords/>
  <dc:description/>
  <dc:identifier/>
  <dc:language/>
  <cp:lastModifiedBy/>
  <cp:revision>17</cp:revision>
  <dcterms:modified xsi:type="dcterms:W3CDTF">2023-10-20T14:53:23Z</dcterms:modified>
  <cp:category/>
  <cp:contentStatus/>
  <cp:version/>
</cp:coreProperties>
</file>