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14" d="100"/>
          <a:sy n="114" d="100"/>
        </p:scale>
        <p:origin x="714" y="102"/>
      </p:cViewPr>
      <p:guideLst>
        <p:guide pos="162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 bwMode="auto">
          <a:xfrm>
            <a:off x="830391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 bwMode="auto">
          <a:xfrm>
            <a:off x="729450" y="1322450"/>
            <a:ext cx="7688400" cy="1518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A_Title_Body_2" preserve="0" showMasterPhAnim="0" userDrawn="1">
  <p:cSld name="TITLE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  <p:sp>
        <p:nvSpPr>
          <p:cNvPr id="84" name="Google Shape;84;p13"/>
          <p:cNvSpPr>
            <a:spLocks noGrp="1"/>
          </p:cNvSpPr>
          <p:nvPr>
            <p:ph type="pic" idx="2"/>
          </p:nvPr>
        </p:nvSpPr>
        <p:spPr bwMode="auto">
          <a:xfrm>
            <a:off x="0" y="57700"/>
            <a:ext cx="3393900" cy="50859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 bwMode="auto">
          <a:xfrm>
            <a:off x="4135199" y="1595175"/>
            <a:ext cx="41766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 bwMode="auto">
          <a:xfrm>
            <a:off x="4135199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A_Title_Body_1_no_image" preserve="0" showMasterPhAnim="0" userDrawn="1">
  <p:cSld name="TITLE_1_1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 bwMode="auto">
          <a:xfrm>
            <a:off x="383075" y="1631475"/>
            <a:ext cx="77535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 bwMode="auto">
          <a:xfrm>
            <a:off x="383075" y="9009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A_Title_Body_1" preserve="0" showMasterPhAnim="0" userDrawn="1">
  <p:cSld name="TITLE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  <p:sp>
        <p:nvSpPr>
          <p:cNvPr id="93" name="Google Shape;93;p15"/>
          <p:cNvSpPr>
            <a:spLocks noGrp="1"/>
          </p:cNvSpPr>
          <p:nvPr>
            <p:ph type="pic" idx="2"/>
          </p:nvPr>
        </p:nvSpPr>
        <p:spPr bwMode="auto">
          <a:xfrm>
            <a:off x="5756411" y="66975"/>
            <a:ext cx="3387600" cy="5076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 bwMode="auto">
          <a:xfrm>
            <a:off x="632174" y="650250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 bwMode="auto">
          <a:xfrm>
            <a:off x="642700" y="1562500"/>
            <a:ext cx="43374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Points 4_1" preserve="0" showMasterPhAnim="0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 bwMode="auto">
          <a:xfrm>
            <a:off x="3036788" y="1364027"/>
            <a:ext cx="1519962" cy="1966570"/>
          </a:xfrm>
          <a:custGeom>
            <a:avLst/>
            <a:gdLst/>
            <a:ahLst/>
            <a:cxnLst/>
            <a:rect l="l" t="t" r="r" b="b"/>
            <a:pathLst>
              <a:path w="4983482" h="6447770" fill="norm" stroke="1" extrusionOk="0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8" name="Google Shape;98;p16"/>
          <p:cNvSpPr/>
          <p:nvPr/>
        </p:nvSpPr>
        <p:spPr bwMode="auto">
          <a:xfrm>
            <a:off x="4138040" y="1363675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69" h="4983482" fill="norm" stroke="1" extrusionOk="0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9" name="Google Shape;99;p16"/>
          <p:cNvSpPr/>
          <p:nvPr/>
        </p:nvSpPr>
        <p:spPr bwMode="auto">
          <a:xfrm>
            <a:off x="3037141" y="2911624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71" h="4983481" fill="norm" stroke="1" extrusionOk="0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0" name="Google Shape;100;p16"/>
          <p:cNvSpPr/>
          <p:nvPr/>
        </p:nvSpPr>
        <p:spPr bwMode="auto">
          <a:xfrm>
            <a:off x="4585148" y="2464634"/>
            <a:ext cx="1519961" cy="1966570"/>
          </a:xfrm>
          <a:custGeom>
            <a:avLst/>
            <a:gdLst/>
            <a:ahLst/>
            <a:cxnLst/>
            <a:rect l="l" t="t" r="r" b="b"/>
            <a:pathLst>
              <a:path w="4983480" h="6447772" fill="norm" stroke="1" extrusionOk="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"/>
          </p:nvPr>
        </p:nvSpPr>
        <p:spPr bwMode="auto">
          <a:xfrm>
            <a:off x="467425" y="139497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2" name="Google Shape;102;p16"/>
          <p:cNvSpPr txBox="1"/>
          <p:nvPr/>
        </p:nvSpPr>
        <p:spPr bwMode="auto"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300" b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01</a:t>
            </a:r>
            <a:endParaRPr sz="500" b="1">
              <a:latin typeface="Montserrat"/>
              <a:ea typeface="Montserrat"/>
              <a:cs typeface="Montserrat"/>
            </a:endParaRPr>
          </a:p>
        </p:txBody>
      </p:sp>
      <p:sp>
        <p:nvSpPr>
          <p:cNvPr id="103" name="Google Shape;103;p16"/>
          <p:cNvSpPr txBox="1"/>
          <p:nvPr/>
        </p:nvSpPr>
        <p:spPr bwMode="auto"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300" b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02</a:t>
            </a:r>
            <a:endParaRPr sz="500" b="1">
              <a:latin typeface="Montserrat"/>
              <a:ea typeface="Montserrat"/>
              <a:cs typeface="Montserrat"/>
            </a:endParaRPr>
          </a:p>
        </p:txBody>
      </p:sp>
      <p:sp>
        <p:nvSpPr>
          <p:cNvPr id="104" name="Google Shape;104;p16"/>
          <p:cNvSpPr txBox="1"/>
          <p:nvPr/>
        </p:nvSpPr>
        <p:spPr bwMode="auto"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300" b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03</a:t>
            </a:r>
            <a:endParaRPr sz="500" b="1">
              <a:latin typeface="Montserrat"/>
              <a:ea typeface="Montserrat"/>
              <a:cs typeface="Montserrat"/>
            </a:endParaRPr>
          </a:p>
        </p:txBody>
      </p:sp>
      <p:sp>
        <p:nvSpPr>
          <p:cNvPr id="105" name="Google Shape;105;p16"/>
          <p:cNvSpPr txBox="1"/>
          <p:nvPr/>
        </p:nvSpPr>
        <p:spPr bwMode="auto"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300" b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04</a:t>
            </a:r>
            <a:endParaRPr sz="500" b="1">
              <a:latin typeface="Montserrat"/>
              <a:ea typeface="Montserrat"/>
              <a:cs typeface="Montserrat"/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2"/>
          </p:nvPr>
        </p:nvSpPr>
        <p:spPr bwMode="auto">
          <a:xfrm>
            <a:off x="467425" y="309642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3"/>
          </p:nvPr>
        </p:nvSpPr>
        <p:spPr bwMode="auto">
          <a:xfrm>
            <a:off x="6302925" y="139497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4"/>
          </p:nvPr>
        </p:nvSpPr>
        <p:spPr bwMode="auto">
          <a:xfrm>
            <a:off x="6302925" y="309642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 bwMode="auto"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Points 3_1" preserve="0" showMasterPhAnim="0" userDrawn="1">
  <p:cSld name="Default Slide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 bwMode="auto">
          <a:xfrm>
            <a:off x="6595075" y="2305850"/>
            <a:ext cx="2096100" cy="13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 bwMode="auto">
          <a:xfrm>
            <a:off x="1730850" y="401725"/>
            <a:ext cx="56823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2"/>
          </p:nvPr>
        </p:nvSpPr>
        <p:spPr bwMode="auto">
          <a:xfrm>
            <a:off x="467425" y="1394975"/>
            <a:ext cx="2198400" cy="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3"/>
          </p:nvPr>
        </p:nvSpPr>
        <p:spPr bwMode="auto">
          <a:xfrm>
            <a:off x="456700" y="3405074"/>
            <a:ext cx="2361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5" name="Google Shape;115;p17"/>
          <p:cNvSpPr/>
          <p:nvPr/>
        </p:nvSpPr>
        <p:spPr bwMode="auto">
          <a:xfrm>
            <a:off x="4097288" y="1312051"/>
            <a:ext cx="2066887" cy="2072038"/>
          </a:xfrm>
          <a:custGeom>
            <a:avLst/>
            <a:gdLst/>
            <a:ahLst/>
            <a:cxnLst/>
            <a:rect l="l" t="t" r="r" b="b"/>
            <a:pathLst>
              <a:path w="958" h="1016" fill="norm" stroke="1" extrusionOk="0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116" name="Google Shape;116;p17"/>
          <p:cNvSpPr/>
          <p:nvPr/>
        </p:nvSpPr>
        <p:spPr bwMode="auto">
          <a:xfrm>
            <a:off x="2979824" y="1320666"/>
            <a:ext cx="2197264" cy="1922987"/>
          </a:xfrm>
          <a:custGeom>
            <a:avLst/>
            <a:gdLst/>
            <a:ahLst/>
            <a:cxnLst/>
            <a:rect l="l" t="t" r="r" b="b"/>
            <a:pathLst>
              <a:path w="1018" h="943" fill="norm" stroke="1" extrusionOk="0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117" name="Google Shape;117;p17"/>
          <p:cNvSpPr/>
          <p:nvPr/>
        </p:nvSpPr>
        <p:spPr bwMode="auto">
          <a:xfrm>
            <a:off x="3522899" y="2126219"/>
            <a:ext cx="2201823" cy="2066006"/>
          </a:xfrm>
          <a:custGeom>
            <a:avLst/>
            <a:gdLst/>
            <a:ahLst/>
            <a:cxnLst/>
            <a:rect l="l" t="t" r="r" b="b"/>
            <a:pathLst>
              <a:path w="1020" h="1013" fill="norm" stroke="1" extrusionOk="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118" name="Google Shape;118;p17"/>
          <p:cNvSpPr txBox="1"/>
          <p:nvPr/>
        </p:nvSpPr>
        <p:spPr bwMode="auto"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300" b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01</a:t>
            </a:r>
            <a:endParaRPr sz="500" b="1">
              <a:latin typeface="Montserrat"/>
              <a:ea typeface="Montserrat"/>
              <a:cs typeface="Montserrat"/>
            </a:endParaRPr>
          </a:p>
        </p:txBody>
      </p:sp>
      <p:sp>
        <p:nvSpPr>
          <p:cNvPr id="119" name="Google Shape;119;p17"/>
          <p:cNvSpPr txBox="1"/>
          <p:nvPr/>
        </p:nvSpPr>
        <p:spPr bwMode="auto"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300" b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02</a:t>
            </a:r>
            <a:endParaRPr sz="500" b="1">
              <a:latin typeface="Montserrat"/>
              <a:ea typeface="Montserrat"/>
              <a:cs typeface="Montserrat"/>
            </a:endParaRPr>
          </a:p>
        </p:txBody>
      </p:sp>
      <p:sp>
        <p:nvSpPr>
          <p:cNvPr id="120" name="Google Shape;120;p17"/>
          <p:cNvSpPr txBox="1"/>
          <p:nvPr/>
        </p:nvSpPr>
        <p:spPr bwMode="auto">
          <a:xfrm>
            <a:off x="3969528" y="3405074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300" b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03</a:t>
            </a:r>
            <a:endParaRPr sz="500" b="1"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A_Outro_1" preserve="0" showMasterPhAnim="0" userDrawn="1">
  <p:cSld name="TITLE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 bwMode="auto"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 bwMode="auto"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 bwMode="auto">
          <a:xfrm>
            <a:off x="830391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 bwMode="auto"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 bwMode="auto"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 bwMode="auto"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 bwMode="auto">
          <a:xfrm>
            <a:off x="830391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 bwMode="auto"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 bwMode="auto"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 bwMode="auto"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 bwMode="auto"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 bwMode="auto">
          <a:xfrm>
            <a:off x="830391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 bwMode="auto"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 bwMode="auto"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 bwMode="auto">
          <a:xfrm>
            <a:off x="830391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 bwMode="auto"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 bwMode="auto"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 bwMode="auto">
          <a:xfrm>
            <a:off x="830391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 bwMode="auto"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 bwMode="auto"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 bwMode="auto">
          <a:xfrm>
            <a:off x="830391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 bwMode="auto"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 bwMode="auto"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 bwMode="auto"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 bwMode="auto"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 bwMode="auto">
          <a:xfrm>
            <a:off x="830391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 bwMode="auto"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 bwMode="auto"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treamline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1pPr>
            <a:lvl2pPr marL="914400" lvl="1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marL="1371600" lvl="2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marL="1828800" lvl="3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marL="2286000" lvl="4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marL="2743200" lvl="5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marL="3200400" lvl="6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marL="3657600" lvl="7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marL="4114800" lvl="8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s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6" name="Picture 4"/>
          <p:cNvPicPr/>
          <p:nvPr/>
        </p:nvPicPr>
        <p:blipFill>
          <a:blip r:embed="rId2"/>
          <a:stretch/>
        </p:blipFill>
        <p:spPr bwMode="auto">
          <a:xfrm>
            <a:off x="12198" y="1555"/>
            <a:ext cx="4559801" cy="5140389"/>
          </a:xfrm>
          <a:prstGeom prst="rect">
            <a:avLst/>
          </a:prstGeom>
          <a:ln w="9360">
            <a:noFill/>
          </a:ln>
        </p:spPr>
      </p:pic>
      <p:pic>
        <p:nvPicPr>
          <p:cNvPr id="77" name="Picture 6" descr="D:\Diseño\power point\Sin título-1.png"/>
          <p:cNvPicPr/>
          <p:nvPr/>
        </p:nvPicPr>
        <p:blipFill>
          <a:blip r:embed="rId3"/>
          <a:stretch/>
        </p:blipFill>
        <p:spPr bwMode="auto">
          <a:xfrm>
            <a:off x="5418107" y="222047"/>
            <a:ext cx="2867019" cy="693897"/>
          </a:xfrm>
          <a:prstGeom prst="rect">
            <a:avLst/>
          </a:prstGeom>
          <a:ln w="9360">
            <a:noFill/>
          </a:ln>
        </p:spPr>
      </p:pic>
      <p:sp>
        <p:nvSpPr>
          <p:cNvPr id="78" name="CustomShape 1"/>
          <p:cNvSpPr/>
          <p:nvPr/>
        </p:nvSpPr>
        <p:spPr bwMode="auto">
          <a:xfrm flipH="0" flipV="0">
            <a:off x="4625597" y="1635655"/>
            <a:ext cx="4487670" cy="2063189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81633" tIns="40815" rIns="81633" bIns="40815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sz="2800" b="1" spc="-1">
                <a:latin typeface="Arial"/>
                <a:ea typeface="DejaVu Sans"/>
              </a:rPr>
              <a:t>Práctica Laboral</a:t>
            </a:r>
            <a:endParaRPr sz="2800" spc="-1">
              <a:latin typeface="Arial"/>
            </a:endParaRPr>
          </a:p>
          <a:p>
            <a:pPr algn="ctr">
              <a:lnSpc>
                <a:spcPct val="150000"/>
              </a:lnSpc>
              <a:defRPr/>
            </a:pPr>
            <a:r>
              <a:rPr lang="es-ES" sz="1300" b="1" spc="-1">
                <a:ea typeface="DejaVu Sans"/>
              </a:rPr>
              <a:t>“Plataforma de creación automática de asistentes virtuales con audio y video</a:t>
            </a:r>
            <a:r>
              <a:rPr lang="es-ES" sz="1300" b="1" spc="-1">
                <a:ea typeface="DejaVu Sans"/>
              </a:rPr>
              <a:t>”</a:t>
            </a:r>
            <a:endParaRPr sz="1300"/>
          </a:p>
          <a:p>
            <a:pPr lvl="0" algn="ctr">
              <a:defRPr/>
            </a:pPr>
            <a:r>
              <a:rPr lang="es-ES" sz="1300" b="1">
                <a:solidFill>
                  <a:schemeClr val="bg2"/>
                </a:solidFill>
                <a:latin typeface="+mj-lt"/>
                <a:ea typeface="Open Sans"/>
                <a:cs typeface="Open Sans"/>
              </a:rPr>
              <a:t>Autora: </a:t>
            </a:r>
            <a:r>
              <a:rPr lang="es-ES" sz="1300" b="1">
                <a:solidFill>
                  <a:schemeClr val="bg2"/>
                </a:solidFill>
                <a:latin typeface="Arial"/>
                <a:ea typeface="Open Sans"/>
                <a:cs typeface="Open Sans"/>
              </a:rPr>
              <a:t>                </a:t>
            </a:r>
            <a:endParaRPr sz="1300"/>
          </a:p>
          <a:p>
            <a:pPr lvl="0" algn="ctr">
              <a:defRPr/>
            </a:pPr>
            <a:r>
              <a:rPr lang="es-ES" sz="1200" b="1">
                <a:solidFill>
                  <a:schemeClr val="bg2"/>
                </a:solidFill>
                <a:latin typeface="+mj-lt"/>
                <a:ea typeface="Open Sans"/>
                <a:cs typeface="Open Sans"/>
              </a:rPr>
              <a:t>Claudia Queipo García</a:t>
            </a:r>
            <a:endParaRPr sz="1300" b="1">
              <a:solidFill>
                <a:schemeClr val="bg2"/>
              </a:solidFill>
              <a:latin typeface="Arial"/>
              <a:ea typeface="Open Sans"/>
              <a:cs typeface="Open Sans"/>
            </a:endParaRPr>
          </a:p>
          <a:p>
            <a:pPr lvl="0" algn="ctr">
              <a:defRPr/>
            </a:pPr>
            <a:endParaRPr sz="1200"/>
          </a:p>
          <a:p>
            <a:pPr marL="0" lvl="0" indent="0" algn="ctr">
              <a:defRPr/>
            </a:pPr>
            <a:r>
              <a:rPr lang="es-ES" sz="1200" b="1">
                <a:solidFill>
                  <a:schemeClr val="bg2"/>
                </a:solidFill>
                <a:latin typeface="+mj-lt"/>
                <a:ea typeface="Open Sans"/>
                <a:cs typeface="Open Sans"/>
              </a:rPr>
              <a:t>Tutor: </a:t>
            </a:r>
            <a:r>
              <a:rPr lang="es-ES" sz="1200" b="1">
                <a:solidFill>
                  <a:schemeClr val="bg2"/>
                </a:solidFill>
                <a:latin typeface="+mj-lt"/>
              </a:rPr>
              <a:t>Dr.C Dionis López Ramos</a:t>
            </a:r>
            <a:endParaRPr sz="1200"/>
          </a:p>
        </p:txBody>
      </p:sp>
      <p:pic>
        <p:nvPicPr>
          <p:cNvPr id="5" name="Google Shape;130;p19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4819617" y="815888"/>
            <a:ext cx="4064000" cy="57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17556976" name="Group 2"/>
          <p:cNvGrpSpPr/>
          <p:nvPr/>
        </p:nvGrpSpPr>
        <p:grpSpPr bwMode="auto">
          <a:xfrm>
            <a:off x="0" y="0"/>
            <a:ext cx="9173396" cy="650250"/>
            <a:chOff x="0" y="0"/>
            <a:chExt cx="10076396" cy="867600"/>
          </a:xfrm>
        </p:grpSpPr>
        <p:pic>
          <p:nvPicPr>
            <p:cNvPr id="1904837892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7359228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6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86089194" name="Google Shape;137;p20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33377" y="-1143"/>
            <a:ext cx="6407895" cy="627072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200" b="1" i="0" u="none" strike="noStrike" cap="none" spc="0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Propuesta de Interfaces.</a:t>
            </a:r>
            <a:endParaRPr sz="2200"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194842420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740437" y="747370"/>
            <a:ext cx="3508374" cy="3946923"/>
          </a:xfrm>
          <a:prstGeom prst="rect">
            <a:avLst/>
          </a:prstGeom>
        </p:spPr>
      </p:pic>
      <p:pic>
        <p:nvPicPr>
          <p:cNvPr id="7889969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43856" y="747370"/>
            <a:ext cx="3514272" cy="3953558"/>
          </a:xfrm>
          <a:prstGeom prst="rect">
            <a:avLst/>
          </a:prstGeom>
        </p:spPr>
      </p:pic>
      <p:sp>
        <p:nvSpPr>
          <p:cNvPr id="1166506381" name=""/>
          <p:cNvSpPr txBox="1"/>
          <p:nvPr/>
        </p:nvSpPr>
        <p:spPr bwMode="auto">
          <a:xfrm flipH="0" flipV="0">
            <a:off x="4480380" y="2419349"/>
            <a:ext cx="183240" cy="304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     </a:t>
            </a:r>
            <a:r>
              <a:rPr/>
              <a:t>  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845566336" name="Group 2"/>
          <p:cNvGrpSpPr/>
          <p:nvPr/>
        </p:nvGrpSpPr>
        <p:grpSpPr bwMode="auto">
          <a:xfrm>
            <a:off x="0" y="0"/>
            <a:ext cx="9173396" cy="650250"/>
            <a:chOff x="0" y="0"/>
            <a:chExt cx="10076396" cy="867600"/>
          </a:xfrm>
        </p:grpSpPr>
        <p:pic>
          <p:nvPicPr>
            <p:cNvPr id="1248366351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29341254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6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17312216" name="Google Shape;137;p20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33378" y="-1143"/>
            <a:ext cx="6478267" cy="627073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200" b="1" i="0" u="none" strike="noStrike" cap="none" spc="0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Propuesta de Interfaces.</a:t>
            </a:r>
            <a:endParaRPr sz="2200"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349825225" name=""/>
          <p:cNvSpPr txBox="1"/>
          <p:nvPr/>
        </p:nvSpPr>
        <p:spPr bwMode="auto">
          <a:xfrm flipH="0" flipV="0">
            <a:off x="4480380" y="2419349"/>
            <a:ext cx="183240" cy="304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     </a:t>
            </a:r>
            <a:r>
              <a:rPr/>
              <a:t>    </a:t>
            </a:r>
            <a:endParaRPr/>
          </a:p>
        </p:txBody>
      </p:sp>
      <p:pic>
        <p:nvPicPr>
          <p:cNvPr id="882967673" name=""/>
          <p:cNvPicPr>
            <a:picLocks noChangeAspect="1"/>
          </p:cNvPicPr>
          <p:nvPr/>
        </p:nvPicPr>
        <p:blipFill>
          <a:blip r:embed="rId4"/>
          <a:srcRect l="0" t="8470" r="0" b="5626"/>
          <a:stretch/>
        </p:blipFill>
        <p:spPr bwMode="auto">
          <a:xfrm rot="0" flipH="0" flipV="0">
            <a:off x="263686" y="800829"/>
            <a:ext cx="8682503" cy="38466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835903034" name="Group 2"/>
          <p:cNvGrpSpPr/>
          <p:nvPr/>
        </p:nvGrpSpPr>
        <p:grpSpPr bwMode="auto">
          <a:xfrm>
            <a:off x="0" y="0"/>
            <a:ext cx="9173396" cy="650250"/>
            <a:chOff x="0" y="0"/>
            <a:chExt cx="10076396" cy="867600"/>
          </a:xfrm>
        </p:grpSpPr>
        <p:pic>
          <p:nvPicPr>
            <p:cNvPr id="1562190589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7981682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6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85869438" name="Google Shape;137;p20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33378" y="-1143"/>
            <a:ext cx="6478267" cy="627073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200" b="1" i="0" u="none" strike="noStrike" cap="none" spc="0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Propuesta de Interfaces.</a:t>
            </a:r>
            <a:endParaRPr sz="2200"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107041514" name=""/>
          <p:cNvSpPr txBox="1"/>
          <p:nvPr/>
        </p:nvSpPr>
        <p:spPr bwMode="auto">
          <a:xfrm flipH="0" flipV="0">
            <a:off x="4480380" y="2419349"/>
            <a:ext cx="183240" cy="304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     </a:t>
            </a:r>
            <a:r>
              <a:rPr/>
              <a:t>    </a:t>
            </a:r>
            <a:endParaRPr/>
          </a:p>
        </p:txBody>
      </p:sp>
      <p:pic>
        <p:nvPicPr>
          <p:cNvPr id="674918649" name=""/>
          <p:cNvPicPr>
            <a:picLocks noChangeAspect="1"/>
          </p:cNvPicPr>
          <p:nvPr/>
        </p:nvPicPr>
        <p:blipFill>
          <a:blip r:embed="rId4"/>
          <a:srcRect l="0" t="10371" r="0" b="5537"/>
          <a:stretch/>
        </p:blipFill>
        <p:spPr bwMode="auto">
          <a:xfrm rot="0" flipH="0" flipV="0">
            <a:off x="190499" y="817562"/>
            <a:ext cx="8759609" cy="4143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51858478" name="Group 2"/>
          <p:cNvGrpSpPr/>
          <p:nvPr/>
        </p:nvGrpSpPr>
        <p:grpSpPr bwMode="auto">
          <a:xfrm>
            <a:off x="0" y="0"/>
            <a:ext cx="9173396" cy="650250"/>
            <a:chOff x="0" y="0"/>
            <a:chExt cx="10076396" cy="867600"/>
          </a:xfrm>
        </p:grpSpPr>
        <p:pic>
          <p:nvPicPr>
            <p:cNvPr id="1104674527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32472717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6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83615920" name="Google Shape;137;p20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33378" y="-1143"/>
            <a:ext cx="6478267" cy="627073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000" b="1" i="0" u="none" strike="noStrike" cap="none" spc="0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Análisis Crítico de los grandes modelos de lenguaje: Llama 2, Falcon PaLM, GPT-3.5 y GPT-4</a:t>
            </a:r>
            <a:endParaRPr sz="2000"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436658841" name=""/>
          <p:cNvSpPr txBox="1"/>
          <p:nvPr/>
        </p:nvSpPr>
        <p:spPr bwMode="auto">
          <a:xfrm flipH="0" flipV="0">
            <a:off x="4480380" y="2419349"/>
            <a:ext cx="183240" cy="304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     </a:t>
            </a:r>
            <a:r>
              <a:rPr/>
              <a:t>    </a:t>
            </a:r>
            <a:endParaRPr/>
          </a:p>
        </p:txBody>
      </p:sp>
      <p:graphicFrame>
        <p:nvGraphicFramePr>
          <p:cNvPr id="1274338233" name=""/>
          <p:cNvGraphicFramePr>
            <a:graphicFrameLocks xmlns:a="http://schemas.openxmlformats.org/drawingml/2006/main"/>
          </p:cNvGraphicFramePr>
          <p:nvPr/>
        </p:nvGraphicFramePr>
        <p:xfrm>
          <a:off x="257743" y="925726"/>
          <a:ext cx="8667459" cy="3313326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720000"/>
                <a:gridCol w="701701"/>
                <a:gridCol w="648297"/>
                <a:gridCol w="1350000"/>
                <a:gridCol w="1080000"/>
                <a:gridCol w="1440000"/>
                <a:gridCol w="540000"/>
                <a:gridCol w="720000"/>
                <a:gridCol w="656092"/>
                <a:gridCol w="811366"/>
              </a:tblGrid>
              <a:tr h="75819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Model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Size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Code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Commonsense </a:t>
                      </a:r>
                      <a:b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Reasoning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World </a:t>
                      </a:r>
                      <a:b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Knowledge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Reading</a:t>
                      </a:r>
                      <a:b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Comprehension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Math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MMLU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BBH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AGI Eval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50546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MPT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7B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30B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20,5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28,9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57,4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64,9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41,0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50,0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57,5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64,7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4,9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9,1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26,8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46,9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  <a:round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31,0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38,0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23,5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33,8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50546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Falcon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7B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40B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5,6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15,2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56,1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69,2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42,8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56,7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36,0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65,7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4,6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12,6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26,2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55,4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28,0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37,1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21,2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37,0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01092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Llama 1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7B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13B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33B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65B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14,1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18,9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26,0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30,7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60,8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66,1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70,0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70,7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46,2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52,6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58,4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60,5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58,5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62,3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67,6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68,6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6,95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10,9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21,4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30,8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35,1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46,9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57,8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63,4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30,3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37,0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39,8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43,5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23,9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33,9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41,7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47,6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101092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Llama 2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7B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13B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34B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70B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16,8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24,5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27,8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37,5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63,9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66,9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69,9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71,9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48,9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55,4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58,7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63,6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61,3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65,8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68,0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69,4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14,6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28,7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24,2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35,2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45,3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54,8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62,6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68,9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32,6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39,4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44,1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51,2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29,3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39,1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43,4</a:t>
                      </a:r>
                      <a:b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54,2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47305140" name=""/>
          <p:cNvSpPr/>
          <p:nvPr/>
        </p:nvSpPr>
        <p:spPr bwMode="auto">
          <a:xfrm flipH="0" flipV="0">
            <a:off x="979121" y="3758183"/>
            <a:ext cx="7946080" cy="214526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3623797" name=""/>
          <p:cNvSpPr/>
          <p:nvPr/>
        </p:nvSpPr>
        <p:spPr bwMode="auto">
          <a:xfrm flipH="0" flipV="0">
            <a:off x="979121" y="2769941"/>
            <a:ext cx="7946080" cy="224938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143482" name=""/>
          <p:cNvSpPr/>
          <p:nvPr/>
        </p:nvSpPr>
        <p:spPr bwMode="auto">
          <a:xfrm flipH="0" flipV="0">
            <a:off x="979121" y="2216394"/>
            <a:ext cx="7946080" cy="210648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593122435" name="Group 2"/>
          <p:cNvGrpSpPr/>
          <p:nvPr/>
        </p:nvGrpSpPr>
        <p:grpSpPr bwMode="auto">
          <a:xfrm>
            <a:off x="0" y="0"/>
            <a:ext cx="9173396" cy="650250"/>
            <a:chOff x="0" y="0"/>
            <a:chExt cx="10076396" cy="867600"/>
          </a:xfrm>
        </p:grpSpPr>
        <p:pic>
          <p:nvPicPr>
            <p:cNvPr id="1203788089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8913859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6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068049552" name="Google Shape;137;p20"/>
          <p:cNvSpPr txBox="1">
            <a:spLocks noGrp="1"/>
          </p:cNvSpPr>
          <p:nvPr>
            <p:ph type="title"/>
          </p:nvPr>
        </p:nvSpPr>
        <p:spPr bwMode="auto">
          <a:xfrm flipH="0" flipV="0">
            <a:off x="2596080" y="144735"/>
            <a:ext cx="6478267" cy="627073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000" b="1" i="0" u="none" strike="noStrike" cap="none" spc="0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Análisis Crítico de los grandes modelos de lenguaje: Llama 2, Falcon PaLM, GPT-3.5 y GPT-4</a:t>
            </a:r>
            <a:endParaRPr sz="2000"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  <a:p>
            <a:pPr>
              <a:defRPr/>
            </a:pPr>
            <a:endParaRPr/>
          </a:p>
        </p:txBody>
      </p:sp>
      <p:sp>
        <p:nvSpPr>
          <p:cNvPr id="2091147739" name=""/>
          <p:cNvSpPr txBox="1"/>
          <p:nvPr/>
        </p:nvSpPr>
        <p:spPr bwMode="auto">
          <a:xfrm flipH="0" flipV="0">
            <a:off x="4480380" y="2419349"/>
            <a:ext cx="183240" cy="304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     </a:t>
            </a:r>
            <a:r>
              <a:rPr/>
              <a:t>    </a:t>
            </a:r>
            <a:endParaRPr/>
          </a:p>
        </p:txBody>
      </p:sp>
      <p:graphicFrame>
        <p:nvGraphicFramePr>
          <p:cNvPr id="878641387" name=""/>
          <p:cNvGraphicFramePr>
            <a:graphicFrameLocks xmlns:a="http://schemas.openxmlformats.org/drawingml/2006/main"/>
          </p:cNvGraphicFramePr>
          <p:nvPr/>
        </p:nvGraphicFramePr>
        <p:xfrm>
          <a:off x="202426" y="771807"/>
          <a:ext cx="3600000" cy="807652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2465367"/>
                <a:gridCol w="1252565"/>
                <a:gridCol w="1252565"/>
                <a:gridCol w="1252565"/>
                <a:gridCol w="1252565"/>
                <a:gridCol w="1252565"/>
              </a:tblGrid>
              <a:tr h="73788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Benchmarks (Shots)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GPT-3,5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GPT-4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PaLM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PaLM-2-L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Llama 2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39828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MMLU (5-shot)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70.0 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86.4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69.3 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78.3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68.9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39828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TriviaQA (1-shot)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81.4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83.1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85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73788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Natural Questions (1-shot)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29.3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37.5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33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39828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QSM8K (8-shot)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57.1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92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56.5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80.7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56.8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73788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HumanEval (0-shot)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48.1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67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26.2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29.9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  <a:tr h="73788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BIG-Bench Hard (3-shot)</a:t>
                      </a:r>
                      <a:endParaRPr sz="1800" b="1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52.3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65.7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 b="1" i="0" u="none">
                          <a:solidFill>
                            <a:schemeClr val="bg2"/>
                          </a:solidFill>
                          <a:latin typeface="Arial"/>
                          <a:ea typeface="Arial"/>
                          <a:cs typeface="Arial"/>
                        </a:rPr>
                        <a:t>51.2</a:t>
                      </a:r>
                      <a:endParaRPr sz="1800" b="1">
                        <a:solidFill>
                          <a:schemeClr val="bg2"/>
                        </a:solidFill>
                      </a:endParaRPr>
                    </a:p>
                  </a:txBody>
                  <a:tcPr marL="0" marR="0"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507491195" name="Group 2"/>
          <p:cNvGrpSpPr/>
          <p:nvPr/>
        </p:nvGrpSpPr>
        <p:grpSpPr bwMode="auto">
          <a:xfrm>
            <a:off x="0" y="0"/>
            <a:ext cx="9173396" cy="650250"/>
            <a:chOff x="0" y="0"/>
            <a:chExt cx="10076396" cy="867600"/>
          </a:xfrm>
        </p:grpSpPr>
        <p:pic>
          <p:nvPicPr>
            <p:cNvPr id="1564844320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0013139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6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75773515" name="Google Shape;137;p20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33378" y="-1143"/>
            <a:ext cx="6478267" cy="627073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000" b="1" i="0" u="none" strike="noStrike" cap="none" spc="0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Diagrama de Estructura de Generación de Preguntas y Respuestas con Llama</a:t>
            </a:r>
            <a:endParaRPr sz="2000"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451207884" name=""/>
          <p:cNvSpPr txBox="1"/>
          <p:nvPr/>
        </p:nvSpPr>
        <p:spPr bwMode="auto">
          <a:xfrm flipH="0" flipV="0">
            <a:off x="4480380" y="2419349"/>
            <a:ext cx="183240" cy="304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     </a:t>
            </a:r>
            <a:r>
              <a:rPr/>
              <a:t>    </a:t>
            </a:r>
            <a:endParaRPr/>
          </a:p>
        </p:txBody>
      </p:sp>
      <p:pic>
        <p:nvPicPr>
          <p:cNvPr id="72521662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0" y="514044"/>
            <a:ext cx="9211644" cy="46732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2380315" name="Group 2"/>
          <p:cNvGrpSpPr/>
          <p:nvPr/>
        </p:nvGrpSpPr>
        <p:grpSpPr bwMode="auto">
          <a:xfrm>
            <a:off x="0" y="0"/>
            <a:ext cx="9173398" cy="650250"/>
            <a:chOff x="0" y="0"/>
            <a:chExt cx="10076398" cy="867600"/>
          </a:xfrm>
        </p:grpSpPr>
        <p:pic>
          <p:nvPicPr>
            <p:cNvPr id="1636968081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83064009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8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62754746" name="Google Shape;137;p20"/>
          <p:cNvSpPr txBox="1">
            <a:spLocks noGrp="1"/>
          </p:cNvSpPr>
          <p:nvPr>
            <p:ph type="title"/>
          </p:nvPr>
        </p:nvSpPr>
        <p:spPr bwMode="auto">
          <a:xfrm>
            <a:off x="2733381" y="-1147"/>
            <a:ext cx="5268285" cy="726898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Conclusiones</a:t>
            </a:r>
            <a:endParaRPr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551628313" name=""/>
          <p:cNvSpPr txBox="1"/>
          <p:nvPr/>
        </p:nvSpPr>
        <p:spPr bwMode="auto">
          <a:xfrm flipH="0" flipV="0">
            <a:off x="614536" y="1078290"/>
            <a:ext cx="8309274" cy="326006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05908" lvl="1" indent="-305908" algn="just">
              <a:lnSpc>
                <a:spcPct val="110000"/>
              </a:lnSpc>
              <a:spcBef>
                <a:spcPts val="1197"/>
              </a:spcBef>
              <a:spcAft>
                <a:spcPts val="1197"/>
              </a:spcAft>
              <a:buFont typeface="Arial"/>
              <a:buChar char="–"/>
              <a:defRPr/>
            </a:pPr>
            <a:r>
              <a:rPr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Se cumplieron los objetivos de la práctica laboral</a:t>
            </a:r>
            <a:endParaRPr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  <a:p>
            <a:pPr marL="305907" lvl="1" indent="-305907" algn="just">
              <a:lnSpc>
                <a:spcPct val="110000"/>
              </a:lnSpc>
              <a:spcBef>
                <a:spcPts val="1196"/>
              </a:spcBef>
              <a:spcAft>
                <a:spcPts val="1196"/>
              </a:spcAft>
              <a:buFont typeface="Arial"/>
              <a:buChar char="–"/>
              <a:defRPr/>
            </a:pPr>
            <a:r>
              <a:rPr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Se realizó un análisis crítico sobre las tendencias de grandes modelos del lenguaje y se determinó que Llama2 sería el más adecuado para la tarea en cuestión.</a:t>
            </a:r>
            <a:endParaRPr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  <a:p>
            <a:pPr marL="305907" lvl="1" indent="-305907" algn="just">
              <a:lnSpc>
                <a:spcPct val="110000"/>
              </a:lnSpc>
              <a:spcBef>
                <a:spcPts val="1196"/>
              </a:spcBef>
              <a:spcAft>
                <a:spcPts val="1196"/>
              </a:spcAft>
              <a:buFont typeface="Arial"/>
              <a:buChar char="–"/>
              <a:defRPr/>
            </a:pPr>
            <a:r>
              <a:rPr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Se definió la estructura del algoritmo generador de preguntas y respuestas.</a:t>
            </a:r>
            <a:endParaRPr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  <a:p>
            <a:pPr lvl="1" algn="just">
              <a:lnSpc>
                <a:spcPct val="110000"/>
              </a:lnSpc>
              <a:spcBef>
                <a:spcPts val="1197"/>
              </a:spcBef>
              <a:spcAft>
                <a:spcPts val="1197"/>
              </a:spcAft>
              <a:defRPr/>
            </a:pPr>
            <a:endParaRPr lang="en-US"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05564141" name="Picture 4"/>
          <p:cNvPicPr/>
          <p:nvPr/>
        </p:nvPicPr>
        <p:blipFill>
          <a:blip r:embed="rId2"/>
          <a:stretch/>
        </p:blipFill>
        <p:spPr bwMode="auto">
          <a:xfrm>
            <a:off x="12197" y="1554"/>
            <a:ext cx="4559800" cy="5140388"/>
          </a:xfrm>
          <a:prstGeom prst="rect">
            <a:avLst/>
          </a:prstGeom>
          <a:ln w="9360">
            <a:noFill/>
          </a:ln>
        </p:spPr>
      </p:pic>
      <p:pic>
        <p:nvPicPr>
          <p:cNvPr id="643221646" name="Picture 6" descr="D:\Diseño\power point\Sin título-1.png"/>
          <p:cNvPicPr/>
          <p:nvPr/>
        </p:nvPicPr>
        <p:blipFill>
          <a:blip r:embed="rId3"/>
          <a:stretch/>
        </p:blipFill>
        <p:spPr bwMode="auto">
          <a:xfrm>
            <a:off x="5418106" y="222046"/>
            <a:ext cx="2867018" cy="693896"/>
          </a:xfrm>
          <a:prstGeom prst="rect">
            <a:avLst/>
          </a:prstGeom>
          <a:ln w="9360">
            <a:noFill/>
          </a:ln>
        </p:spPr>
      </p:pic>
      <p:sp>
        <p:nvSpPr>
          <p:cNvPr id="645509851" name="CustomShape 1"/>
          <p:cNvSpPr/>
          <p:nvPr/>
        </p:nvSpPr>
        <p:spPr bwMode="auto">
          <a:xfrm flipH="0" flipV="0">
            <a:off x="4625597" y="1635653"/>
            <a:ext cx="4487670" cy="20631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81632" tIns="40815" rIns="81632" bIns="40815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sz="2800" b="1" spc="0">
                <a:latin typeface="Arial"/>
                <a:ea typeface="DejaVu Sans"/>
              </a:rPr>
              <a:t>Práctica Laboral</a:t>
            </a:r>
            <a:endParaRPr sz="2800" spc="0">
              <a:latin typeface="Arial"/>
            </a:endParaRPr>
          </a:p>
          <a:p>
            <a:pPr algn="ctr">
              <a:lnSpc>
                <a:spcPct val="150000"/>
              </a:lnSpc>
              <a:defRPr/>
            </a:pPr>
            <a:r>
              <a:rPr lang="es-ES" sz="1300" b="1" spc="0">
                <a:ea typeface="DejaVu Sans"/>
              </a:rPr>
              <a:t>“Plataforma de creación automática de asistentes virtuales con audio y video</a:t>
            </a:r>
            <a:r>
              <a:rPr lang="es-ES" sz="1300" b="1" spc="0">
                <a:ea typeface="DejaVu Sans"/>
              </a:rPr>
              <a:t>”</a:t>
            </a:r>
            <a:endParaRPr sz="1300"/>
          </a:p>
          <a:p>
            <a:pPr lvl="0" algn="ctr">
              <a:defRPr/>
            </a:pPr>
            <a:r>
              <a:rPr lang="es-ES" sz="1300" b="1">
                <a:solidFill>
                  <a:schemeClr val="bg2"/>
                </a:solidFill>
                <a:latin typeface="Arial"/>
                <a:ea typeface="Open Sans"/>
                <a:cs typeface="Open Sans"/>
              </a:rPr>
              <a:t>Autora: </a:t>
            </a:r>
            <a:r>
              <a:rPr lang="es-ES" sz="1300" b="1">
                <a:solidFill>
                  <a:schemeClr val="bg2"/>
                </a:solidFill>
                <a:latin typeface="Arial"/>
                <a:ea typeface="Open Sans"/>
                <a:cs typeface="Open Sans"/>
              </a:rPr>
              <a:t>                </a:t>
            </a:r>
            <a:endParaRPr sz="1300"/>
          </a:p>
          <a:p>
            <a:pPr lvl="0" algn="ctr">
              <a:defRPr/>
            </a:pPr>
            <a:r>
              <a:rPr lang="es-ES" sz="1200" b="1">
                <a:solidFill>
                  <a:schemeClr val="bg2"/>
                </a:solidFill>
                <a:latin typeface="Arial"/>
                <a:ea typeface="Open Sans"/>
                <a:cs typeface="Open Sans"/>
              </a:rPr>
              <a:t>Claudia Queipo García</a:t>
            </a:r>
            <a:endParaRPr sz="1300" b="1">
              <a:solidFill>
                <a:schemeClr val="bg2"/>
              </a:solidFill>
              <a:latin typeface="Arial"/>
              <a:ea typeface="Open Sans"/>
              <a:cs typeface="Open Sans"/>
            </a:endParaRPr>
          </a:p>
          <a:p>
            <a:pPr lvl="0" algn="ctr">
              <a:defRPr/>
            </a:pPr>
            <a:endParaRPr sz="1200"/>
          </a:p>
          <a:p>
            <a:pPr marL="0" lvl="0" indent="0" algn="ctr">
              <a:defRPr/>
            </a:pPr>
            <a:r>
              <a:rPr lang="es-ES" sz="1200" b="1">
                <a:solidFill>
                  <a:schemeClr val="bg2"/>
                </a:solidFill>
                <a:latin typeface="Arial"/>
                <a:ea typeface="Open Sans"/>
                <a:cs typeface="Open Sans"/>
              </a:rPr>
              <a:t>Tutor: </a:t>
            </a:r>
            <a:r>
              <a:rPr lang="es-ES" sz="1200" b="1">
                <a:solidFill>
                  <a:schemeClr val="bg2"/>
                </a:solidFill>
                <a:latin typeface="Arial"/>
              </a:rPr>
              <a:t>Dr.C Dionis López Ramos</a:t>
            </a:r>
            <a:endParaRPr sz="1200"/>
          </a:p>
        </p:txBody>
      </p:sp>
      <p:pic>
        <p:nvPicPr>
          <p:cNvPr id="838719218" name="Google Shape;130;p19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4819617" y="815887"/>
            <a:ext cx="4063999" cy="577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9955761" name="Google Shape;136;p20"/>
          <p:cNvSpPr txBox="1">
            <a:spLocks noGrp="1"/>
          </p:cNvSpPr>
          <p:nvPr>
            <p:ph type="subTitle" idx="1"/>
          </p:nvPr>
        </p:nvSpPr>
        <p:spPr bwMode="auto">
          <a:xfrm flipH="0" flipV="0">
            <a:off x="399252" y="987473"/>
            <a:ext cx="8345495" cy="4217097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451958" indent="-305908">
              <a:buClr>
                <a:schemeClr val="accent1"/>
              </a:buClr>
              <a:buSzPts val="1300"/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Análisis del estado del arte. 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cs typeface="Lato"/>
            </a:endParaRPr>
          </a:p>
          <a:p>
            <a:pPr marL="451958" indent="-305908">
              <a:buClr>
                <a:schemeClr val="accent1"/>
              </a:buClr>
              <a:buSzPts val="1300"/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Estudio de la investigación de José Ernesto Duvalón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cs typeface="Lato"/>
            </a:endParaRPr>
          </a:p>
          <a:p>
            <a:pPr marL="451958" indent="-305908">
              <a:buClr>
                <a:schemeClr val="accent1"/>
              </a:buClr>
              <a:buSzPts val="1300"/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Modificación del algoritmo de generación de preguntas y respuestas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cs typeface="Lato"/>
            </a:endParaRPr>
          </a:p>
          <a:p>
            <a:pPr marL="451958" indent="-305908">
              <a:buClr>
                <a:schemeClr val="accent1"/>
              </a:buClr>
              <a:buSzPts val="1300"/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Integración de un modelo largo del lenguaje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cs typeface="Lato"/>
            </a:endParaRPr>
          </a:p>
          <a:p>
            <a:pPr marL="451958" indent="-305908">
              <a:buClr>
                <a:schemeClr val="accent1"/>
              </a:buClr>
              <a:buSzPts val="1300"/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Análisis y diseño del proceso de integración y creación de la plataforma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cs typeface="Lato"/>
            </a:endParaRPr>
          </a:p>
          <a:p>
            <a:pPr marL="451958" indent="-305908">
              <a:buClr>
                <a:schemeClr val="accent1"/>
              </a:buClr>
              <a:buSzPts val="1300"/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Estudio de tecnologías para el análisis de texto y conversión de audio a texto (p.ej., Wispher)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cs typeface="Lato"/>
            </a:endParaRPr>
          </a:p>
          <a:p>
            <a:pPr marL="451958" indent="-305908">
              <a:buClr>
                <a:schemeClr val="accent1"/>
              </a:buClr>
              <a:buSzPts val="1300"/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Implementación de la plataforma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  <a:p>
            <a:pPr marL="451958" indent="-305908">
              <a:buClr>
                <a:schemeClr val="accent1"/>
              </a:buClr>
              <a:buSzPts val="1300"/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Pruebas y despliegue de la plataforma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</p:txBody>
      </p:sp>
      <p:grpSp>
        <p:nvGrpSpPr>
          <p:cNvPr id="1252886453" name="Group 2"/>
          <p:cNvGrpSpPr/>
          <p:nvPr/>
        </p:nvGrpSpPr>
        <p:grpSpPr bwMode="auto">
          <a:xfrm>
            <a:off x="0" y="0"/>
            <a:ext cx="9173399" cy="650250"/>
            <a:chOff x="0" y="0"/>
            <a:chExt cx="10076399" cy="867600"/>
          </a:xfrm>
        </p:grpSpPr>
        <p:pic>
          <p:nvPicPr>
            <p:cNvPr id="1789314104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51299948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9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43256546" name="Google Shape;137;p20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8333" y="-1147"/>
            <a:ext cx="5268285" cy="642253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Objetivos</a:t>
            </a:r>
            <a:endParaRPr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104115460" name="Group 2"/>
          <p:cNvGrpSpPr/>
          <p:nvPr/>
        </p:nvGrpSpPr>
        <p:grpSpPr bwMode="auto">
          <a:xfrm>
            <a:off x="0" y="0"/>
            <a:ext cx="9173397" cy="650250"/>
            <a:chOff x="0" y="0"/>
            <a:chExt cx="10076397" cy="867600"/>
          </a:xfrm>
        </p:grpSpPr>
        <p:pic>
          <p:nvPicPr>
            <p:cNvPr id="1920845450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14110742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7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05944067" name="Google Shape;137;p20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33379" y="-1144"/>
            <a:ext cx="6478267" cy="627074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200" b="1" i="0" u="none" strike="noStrike" cap="none" spc="0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Requisitos Funcionales: Frontend</a:t>
            </a:r>
            <a:endParaRPr sz="2200"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55568816" name="Google Shape;136;p20"/>
          <p:cNvSpPr txBox="1">
            <a:spLocks noGrp="1"/>
          </p:cNvSpPr>
          <p:nvPr>
            <p:ph type="subTitle" idx="1"/>
          </p:nvPr>
        </p:nvSpPr>
        <p:spPr bwMode="auto">
          <a:xfrm flipH="0" flipV="0">
            <a:off x="399251" y="987471"/>
            <a:ext cx="8345494" cy="4217096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RF 1- Registro de el usuario usando su correo electrónico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cs typeface="Lato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RF 2- </a:t>
            </a: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Inicio de  sesión en el sistema tanto con el correo electrónico, como con su cuenta de google o facebook del usuario.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cs typeface="Lato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RF 3- Generación de preguntas y respuestas a partir de un contexto dado.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RF 4- Generar los archivos de conocimiento para el asistente virtual.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RF 5- Entrenar asistente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RF 6-	Crear, editar, visualizar, buscar, eliminar y probar asistentes virtuales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  <a:p>
            <a:pPr>
              <a:defRPr/>
            </a:pPr>
            <a:endParaRPr lang="en-US" sz="2000" b="0" i="0" u="none" strike="noStrike" cap="none" spc="0">
              <a:solidFill>
                <a:schemeClr val="accent1"/>
              </a:solidFill>
              <a:latin typeface="Lato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65111453" name="Group 2"/>
          <p:cNvGrpSpPr/>
          <p:nvPr/>
        </p:nvGrpSpPr>
        <p:grpSpPr bwMode="auto">
          <a:xfrm>
            <a:off x="0" y="0"/>
            <a:ext cx="9173396" cy="650250"/>
            <a:chOff x="0" y="0"/>
            <a:chExt cx="10076396" cy="867600"/>
          </a:xfrm>
        </p:grpSpPr>
        <p:pic>
          <p:nvPicPr>
            <p:cNvPr id="1999749473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2867127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6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62042252" name="Google Shape;137;p20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33378" y="-1143"/>
            <a:ext cx="6478266" cy="627073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200" b="1" i="0" u="none" strike="noStrike" cap="none" spc="0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Requisitos Funcionales: Backend</a:t>
            </a:r>
            <a:endParaRPr sz="2200"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715309057" name="Google Shape;136;p20"/>
          <p:cNvSpPr txBox="1">
            <a:spLocks noGrp="1"/>
          </p:cNvSpPr>
          <p:nvPr>
            <p:ph type="subTitle" idx="1"/>
          </p:nvPr>
        </p:nvSpPr>
        <p:spPr bwMode="auto">
          <a:xfrm flipH="0" flipV="0">
            <a:off x="399250" y="987471"/>
            <a:ext cx="8345493" cy="4217095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RF 1- Registro de el usuario usando su correo electrónico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cs typeface="Lato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RF 2- </a:t>
            </a: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Inicio de  sesión en el sistema tanto con el correo electrónico, como con su cuenta de google o facebook del usuario.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cs typeface="Lato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RF 3- Generación de preguntas 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RF 4- Evaluación de las preguntas generadas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RF 5- Generación de respuestas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RF 6- Generar los archivos de conocimiento para el asistente virtual.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RF 7- Entrenar asistente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Lato"/>
                <a:ea typeface="Lato"/>
                <a:cs typeface="Lato"/>
              </a:rPr>
              <a:t>RF 8-	Crear, editar, eliminar y probar asistentes virtuales</a:t>
            </a:r>
            <a:endParaRPr lang="en-US" sz="2000" b="0" i="0" u="none" strike="noStrike" cap="none" spc="0">
              <a:solidFill>
                <a:schemeClr val="accent1"/>
              </a:solidFill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61051629" name="Group 2"/>
          <p:cNvGrpSpPr/>
          <p:nvPr/>
        </p:nvGrpSpPr>
        <p:grpSpPr bwMode="auto">
          <a:xfrm>
            <a:off x="0" y="0"/>
            <a:ext cx="9173396" cy="650250"/>
            <a:chOff x="0" y="0"/>
            <a:chExt cx="10076396" cy="867600"/>
          </a:xfrm>
        </p:grpSpPr>
        <p:pic>
          <p:nvPicPr>
            <p:cNvPr id="336152555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28752442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6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55675494" name="Google Shape;137;p20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33378" y="-1143"/>
            <a:ext cx="6478266" cy="627073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200" b="1" i="0" u="none" strike="noStrike" cap="none" spc="0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Modelo Entidad Relación</a:t>
            </a:r>
            <a:endParaRPr sz="2200"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38885698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958727" y="625929"/>
            <a:ext cx="6717161" cy="42694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48532002" name="Group 2"/>
          <p:cNvGrpSpPr/>
          <p:nvPr/>
        </p:nvGrpSpPr>
        <p:grpSpPr bwMode="auto">
          <a:xfrm>
            <a:off x="0" y="0"/>
            <a:ext cx="9173396" cy="650250"/>
            <a:chOff x="0" y="0"/>
            <a:chExt cx="10076396" cy="867600"/>
          </a:xfrm>
        </p:grpSpPr>
        <p:pic>
          <p:nvPicPr>
            <p:cNvPr id="183053255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28115337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6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967611442" name="Google Shape;137;p20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33378" y="-1143"/>
            <a:ext cx="6478266" cy="627073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200" b="1" i="0" u="none" strike="noStrike" cap="none" spc="0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Actores del sistema</a:t>
            </a:r>
            <a:endParaRPr sz="2200"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  <p:graphicFrame>
        <p:nvGraphicFramePr>
          <p:cNvPr id="2037530387" name=""/>
          <p:cNvGraphicFramePr>
            <a:graphicFrameLocks xmlns:a="http://schemas.openxmlformats.org/drawingml/2006/main"/>
          </p:cNvGraphicFramePr>
          <p:nvPr/>
        </p:nvGraphicFramePr>
        <p:xfrm>
          <a:off x="970540" y="1028700"/>
          <a:ext cx="6095999" cy="807652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640609"/>
                <a:gridCol w="3640609"/>
              </a:tblGrid>
              <a:tr h="487194">
                <a:tc>
                  <a:txBody>
                    <a:bodyPr/>
                    <a:p>
                      <a:pPr>
                        <a:defRPr/>
                      </a:pPr>
                      <a:r>
                        <a:rPr sz="2000"/>
                        <a:t>Actor</a:t>
                      </a:r>
                      <a:endParaRPr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000"/>
                        <a:t>Tareas que realiza</a:t>
                      </a:r>
                      <a:endParaRPr sz="2000"/>
                    </a:p>
                  </a:txBody>
                  <a:tcPr/>
                </a:tc>
              </a:tr>
              <a:tr h="1189712">
                <a:tc>
                  <a:txBody>
                    <a:bodyPr/>
                    <a:p>
                      <a:pPr>
                        <a:defRPr/>
                      </a:pPr>
                      <a:r>
                        <a:rPr sz="1800">
                          <a:solidFill>
                            <a:schemeClr val="bg2"/>
                          </a:solidFill>
                        </a:rPr>
                        <a:t>Cliente</a:t>
                      </a:r>
                      <a:endParaRPr sz="180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>
                          <a:solidFill>
                            <a:schemeClr val="bg2"/>
                          </a:solidFill>
                        </a:rPr>
                        <a:t>Crea, edita, visualiza, elimina, prueba y entrena sus asistentes.</a:t>
                      </a:r>
                      <a:endParaRPr sz="180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1121556">
                <a:tc>
                  <a:txBody>
                    <a:bodyPr/>
                    <a:p>
                      <a:pPr>
                        <a:defRPr/>
                      </a:pPr>
                      <a:r>
                        <a:rPr sz="1800">
                          <a:solidFill>
                            <a:schemeClr val="bg2"/>
                          </a:solidFill>
                        </a:rPr>
                        <a:t>Administrador</a:t>
                      </a:r>
                      <a:endParaRPr sz="1800">
                        <a:solidFill>
                          <a:schemeClr val="bg2"/>
                        </a:solidFill>
                      </a:endParaRPr>
                    </a:p>
                    <a:p>
                      <a:pPr>
                        <a:defRPr/>
                      </a:pPr>
                      <a:endParaRPr sz="180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>
                          <a:solidFill>
                            <a:schemeClr val="bg2"/>
                          </a:solidFill>
                        </a:rPr>
                        <a:t>Administra la base de datos del sistema, arregla fallos e implementa nuevas funcionalidades.</a:t>
                      </a:r>
                      <a:endParaRPr sz="180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174198940" name="Group 2"/>
          <p:cNvGrpSpPr/>
          <p:nvPr/>
        </p:nvGrpSpPr>
        <p:grpSpPr bwMode="auto">
          <a:xfrm>
            <a:off x="0" y="0"/>
            <a:ext cx="9173396" cy="650250"/>
            <a:chOff x="0" y="0"/>
            <a:chExt cx="10076396" cy="867600"/>
          </a:xfrm>
        </p:grpSpPr>
        <p:pic>
          <p:nvPicPr>
            <p:cNvPr id="374927770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55610111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6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57075656" name="Google Shape;137;p20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33378" y="-1143"/>
            <a:ext cx="6478267" cy="627073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200" b="1" i="0" u="none" strike="noStrike" cap="none" spc="0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Diagrama de Secuencia</a:t>
            </a:r>
            <a:endParaRPr sz="2200"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54726640" name=""/>
          <p:cNvSpPr txBox="1"/>
          <p:nvPr/>
        </p:nvSpPr>
        <p:spPr bwMode="auto">
          <a:xfrm flipH="0" flipV="0">
            <a:off x="4480380" y="2419349"/>
            <a:ext cx="183240" cy="304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     </a:t>
            </a:r>
            <a:r>
              <a:rPr/>
              <a:t>    </a:t>
            </a:r>
            <a:endParaRPr/>
          </a:p>
        </p:txBody>
      </p:sp>
      <p:pic>
        <p:nvPicPr>
          <p:cNvPr id="172457991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935120" y="683169"/>
            <a:ext cx="7029819" cy="4301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16761783" name="Group 2"/>
          <p:cNvGrpSpPr/>
          <p:nvPr/>
        </p:nvGrpSpPr>
        <p:grpSpPr bwMode="auto">
          <a:xfrm>
            <a:off x="0" y="0"/>
            <a:ext cx="9173396" cy="650250"/>
            <a:chOff x="0" y="0"/>
            <a:chExt cx="10076396" cy="867600"/>
          </a:xfrm>
        </p:grpSpPr>
        <p:pic>
          <p:nvPicPr>
            <p:cNvPr id="294252603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22352426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6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92901035" name="Google Shape;137;p20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33378" y="-1143"/>
            <a:ext cx="6478267" cy="627073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200" b="1" i="0" u="none" strike="noStrike" cap="none" spc="0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Diagrama de Actividades</a:t>
            </a:r>
            <a:endParaRPr sz="2200"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829566907" name=""/>
          <p:cNvSpPr txBox="1"/>
          <p:nvPr/>
        </p:nvSpPr>
        <p:spPr bwMode="auto">
          <a:xfrm flipH="0" flipV="0">
            <a:off x="4480380" y="2419349"/>
            <a:ext cx="183240" cy="304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     </a:t>
            </a:r>
            <a:r>
              <a:rPr/>
              <a:t>    </a:t>
            </a:r>
            <a:endParaRPr/>
          </a:p>
        </p:txBody>
      </p:sp>
      <p:pic>
        <p:nvPicPr>
          <p:cNvPr id="104425450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742788" y="653257"/>
            <a:ext cx="7600395" cy="43525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2660121" name="Group 2"/>
          <p:cNvGrpSpPr/>
          <p:nvPr/>
        </p:nvGrpSpPr>
        <p:grpSpPr bwMode="auto">
          <a:xfrm>
            <a:off x="0" y="0"/>
            <a:ext cx="9173396" cy="650250"/>
            <a:chOff x="0" y="0"/>
            <a:chExt cx="10076396" cy="867600"/>
          </a:xfrm>
        </p:grpSpPr>
        <p:pic>
          <p:nvPicPr>
            <p:cNvPr id="1948135883" name="Picture 3"/>
            <p:cNvPicPr/>
            <p:nvPr/>
          </p:nvPicPr>
          <p:blipFill>
            <a:blip r:embed="rId2"/>
            <a:stretch/>
          </p:blipFill>
          <p:spPr bwMode="auto">
            <a:xfrm>
              <a:off x="2991960" y="0"/>
              <a:ext cx="7084440" cy="86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36489796" name="Picture 6" descr="D:\Diseño\power point\Sin título-1.png"/>
            <p:cNvPicPr/>
            <p:nvPr/>
          </p:nvPicPr>
          <p:blipFill>
            <a:blip r:embed="rId3"/>
            <a:stretch/>
          </p:blipFill>
          <p:spPr bwMode="auto">
            <a:xfrm>
              <a:off x="0" y="49676"/>
              <a:ext cx="2941920" cy="711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55807495" name="Google Shape;137;p20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33378" y="-1143"/>
            <a:ext cx="6478267" cy="627073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" sz="2200" b="1" i="0" u="none" strike="noStrike" cap="none" spc="0">
                <a:solidFill>
                  <a:schemeClr val="bg1"/>
                </a:solidFill>
                <a:latin typeface="Montserrat"/>
                <a:ea typeface="Montserrat"/>
                <a:cs typeface="Montserrat"/>
              </a:rPr>
              <a:t>Propuesta de Interfaces.</a:t>
            </a:r>
            <a:endParaRPr sz="2200"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263311323" name=""/>
          <p:cNvSpPr txBox="1"/>
          <p:nvPr/>
        </p:nvSpPr>
        <p:spPr bwMode="auto">
          <a:xfrm flipH="0" flipV="0">
            <a:off x="4480380" y="2419349"/>
            <a:ext cx="183240" cy="304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     </a:t>
            </a:r>
            <a:r>
              <a:rPr/>
              <a:t>    </a:t>
            </a:r>
            <a:endParaRPr/>
          </a:p>
        </p:txBody>
      </p:sp>
      <p:pic>
        <p:nvPicPr>
          <p:cNvPr id="1749219424" name=""/>
          <p:cNvPicPr>
            <a:picLocks noChangeAspect="1"/>
          </p:cNvPicPr>
          <p:nvPr/>
        </p:nvPicPr>
        <p:blipFill>
          <a:blip r:embed="rId4"/>
          <a:srcRect l="0" t="8680" r="0" b="19105"/>
          <a:stretch/>
        </p:blipFill>
        <p:spPr bwMode="auto">
          <a:xfrm rot="0" flipH="0" flipV="0">
            <a:off x="32087" y="817562"/>
            <a:ext cx="9105928" cy="3873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ONLYOFFICE/7.4.0.163</Application>
  <DocSecurity>0</DocSecurity>
  <PresentationFormat>Presentación en pantalla (16:9)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Fórum CIENES “Plataforma de creación automática de asistentes virtuales con audio y video”</dc:title>
  <dc:subject/>
  <dc:creator/>
  <cp:keywords/>
  <dc:description/>
  <dc:identifier/>
  <dc:language/>
  <cp:lastModifiedBy/>
  <cp:revision>25</cp:revision>
  <dcterms:modified xsi:type="dcterms:W3CDTF">2023-12-05T13:06:28Z</dcterms:modified>
  <cp:category/>
  <cp:contentStatus/>
  <cp:version/>
</cp:coreProperties>
</file>