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8" autoAdjust="0"/>
    <p:restoredTop sz="94660"/>
  </p:normalViewPr>
  <p:slideViewPr>
    <p:cSldViewPr snapToGrid="0">
      <p:cViewPr>
        <p:scale>
          <a:sx n="100" d="100"/>
          <a:sy n="100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de.ashley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369676" y="7473513"/>
            <a:ext cx="768659" cy="3224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28" name="Group 27"/>
          <p:cNvGrpSpPr/>
          <p:nvPr/>
        </p:nvGrpSpPr>
        <p:grpSpPr>
          <a:xfrm>
            <a:off x="2698424" y="3811952"/>
            <a:ext cx="2114646" cy="1163079"/>
            <a:chOff x="5926864" y="2525204"/>
            <a:chExt cx="1104477" cy="1044490"/>
          </a:xfrm>
        </p:grpSpPr>
        <p:sp>
          <p:nvSpPr>
            <p:cNvPr id="24" name="Oval 23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6864" y="2594121"/>
              <a:ext cx="1104477" cy="97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pick_open_reference_otus.py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33497" y="1420882"/>
            <a:ext cx="1316527" cy="400859"/>
            <a:chOff x="6720610" y="1090416"/>
            <a:chExt cx="2133900" cy="629819"/>
          </a:xfrm>
        </p:grpSpPr>
        <p:sp>
          <p:nvSpPr>
            <p:cNvPr id="33" name="Oval 32"/>
            <p:cNvSpPr/>
            <p:nvPr/>
          </p:nvSpPr>
          <p:spPr>
            <a:xfrm>
              <a:off x="6720610" y="1090416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841" y="1094911"/>
              <a:ext cx="1881669" cy="625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PANDAseq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87341" y="2631959"/>
            <a:ext cx="2364454" cy="592638"/>
            <a:chOff x="5544442" y="1479927"/>
            <a:chExt cx="3192567" cy="717390"/>
          </a:xfrm>
        </p:grpSpPr>
        <p:sp>
          <p:nvSpPr>
            <p:cNvPr id="37" name="Oval 36"/>
            <p:cNvSpPr/>
            <p:nvPr/>
          </p:nvSpPr>
          <p:spPr>
            <a:xfrm>
              <a:off x="5573801" y="1479927"/>
              <a:ext cx="1622569" cy="520365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442" y="1571992"/>
              <a:ext cx="3192567" cy="625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add_qiime_labels.py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500336" y="4073019"/>
            <a:ext cx="676496" cy="606045"/>
            <a:chOff x="5535642" y="3132991"/>
            <a:chExt cx="1805001" cy="1332511"/>
          </a:xfrm>
        </p:grpSpPr>
        <p:sp>
          <p:nvSpPr>
            <p:cNvPr id="40" name="Oval 39"/>
            <p:cNvSpPr/>
            <p:nvPr/>
          </p:nvSpPr>
          <p:spPr>
            <a:xfrm>
              <a:off x="5641227" y="3132991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35642" y="3247427"/>
              <a:ext cx="1805001" cy="121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</a:t>
              </a:r>
              <a:r>
                <a:rPr lang="en-US" sz="1000" dirty="0" err="1"/>
                <a:t>summarize_table</a:t>
              </a:r>
              <a:endParaRPr lang="en-US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76051" y="701445"/>
            <a:ext cx="1577797" cy="1353805"/>
            <a:chOff x="3187581" y="206734"/>
            <a:chExt cx="2423933" cy="1592848"/>
          </a:xfrm>
        </p:grpSpPr>
        <p:sp>
          <p:nvSpPr>
            <p:cNvPr id="45" name="Rectangle 44"/>
            <p:cNvSpPr/>
            <p:nvPr/>
          </p:nvSpPr>
          <p:spPr>
            <a:xfrm>
              <a:off x="3236180" y="206734"/>
              <a:ext cx="2375334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87581" y="221894"/>
              <a:ext cx="2403706" cy="157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Paired-end reads of raw Illumina sequence </a:t>
              </a:r>
            </a:p>
            <a:p>
              <a:pPr algn="ctr"/>
              <a:r>
                <a:rPr lang="en-US" sz="1000" b="1" dirty="0"/>
                <a:t>.</a:t>
              </a:r>
              <a:r>
                <a:rPr lang="en-US" sz="1000" b="1" dirty="0" err="1"/>
                <a:t>fastq</a:t>
              </a:r>
              <a:endParaRPr lang="en-US" sz="10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51517" y="1927933"/>
            <a:ext cx="1228230" cy="630789"/>
            <a:chOff x="7406395" y="1046946"/>
            <a:chExt cx="2121868" cy="1016149"/>
          </a:xfrm>
        </p:grpSpPr>
        <p:sp>
          <p:nvSpPr>
            <p:cNvPr id="46" name="Rectangle 45"/>
            <p:cNvSpPr/>
            <p:nvPr/>
          </p:nvSpPr>
          <p:spPr>
            <a:xfrm>
              <a:off x="7658291" y="1075556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6395" y="1046946"/>
              <a:ext cx="2121868" cy="1016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Mapping file</a:t>
              </a:r>
            </a:p>
            <a:p>
              <a:pPr algn="ctr"/>
              <a:r>
                <a:rPr lang="en-US" sz="1000" b="1" dirty="0"/>
                <a:t>.txt</a:t>
              </a:r>
            </a:p>
          </p:txBody>
        </p:sp>
      </p:grpSp>
      <p:cxnSp>
        <p:nvCxnSpPr>
          <p:cNvPr id="52" name="Elbow Connector 51"/>
          <p:cNvCxnSpPr/>
          <p:nvPr/>
        </p:nvCxnSpPr>
        <p:spPr>
          <a:xfrm rot="16200000" flipH="1">
            <a:off x="3154261" y="1180161"/>
            <a:ext cx="293624" cy="443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4"/>
          </p:cNvCxnSpPr>
          <p:nvPr/>
        </p:nvCxnSpPr>
        <p:spPr>
          <a:xfrm>
            <a:off x="4034026" y="1752078"/>
            <a:ext cx="18934" cy="1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22331" y="143843"/>
            <a:ext cx="616773" cy="24758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8" name="Oval 57"/>
          <p:cNvSpPr/>
          <p:nvPr/>
        </p:nvSpPr>
        <p:spPr>
          <a:xfrm>
            <a:off x="5813149" y="61630"/>
            <a:ext cx="638887" cy="204895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63" name="Group 62"/>
          <p:cNvGrpSpPr/>
          <p:nvPr/>
        </p:nvGrpSpPr>
        <p:grpSpPr>
          <a:xfrm>
            <a:off x="2869246" y="1925092"/>
            <a:ext cx="2266947" cy="400110"/>
            <a:chOff x="5477012" y="2128304"/>
            <a:chExt cx="1980486" cy="739327"/>
          </a:xfrm>
        </p:grpSpPr>
        <p:sp>
          <p:nvSpPr>
            <p:cNvPr id="61" name="Rectangle 60"/>
            <p:cNvSpPr/>
            <p:nvPr/>
          </p:nvSpPr>
          <p:spPr>
            <a:xfrm>
              <a:off x="5697388" y="2222103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7012" y="2128304"/>
              <a:ext cx="1980486" cy="73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Separate, quality-controlled </a:t>
              </a:r>
              <a:r>
                <a:rPr lang="en-US" sz="1000" dirty="0" err="1"/>
                <a:t>fasta</a:t>
              </a:r>
              <a:r>
                <a:rPr lang="en-US" sz="1000" dirty="0"/>
                <a:t>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files </a:t>
              </a:r>
              <a:r>
                <a:rPr lang="en-US" sz="1000" dirty="0"/>
                <a:t>of merged reads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89156" y="446981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Paired-end Illumina sequencing 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50150" y="1859129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Create this specific to </a:t>
            </a:r>
          </a:p>
          <a:p>
            <a:pPr algn="ctr"/>
            <a:r>
              <a:rPr lang="en-US" sz="1000" i="1" dirty="0"/>
              <a:t>your experiment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07896" y="2361314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78069" y="3190978"/>
            <a:ext cx="1663725" cy="44967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2720895" y="3128645"/>
            <a:ext cx="1949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Merged file of all </a:t>
            </a:r>
            <a:r>
              <a:rPr lang="en-US" sz="1000" dirty="0" err="1"/>
              <a:t>seqs</a:t>
            </a:r>
            <a:r>
              <a:rPr lang="en-US" sz="1000" dirty="0"/>
              <a:t> in all  samples</a:t>
            </a:r>
          </a:p>
          <a:p>
            <a:pPr algn="ctr"/>
            <a:r>
              <a:rPr lang="en-US" sz="1000" b="1" dirty="0" err="1"/>
              <a:t>combined_seqs.fna</a:t>
            </a:r>
            <a:endParaRPr lang="en-US" sz="10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489345" y="2344257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77015" y="3635759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/>
          <p:cNvSpPr/>
          <p:nvPr/>
        </p:nvSpPr>
        <p:spPr>
          <a:xfrm>
            <a:off x="4676366" y="3324075"/>
            <a:ext cx="172088" cy="13613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8" name="Oval 77"/>
          <p:cNvSpPr/>
          <p:nvPr/>
        </p:nvSpPr>
        <p:spPr>
          <a:xfrm>
            <a:off x="4998775" y="4411109"/>
            <a:ext cx="638887" cy="204895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9" name="Oval 78"/>
          <p:cNvSpPr/>
          <p:nvPr/>
        </p:nvSpPr>
        <p:spPr>
          <a:xfrm>
            <a:off x="4998775" y="4643129"/>
            <a:ext cx="638887" cy="204895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81" name="Group 80"/>
          <p:cNvGrpSpPr/>
          <p:nvPr/>
        </p:nvGrpSpPr>
        <p:grpSpPr>
          <a:xfrm>
            <a:off x="4877081" y="3293223"/>
            <a:ext cx="1342482" cy="332485"/>
            <a:chOff x="3853619" y="2369271"/>
            <a:chExt cx="1328645" cy="351743"/>
          </a:xfrm>
        </p:grpSpPr>
        <p:sp>
          <p:nvSpPr>
            <p:cNvPr id="74" name="Oval 73"/>
            <p:cNvSpPr/>
            <p:nvPr/>
          </p:nvSpPr>
          <p:spPr>
            <a:xfrm>
              <a:off x="3853619" y="2374427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79553" y="2369271"/>
              <a:ext cx="120271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</a:t>
              </a:r>
              <a:r>
                <a:rPr lang="en-US" sz="1000" dirty="0"/>
                <a:t>ick_otus.py</a:t>
              </a:r>
              <a:endParaRPr lang="en-US" sz="1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98774" y="3739984"/>
            <a:ext cx="1051376" cy="252259"/>
            <a:chOff x="3853619" y="2697611"/>
            <a:chExt cx="1501967" cy="360369"/>
          </a:xfrm>
        </p:grpSpPr>
        <p:sp>
          <p:nvSpPr>
            <p:cNvPr id="75" name="Oval 74"/>
            <p:cNvSpPr/>
            <p:nvPr/>
          </p:nvSpPr>
          <p:spPr>
            <a:xfrm>
              <a:off x="3853619" y="2697611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10135" y="2706237"/>
              <a:ext cx="144545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</a:t>
              </a:r>
              <a:r>
                <a:rPr lang="en-US" sz="1000" dirty="0"/>
                <a:t>ick_rep_set.py</a:t>
              </a:r>
              <a:endParaRPr lang="en-US" sz="10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98777" y="3964801"/>
            <a:ext cx="1020991" cy="286189"/>
            <a:chOff x="3853619" y="3018778"/>
            <a:chExt cx="1458555" cy="408842"/>
          </a:xfrm>
        </p:grpSpPr>
        <p:sp>
          <p:nvSpPr>
            <p:cNvPr id="76" name="Oval 75"/>
            <p:cNvSpPr/>
            <p:nvPr/>
          </p:nvSpPr>
          <p:spPr>
            <a:xfrm>
              <a:off x="3853619" y="3018778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49927" y="3075875"/>
              <a:ext cx="1262247" cy="351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  <a:r>
                <a:rPr lang="en-US" sz="1000" dirty="0"/>
                <a:t>lign_seqs.py</a:t>
              </a:r>
              <a:endParaRPr lang="en-US" sz="1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98776" y="4187216"/>
            <a:ext cx="1291951" cy="277814"/>
            <a:chOff x="3853619" y="3336502"/>
            <a:chExt cx="1845641" cy="396876"/>
          </a:xfrm>
        </p:grpSpPr>
        <p:sp>
          <p:nvSpPr>
            <p:cNvPr id="77" name="Oval 76"/>
            <p:cNvSpPr/>
            <p:nvPr/>
          </p:nvSpPr>
          <p:spPr>
            <a:xfrm>
              <a:off x="3853619" y="3336502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19472" y="3381635"/>
              <a:ext cx="1779788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</a:t>
              </a:r>
              <a:r>
                <a:rPr lang="en-US" sz="1000" dirty="0"/>
                <a:t>ssign_taxonomy.py</a:t>
              </a:r>
              <a:endParaRPr lang="en-US" sz="100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071355" y="4442130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dirty="0"/>
              <a:t>ake_otu_table.py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5065849" y="4672004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dirty="0"/>
              <a:t>ake_phylogeny.py</a:t>
            </a:r>
            <a:endParaRPr lang="en-US" sz="10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637661" y="3616205"/>
            <a:ext cx="15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637661" y="3842435"/>
            <a:ext cx="15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637661" y="4067252"/>
            <a:ext cx="152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590619" y="3490902"/>
            <a:ext cx="950072" cy="18728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98" name="Rectangle 97"/>
          <p:cNvSpPr/>
          <p:nvPr/>
        </p:nvSpPr>
        <p:spPr>
          <a:xfrm>
            <a:off x="6590622" y="3714809"/>
            <a:ext cx="950071" cy="18728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99" name="Rectangle 98"/>
          <p:cNvSpPr/>
          <p:nvPr/>
        </p:nvSpPr>
        <p:spPr>
          <a:xfrm>
            <a:off x="6590622" y="3938858"/>
            <a:ext cx="950071" cy="18728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00" name="Rectangle 99"/>
          <p:cNvSpPr/>
          <p:nvPr/>
        </p:nvSpPr>
        <p:spPr>
          <a:xfrm>
            <a:off x="6585461" y="4157977"/>
            <a:ext cx="955227" cy="18728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6219563" y="334552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List of sequences per OTU (“OTU map”)</a:t>
            </a:r>
          </a:p>
          <a:p>
            <a:pPr algn="ctr"/>
            <a:r>
              <a:rPr lang="en-US" sz="1000" b="1" dirty="0"/>
              <a:t>seqs_otus.txt</a:t>
            </a:r>
            <a:endParaRPr lang="en-US" sz="10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78566" y="3671347"/>
            <a:ext cx="2073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List of one representative sequence </a:t>
            </a:r>
          </a:p>
          <a:p>
            <a:pPr algn="ctr"/>
            <a:r>
              <a:rPr lang="en-US" sz="1000" dirty="0"/>
              <a:t>of each OTU </a:t>
            </a:r>
          </a:p>
          <a:p>
            <a:pPr algn="ctr"/>
            <a:r>
              <a:rPr lang="en-US" sz="1000" b="1" dirty="0" err="1"/>
              <a:t>r</a:t>
            </a:r>
            <a:r>
              <a:rPr lang="en-US" sz="1000" b="1" dirty="0" err="1"/>
              <a:t>ep_set.fna</a:t>
            </a:r>
            <a:endParaRPr 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590617" y="3904859"/>
            <a:ext cx="950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Alignment of representative sequence of each OTU </a:t>
            </a:r>
          </a:p>
          <a:p>
            <a:pPr algn="ctr"/>
            <a:r>
              <a:rPr lang="en-US" sz="1000" b="1" dirty="0" err="1"/>
              <a:t>rep_set_aligned.fna</a:t>
            </a:r>
            <a:endParaRPr lang="en-US" sz="10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4374392" y="2242641"/>
            <a:ext cx="770171" cy="5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4712998" y="2430976"/>
            <a:ext cx="1667740" cy="553998"/>
            <a:chOff x="4705378" y="2667196"/>
            <a:chExt cx="1667740" cy="553998"/>
          </a:xfrm>
        </p:grpSpPr>
        <p:sp>
          <p:nvSpPr>
            <p:cNvPr id="108" name="Rectangle 107"/>
            <p:cNvSpPr/>
            <p:nvPr/>
          </p:nvSpPr>
          <p:spPr>
            <a:xfrm>
              <a:off x="4879395" y="2679102"/>
              <a:ext cx="1303238" cy="51841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05378" y="2667196"/>
              <a:ext cx="16677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 “gold” database for alignment and chimera checking</a:t>
              </a:r>
              <a:endParaRPr lang="en-US" sz="1000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6273953" y="2418461"/>
            <a:ext cx="159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Provided by </a:t>
            </a:r>
            <a:r>
              <a:rPr lang="en-US" sz="1000" i="1" dirty="0" err="1"/>
              <a:t>greengenes</a:t>
            </a:r>
            <a:r>
              <a:rPr lang="en-US" sz="1000" i="1" dirty="0"/>
              <a:t>, </a:t>
            </a:r>
            <a:r>
              <a:rPr lang="en-US" sz="1000" i="1" dirty="0" err="1"/>
              <a:t>rdp</a:t>
            </a:r>
            <a:r>
              <a:rPr lang="en-US" sz="1000" i="1" dirty="0"/>
              <a:t>, etc.</a:t>
            </a:r>
            <a:endParaRPr lang="en-US" sz="1000" i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698084" y="3197514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582215" y="4157274"/>
            <a:ext cx="950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List of taxonomic assignments each OTU</a:t>
            </a:r>
          </a:p>
          <a:p>
            <a:pPr algn="ctr"/>
            <a:r>
              <a:rPr lang="en-US" sz="1000" b="1" dirty="0"/>
              <a:t>rep_set_tax_assignments.txt</a:t>
            </a:r>
            <a:endParaRPr lang="en-US" sz="1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624015" y="4284659"/>
            <a:ext cx="950072" cy="854390"/>
            <a:chOff x="4745998" y="3470892"/>
            <a:chExt cx="1357245" cy="1220559"/>
          </a:xfrm>
        </p:grpSpPr>
        <p:grpSp>
          <p:nvGrpSpPr>
            <p:cNvPr id="4" name="Group 3"/>
            <p:cNvGrpSpPr/>
            <p:nvPr/>
          </p:nvGrpSpPr>
          <p:grpSpPr>
            <a:xfrm>
              <a:off x="4766313" y="3470892"/>
              <a:ext cx="974544" cy="470027"/>
              <a:chOff x="4766313" y="3470892"/>
              <a:chExt cx="974544" cy="470027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4766313" y="3470892"/>
                <a:ext cx="2183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4766313" y="3801792"/>
                <a:ext cx="2183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5064401" y="3673374"/>
                <a:ext cx="676456" cy="267545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4745998" y="3680184"/>
              <a:ext cx="1357245" cy="101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“</a:t>
              </a:r>
              <a:r>
                <a:rPr lang="en-US" sz="1000" dirty="0" err="1"/>
                <a:t>Biom</a:t>
              </a:r>
              <a:r>
                <a:rPr lang="en-US" sz="1000" dirty="0"/>
                <a:t>” OTU table</a:t>
              </a:r>
            </a:p>
            <a:p>
              <a:pPr algn="ctr"/>
              <a:r>
                <a:rPr lang="en-US" sz="1000" b="1" dirty="0" err="1"/>
                <a:t>otu_table.biom</a:t>
              </a:r>
              <a:endParaRPr lang="en-US" sz="10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15523" y="4653963"/>
            <a:ext cx="950072" cy="400110"/>
            <a:chOff x="4734690" y="4003285"/>
            <a:chExt cx="1357245" cy="57158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766313" y="4134163"/>
              <a:ext cx="2183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5064401" y="4012971"/>
              <a:ext cx="676456" cy="267545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34690" y="4003285"/>
              <a:ext cx="1357245" cy="57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Tree file</a:t>
              </a:r>
            </a:p>
            <a:p>
              <a:pPr algn="ctr"/>
              <a:r>
                <a:rPr lang="en-US" sz="1000" b="1" dirty="0" err="1"/>
                <a:t>r</a:t>
              </a:r>
              <a:r>
                <a:rPr lang="en-US" sz="1000" b="1" dirty="0" err="1"/>
                <a:t>ep_phylo.tre</a:t>
              </a:r>
              <a:endParaRPr lang="en-US" sz="1000" b="1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34884" y="1548686"/>
            <a:ext cx="224293" cy="26512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7" name="Oval 116"/>
          <p:cNvSpPr/>
          <p:nvPr/>
        </p:nvSpPr>
        <p:spPr>
          <a:xfrm>
            <a:off x="234885" y="2136455"/>
            <a:ext cx="224293" cy="261123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1242536" y="1616364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237906" y="178531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script</a:t>
            </a:r>
            <a:endParaRPr lang="en-US" sz="1000" dirty="0"/>
          </a:p>
        </p:txBody>
      </p:sp>
      <p:sp>
        <p:nvSpPr>
          <p:cNvPr id="122" name="Hexagon 121"/>
          <p:cNvSpPr/>
          <p:nvPr/>
        </p:nvSpPr>
        <p:spPr>
          <a:xfrm>
            <a:off x="318027" y="2560845"/>
            <a:ext cx="224293" cy="369033"/>
          </a:xfrm>
          <a:prstGeom prst="hexagon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1237906" y="19570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visualization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4884" y="-83541"/>
            <a:ext cx="180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 QIIME workflow example chart </a:t>
            </a:r>
          </a:p>
          <a:p>
            <a:pPr algn="ctr"/>
            <a:r>
              <a:rPr lang="en-US" sz="1000" dirty="0"/>
              <a:t>c</a:t>
            </a:r>
            <a:r>
              <a:rPr lang="en-US" sz="1000" dirty="0"/>
              <a:t>reated by Ashley Shade (</a:t>
            </a:r>
            <a:r>
              <a:rPr lang="en-US" sz="1000" dirty="0">
                <a:hlinkClick r:id="rId2"/>
              </a:rPr>
              <a:t>shade.ashley@gmail.com</a:t>
            </a:r>
            <a:r>
              <a:rPr lang="en-US" sz="1000" dirty="0"/>
              <a:t>)</a:t>
            </a:r>
          </a:p>
          <a:p>
            <a:pPr algn="ctr"/>
            <a:r>
              <a:rPr lang="en-US" sz="1000" dirty="0"/>
              <a:t>w</a:t>
            </a:r>
            <a:r>
              <a:rPr lang="en-US" sz="1000" dirty="0"/>
              <a:t>ith contributions by Siobhan Cusack</a:t>
            </a:r>
          </a:p>
          <a:p>
            <a:pPr algn="ctr"/>
            <a:r>
              <a:rPr lang="en-US" sz="1000" dirty="0"/>
              <a:t>June 2015</a:t>
            </a:r>
            <a:endParaRPr 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660794" y="4309023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637657" y="3610557"/>
            <a:ext cx="207160" cy="16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644317" y="3840967"/>
            <a:ext cx="207160" cy="16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644317" y="4057443"/>
            <a:ext cx="207160" cy="16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2172909" y="4178882"/>
            <a:ext cx="211567" cy="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619697" y="5002515"/>
            <a:ext cx="0" cy="2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159248" y="4492986"/>
            <a:ext cx="1048267" cy="37888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30" name="Rectangle 129"/>
          <p:cNvSpPr/>
          <p:nvPr/>
        </p:nvSpPr>
        <p:spPr>
          <a:xfrm>
            <a:off x="2382941" y="4076092"/>
            <a:ext cx="473519" cy="18728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26" name="TextBox 125"/>
          <p:cNvSpPr txBox="1"/>
          <p:nvPr/>
        </p:nvSpPr>
        <p:spPr>
          <a:xfrm>
            <a:off x="2350969" y="4073022"/>
            <a:ext cx="526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“</a:t>
            </a:r>
            <a:r>
              <a:rPr lang="en-US" sz="1000" dirty="0" err="1"/>
              <a:t>Biom</a:t>
            </a:r>
            <a:r>
              <a:rPr lang="en-US" sz="1000" dirty="0"/>
              <a:t>” OTU table</a:t>
            </a:r>
          </a:p>
          <a:p>
            <a:pPr algn="ctr"/>
            <a:r>
              <a:rPr lang="en-US" sz="1000" b="1" dirty="0" err="1"/>
              <a:t>otu_table.biom</a:t>
            </a:r>
            <a:endParaRPr lang="en-US" sz="1000" b="1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3336299" y="6987524"/>
            <a:ext cx="758524" cy="439246"/>
            <a:chOff x="5926864" y="2525204"/>
            <a:chExt cx="1104477" cy="773497"/>
          </a:xfrm>
        </p:grpSpPr>
        <p:sp>
          <p:nvSpPr>
            <p:cNvPr id="132" name="Oval 13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single_rarefaction.py</a:t>
              </a:r>
              <a:endParaRPr lang="en-US" sz="1000" dirty="0"/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3705312" y="7192417"/>
            <a:ext cx="0" cy="2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384067" y="7508681"/>
            <a:ext cx="2004844" cy="427570"/>
            <a:chOff x="2089284" y="5153748"/>
            <a:chExt cx="2864068" cy="610818"/>
          </a:xfrm>
        </p:grpSpPr>
        <p:sp>
          <p:nvSpPr>
            <p:cNvPr id="135" name="Rectangle 134"/>
            <p:cNvSpPr/>
            <p:nvPr/>
          </p:nvSpPr>
          <p:spPr>
            <a:xfrm>
              <a:off x="2118417" y="5153748"/>
              <a:ext cx="998295" cy="36398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89284" y="5192977"/>
              <a:ext cx="2864068" cy="571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Subsampled “</a:t>
              </a:r>
              <a:r>
                <a:rPr lang="en-US" sz="1000" dirty="0" err="1"/>
                <a:t>biom</a:t>
              </a:r>
              <a:r>
                <a:rPr lang="en-US" sz="1000" dirty="0"/>
                <a:t>” OTU table</a:t>
              </a:r>
            </a:p>
            <a:p>
              <a:pPr algn="ctr"/>
              <a:r>
                <a:rPr lang="en-US" sz="1000" b="1" dirty="0" err="1"/>
                <a:t>otu_table_even.biom</a:t>
              </a:r>
              <a:endParaRPr lang="en-US" sz="1000" b="1" dirty="0"/>
            </a:p>
          </p:txBody>
        </p:sp>
      </p:grpSp>
      <p:cxnSp>
        <p:nvCxnSpPr>
          <p:cNvPr id="14" name="Elbow Connector 13"/>
          <p:cNvCxnSpPr/>
          <p:nvPr/>
        </p:nvCxnSpPr>
        <p:spPr>
          <a:xfrm>
            <a:off x="4138048" y="7641582"/>
            <a:ext cx="869469" cy="2047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4982304" y="7743934"/>
            <a:ext cx="758524" cy="439246"/>
            <a:chOff x="5926864" y="2525204"/>
            <a:chExt cx="1104477" cy="773497"/>
          </a:xfrm>
        </p:grpSpPr>
        <p:sp>
          <p:nvSpPr>
            <p:cNvPr id="137" name="Oval 136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alpha_diversity.py</a:t>
              </a:r>
              <a:endParaRPr lang="en-US" sz="1000" dirty="0"/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5334412" y="7948827"/>
            <a:ext cx="2741" cy="21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140672" y="8192493"/>
            <a:ext cx="2425665" cy="430949"/>
            <a:chOff x="3170147" y="6130634"/>
            <a:chExt cx="3465237" cy="615641"/>
          </a:xfrm>
        </p:grpSpPr>
        <p:sp>
          <p:nvSpPr>
            <p:cNvPr id="140" name="Rectangle 139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0147" y="6174690"/>
              <a:ext cx="3465237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Summary of alpha diversity per community</a:t>
              </a:r>
            </a:p>
            <a:p>
              <a:pPr algn="ctr"/>
              <a:r>
                <a:rPr lang="en-US" sz="1000" b="1" dirty="0"/>
                <a:t>alpha_diversity_even.txt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903771" y="7999898"/>
            <a:ext cx="758524" cy="439246"/>
            <a:chOff x="5926864" y="2525204"/>
            <a:chExt cx="1104477" cy="773497"/>
          </a:xfrm>
        </p:grpSpPr>
        <p:sp>
          <p:nvSpPr>
            <p:cNvPr id="142" name="Oval 14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beta_diversity.py</a:t>
              </a:r>
              <a:endParaRPr lang="en-US" sz="10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471127" y="7970357"/>
            <a:ext cx="948684" cy="593134"/>
            <a:chOff x="5926864" y="2525204"/>
            <a:chExt cx="1104477" cy="1044488"/>
          </a:xfrm>
        </p:grpSpPr>
        <p:sp>
          <p:nvSpPr>
            <p:cNvPr id="145" name="Oval 144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6864" y="2594121"/>
              <a:ext cx="1104477" cy="97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Summarize_taxa_through_plots.py</a:t>
              </a:r>
              <a:endParaRPr lang="en-US" sz="1000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2333227" y="7556234"/>
            <a:ext cx="758524" cy="439246"/>
            <a:chOff x="5926864" y="2525204"/>
            <a:chExt cx="1104477" cy="773497"/>
          </a:xfrm>
        </p:grpSpPr>
        <p:sp>
          <p:nvSpPr>
            <p:cNvPr id="148" name="Oval 14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convert</a:t>
              </a:r>
              <a:endParaRPr lang="en-US" sz="1000" dirty="0"/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>
            <a:off x="4029856" y="7804089"/>
            <a:ext cx="113568" cy="206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4280499" y="8208610"/>
            <a:ext cx="1" cy="2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3783821" y="8563028"/>
            <a:ext cx="150267" cy="20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2" idx="7"/>
          </p:cNvCxnSpPr>
          <p:nvPr/>
        </p:nvCxnSpPr>
        <p:spPr>
          <a:xfrm flipH="1">
            <a:off x="4506379" y="6893537"/>
            <a:ext cx="944652" cy="113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324443" y="8447882"/>
            <a:ext cx="1996059" cy="430949"/>
            <a:chOff x="3086772" y="6130634"/>
            <a:chExt cx="3658263" cy="615641"/>
          </a:xfrm>
        </p:grpSpPr>
        <p:sp>
          <p:nvSpPr>
            <p:cNvPr id="155" name="Rectangle 154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6772" y="6174690"/>
              <a:ext cx="3658263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Resemblance matrix (e.g., </a:t>
              </a:r>
              <a:r>
                <a:rPr lang="en-US" sz="1000" dirty="0" err="1"/>
                <a:t>UniFrac</a:t>
              </a:r>
              <a:r>
                <a:rPr lang="en-US" sz="1000" dirty="0"/>
                <a:t>)</a:t>
              </a:r>
            </a:p>
            <a:p>
              <a:pPr algn="ctr"/>
              <a:r>
                <a:rPr lang="en-US" sz="1000" b="1" dirty="0"/>
                <a:t>unifrac.txt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484637" y="9192330"/>
            <a:ext cx="1856371" cy="562825"/>
            <a:chOff x="5915384" y="2525204"/>
            <a:chExt cx="1104477" cy="360813"/>
          </a:xfrm>
        </p:grpSpPr>
        <p:sp>
          <p:nvSpPr>
            <p:cNvPr id="158" name="Oval 15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15384" y="2624669"/>
              <a:ext cx="1104477" cy="138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principal_coordinates.py</a:t>
              </a:r>
              <a:endParaRPr lang="en-US" sz="395" dirty="0"/>
            </a:p>
          </p:txBody>
        </p:sp>
      </p:grpSp>
      <p:cxnSp>
        <p:nvCxnSpPr>
          <p:cNvPr id="29" name="Elbow Connector 28"/>
          <p:cNvCxnSpPr/>
          <p:nvPr/>
        </p:nvCxnSpPr>
        <p:spPr>
          <a:xfrm flipV="1">
            <a:off x="4437383" y="9589567"/>
            <a:ext cx="2128212" cy="1294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6501226" y="9407027"/>
            <a:ext cx="1227683" cy="858706"/>
            <a:chOff x="5926864" y="2525204"/>
            <a:chExt cx="1104477" cy="773497"/>
          </a:xfrm>
        </p:grpSpPr>
        <p:sp>
          <p:nvSpPr>
            <p:cNvPr id="161" name="Oval 160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make_2d_plots.py</a:t>
              </a:r>
              <a:endParaRPr lang="en-US" sz="1000" dirty="0"/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3796860" y="8832406"/>
            <a:ext cx="254237" cy="187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675783" y="10557517"/>
            <a:ext cx="1615733" cy="865020"/>
            <a:chOff x="4228572" y="6130634"/>
            <a:chExt cx="1348386" cy="352797"/>
          </a:xfrm>
        </p:grpSpPr>
        <p:sp>
          <p:nvSpPr>
            <p:cNvPr id="164" name="Rectangle 163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20798" y="6174687"/>
              <a:ext cx="990211" cy="16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Table of axis scores</a:t>
              </a:r>
            </a:p>
            <a:p>
              <a:pPr algn="ctr"/>
              <a:r>
                <a:rPr lang="en-US" sz="1000" b="1" dirty="0"/>
                <a:t>PCoA.txt</a:t>
              </a:r>
            </a:p>
          </p:txBody>
        </p:sp>
      </p:grpSp>
      <p:cxnSp>
        <p:nvCxnSpPr>
          <p:cNvPr id="166" name="Straight Arrow Connector 165"/>
          <p:cNvCxnSpPr/>
          <p:nvPr/>
        </p:nvCxnSpPr>
        <p:spPr>
          <a:xfrm flipH="1">
            <a:off x="7038228" y="10169374"/>
            <a:ext cx="2741" cy="21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237812" y="10782292"/>
            <a:ext cx="1655681" cy="1161581"/>
            <a:chOff x="4721337" y="7289953"/>
            <a:chExt cx="706180" cy="386739"/>
          </a:xfrm>
        </p:grpSpPr>
        <p:sp>
          <p:nvSpPr>
            <p:cNvPr id="167" name="Hexagon 166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1337" y="7442334"/>
              <a:ext cx="706180" cy="8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PCoA</a:t>
              </a:r>
              <a:r>
                <a:rPr lang="en-US" sz="1000" dirty="0"/>
                <a:t> ordination plots</a:t>
              </a: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>
            <a:off x="3610971" y="7796035"/>
            <a:ext cx="741" cy="4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372371" y="8231920"/>
            <a:ext cx="494327" cy="1065330"/>
            <a:chOff x="4734690" y="7289953"/>
            <a:chExt cx="706180" cy="1521898"/>
          </a:xfrm>
        </p:grpSpPr>
        <p:sp>
          <p:nvSpPr>
            <p:cNvPr id="171" name="Hexagon 170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734690" y="7360906"/>
              <a:ext cx="706180" cy="145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Heatmap</a:t>
              </a:r>
              <a:r>
                <a:rPr lang="en-US" sz="1000" dirty="0"/>
                <a:t>, other visualizations</a:t>
              </a:r>
            </a:p>
          </p:txBody>
        </p:sp>
      </p:grpSp>
      <p:cxnSp>
        <p:nvCxnSpPr>
          <p:cNvPr id="173" name="Straight Arrow Connector 172"/>
          <p:cNvCxnSpPr/>
          <p:nvPr/>
        </p:nvCxnSpPr>
        <p:spPr>
          <a:xfrm flipH="1">
            <a:off x="3126819" y="7633777"/>
            <a:ext cx="234103" cy="335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2876664" y="8195655"/>
            <a:ext cx="741" cy="4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2638683" y="8643701"/>
            <a:ext cx="494327" cy="1219217"/>
            <a:chOff x="4734690" y="7289953"/>
            <a:chExt cx="706180" cy="1741737"/>
          </a:xfrm>
        </p:grpSpPr>
        <p:sp>
          <p:nvSpPr>
            <p:cNvPr id="176" name="Hexagon 175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734690" y="7360904"/>
              <a:ext cx="706180" cy="167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Bar / area charts of composition</a:t>
              </a:r>
            </a:p>
          </p:txBody>
        </p:sp>
      </p:grpSp>
      <p:cxnSp>
        <p:nvCxnSpPr>
          <p:cNvPr id="178" name="Straight Arrow Connector 177"/>
          <p:cNvCxnSpPr/>
          <p:nvPr/>
        </p:nvCxnSpPr>
        <p:spPr>
          <a:xfrm flipH="1">
            <a:off x="3025724" y="7558029"/>
            <a:ext cx="342648" cy="60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10800000" flipV="1">
            <a:off x="2188819" y="7658001"/>
            <a:ext cx="194116" cy="4767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1983820" y="8178914"/>
            <a:ext cx="607501" cy="26897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9"/>
          </a:p>
        </p:txBody>
      </p:sp>
      <p:sp>
        <p:nvSpPr>
          <p:cNvPr id="185" name="TextBox 184"/>
          <p:cNvSpPr txBox="1"/>
          <p:nvPr/>
        </p:nvSpPr>
        <p:spPr>
          <a:xfrm>
            <a:off x="1966995" y="8178691"/>
            <a:ext cx="642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“Classic” OTU table for R or other programs</a:t>
            </a:r>
          </a:p>
          <a:p>
            <a:pPr algn="ctr"/>
            <a:r>
              <a:rPr lang="en-US" sz="1000" b="1" dirty="0"/>
              <a:t>otu_table_even.txt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 flipH="1" flipV="1">
            <a:off x="1934742" y="4324902"/>
            <a:ext cx="385580" cy="709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198</Words>
  <Application>Microsoft Office PowerPoint</Application>
  <PresentationFormat>A3 Paper (297x420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Cusack</dc:creator>
  <cp:lastModifiedBy>Siobhan Cusack</cp:lastModifiedBy>
  <cp:revision>20</cp:revision>
  <dcterms:created xsi:type="dcterms:W3CDTF">2015-06-18T17:57:31Z</dcterms:created>
  <dcterms:modified xsi:type="dcterms:W3CDTF">2015-06-19T20:39:36Z</dcterms:modified>
</cp:coreProperties>
</file>