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6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58" autoAdjust="0"/>
    <p:restoredTop sz="94660"/>
  </p:normalViewPr>
  <p:slideViewPr>
    <p:cSldViewPr snapToGrid="0">
      <p:cViewPr>
        <p:scale>
          <a:sx n="75" d="100"/>
          <a:sy n="75" d="100"/>
        </p:scale>
        <p:origin x="15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5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5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8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5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6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8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8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de.ashley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632634" y="3823764"/>
            <a:ext cx="2114646" cy="1163079"/>
            <a:chOff x="5926864" y="2525204"/>
            <a:chExt cx="1104477" cy="1044490"/>
          </a:xfrm>
        </p:grpSpPr>
        <p:sp>
          <p:nvSpPr>
            <p:cNvPr id="24" name="Oval 23"/>
            <p:cNvSpPr/>
            <p:nvPr/>
          </p:nvSpPr>
          <p:spPr>
            <a:xfrm>
              <a:off x="6010274" y="2525204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26864" y="2594121"/>
              <a:ext cx="1104477" cy="975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pick_open_reference_otus.py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33497" y="1420882"/>
            <a:ext cx="1316527" cy="400859"/>
            <a:chOff x="6720610" y="1090416"/>
            <a:chExt cx="2133900" cy="629819"/>
          </a:xfrm>
        </p:grpSpPr>
        <p:sp>
          <p:nvSpPr>
            <p:cNvPr id="33" name="Oval 32"/>
            <p:cNvSpPr/>
            <p:nvPr/>
          </p:nvSpPr>
          <p:spPr>
            <a:xfrm>
              <a:off x="6720610" y="1090416"/>
              <a:ext cx="1622568" cy="52036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2841" y="1094911"/>
              <a:ext cx="1881669" cy="625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PANDAseq</a:t>
              </a:r>
              <a:endParaRPr lang="en-US" sz="1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087341" y="2631959"/>
            <a:ext cx="2364454" cy="592638"/>
            <a:chOff x="5544442" y="1479927"/>
            <a:chExt cx="3192567" cy="717390"/>
          </a:xfrm>
        </p:grpSpPr>
        <p:sp>
          <p:nvSpPr>
            <p:cNvPr id="37" name="Oval 36"/>
            <p:cNvSpPr/>
            <p:nvPr/>
          </p:nvSpPr>
          <p:spPr>
            <a:xfrm>
              <a:off x="5573801" y="1479927"/>
              <a:ext cx="1622569" cy="520365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44442" y="1571992"/>
              <a:ext cx="3192567" cy="625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add_qiime_labels.py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18026" y="5034900"/>
            <a:ext cx="1470229" cy="946006"/>
            <a:chOff x="5535642" y="3132991"/>
            <a:chExt cx="1805001" cy="1332511"/>
          </a:xfrm>
        </p:grpSpPr>
        <p:sp>
          <p:nvSpPr>
            <p:cNvPr id="40" name="Oval 39"/>
            <p:cNvSpPr/>
            <p:nvPr/>
          </p:nvSpPr>
          <p:spPr>
            <a:xfrm>
              <a:off x="5641227" y="3132991"/>
              <a:ext cx="1622568" cy="52036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35642" y="3247427"/>
              <a:ext cx="1805001" cy="121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biom</a:t>
              </a:r>
              <a:r>
                <a:rPr lang="en-US" sz="1000" dirty="0"/>
                <a:t> </a:t>
              </a:r>
              <a:r>
                <a:rPr lang="en-US" sz="1000" dirty="0" err="1"/>
                <a:t>summarize_table</a:t>
              </a:r>
              <a:endParaRPr lang="en-US" sz="1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276051" y="701445"/>
            <a:ext cx="1577797" cy="1353805"/>
            <a:chOff x="3187581" y="206734"/>
            <a:chExt cx="2423933" cy="1592848"/>
          </a:xfrm>
        </p:grpSpPr>
        <p:sp>
          <p:nvSpPr>
            <p:cNvPr id="45" name="Rectangle 44"/>
            <p:cNvSpPr/>
            <p:nvPr/>
          </p:nvSpPr>
          <p:spPr>
            <a:xfrm>
              <a:off x="3236180" y="206734"/>
              <a:ext cx="2375334" cy="628790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87581" y="221894"/>
              <a:ext cx="2403706" cy="1577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Paired-end reads of raw Illumina sequence </a:t>
              </a:r>
            </a:p>
            <a:p>
              <a:pPr algn="ctr"/>
              <a:r>
                <a:rPr lang="en-US" sz="1000" b="1" dirty="0"/>
                <a:t>.</a:t>
              </a:r>
              <a:r>
                <a:rPr lang="en-US" sz="1000" b="1" dirty="0" err="1"/>
                <a:t>fastq</a:t>
              </a:r>
              <a:endParaRPr lang="en-US" sz="1000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54272" y="962054"/>
            <a:ext cx="1228230" cy="630789"/>
            <a:chOff x="7406395" y="1046946"/>
            <a:chExt cx="2121868" cy="1016149"/>
          </a:xfrm>
        </p:grpSpPr>
        <p:sp>
          <p:nvSpPr>
            <p:cNvPr id="46" name="Rectangle 45"/>
            <p:cNvSpPr/>
            <p:nvPr/>
          </p:nvSpPr>
          <p:spPr>
            <a:xfrm>
              <a:off x="7658291" y="1075556"/>
              <a:ext cx="1566407" cy="628790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06395" y="1046946"/>
              <a:ext cx="2121868" cy="1016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Mapping file</a:t>
              </a:r>
            </a:p>
            <a:p>
              <a:pPr algn="ctr"/>
              <a:r>
                <a:rPr lang="en-US" sz="1000" b="1" dirty="0"/>
                <a:t>.txt</a:t>
              </a:r>
            </a:p>
          </p:txBody>
        </p:sp>
      </p:grpSp>
      <p:cxnSp>
        <p:nvCxnSpPr>
          <p:cNvPr id="52" name="Elbow Connector 51"/>
          <p:cNvCxnSpPr/>
          <p:nvPr/>
        </p:nvCxnSpPr>
        <p:spPr>
          <a:xfrm rot="16200000" flipH="1">
            <a:off x="3154261" y="1180161"/>
            <a:ext cx="293624" cy="4434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4"/>
          </p:cNvCxnSpPr>
          <p:nvPr/>
        </p:nvCxnSpPr>
        <p:spPr>
          <a:xfrm>
            <a:off x="4034026" y="1752078"/>
            <a:ext cx="18934" cy="107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2869246" y="1925092"/>
            <a:ext cx="2266947" cy="400110"/>
            <a:chOff x="5477012" y="2128304"/>
            <a:chExt cx="1980486" cy="739327"/>
          </a:xfrm>
        </p:grpSpPr>
        <p:sp>
          <p:nvSpPr>
            <p:cNvPr id="61" name="Rectangle 60"/>
            <p:cNvSpPr/>
            <p:nvPr/>
          </p:nvSpPr>
          <p:spPr>
            <a:xfrm>
              <a:off x="5697388" y="2222103"/>
              <a:ext cx="1566407" cy="628790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477012" y="2128304"/>
              <a:ext cx="1980486" cy="739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Separate, quality-controlled </a:t>
              </a:r>
              <a:r>
                <a:rPr lang="en-US" sz="1000" dirty="0" err="1"/>
                <a:t>fasta</a:t>
              </a:r>
              <a:r>
                <a:rPr lang="en-US" sz="1000" dirty="0"/>
                <a:t> 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files </a:t>
              </a:r>
              <a:r>
                <a:rPr lang="en-US" sz="1000" dirty="0"/>
                <a:t>of merged reads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989156" y="446981"/>
            <a:ext cx="21804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Paired-end Illumina sequencing output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83745" y="906123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Create this specific to </a:t>
            </a:r>
          </a:p>
          <a:p>
            <a:pPr algn="ctr"/>
            <a:r>
              <a:rPr lang="en-US" sz="1000" i="1" dirty="0"/>
              <a:t>your experiment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907896" y="2361314"/>
            <a:ext cx="0" cy="126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878069" y="3190978"/>
            <a:ext cx="1663725" cy="44967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2720895" y="3128645"/>
            <a:ext cx="1949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Merged file of all </a:t>
            </a:r>
            <a:r>
              <a:rPr lang="en-US" sz="1000" dirty="0" err="1"/>
              <a:t>seqs</a:t>
            </a:r>
            <a:r>
              <a:rPr lang="en-US" sz="1000" dirty="0"/>
              <a:t> in all  samples</a:t>
            </a:r>
          </a:p>
          <a:p>
            <a:pPr algn="ctr"/>
            <a:r>
              <a:rPr lang="en-US" sz="1000" b="1" dirty="0" err="1"/>
              <a:t>combined_seqs.fna</a:t>
            </a:r>
            <a:endParaRPr lang="en-US" sz="10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678546" y="3682643"/>
            <a:ext cx="0" cy="126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e 72"/>
          <p:cNvSpPr/>
          <p:nvPr/>
        </p:nvSpPr>
        <p:spPr>
          <a:xfrm>
            <a:off x="4625026" y="2784483"/>
            <a:ext cx="407267" cy="24930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grpSp>
        <p:nvGrpSpPr>
          <p:cNvPr id="81" name="Group 80"/>
          <p:cNvGrpSpPr/>
          <p:nvPr/>
        </p:nvGrpSpPr>
        <p:grpSpPr>
          <a:xfrm>
            <a:off x="4907429" y="2781473"/>
            <a:ext cx="1482360" cy="474129"/>
            <a:chOff x="3853619" y="2374427"/>
            <a:chExt cx="1303007" cy="389923"/>
          </a:xfrm>
        </p:grpSpPr>
        <p:sp>
          <p:nvSpPr>
            <p:cNvPr id="74" name="Oval 73"/>
            <p:cNvSpPr/>
            <p:nvPr/>
          </p:nvSpPr>
          <p:spPr>
            <a:xfrm>
              <a:off x="3853619" y="2374427"/>
              <a:ext cx="912695" cy="29270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53915" y="2412607"/>
              <a:ext cx="1202711" cy="351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pick_otus.py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898240" y="3165246"/>
            <a:ext cx="1739048" cy="445484"/>
            <a:chOff x="3853619" y="2697610"/>
            <a:chExt cx="1469766" cy="382160"/>
          </a:xfrm>
        </p:grpSpPr>
        <p:sp>
          <p:nvSpPr>
            <p:cNvPr id="75" name="Oval 74"/>
            <p:cNvSpPr/>
            <p:nvPr/>
          </p:nvSpPr>
          <p:spPr>
            <a:xfrm>
              <a:off x="3853619" y="2697610"/>
              <a:ext cx="912695" cy="29270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77934" y="2728027"/>
              <a:ext cx="1445451" cy="351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pick_rep_set.py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907429" y="3579134"/>
            <a:ext cx="1478396" cy="454919"/>
            <a:chOff x="3853619" y="3018778"/>
            <a:chExt cx="1323834" cy="392047"/>
          </a:xfrm>
        </p:grpSpPr>
        <p:sp>
          <p:nvSpPr>
            <p:cNvPr id="76" name="Oval 75"/>
            <p:cNvSpPr/>
            <p:nvPr/>
          </p:nvSpPr>
          <p:spPr>
            <a:xfrm>
              <a:off x="3853619" y="3018778"/>
              <a:ext cx="912695" cy="29270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915206" y="3059081"/>
              <a:ext cx="1262247" cy="351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align_seqs.py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898123" y="4025189"/>
            <a:ext cx="2710718" cy="502261"/>
            <a:chOff x="3853619" y="3336502"/>
            <a:chExt cx="1830296" cy="399904"/>
          </a:xfrm>
        </p:grpSpPr>
        <p:sp>
          <p:nvSpPr>
            <p:cNvPr id="77" name="Oval 76"/>
            <p:cNvSpPr/>
            <p:nvPr/>
          </p:nvSpPr>
          <p:spPr>
            <a:xfrm>
              <a:off x="3853619" y="3336502"/>
              <a:ext cx="912695" cy="29270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904127" y="3384662"/>
              <a:ext cx="1779788" cy="351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assign_taxonomy.py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944379" y="4454351"/>
            <a:ext cx="1443312" cy="369632"/>
            <a:chOff x="4896469" y="4432644"/>
            <a:chExt cx="1268158" cy="288072"/>
          </a:xfrm>
        </p:grpSpPr>
        <p:sp>
          <p:nvSpPr>
            <p:cNvPr id="78" name="Oval 77"/>
            <p:cNvSpPr/>
            <p:nvPr/>
          </p:nvSpPr>
          <p:spPr>
            <a:xfrm>
              <a:off x="4896469" y="4432644"/>
              <a:ext cx="1179348" cy="281200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966863" y="4474495"/>
              <a:ext cx="11977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make_otu_table.py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27813" y="4863512"/>
            <a:ext cx="1847328" cy="416990"/>
            <a:chOff x="4971620" y="4765296"/>
            <a:chExt cx="1616001" cy="335369"/>
          </a:xfrm>
        </p:grpSpPr>
        <p:sp>
          <p:nvSpPr>
            <p:cNvPr id="79" name="Oval 78"/>
            <p:cNvSpPr/>
            <p:nvPr/>
          </p:nvSpPr>
          <p:spPr>
            <a:xfrm>
              <a:off x="4971620" y="4765296"/>
              <a:ext cx="1132410" cy="335369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038491" y="4833527"/>
              <a:ext cx="15491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make_phylogeny.py</a:t>
              </a: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5967767" y="2695116"/>
            <a:ext cx="389832" cy="178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985453" y="3260865"/>
            <a:ext cx="372146" cy="19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5919362" y="3748709"/>
            <a:ext cx="364886" cy="3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5051517" y="3022624"/>
            <a:ext cx="5493272" cy="409209"/>
            <a:chOff x="5050027" y="3240071"/>
            <a:chExt cx="5493272" cy="409209"/>
          </a:xfrm>
        </p:grpSpPr>
        <p:sp>
          <p:nvSpPr>
            <p:cNvPr id="98" name="Rectangle 97"/>
            <p:cNvSpPr/>
            <p:nvPr/>
          </p:nvSpPr>
          <p:spPr>
            <a:xfrm>
              <a:off x="6415399" y="3240349"/>
              <a:ext cx="2792101" cy="408931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50027" y="3240071"/>
              <a:ext cx="5493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List of one representative </a:t>
              </a:r>
              <a:r>
                <a:rPr lang="en-US" sz="1000" dirty="0" smtClean="0"/>
                <a:t>sequence of </a:t>
              </a:r>
              <a:r>
                <a:rPr lang="en-US" sz="1000" dirty="0"/>
                <a:t>each OTU </a:t>
              </a:r>
              <a:endParaRPr lang="en-US" sz="1000" dirty="0" smtClean="0"/>
            </a:p>
            <a:p>
              <a:pPr algn="ctr"/>
              <a:r>
                <a:rPr lang="en-US" sz="1000" b="1" dirty="0" err="1" smtClean="0"/>
                <a:t>rep_set.fna</a:t>
              </a:r>
              <a:endParaRPr lang="en-US" sz="1000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47474" y="3504732"/>
            <a:ext cx="2970658" cy="480246"/>
            <a:chOff x="6312624" y="3653342"/>
            <a:chExt cx="2880072" cy="413802"/>
          </a:xfrm>
        </p:grpSpPr>
        <p:sp>
          <p:nvSpPr>
            <p:cNvPr id="99" name="Rectangle 98"/>
            <p:cNvSpPr/>
            <p:nvPr/>
          </p:nvSpPr>
          <p:spPr>
            <a:xfrm>
              <a:off x="6385825" y="3653342"/>
              <a:ext cx="2720684" cy="371848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312624" y="3667034"/>
              <a:ext cx="2880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Alignment of representative sequence of each OTU </a:t>
              </a:r>
            </a:p>
            <a:p>
              <a:pPr algn="ctr"/>
              <a:r>
                <a:rPr lang="en-US" sz="1000" b="1" dirty="0" err="1"/>
                <a:t>rep_set_aligned.fna</a:t>
              </a:r>
              <a:endParaRPr lang="en-US" sz="1000" b="1" dirty="0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5181535" y="1744694"/>
            <a:ext cx="1667740" cy="568355"/>
            <a:chOff x="4718767" y="2679102"/>
            <a:chExt cx="1667740" cy="568355"/>
          </a:xfrm>
        </p:grpSpPr>
        <p:sp>
          <p:nvSpPr>
            <p:cNvPr id="108" name="Rectangle 107"/>
            <p:cNvSpPr/>
            <p:nvPr/>
          </p:nvSpPr>
          <p:spPr>
            <a:xfrm>
              <a:off x="4879395" y="2679102"/>
              <a:ext cx="1303238" cy="518412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718767" y="2693459"/>
              <a:ext cx="16677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 “gold” database for alignment and chimera checking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507672" y="1705511"/>
            <a:ext cx="1592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Provided by </a:t>
            </a:r>
            <a:r>
              <a:rPr lang="en-US" sz="1000" i="1" dirty="0" err="1"/>
              <a:t>greengenes</a:t>
            </a:r>
            <a:r>
              <a:rPr lang="en-US" sz="1000" i="1" dirty="0"/>
              <a:t>, </a:t>
            </a:r>
            <a:r>
              <a:rPr lang="en-US" sz="1000" i="1" dirty="0" err="1"/>
              <a:t>rdp</a:t>
            </a:r>
            <a:r>
              <a:rPr lang="en-US" sz="1000" i="1" dirty="0"/>
              <a:t>, etc.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318419" y="2499293"/>
            <a:ext cx="2560468" cy="446114"/>
            <a:chOff x="6045161" y="2984129"/>
            <a:chExt cx="2560468" cy="446114"/>
          </a:xfrm>
        </p:grpSpPr>
        <p:sp>
          <p:nvSpPr>
            <p:cNvPr id="97" name="Rectangle 96"/>
            <p:cNvSpPr/>
            <p:nvPr/>
          </p:nvSpPr>
          <p:spPr>
            <a:xfrm>
              <a:off x="6156258" y="2984129"/>
              <a:ext cx="2359531" cy="4282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045161" y="3030133"/>
              <a:ext cx="2560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List of sequences per OTU (“OTU map”)</a:t>
              </a:r>
            </a:p>
            <a:p>
              <a:pPr algn="ctr"/>
              <a:r>
                <a:rPr lang="en-US" sz="1000" b="1" dirty="0"/>
                <a:t>seqs_otus.txt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392480" y="4006173"/>
            <a:ext cx="2827722" cy="424661"/>
            <a:chOff x="6392480" y="4006173"/>
            <a:chExt cx="2827722" cy="424661"/>
          </a:xfrm>
        </p:grpSpPr>
        <p:sp>
          <p:nvSpPr>
            <p:cNvPr id="100" name="Rectangle 99"/>
            <p:cNvSpPr/>
            <p:nvPr/>
          </p:nvSpPr>
          <p:spPr>
            <a:xfrm>
              <a:off x="6421087" y="4006173"/>
              <a:ext cx="2799115" cy="396805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392480" y="4030724"/>
              <a:ext cx="2816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List of taxonomic assignments each OTU</a:t>
              </a:r>
            </a:p>
            <a:p>
              <a:pPr algn="ctr"/>
              <a:r>
                <a:rPr lang="en-US" sz="1000" b="1" dirty="0"/>
                <a:t>rep_set_tax_assignments.txt</a:t>
              </a:r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>
            <a:off x="6184730" y="4666017"/>
            <a:ext cx="2010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6101972" y="4309367"/>
            <a:ext cx="246583" cy="187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429039" y="4535224"/>
            <a:ext cx="1336150" cy="377261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113" name="TextBox 112"/>
          <p:cNvSpPr txBox="1"/>
          <p:nvPr/>
        </p:nvSpPr>
        <p:spPr>
          <a:xfrm>
            <a:off x="6056866" y="4509464"/>
            <a:ext cx="2148936" cy="144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“</a:t>
            </a:r>
            <a:r>
              <a:rPr lang="en-US" sz="1000" dirty="0" err="1"/>
              <a:t>Biom</a:t>
            </a:r>
            <a:r>
              <a:rPr lang="en-US" sz="1000" dirty="0"/>
              <a:t>” OTU table</a:t>
            </a:r>
          </a:p>
          <a:p>
            <a:pPr algn="ctr"/>
            <a:r>
              <a:rPr lang="en-US" sz="1000" b="1" dirty="0" err="1"/>
              <a:t>otu_table.biom</a:t>
            </a:r>
            <a:endParaRPr lang="en-US" sz="1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5860479" y="4204574"/>
            <a:ext cx="2254320" cy="1586956"/>
            <a:chOff x="4727754" y="3454449"/>
            <a:chExt cx="1357245" cy="1120402"/>
          </a:xfrm>
        </p:grpSpPr>
        <p:cxnSp>
          <p:nvCxnSpPr>
            <p:cNvPr id="96" name="Straight Arrow Connector 95"/>
            <p:cNvCxnSpPr/>
            <p:nvPr/>
          </p:nvCxnSpPr>
          <p:spPr>
            <a:xfrm flipV="1">
              <a:off x="4953498" y="3454449"/>
              <a:ext cx="113177" cy="149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5064401" y="4012971"/>
              <a:ext cx="676456" cy="267545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727754" y="4003263"/>
              <a:ext cx="1357245" cy="57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Tree file</a:t>
              </a:r>
            </a:p>
            <a:p>
              <a:pPr algn="ctr"/>
              <a:r>
                <a:rPr lang="en-US" sz="1000" b="1" dirty="0" err="1"/>
                <a:t>rep_phylo.tre</a:t>
              </a:r>
              <a:endParaRPr lang="en-US" sz="1000" b="1" dirty="0"/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128766" y="2868230"/>
            <a:ext cx="341260" cy="224363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117" name="Oval 116"/>
          <p:cNvSpPr/>
          <p:nvPr/>
        </p:nvSpPr>
        <p:spPr>
          <a:xfrm>
            <a:off x="113485" y="3186497"/>
            <a:ext cx="345275" cy="273345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118" name="TextBox 117"/>
          <p:cNvSpPr txBox="1"/>
          <p:nvPr/>
        </p:nvSpPr>
        <p:spPr>
          <a:xfrm>
            <a:off x="544309" y="2859895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file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41992" y="3230827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script</a:t>
            </a:r>
          </a:p>
        </p:txBody>
      </p:sp>
      <p:sp>
        <p:nvSpPr>
          <p:cNvPr id="122" name="Hexagon 121"/>
          <p:cNvSpPr/>
          <p:nvPr/>
        </p:nvSpPr>
        <p:spPr>
          <a:xfrm>
            <a:off x="99366" y="3522229"/>
            <a:ext cx="345275" cy="286941"/>
          </a:xfrm>
          <a:prstGeom prst="hexagon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3" name="TextBox 122"/>
          <p:cNvSpPr txBox="1"/>
          <p:nvPr/>
        </p:nvSpPr>
        <p:spPr>
          <a:xfrm>
            <a:off x="490116" y="359739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visualization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-15286" y="1718825"/>
            <a:ext cx="1951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 QIIME workflow example chart </a:t>
            </a:r>
          </a:p>
          <a:p>
            <a:pPr algn="ctr"/>
            <a:r>
              <a:rPr lang="en-US" sz="1000" dirty="0"/>
              <a:t>created by Ashley Shade (</a:t>
            </a:r>
            <a:r>
              <a:rPr lang="en-US" sz="1000" dirty="0">
                <a:hlinkClick r:id="rId2"/>
              </a:rPr>
              <a:t>shade.ashley@gmail.com</a:t>
            </a:r>
            <a:r>
              <a:rPr lang="en-US" sz="1000" dirty="0"/>
              <a:t>)</a:t>
            </a:r>
          </a:p>
          <a:p>
            <a:pPr algn="ctr"/>
            <a:r>
              <a:rPr lang="en-US" sz="1000" dirty="0"/>
              <a:t>with contributions by Siobhan Cusack</a:t>
            </a:r>
          </a:p>
          <a:p>
            <a:pPr algn="ctr"/>
            <a:r>
              <a:rPr lang="en-US" sz="1000" dirty="0"/>
              <a:t>June 2015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3660794" y="4309023"/>
            <a:ext cx="0" cy="126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5926684" y="2859895"/>
            <a:ext cx="411758" cy="339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5949111" y="3387083"/>
            <a:ext cx="375936" cy="301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086833" y="3879086"/>
            <a:ext cx="207160" cy="164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1788176" y="4634758"/>
            <a:ext cx="1270190" cy="48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2914434" y="5206150"/>
            <a:ext cx="1497375" cy="944586"/>
            <a:chOff x="5936232" y="2525204"/>
            <a:chExt cx="1104477" cy="804750"/>
          </a:xfrm>
        </p:grpSpPr>
        <p:sp>
          <p:nvSpPr>
            <p:cNvPr id="132" name="Oval 131"/>
            <p:cNvSpPr/>
            <p:nvPr/>
          </p:nvSpPr>
          <p:spPr>
            <a:xfrm>
              <a:off x="6010274" y="2525204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936232" y="2625374"/>
              <a:ext cx="1104477" cy="704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single_rarefaction.py</a:t>
              </a:r>
            </a:p>
          </p:txBody>
        </p:sp>
      </p:grpSp>
      <p:cxnSp>
        <p:nvCxnSpPr>
          <p:cNvPr id="134" name="Straight Arrow Connector 133"/>
          <p:cNvCxnSpPr/>
          <p:nvPr/>
        </p:nvCxnSpPr>
        <p:spPr>
          <a:xfrm>
            <a:off x="3676099" y="5671165"/>
            <a:ext cx="0" cy="281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76878" y="5958243"/>
            <a:ext cx="1987222" cy="770180"/>
            <a:chOff x="6724978" y="5945543"/>
            <a:chExt cx="1987222" cy="770180"/>
          </a:xfrm>
        </p:grpSpPr>
        <p:sp>
          <p:nvSpPr>
            <p:cNvPr id="12" name="Rectangle 11"/>
            <p:cNvSpPr/>
            <p:nvPr/>
          </p:nvSpPr>
          <p:spPr>
            <a:xfrm>
              <a:off x="6724978" y="5945543"/>
              <a:ext cx="1987222" cy="7701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18024" y="6027018"/>
              <a:ext cx="1771639" cy="587615"/>
              <a:chOff x="2089284" y="5153748"/>
              <a:chExt cx="1036305" cy="363982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118417" y="5153748"/>
                <a:ext cx="998295" cy="36398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0">
                    <a:schemeClr val="accent1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089284" y="5192977"/>
                <a:ext cx="1036305" cy="247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Subsampled “</a:t>
                </a:r>
                <a:r>
                  <a:rPr lang="en-US" sz="1000" dirty="0" err="1"/>
                  <a:t>biom</a:t>
                </a:r>
                <a:r>
                  <a:rPr lang="en-US" sz="1000" dirty="0"/>
                  <a:t>” OTU </a:t>
                </a:r>
                <a:r>
                  <a:rPr lang="en-US" sz="1000" dirty="0" smtClean="0"/>
                  <a:t>table</a:t>
                </a:r>
              </a:p>
              <a:p>
                <a:pPr algn="ctr"/>
                <a:r>
                  <a:rPr lang="en-US" sz="1000" b="1" dirty="0" err="1" smtClean="0"/>
                  <a:t>otu_table_even.biom</a:t>
                </a:r>
                <a:endParaRPr lang="en-US" sz="1000" b="1" dirty="0"/>
              </a:p>
            </p:txBody>
          </p:sp>
        </p:grpSp>
      </p:grpSp>
      <p:cxnSp>
        <p:nvCxnSpPr>
          <p:cNvPr id="14" name="Elbow Connector 13"/>
          <p:cNvCxnSpPr/>
          <p:nvPr/>
        </p:nvCxnSpPr>
        <p:spPr>
          <a:xfrm flipV="1">
            <a:off x="4887860" y="6310344"/>
            <a:ext cx="2508147" cy="3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396007" y="6114770"/>
            <a:ext cx="1507986" cy="783631"/>
            <a:chOff x="5926864" y="2525204"/>
            <a:chExt cx="1104477" cy="773497"/>
          </a:xfrm>
        </p:grpSpPr>
        <p:sp>
          <p:nvSpPr>
            <p:cNvPr id="137" name="Oval 136"/>
            <p:cNvSpPr/>
            <p:nvPr/>
          </p:nvSpPr>
          <p:spPr>
            <a:xfrm>
              <a:off x="6010274" y="2525204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926864" y="2594121"/>
              <a:ext cx="1104477" cy="704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alpha_diversity.py</a:t>
              </a:r>
            </a:p>
          </p:txBody>
        </p:sp>
      </p:grpSp>
      <p:cxnSp>
        <p:nvCxnSpPr>
          <p:cNvPr id="139" name="Straight Arrow Connector 138"/>
          <p:cNvCxnSpPr/>
          <p:nvPr/>
        </p:nvCxnSpPr>
        <p:spPr>
          <a:xfrm flipH="1">
            <a:off x="8151570" y="6650333"/>
            <a:ext cx="2741" cy="215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59068" y="7114434"/>
            <a:ext cx="6581868" cy="1052627"/>
            <a:chOff x="3170147" y="6130634"/>
            <a:chExt cx="3465237" cy="615641"/>
          </a:xfrm>
        </p:grpSpPr>
        <p:sp>
          <p:nvSpPr>
            <p:cNvPr id="140" name="Rectangle 139"/>
            <p:cNvSpPr/>
            <p:nvPr/>
          </p:nvSpPr>
          <p:spPr>
            <a:xfrm>
              <a:off x="4228572" y="6130634"/>
              <a:ext cx="1348386" cy="35279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70147" y="6174690"/>
              <a:ext cx="3465237" cy="571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Summary of alpha diversity per community</a:t>
              </a:r>
            </a:p>
            <a:p>
              <a:pPr algn="ctr"/>
              <a:r>
                <a:rPr lang="en-US" sz="1000" b="1" dirty="0"/>
                <a:t>alpha_diversity_even.txt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860658" y="7691461"/>
            <a:ext cx="1505611" cy="755013"/>
            <a:chOff x="5926864" y="2525204"/>
            <a:chExt cx="1104477" cy="773497"/>
          </a:xfrm>
        </p:grpSpPr>
        <p:sp>
          <p:nvSpPr>
            <p:cNvPr id="142" name="Oval 141"/>
            <p:cNvSpPr/>
            <p:nvPr/>
          </p:nvSpPr>
          <p:spPr>
            <a:xfrm>
              <a:off x="6010274" y="2525204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926864" y="2594121"/>
              <a:ext cx="1104477" cy="704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beta_diversity.py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58774" y="7311050"/>
            <a:ext cx="2656989" cy="1580876"/>
            <a:chOff x="5549265" y="1989762"/>
            <a:chExt cx="1104477" cy="1056808"/>
          </a:xfrm>
        </p:grpSpPr>
        <p:sp>
          <p:nvSpPr>
            <p:cNvPr id="145" name="Oval 144"/>
            <p:cNvSpPr/>
            <p:nvPr/>
          </p:nvSpPr>
          <p:spPr>
            <a:xfrm>
              <a:off x="5641682" y="1989762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9265" y="2070999"/>
              <a:ext cx="1104477" cy="975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Summarize_taxa_through_plots.py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993665" y="6615196"/>
            <a:ext cx="1077662" cy="627748"/>
            <a:chOff x="5926864" y="2525204"/>
            <a:chExt cx="1104477" cy="773497"/>
          </a:xfrm>
        </p:grpSpPr>
        <p:sp>
          <p:nvSpPr>
            <p:cNvPr id="148" name="Oval 147"/>
            <p:cNvSpPr/>
            <p:nvPr/>
          </p:nvSpPr>
          <p:spPr>
            <a:xfrm>
              <a:off x="6010274" y="2525204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9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926864" y="2594121"/>
              <a:ext cx="1104477" cy="704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biom</a:t>
              </a:r>
              <a:r>
                <a:rPr lang="en-US" sz="1000" dirty="0"/>
                <a:t> convert</a:t>
              </a:r>
            </a:p>
          </p:txBody>
        </p:sp>
      </p:grpSp>
      <p:cxnSp>
        <p:nvCxnSpPr>
          <p:cNvPr id="150" name="Straight Arrow Connector 149"/>
          <p:cNvCxnSpPr/>
          <p:nvPr/>
        </p:nvCxnSpPr>
        <p:spPr>
          <a:xfrm>
            <a:off x="4362580" y="6795693"/>
            <a:ext cx="185908" cy="801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4552693" y="8095212"/>
            <a:ext cx="1" cy="21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4550325" y="9973607"/>
            <a:ext cx="3090" cy="437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5051518" y="5522999"/>
            <a:ext cx="1456154" cy="2155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1961138" y="8421453"/>
            <a:ext cx="5579550" cy="1034521"/>
            <a:chOff x="3086772" y="6130634"/>
            <a:chExt cx="3658263" cy="642636"/>
          </a:xfrm>
        </p:grpSpPr>
        <p:sp>
          <p:nvSpPr>
            <p:cNvPr id="155" name="Rectangle 154"/>
            <p:cNvSpPr/>
            <p:nvPr/>
          </p:nvSpPr>
          <p:spPr>
            <a:xfrm>
              <a:off x="4228572" y="6130634"/>
              <a:ext cx="1348386" cy="35279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086772" y="6201685"/>
              <a:ext cx="3658263" cy="571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Resemblance matrix (e.g., </a:t>
              </a:r>
              <a:r>
                <a:rPr lang="en-US" sz="1000" dirty="0" err="1"/>
                <a:t>UniFrac</a:t>
              </a:r>
              <a:r>
                <a:rPr lang="en-US" sz="1000" dirty="0"/>
                <a:t>)</a:t>
              </a:r>
            </a:p>
            <a:p>
              <a:pPr algn="ctr"/>
              <a:r>
                <a:rPr lang="en-US" sz="1000" b="1" dirty="0"/>
                <a:t>unifrac.txt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3653666" y="9366521"/>
            <a:ext cx="1856371" cy="562825"/>
            <a:chOff x="5915384" y="2525204"/>
            <a:chExt cx="1104477" cy="360813"/>
          </a:xfrm>
        </p:grpSpPr>
        <p:sp>
          <p:nvSpPr>
            <p:cNvPr id="158" name="Oval 157"/>
            <p:cNvSpPr/>
            <p:nvPr/>
          </p:nvSpPr>
          <p:spPr>
            <a:xfrm>
              <a:off x="6010274" y="2525204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9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915384" y="2624669"/>
              <a:ext cx="1104477" cy="157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principal_coordinates.py</a:t>
              </a:r>
              <a:endParaRPr lang="en-US" sz="1000" dirty="0"/>
            </a:p>
          </p:txBody>
        </p:sp>
      </p:grpSp>
      <p:cxnSp>
        <p:nvCxnSpPr>
          <p:cNvPr id="29" name="Elbow Connector 28"/>
          <p:cNvCxnSpPr/>
          <p:nvPr/>
        </p:nvCxnSpPr>
        <p:spPr>
          <a:xfrm flipV="1">
            <a:off x="4836346" y="9633780"/>
            <a:ext cx="2128212" cy="12944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6916855" y="9268716"/>
            <a:ext cx="1637034" cy="1129434"/>
            <a:chOff x="5926864" y="2525204"/>
            <a:chExt cx="1104477" cy="773497"/>
          </a:xfrm>
        </p:grpSpPr>
        <p:sp>
          <p:nvSpPr>
            <p:cNvPr id="161" name="Oval 160"/>
            <p:cNvSpPr/>
            <p:nvPr/>
          </p:nvSpPr>
          <p:spPr>
            <a:xfrm>
              <a:off x="6010274" y="2525204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26864" y="2594121"/>
              <a:ext cx="1104477" cy="704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make_2d_plots.py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3785012" y="10572123"/>
            <a:ext cx="1615733" cy="865020"/>
            <a:chOff x="4228572" y="6130634"/>
            <a:chExt cx="1348386" cy="352797"/>
          </a:xfrm>
        </p:grpSpPr>
        <p:sp>
          <p:nvSpPr>
            <p:cNvPr id="164" name="Rectangle 163"/>
            <p:cNvSpPr/>
            <p:nvPr/>
          </p:nvSpPr>
          <p:spPr>
            <a:xfrm>
              <a:off x="4228572" y="6130634"/>
              <a:ext cx="1348386" cy="35279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9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420798" y="6174687"/>
              <a:ext cx="990211" cy="163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Table of axis scores</a:t>
              </a:r>
            </a:p>
            <a:p>
              <a:pPr algn="ctr"/>
              <a:r>
                <a:rPr lang="en-US" sz="1000" b="1" dirty="0"/>
                <a:t>PCoA.txt</a:t>
              </a:r>
            </a:p>
          </p:txBody>
        </p:sp>
      </p:grpSp>
      <p:cxnSp>
        <p:nvCxnSpPr>
          <p:cNvPr id="166" name="Straight Arrow Connector 165"/>
          <p:cNvCxnSpPr>
            <a:endCxn id="162" idx="2"/>
          </p:cNvCxnSpPr>
          <p:nvPr/>
        </p:nvCxnSpPr>
        <p:spPr>
          <a:xfrm>
            <a:off x="7729902" y="9964453"/>
            <a:ext cx="5470" cy="433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937081" y="10528447"/>
            <a:ext cx="1655681" cy="1161581"/>
            <a:chOff x="4721337" y="7289953"/>
            <a:chExt cx="706180" cy="386739"/>
          </a:xfrm>
        </p:grpSpPr>
        <p:sp>
          <p:nvSpPr>
            <p:cNvPr id="167" name="Hexagon 166"/>
            <p:cNvSpPr/>
            <p:nvPr/>
          </p:nvSpPr>
          <p:spPr>
            <a:xfrm>
              <a:off x="4766312" y="7289953"/>
              <a:ext cx="621260" cy="386739"/>
            </a:xfrm>
            <a:prstGeom prst="hexagon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1337" y="7442334"/>
              <a:ext cx="706180" cy="81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PCoA</a:t>
              </a:r>
              <a:r>
                <a:rPr lang="en-US" sz="1000" dirty="0"/>
                <a:t> ordination plots</a:t>
              </a:r>
            </a:p>
          </p:txBody>
        </p:sp>
      </p:grpSp>
      <p:cxnSp>
        <p:nvCxnSpPr>
          <p:cNvPr id="169" name="Straight Arrow Connector 168"/>
          <p:cNvCxnSpPr/>
          <p:nvPr/>
        </p:nvCxnSpPr>
        <p:spPr>
          <a:xfrm flipH="1">
            <a:off x="3295858" y="6858042"/>
            <a:ext cx="226188" cy="924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2427171" y="7944915"/>
            <a:ext cx="1283243" cy="822048"/>
            <a:chOff x="4728588" y="7289953"/>
            <a:chExt cx="706180" cy="386739"/>
          </a:xfrm>
        </p:grpSpPr>
        <p:sp>
          <p:nvSpPr>
            <p:cNvPr id="171" name="Hexagon 170"/>
            <p:cNvSpPr/>
            <p:nvPr/>
          </p:nvSpPr>
          <p:spPr>
            <a:xfrm>
              <a:off x="4766312" y="7289953"/>
              <a:ext cx="621260" cy="386739"/>
            </a:xfrm>
            <a:prstGeom prst="hexagon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728588" y="7387517"/>
              <a:ext cx="706180" cy="16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Heatmap</a:t>
              </a:r>
              <a:r>
                <a:rPr lang="en-US" sz="1000" dirty="0"/>
                <a:t>, other 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visualizations</a:t>
              </a:r>
              <a:endParaRPr lang="en-US" sz="1000" dirty="0"/>
            </a:p>
          </p:txBody>
        </p:sp>
      </p:grpSp>
      <p:cxnSp>
        <p:nvCxnSpPr>
          <p:cNvPr id="173" name="Straight Arrow Connector 172"/>
          <p:cNvCxnSpPr/>
          <p:nvPr/>
        </p:nvCxnSpPr>
        <p:spPr>
          <a:xfrm flipH="1">
            <a:off x="2590965" y="6785430"/>
            <a:ext cx="440756" cy="485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>
            <a:off x="2276051" y="7900938"/>
            <a:ext cx="32327" cy="1291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1672005" y="9407027"/>
            <a:ext cx="1285954" cy="4144170"/>
            <a:chOff x="4727216" y="7289953"/>
            <a:chExt cx="706180" cy="1792541"/>
          </a:xfrm>
        </p:grpSpPr>
        <p:sp>
          <p:nvSpPr>
            <p:cNvPr id="176" name="Hexagon 175"/>
            <p:cNvSpPr/>
            <p:nvPr/>
          </p:nvSpPr>
          <p:spPr>
            <a:xfrm>
              <a:off x="4766312" y="7289953"/>
              <a:ext cx="621260" cy="386739"/>
            </a:xfrm>
            <a:prstGeom prst="hexagon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727216" y="7411708"/>
              <a:ext cx="706180" cy="1670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Bar / area charts of composition</a:t>
              </a:r>
            </a:p>
          </p:txBody>
        </p:sp>
      </p:grpSp>
      <p:cxnSp>
        <p:nvCxnSpPr>
          <p:cNvPr id="178" name="Straight Arrow Connector 177"/>
          <p:cNvCxnSpPr/>
          <p:nvPr/>
        </p:nvCxnSpPr>
        <p:spPr>
          <a:xfrm flipH="1">
            <a:off x="2061940" y="6604760"/>
            <a:ext cx="658761" cy="123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/>
          <p:nvPr/>
        </p:nvCxnSpPr>
        <p:spPr>
          <a:xfrm rot="5400000">
            <a:off x="98583" y="6931381"/>
            <a:ext cx="1158700" cy="811857"/>
          </a:xfrm>
          <a:prstGeom prst="bentConnector3">
            <a:avLst>
              <a:gd name="adj1" fmla="val 28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7361" y="8012048"/>
            <a:ext cx="1485875" cy="619868"/>
            <a:chOff x="890876" y="7796035"/>
            <a:chExt cx="1485875" cy="619868"/>
          </a:xfrm>
        </p:grpSpPr>
        <p:sp>
          <p:nvSpPr>
            <p:cNvPr id="184" name="Rectangle 183"/>
            <p:cNvSpPr/>
            <p:nvPr/>
          </p:nvSpPr>
          <p:spPr>
            <a:xfrm>
              <a:off x="904232" y="7796035"/>
              <a:ext cx="1428137" cy="598899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9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890876" y="7861905"/>
              <a:ext cx="14858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“Classic” OTU table for R or other programs</a:t>
              </a:r>
            </a:p>
            <a:p>
              <a:pPr algn="ctr"/>
              <a:r>
                <a:rPr lang="en-US" sz="1000" b="1" dirty="0"/>
                <a:t>otu_table_even.txt</a:t>
              </a:r>
            </a:p>
          </p:txBody>
        </p:sp>
      </p:grpSp>
      <p:cxnSp>
        <p:nvCxnSpPr>
          <p:cNvPr id="186" name="Straight Arrow Connector 185"/>
          <p:cNvCxnSpPr>
            <a:endCxn id="41" idx="3"/>
          </p:cNvCxnSpPr>
          <p:nvPr/>
        </p:nvCxnSpPr>
        <p:spPr>
          <a:xfrm flipH="1" flipV="1">
            <a:off x="1788255" y="5548525"/>
            <a:ext cx="897756" cy="80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/>
          <p:nvPr/>
        </p:nvCxnSpPr>
        <p:spPr>
          <a:xfrm rot="10800000" flipV="1">
            <a:off x="4286879" y="1370238"/>
            <a:ext cx="1389075" cy="13461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669552" y="4437234"/>
            <a:ext cx="2148936" cy="1448708"/>
            <a:chOff x="2046263" y="4397365"/>
            <a:chExt cx="2148936" cy="1448708"/>
          </a:xfrm>
        </p:grpSpPr>
        <p:sp>
          <p:nvSpPr>
            <p:cNvPr id="129" name="Rectangle 128"/>
            <p:cNvSpPr/>
            <p:nvPr/>
          </p:nvSpPr>
          <p:spPr>
            <a:xfrm>
              <a:off x="2536176" y="4433157"/>
              <a:ext cx="1068204" cy="375084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046263" y="4397365"/>
              <a:ext cx="2148936" cy="144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“</a:t>
              </a:r>
              <a:r>
                <a:rPr lang="en-US" sz="1000" dirty="0" err="1"/>
                <a:t>Biom</a:t>
              </a:r>
              <a:r>
                <a:rPr lang="en-US" sz="1000" dirty="0"/>
                <a:t>” OTU table</a:t>
              </a:r>
            </a:p>
            <a:p>
              <a:pPr algn="ctr"/>
              <a:r>
                <a:rPr lang="en-US" sz="1000" b="1" dirty="0" err="1"/>
                <a:t>otu_table.biom</a:t>
              </a:r>
              <a:endParaRPr lang="en-US" sz="1000" b="1" dirty="0"/>
            </a:p>
          </p:txBody>
        </p:sp>
      </p:grpSp>
      <p:cxnSp>
        <p:nvCxnSpPr>
          <p:cNvPr id="182" name="Straight Arrow Connector 181"/>
          <p:cNvCxnSpPr/>
          <p:nvPr/>
        </p:nvCxnSpPr>
        <p:spPr>
          <a:xfrm>
            <a:off x="3638588" y="4981923"/>
            <a:ext cx="0" cy="126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4552426" y="9086080"/>
            <a:ext cx="1" cy="21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747365" y="2288570"/>
            <a:ext cx="506" cy="432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2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4341</TotalTime>
  <Words>198</Words>
  <Application>Microsoft Office PowerPoint</Application>
  <PresentationFormat>A3 Paper (297x420 mm)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Siobhan Cusack</dc:creator>
  <cp:lastModifiedBy>Siobhan Cusack</cp:lastModifiedBy>
  <cp:revision>27</cp:revision>
  <dcterms:created xsi:type="dcterms:W3CDTF">2015-06-18T17:57:31Z</dcterms:created>
  <dcterms:modified xsi:type="dcterms:W3CDTF">2015-06-22T00:03:27Z</dcterms:modified>
</cp:coreProperties>
</file>