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7" r:id="rId4"/>
    <p:sldId id="265" r:id="rId5"/>
    <p:sldId id="258" r:id="rId6"/>
    <p:sldId id="267" r:id="rId7"/>
    <p:sldId id="268" r:id="rId8"/>
    <p:sldId id="266" r:id="rId9"/>
    <p:sldId id="269" r:id="rId10"/>
    <p:sldId id="270" r:id="rId11"/>
    <p:sldId id="271" r:id="rId12"/>
    <p:sldId id="272"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424930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217644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180320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226380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250765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185216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61617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390220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173730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421521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A839E-0C20-463E-87F1-C746754C89D5}" type="datetimeFigureOut">
              <a:rPr lang="en-US" smtClean="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87389A-17AF-43D7-80EF-29596826FE1D}" type="slidenum">
              <a:rPr lang="en-US" smtClean="0"/>
              <a:t>‹#›</a:t>
            </a:fld>
            <a:endParaRPr lang="en-US" dirty="0"/>
          </a:p>
        </p:txBody>
      </p:sp>
    </p:spTree>
    <p:extLst>
      <p:ext uri="{BB962C8B-B14F-4D97-AF65-F5344CB8AC3E}">
        <p14:creationId xmlns:p14="http://schemas.microsoft.com/office/powerpoint/2010/main" val="28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A839E-0C20-463E-87F1-C746754C89D5}" type="datetimeFigureOut">
              <a:rPr lang="en-US" smtClean="0"/>
              <a:t>11/5/2018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7389A-17AF-43D7-80EF-29596826FE1D}" type="slidenum">
              <a:rPr lang="en-US" smtClean="0"/>
              <a:t>‹#›</a:t>
            </a:fld>
            <a:endParaRPr lang="en-US" dirty="0"/>
          </a:p>
        </p:txBody>
      </p:sp>
    </p:spTree>
    <p:extLst>
      <p:ext uri="{BB962C8B-B14F-4D97-AF65-F5344CB8AC3E}">
        <p14:creationId xmlns:p14="http://schemas.microsoft.com/office/powerpoint/2010/main" val="216379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SoHo Restaurants Project </a:t>
            </a:r>
            <a:endParaRPr lang="en-US" dirty="0"/>
          </a:p>
        </p:txBody>
      </p:sp>
      <p:sp>
        <p:nvSpPr>
          <p:cNvPr id="3" name="Subtitle 2"/>
          <p:cNvSpPr>
            <a:spLocks noGrp="1"/>
          </p:cNvSpPr>
          <p:nvPr>
            <p:ph type="subTitle" idx="1"/>
          </p:nvPr>
        </p:nvSpPr>
        <p:spPr/>
        <p:txBody>
          <a:bodyPr/>
          <a:lstStyle/>
          <a:p>
            <a:r>
              <a:rPr lang="en-US" dirty="0" smtClean="0"/>
              <a:t>Claudia Rago</a:t>
            </a:r>
            <a:endParaRPr lang="en-US" dirty="0"/>
          </a:p>
        </p:txBody>
      </p:sp>
    </p:spTree>
    <p:extLst>
      <p:ext uri="{BB962C8B-B14F-4D97-AF65-F5344CB8AC3E}">
        <p14:creationId xmlns:p14="http://schemas.microsoft.com/office/powerpoint/2010/main" val="2223272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 TABLE</a:t>
            </a:r>
            <a:endParaRPr lang="en-US" dirty="0"/>
          </a:p>
        </p:txBody>
      </p:sp>
      <p:sp>
        <p:nvSpPr>
          <p:cNvPr id="3" name="Content Placeholder 2"/>
          <p:cNvSpPr>
            <a:spLocks noGrp="1"/>
          </p:cNvSpPr>
          <p:nvPr>
            <p:ph idx="1"/>
          </p:nvPr>
        </p:nvSpPr>
        <p:spPr/>
        <p:txBody>
          <a:bodyPr>
            <a:normAutofit/>
          </a:bodyPr>
          <a:lstStyle/>
          <a:p>
            <a:r>
              <a:rPr lang="en-US" dirty="0" smtClean="0"/>
              <a:t>Hash tables create a mapping, between two sets of data. A key in one set of data is used to access the value/ values associated with it from the other set of data.</a:t>
            </a:r>
          </a:p>
          <a:p>
            <a:r>
              <a:rPr lang="en-US" dirty="0" smtClean="0"/>
              <a:t>A hash function is needed and all collisions are bunched together.</a:t>
            </a:r>
          </a:p>
          <a:p>
            <a:endParaRPr lang="en-US" dirty="0" smtClean="0"/>
          </a:p>
          <a:p>
            <a:pPr marL="0" indent="0">
              <a:buNone/>
            </a:pPr>
            <a:endParaRPr lang="en-US" dirty="0"/>
          </a:p>
        </p:txBody>
      </p:sp>
    </p:spTree>
    <p:extLst>
      <p:ext uri="{BB962C8B-B14F-4D97-AF65-F5344CB8AC3E}">
        <p14:creationId xmlns:p14="http://schemas.microsoft.com/office/powerpoint/2010/main" val="71985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the hash table</a:t>
            </a:r>
            <a:endParaRPr lang="en-US" dirty="0"/>
          </a:p>
        </p:txBody>
      </p:sp>
      <p:sp>
        <p:nvSpPr>
          <p:cNvPr id="3" name="Content Placeholder 2"/>
          <p:cNvSpPr>
            <a:spLocks noGrp="1"/>
          </p:cNvSpPr>
          <p:nvPr>
            <p:ph idx="1"/>
          </p:nvPr>
        </p:nvSpPr>
        <p:spPr/>
        <p:txBody>
          <a:bodyPr/>
          <a:lstStyle/>
          <a:p>
            <a:r>
              <a:rPr lang="en-US" dirty="0" smtClean="0"/>
              <a:t>An array of keys, of a maximum number of keys determined by the application. The key is the type of food.</a:t>
            </a:r>
          </a:p>
          <a:p>
            <a:endParaRPr lang="en-US" dirty="0" smtClean="0"/>
          </a:p>
          <a:p>
            <a:r>
              <a:rPr lang="en-US" dirty="0" smtClean="0"/>
              <a:t>Every element on the array is a linked list of all the restaurants of the type converted to that key</a:t>
            </a:r>
          </a:p>
          <a:p>
            <a:r>
              <a:rPr lang="en-US" dirty="0" smtClean="0"/>
              <a:t>Implementation provided.</a:t>
            </a:r>
            <a:endParaRPr lang="en-US" dirty="0"/>
          </a:p>
        </p:txBody>
      </p:sp>
    </p:spTree>
    <p:extLst>
      <p:ext uri="{BB962C8B-B14F-4D97-AF65-F5344CB8AC3E}">
        <p14:creationId xmlns:p14="http://schemas.microsoft.com/office/powerpoint/2010/main" val="2287342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of searching on the hash table </a:t>
            </a:r>
            <a:endParaRPr lang="en-US" dirty="0"/>
          </a:p>
        </p:txBody>
      </p:sp>
      <p:sp>
        <p:nvSpPr>
          <p:cNvPr id="3" name="Content Placeholder 2"/>
          <p:cNvSpPr>
            <a:spLocks noGrp="1"/>
          </p:cNvSpPr>
          <p:nvPr>
            <p:ph idx="1"/>
          </p:nvPr>
        </p:nvSpPr>
        <p:spPr/>
        <p:txBody>
          <a:bodyPr/>
          <a:lstStyle/>
          <a:p>
            <a:r>
              <a:rPr lang="en-US" dirty="0" smtClean="0"/>
              <a:t>The hash function creates a key that allows to access directly all the restaurants of that type.</a:t>
            </a:r>
          </a:p>
          <a:p>
            <a:r>
              <a:rPr lang="en-US" dirty="0" smtClean="0"/>
              <a:t>Runtime : </a:t>
            </a:r>
          </a:p>
          <a:p>
            <a:pPr marL="1371600" lvl="3" indent="0">
              <a:buNone/>
            </a:pPr>
            <a:r>
              <a:rPr lang="en-US" sz="3200" dirty="0" smtClean="0"/>
              <a:t>O(1)</a:t>
            </a:r>
          </a:p>
          <a:p>
            <a:pPr marL="1371600" lvl="3" indent="0">
              <a:buNone/>
            </a:pPr>
            <a:endParaRPr lang="en-US" dirty="0" smtClean="0"/>
          </a:p>
          <a:p>
            <a:pPr marL="1371600" lvl="3" indent="0">
              <a:buNone/>
            </a:pPr>
            <a:endParaRPr lang="en-US" dirty="0"/>
          </a:p>
          <a:p>
            <a:pPr marL="0" indent="0">
              <a:buNone/>
            </a:pPr>
            <a:endParaRPr lang="en-US" dirty="0"/>
          </a:p>
          <a:p>
            <a:pPr marL="1371600" lvl="3" indent="0">
              <a:buNone/>
            </a:pPr>
            <a:endParaRPr lang="en-US" dirty="0"/>
          </a:p>
        </p:txBody>
      </p:sp>
    </p:spTree>
    <p:extLst>
      <p:ext uri="{BB962C8B-B14F-4D97-AF65-F5344CB8AC3E}">
        <p14:creationId xmlns:p14="http://schemas.microsoft.com/office/powerpoint/2010/main" val="181693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t>
            </a:r>
            <a:r>
              <a:rPr lang="en-US" dirty="0" smtClean="0"/>
              <a:t>restaurants of a given type</a:t>
            </a:r>
            <a:endParaRPr lang="en-US" dirty="0"/>
          </a:p>
        </p:txBody>
      </p:sp>
      <p:sp>
        <p:nvSpPr>
          <p:cNvPr id="3" name="Rectangle 2"/>
          <p:cNvSpPr/>
          <p:nvPr/>
        </p:nvSpPr>
        <p:spPr>
          <a:xfrm>
            <a:off x="2987899" y="2408349"/>
            <a:ext cx="615610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 key=list_rest[0]</a:t>
            </a:r>
          </a:p>
          <a:p>
            <a:r>
              <a:rPr lang="en-US" sz="2400" dirty="0"/>
              <a:t>      rest_addresses=restaurant_types.retrieve(key)</a:t>
            </a:r>
          </a:p>
        </p:txBody>
      </p:sp>
    </p:spTree>
    <p:extLst>
      <p:ext uri="{BB962C8B-B14F-4D97-AF65-F5344CB8AC3E}">
        <p14:creationId xmlns:p14="http://schemas.microsoft.com/office/powerpoint/2010/main" val="235166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runtime?:</a:t>
            </a:r>
          </a:p>
        </p:txBody>
      </p:sp>
      <p:sp>
        <p:nvSpPr>
          <p:cNvPr id="3" name="Content Placeholder 2"/>
          <p:cNvSpPr>
            <a:spLocks noGrp="1"/>
          </p:cNvSpPr>
          <p:nvPr>
            <p:ph idx="1"/>
          </p:nvPr>
        </p:nvSpPr>
        <p:spPr/>
        <p:txBody>
          <a:bodyPr/>
          <a:lstStyle/>
          <a:p>
            <a:r>
              <a:rPr lang="en-US" dirty="0" smtClean="0"/>
              <a:t>There is no a better runtime, the other proposed data structures, linkedlist of linkedlists has a runtime of</a:t>
            </a:r>
          </a:p>
          <a:p>
            <a:pPr marL="0" indent="0">
              <a:buNone/>
            </a:pPr>
            <a:r>
              <a:rPr lang="en-US" dirty="0"/>
              <a:t>	</a:t>
            </a:r>
            <a:r>
              <a:rPr lang="en-US" dirty="0" smtClean="0"/>
              <a:t>		O(n)</a:t>
            </a:r>
          </a:p>
          <a:p>
            <a:pPr marL="0" indent="0">
              <a:buNone/>
            </a:pPr>
            <a:r>
              <a:rPr lang="en-US" dirty="0" smtClean="0"/>
              <a:t>Where n is the number of different food types. The worst case scenario </a:t>
            </a:r>
            <a:r>
              <a:rPr lang="en-US" smtClean="0"/>
              <a:t>is that </a:t>
            </a:r>
            <a:r>
              <a:rPr lang="en-US" dirty="0" smtClean="0"/>
              <a:t>the food type to </a:t>
            </a:r>
            <a:r>
              <a:rPr lang="en-US" smtClean="0"/>
              <a:t>look for, </a:t>
            </a:r>
            <a:r>
              <a:rPr lang="en-US" dirty="0" smtClean="0"/>
              <a:t>is the last on the list.</a:t>
            </a:r>
            <a:endParaRPr lang="en-US" dirty="0"/>
          </a:p>
        </p:txBody>
      </p:sp>
    </p:spTree>
    <p:extLst>
      <p:ext uri="{BB962C8B-B14F-4D97-AF65-F5344CB8AC3E}">
        <p14:creationId xmlns:p14="http://schemas.microsoft.com/office/powerpoint/2010/main" val="194451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use of the data structures</a:t>
            </a:r>
          </a:p>
        </p:txBody>
      </p:sp>
      <p:sp>
        <p:nvSpPr>
          <p:cNvPr id="3" name="Content Placeholder 2"/>
          <p:cNvSpPr>
            <a:spLocks noGrp="1"/>
          </p:cNvSpPr>
          <p:nvPr>
            <p:ph idx="1"/>
          </p:nvPr>
        </p:nvSpPr>
        <p:spPr/>
        <p:txBody>
          <a:bodyPr/>
          <a:lstStyle/>
          <a:p>
            <a:pPr marL="0" indent="0">
              <a:buNone/>
            </a:pPr>
            <a:r>
              <a:rPr lang="en-US" dirty="0" smtClean="0"/>
              <a:t>Hardware Store materials. Use for buyers looking at tools.</a:t>
            </a:r>
          </a:p>
          <a:p>
            <a:pPr marL="971550" lvl="1" indent="-514350">
              <a:buFont typeface="+mj-lt"/>
              <a:buAutoNum type="arabicPeriod"/>
            </a:pPr>
            <a:r>
              <a:rPr lang="en-US" dirty="0" smtClean="0"/>
              <a:t>Data Structure: Trie. Holds all the different materials found on the hardware store . </a:t>
            </a:r>
          </a:p>
          <a:p>
            <a:pPr marL="1428750" lvl="2" indent="-514350">
              <a:buFont typeface="+mj-lt"/>
              <a:buAutoNum type="arabicPeriod"/>
            </a:pPr>
            <a:r>
              <a:rPr lang="en-US" dirty="0" smtClean="0"/>
              <a:t>Node:</a:t>
            </a:r>
          </a:p>
          <a:p>
            <a:pPr marL="1885950" lvl="3" indent="-514350">
              <a:buFont typeface="+mj-lt"/>
              <a:buAutoNum type="arabicPeriod"/>
            </a:pPr>
            <a:r>
              <a:rPr lang="en-US" dirty="0" smtClean="0"/>
              <a:t>Value: character of the name</a:t>
            </a:r>
          </a:p>
          <a:p>
            <a:pPr marL="1885950" lvl="3" indent="-514350">
              <a:buFont typeface="+mj-lt"/>
              <a:buAutoNum type="arabicPeriod"/>
            </a:pPr>
            <a:r>
              <a:rPr lang="en-US" dirty="0" smtClean="0"/>
              <a:t>Children: []*26. </a:t>
            </a:r>
          </a:p>
          <a:p>
            <a:pPr marL="1885950" lvl="3" indent="-514350">
              <a:buFont typeface="+mj-lt"/>
              <a:buAutoNum type="arabicPeriod"/>
            </a:pPr>
            <a:r>
              <a:rPr lang="en-US" dirty="0" smtClean="0"/>
              <a:t>End_of _word: can hold a numerical value: -1=doesn’t exist, 0=out of stock, 1=on stock</a:t>
            </a:r>
          </a:p>
          <a:p>
            <a:pPr marL="971550" lvl="1" indent="-514350">
              <a:buFont typeface="+mj-lt"/>
              <a:buAutoNum type="arabicPeriod"/>
            </a:pPr>
            <a:r>
              <a:rPr lang="en-US" dirty="0" smtClean="0"/>
              <a:t>Data Structure: Hash Table. Holds all the different types, or brands</a:t>
            </a:r>
          </a:p>
          <a:p>
            <a:pPr marL="1428750" lvl="2" indent="-514350">
              <a:buFont typeface="+mj-lt"/>
              <a:buAutoNum type="arabicPeriod"/>
            </a:pPr>
            <a:r>
              <a:rPr lang="en-US" dirty="0" smtClean="0"/>
              <a:t>Pair:</a:t>
            </a:r>
          </a:p>
          <a:p>
            <a:pPr marL="1885950" lvl="3" indent="-514350">
              <a:buFont typeface="+mj-lt"/>
              <a:buAutoNum type="arabicPeriod"/>
            </a:pPr>
            <a:r>
              <a:rPr lang="en-US" dirty="0" smtClean="0"/>
              <a:t>Key: name of the material</a:t>
            </a:r>
          </a:p>
          <a:p>
            <a:pPr marL="1885950" lvl="3" indent="-514350">
              <a:buFont typeface="+mj-lt"/>
              <a:buAutoNum type="arabicPeriod"/>
            </a:pPr>
            <a:r>
              <a:rPr lang="en-US" dirty="0" smtClean="0"/>
              <a:t>Value: brand, size, material made of, etc.</a:t>
            </a:r>
            <a:endParaRPr lang="en-US" dirty="0"/>
          </a:p>
        </p:txBody>
      </p:sp>
    </p:spTree>
    <p:extLst>
      <p:ext uri="{BB962C8B-B14F-4D97-AF65-F5344CB8AC3E}">
        <p14:creationId xmlns:p14="http://schemas.microsoft.com/office/powerpoint/2010/main" val="3191022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use of the data structures</a:t>
            </a:r>
          </a:p>
        </p:txBody>
      </p:sp>
      <p:sp>
        <p:nvSpPr>
          <p:cNvPr id="3" name="Content Placeholder 2"/>
          <p:cNvSpPr>
            <a:spLocks noGrp="1"/>
          </p:cNvSpPr>
          <p:nvPr>
            <p:ph idx="1"/>
          </p:nvPr>
        </p:nvSpPr>
        <p:spPr/>
        <p:txBody>
          <a:bodyPr/>
          <a:lstStyle/>
          <a:p>
            <a:pPr marL="0" indent="0">
              <a:buNone/>
            </a:pPr>
            <a:r>
              <a:rPr lang="en-US" dirty="0" smtClean="0"/>
              <a:t>A library. Search of books by members of the library.</a:t>
            </a:r>
          </a:p>
          <a:p>
            <a:pPr marL="971550" lvl="1" indent="-514350">
              <a:buFont typeface="+mj-lt"/>
              <a:buAutoNum type="arabicPeriod"/>
            </a:pPr>
            <a:r>
              <a:rPr lang="en-US" dirty="0"/>
              <a:t>Data Structure: Trie. Holds all the different </a:t>
            </a:r>
            <a:r>
              <a:rPr lang="en-US" dirty="0" smtClean="0"/>
              <a:t>author names </a:t>
            </a:r>
            <a:r>
              <a:rPr lang="en-US" dirty="0"/>
              <a:t>found </a:t>
            </a:r>
            <a:r>
              <a:rPr lang="en-US" dirty="0" smtClean="0"/>
              <a:t>at </a:t>
            </a:r>
            <a:r>
              <a:rPr lang="en-US" dirty="0"/>
              <a:t>the </a:t>
            </a:r>
            <a:r>
              <a:rPr lang="en-US" dirty="0" smtClean="0"/>
              <a:t>library. </a:t>
            </a:r>
            <a:endParaRPr lang="en-US" dirty="0"/>
          </a:p>
          <a:p>
            <a:pPr marL="1428750" lvl="2" indent="-514350">
              <a:buFont typeface="+mj-lt"/>
              <a:buAutoNum type="arabicPeriod"/>
            </a:pPr>
            <a:r>
              <a:rPr lang="en-US" dirty="0"/>
              <a:t>Node:</a:t>
            </a:r>
          </a:p>
          <a:p>
            <a:pPr marL="1885950" lvl="3" indent="-514350">
              <a:buFont typeface="+mj-lt"/>
              <a:buAutoNum type="arabicPeriod"/>
            </a:pPr>
            <a:r>
              <a:rPr lang="en-US" dirty="0"/>
              <a:t>Value: character of the name</a:t>
            </a:r>
          </a:p>
          <a:p>
            <a:pPr marL="1885950" lvl="3" indent="-514350">
              <a:buFont typeface="+mj-lt"/>
              <a:buAutoNum type="arabicPeriod"/>
            </a:pPr>
            <a:r>
              <a:rPr lang="en-US" dirty="0"/>
              <a:t>Children: []*26. </a:t>
            </a:r>
          </a:p>
          <a:p>
            <a:pPr marL="1885950" lvl="3" indent="-514350">
              <a:buFont typeface="+mj-lt"/>
              <a:buAutoNum type="arabicPeriod"/>
            </a:pPr>
            <a:r>
              <a:rPr lang="en-US" dirty="0"/>
              <a:t>End_of _word: can hold a numerical value: -1=doesn’t exist, </a:t>
            </a:r>
            <a:r>
              <a:rPr lang="en-US" dirty="0" smtClean="0"/>
              <a:t>0=reserved, 1=on shelf</a:t>
            </a:r>
            <a:endParaRPr lang="en-US" dirty="0"/>
          </a:p>
          <a:p>
            <a:pPr marL="971550" lvl="1" indent="-514350">
              <a:buFont typeface="+mj-lt"/>
              <a:buAutoNum type="arabicPeriod"/>
            </a:pPr>
            <a:r>
              <a:rPr lang="en-US" dirty="0"/>
              <a:t>Data Structure: Hash Table. Holds all the different types, or brands</a:t>
            </a:r>
          </a:p>
          <a:p>
            <a:pPr marL="1428750" lvl="2" indent="-514350">
              <a:buFont typeface="+mj-lt"/>
              <a:buAutoNum type="arabicPeriod"/>
            </a:pPr>
            <a:r>
              <a:rPr lang="en-US" dirty="0"/>
              <a:t>Pair:</a:t>
            </a:r>
          </a:p>
          <a:p>
            <a:pPr marL="1885950" lvl="3" indent="-514350">
              <a:buFont typeface="+mj-lt"/>
              <a:buAutoNum type="arabicPeriod"/>
            </a:pPr>
            <a:r>
              <a:rPr lang="en-US" dirty="0" smtClean="0"/>
              <a:t>Key: name </a:t>
            </a:r>
            <a:r>
              <a:rPr lang="en-US" dirty="0"/>
              <a:t>of the </a:t>
            </a:r>
            <a:r>
              <a:rPr lang="en-US" dirty="0" smtClean="0"/>
              <a:t>author</a:t>
            </a:r>
            <a:endParaRPr lang="en-US" dirty="0"/>
          </a:p>
          <a:p>
            <a:pPr marL="1885950" lvl="3" indent="-514350">
              <a:buFont typeface="+mj-lt"/>
              <a:buAutoNum type="arabicPeriod"/>
            </a:pPr>
            <a:r>
              <a:rPr lang="en-US" dirty="0"/>
              <a:t>Value: </a:t>
            </a:r>
            <a:r>
              <a:rPr lang="en-US" dirty="0" smtClean="0"/>
              <a:t>name of the book, year, category, location code, etc.</a:t>
            </a:r>
            <a:endParaRPr lang="en-US" dirty="0"/>
          </a:p>
          <a:p>
            <a:pPr marL="0" indent="0">
              <a:buNone/>
            </a:pPr>
            <a:endParaRPr lang="en-US" dirty="0"/>
          </a:p>
        </p:txBody>
      </p:sp>
    </p:spTree>
    <p:extLst>
      <p:ext uri="{BB962C8B-B14F-4D97-AF65-F5344CB8AC3E}">
        <p14:creationId xmlns:p14="http://schemas.microsoft.com/office/powerpoint/2010/main" val="2404891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normAutofit fontScale="90000"/>
          </a:bodyPr>
          <a:lstStyle/>
          <a:p>
            <a:r>
              <a:rPr lang="en-US" b="1" dirty="0"/>
              <a:t>Part 1: Choosing a Data Structure to Search for Food </a:t>
            </a:r>
            <a:r>
              <a:rPr lang="en-US" b="1" dirty="0" smtClean="0"/>
              <a:t>Types:</a:t>
            </a:r>
            <a:endParaRPr lang="en-US" dirty="0"/>
          </a:p>
        </p:txBody>
      </p:sp>
      <p:sp>
        <p:nvSpPr>
          <p:cNvPr id="3" name="Content Placeholder 2"/>
          <p:cNvSpPr>
            <a:spLocks noGrp="1"/>
          </p:cNvSpPr>
          <p:nvPr>
            <p:ph idx="1"/>
          </p:nvPr>
        </p:nvSpPr>
        <p:spPr>
          <a:xfrm>
            <a:off x="838200" y="1506828"/>
            <a:ext cx="10515600" cy="4945487"/>
          </a:xfrm>
        </p:spPr>
        <p:txBody>
          <a:bodyPr/>
          <a:lstStyle/>
          <a:p>
            <a:pPr marL="0" indent="0">
              <a:buNone/>
            </a:pPr>
            <a:endParaRPr lang="en-US" dirty="0"/>
          </a:p>
        </p:txBody>
      </p:sp>
      <p:pic>
        <p:nvPicPr>
          <p:cNvPr id="4" name="Picture 3"/>
          <p:cNvPicPr>
            <a:picLocks noChangeAspect="1"/>
          </p:cNvPicPr>
          <p:nvPr/>
        </p:nvPicPr>
        <p:blipFill rotWithShape="1">
          <a:blip r:embed="rId2"/>
          <a:srcRect l="8171" r="10605"/>
          <a:stretch/>
        </p:blipFill>
        <p:spPr>
          <a:xfrm>
            <a:off x="3915177" y="1690689"/>
            <a:ext cx="6362164" cy="4569110"/>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3109174" y="1506828"/>
            <a:ext cx="1403798" cy="5409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Trie</a:t>
            </a:r>
            <a:endParaRPr lang="en-US" sz="2800" dirty="0"/>
          </a:p>
        </p:txBody>
      </p:sp>
    </p:spTree>
    <p:extLst>
      <p:ext uri="{BB962C8B-B14F-4D97-AF65-F5344CB8AC3E}">
        <p14:creationId xmlns:p14="http://schemas.microsoft.com/office/powerpoint/2010/main" val="83447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TRIE</a:t>
            </a:r>
            <a:endParaRPr lang="en-US" dirty="0"/>
          </a:p>
        </p:txBody>
      </p:sp>
      <p:sp>
        <p:nvSpPr>
          <p:cNvPr id="3" name="Content Placeholder 2"/>
          <p:cNvSpPr>
            <a:spLocks noGrp="1"/>
          </p:cNvSpPr>
          <p:nvPr>
            <p:ph idx="1"/>
          </p:nvPr>
        </p:nvSpPr>
        <p:spPr/>
        <p:txBody>
          <a:bodyPr/>
          <a:lstStyle/>
          <a:p>
            <a:r>
              <a:rPr lang="en-US" dirty="0" smtClean="0"/>
              <a:t>Tries </a:t>
            </a:r>
            <a:r>
              <a:rPr lang="en-US" dirty="0" smtClean="0"/>
              <a:t>are efficient to retrieve strings ( words).</a:t>
            </a:r>
          </a:p>
          <a:p>
            <a:r>
              <a:rPr lang="en-US" dirty="0" smtClean="0"/>
              <a:t>Tries do not need a hash function, because </a:t>
            </a:r>
            <a:r>
              <a:rPr lang="en-US" dirty="0" smtClean="0"/>
              <a:t>every char is a key that can be represented in order, and is uniquely retrievable. Every </a:t>
            </a:r>
            <a:r>
              <a:rPr lang="en-US" dirty="0" smtClean="0"/>
              <a:t>branch path to a string’s value will be unique </a:t>
            </a:r>
            <a:r>
              <a:rPr lang="en-US" dirty="0" smtClean="0"/>
              <a:t>. </a:t>
            </a:r>
            <a:r>
              <a:rPr lang="en-US" dirty="0" smtClean="0"/>
              <a:t>There is no collision, the key </a:t>
            </a:r>
            <a:r>
              <a:rPr lang="en-US" dirty="0" smtClean="0"/>
              <a:t>is used </a:t>
            </a:r>
            <a:r>
              <a:rPr lang="en-US" dirty="0" smtClean="0"/>
              <a:t>as the index of the array of children .</a:t>
            </a:r>
          </a:p>
          <a:p>
            <a:pPr marL="0" indent="0">
              <a:buNone/>
            </a:pPr>
            <a:endParaRPr lang="en-US" dirty="0"/>
          </a:p>
        </p:txBody>
      </p:sp>
    </p:spTree>
    <p:extLst>
      <p:ext uri="{BB962C8B-B14F-4D97-AF65-F5344CB8AC3E}">
        <p14:creationId xmlns:p14="http://schemas.microsoft.com/office/powerpoint/2010/main" val="476202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the Trie</a:t>
            </a:r>
            <a:endParaRPr lang="en-US" dirty="0"/>
          </a:p>
        </p:txBody>
      </p:sp>
      <p:sp>
        <p:nvSpPr>
          <p:cNvPr id="3" name="Content Placeholder 2"/>
          <p:cNvSpPr>
            <a:spLocks noGrp="1"/>
          </p:cNvSpPr>
          <p:nvPr>
            <p:ph idx="1"/>
          </p:nvPr>
        </p:nvSpPr>
        <p:spPr/>
        <p:txBody>
          <a:bodyPr/>
          <a:lstStyle/>
          <a:p>
            <a:r>
              <a:rPr lang="en-US" dirty="0" smtClean="0"/>
              <a:t>Each node is a Trie:</a:t>
            </a:r>
          </a:p>
          <a:p>
            <a:pPr lvl="1"/>
            <a:r>
              <a:rPr lang="en-US" dirty="0" smtClean="0"/>
              <a:t>Value: letter </a:t>
            </a:r>
          </a:p>
          <a:p>
            <a:pPr lvl="1"/>
            <a:r>
              <a:rPr lang="en-US" dirty="0" smtClean="0"/>
              <a:t>Children: array of 26 tries, one for each character in the alphabet. Null if the character is not part of a word.</a:t>
            </a:r>
          </a:p>
          <a:p>
            <a:pPr lvl="1"/>
            <a:r>
              <a:rPr lang="en-US" dirty="0" smtClean="0"/>
              <a:t>End_of_word</a:t>
            </a:r>
            <a:r>
              <a:rPr lang="en-US" dirty="0" smtClean="0"/>
              <a:t>: True, if value is end of a word. False otherwise.</a:t>
            </a:r>
          </a:p>
          <a:p>
            <a:pPr lvl="1"/>
            <a:endParaRPr lang="en-US" dirty="0"/>
          </a:p>
          <a:p>
            <a:pPr lvl="1"/>
            <a:endParaRPr lang="en-US" dirty="0"/>
          </a:p>
          <a:p>
            <a:endParaRPr lang="en-US" dirty="0"/>
          </a:p>
        </p:txBody>
      </p:sp>
    </p:spTree>
    <p:extLst>
      <p:ext uri="{BB962C8B-B14F-4D97-AF65-F5344CB8AC3E}">
        <p14:creationId xmlns:p14="http://schemas.microsoft.com/office/powerpoint/2010/main" val="225510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of </a:t>
            </a:r>
            <a:r>
              <a:rPr lang="en-US" dirty="0" smtClean="0"/>
              <a:t>searching  in a Trie</a:t>
            </a:r>
            <a:endParaRPr lang="en-US" dirty="0"/>
          </a:p>
        </p:txBody>
      </p:sp>
      <p:sp>
        <p:nvSpPr>
          <p:cNvPr id="3" name="Content Placeholder 2"/>
          <p:cNvSpPr>
            <a:spLocks noGrp="1"/>
          </p:cNvSpPr>
          <p:nvPr>
            <p:ph idx="1"/>
          </p:nvPr>
        </p:nvSpPr>
        <p:spPr/>
        <p:txBody>
          <a:bodyPr/>
          <a:lstStyle/>
          <a:p>
            <a:r>
              <a:rPr lang="en-US" dirty="0" smtClean="0"/>
              <a:t>The runtime of searching a food type in the Trie</a:t>
            </a:r>
            <a:r>
              <a:rPr lang="en-US" dirty="0"/>
              <a:t> </a:t>
            </a:r>
            <a:r>
              <a:rPr lang="en-US" dirty="0" smtClean="0"/>
              <a:t>will depend of how many unique character the food- type has the worst case scenario is for the longest word and how many words start with the same characters.</a:t>
            </a:r>
            <a:endParaRPr lang="en-US" dirty="0" smtClean="0"/>
          </a:p>
          <a:p>
            <a:pPr lvl="1"/>
            <a:endParaRPr lang="en-US" dirty="0"/>
          </a:p>
          <a:p>
            <a:pPr marL="1371600" lvl="3" indent="0">
              <a:buNone/>
            </a:pPr>
            <a:r>
              <a:rPr lang="en-US" sz="3200" dirty="0" smtClean="0"/>
              <a:t>Runtime: O(n*m)</a:t>
            </a:r>
          </a:p>
          <a:p>
            <a:pPr lvl="1"/>
            <a:endParaRPr lang="en-US" dirty="0" smtClean="0"/>
          </a:p>
          <a:p>
            <a:pPr marL="457200" lvl="1" indent="0">
              <a:buNone/>
            </a:pPr>
            <a:r>
              <a:rPr lang="en-US" dirty="0" smtClean="0"/>
              <a:t>Where </a:t>
            </a:r>
            <a:r>
              <a:rPr lang="en-US" dirty="0"/>
              <a:t>n is the length of the longest </a:t>
            </a:r>
            <a:r>
              <a:rPr lang="en-US" dirty="0" smtClean="0"/>
              <a:t>unique string , and m is how many strings start with the same beginning.</a:t>
            </a:r>
            <a:endParaRPr lang="en-US" dirty="0"/>
          </a:p>
        </p:txBody>
      </p:sp>
    </p:spTree>
    <p:extLst>
      <p:ext uri="{BB962C8B-B14F-4D97-AF65-F5344CB8AC3E}">
        <p14:creationId xmlns:p14="http://schemas.microsoft.com/office/powerpoint/2010/main" val="272560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food type</a:t>
            </a:r>
            <a:endParaRPr lang="en-US" dirty="0"/>
          </a:p>
        </p:txBody>
      </p:sp>
      <p:sp>
        <p:nvSpPr>
          <p:cNvPr id="4" name="Rectangle 3"/>
          <p:cNvSpPr/>
          <p:nvPr/>
        </p:nvSpPr>
        <p:spPr>
          <a:xfrm>
            <a:off x="2803301" y="1779687"/>
            <a:ext cx="6096000" cy="50783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t>while more_than_one_choice:</a:t>
            </a:r>
          </a:p>
          <a:p>
            <a:r>
              <a:rPr lang="en-US" dirty="0" smtClean="0"/>
              <a:t>    user_input = str(input("\nWhat type of food would you like to eat?\nType the beginning of that food type and press enter to see if it's here.\n")).lower()</a:t>
            </a:r>
          </a:p>
          <a:p>
            <a:r>
              <a:rPr lang="en-US" dirty="0" smtClean="0"/>
              <a:t>    #Search for user_input in food types data structure here</a:t>
            </a:r>
          </a:p>
          <a:p>
            <a:r>
              <a:rPr lang="en-US" dirty="0" smtClean="0"/>
              <a:t>    list_rest=[]</a:t>
            </a:r>
          </a:p>
          <a:p>
            <a:r>
              <a:rPr lang="en-US" dirty="0" smtClean="0"/>
              <a:t>    list_children=food_types.get_children()</a:t>
            </a:r>
          </a:p>
          <a:p>
            <a:r>
              <a:rPr lang="en-US" dirty="0" smtClean="0"/>
              <a:t>    word=""</a:t>
            </a:r>
          </a:p>
          <a:p>
            <a:r>
              <a:rPr lang="en-US" dirty="0" smtClean="0"/>
              <a:t>    found=True</a:t>
            </a:r>
          </a:p>
          <a:p>
            <a:r>
              <a:rPr lang="en-US" dirty="0" smtClean="0"/>
              <a:t>    for ind_char,char in enumerate(user_input):</a:t>
            </a:r>
          </a:p>
          <a:p>
            <a:r>
              <a:rPr lang="en-US" dirty="0" smtClean="0"/>
              <a:t>        key=food_types.convert_key(char)</a:t>
            </a:r>
          </a:p>
          <a:p>
            <a:r>
              <a:rPr lang="en-US" dirty="0" smtClean="0"/>
              <a:t>        if not list_children[key]:</a:t>
            </a:r>
          </a:p>
          <a:p>
            <a:r>
              <a:rPr lang="en-US" dirty="0" smtClean="0"/>
              <a:t>          found = False</a:t>
            </a:r>
          </a:p>
          <a:p>
            <a:r>
              <a:rPr lang="en-US" dirty="0" smtClean="0"/>
              <a:t>          break</a:t>
            </a:r>
          </a:p>
          <a:p>
            <a:r>
              <a:rPr lang="en-US" dirty="0" smtClean="0"/>
              <a:t>        else:</a:t>
            </a:r>
          </a:p>
          <a:p>
            <a:r>
              <a:rPr lang="en-US" dirty="0" smtClean="0"/>
              <a:t>          word+=str(char)</a:t>
            </a:r>
          </a:p>
          <a:p>
            <a:r>
              <a:rPr lang="en-US" dirty="0" smtClean="0"/>
              <a:t>          if ind_char!=len(user_input)-1:</a:t>
            </a:r>
          </a:p>
          <a:p>
            <a:r>
              <a:rPr lang="en-US" dirty="0" smtClean="0"/>
              <a:t> </a:t>
            </a:r>
            <a:endParaRPr lang="en-US" dirty="0"/>
          </a:p>
        </p:txBody>
      </p:sp>
      <p:cxnSp>
        <p:nvCxnSpPr>
          <p:cNvPr id="6" name="Straight Arrow Connector 5"/>
          <p:cNvCxnSpPr/>
          <p:nvPr/>
        </p:nvCxnSpPr>
        <p:spPr>
          <a:xfrm flipV="1">
            <a:off x="1854558" y="1957589"/>
            <a:ext cx="991673" cy="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0761" y="1571222"/>
            <a:ext cx="153258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More than one type starting with the same beginning(m)</a:t>
            </a:r>
            <a:endParaRPr lang="en-US" dirty="0"/>
          </a:p>
        </p:txBody>
      </p:sp>
      <p:cxnSp>
        <p:nvCxnSpPr>
          <p:cNvPr id="9" name="Straight Arrow Connector 8"/>
          <p:cNvCxnSpPr/>
          <p:nvPr/>
        </p:nvCxnSpPr>
        <p:spPr>
          <a:xfrm flipV="1">
            <a:off x="2350394" y="4456090"/>
            <a:ext cx="495837" cy="2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7866" y="4430332"/>
            <a:ext cx="20607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Each letter enter (n)</a:t>
            </a:r>
            <a:endParaRPr lang="en-US" dirty="0"/>
          </a:p>
        </p:txBody>
      </p:sp>
    </p:spTree>
    <p:extLst>
      <p:ext uri="{BB962C8B-B14F-4D97-AF65-F5344CB8AC3E}">
        <p14:creationId xmlns:p14="http://schemas.microsoft.com/office/powerpoint/2010/main" val="2000212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runtime</a:t>
            </a:r>
            <a:endParaRPr lang="en-US" dirty="0"/>
          </a:p>
        </p:txBody>
      </p:sp>
      <p:sp>
        <p:nvSpPr>
          <p:cNvPr id="3" name="Content Placeholder 2"/>
          <p:cNvSpPr>
            <a:spLocks noGrp="1"/>
          </p:cNvSpPr>
          <p:nvPr>
            <p:ph idx="1"/>
          </p:nvPr>
        </p:nvSpPr>
        <p:spPr/>
        <p:txBody>
          <a:bodyPr/>
          <a:lstStyle/>
          <a:p>
            <a:r>
              <a:rPr lang="en-US" dirty="0" smtClean="0"/>
              <a:t>For Italian the runtime will be O(2*2)</a:t>
            </a:r>
          </a:p>
          <a:p>
            <a:r>
              <a:rPr lang="en-US" dirty="0" smtClean="0"/>
              <a:t>Two words that start with </a:t>
            </a:r>
            <a:r>
              <a:rPr lang="en-US" b="1" i="1" dirty="0" smtClean="0"/>
              <a:t>i (indian and </a:t>
            </a:r>
            <a:r>
              <a:rPr lang="en-US" b="1" i="1" dirty="0" smtClean="0"/>
              <a:t>italian</a:t>
            </a:r>
            <a:r>
              <a:rPr lang="en-US" b="1" i="1" dirty="0" smtClean="0"/>
              <a:t>)</a:t>
            </a:r>
            <a:r>
              <a:rPr lang="en-US" dirty="0" smtClean="0"/>
              <a:t>, and 2 chars (</a:t>
            </a:r>
            <a:r>
              <a:rPr lang="en-US" b="1" i="1" dirty="0" smtClean="0"/>
              <a:t>it</a:t>
            </a:r>
            <a:r>
              <a:rPr lang="en-US" dirty="0" smtClean="0"/>
              <a:t>) entered the second time to find specifically </a:t>
            </a:r>
            <a:r>
              <a:rPr lang="en-US" b="1" i="1" dirty="0" smtClean="0"/>
              <a:t>Italian</a:t>
            </a:r>
            <a:endParaRPr lang="en-US" b="1" i="1" dirty="0"/>
          </a:p>
        </p:txBody>
      </p:sp>
    </p:spTree>
    <p:extLst>
      <p:ext uri="{BB962C8B-B14F-4D97-AF65-F5344CB8AC3E}">
        <p14:creationId xmlns:p14="http://schemas.microsoft.com/office/powerpoint/2010/main" val="282391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runtime?:</a:t>
            </a:r>
            <a:endParaRPr lang="en-US" dirty="0"/>
          </a:p>
        </p:txBody>
      </p:sp>
      <p:sp>
        <p:nvSpPr>
          <p:cNvPr id="3" name="Content Placeholder 2"/>
          <p:cNvSpPr>
            <a:spLocks noGrp="1"/>
          </p:cNvSpPr>
          <p:nvPr>
            <p:ph idx="1"/>
          </p:nvPr>
        </p:nvSpPr>
        <p:spPr/>
        <p:txBody>
          <a:bodyPr/>
          <a:lstStyle/>
          <a:p>
            <a:r>
              <a:rPr lang="en-US" dirty="0" smtClean="0"/>
              <a:t>The hash table has a better runtime because the key is the beginning of the food type, and all the food types starting with the same letter are together. There is no many collision, so looking at the list of food types starting with the same letter is faster, and the worst case is that you need all the characters of the type.</a:t>
            </a:r>
          </a:p>
          <a:p>
            <a:r>
              <a:rPr lang="en-US" dirty="0" smtClean="0"/>
              <a:t>The runtime is O(1*n).</a:t>
            </a:r>
          </a:p>
          <a:p>
            <a:r>
              <a:rPr lang="en-US" dirty="0" smtClean="0"/>
              <a:t>Where n is the number of characters to identify the unique type</a:t>
            </a:r>
            <a:endParaRPr lang="en-US" dirty="0"/>
          </a:p>
        </p:txBody>
      </p:sp>
    </p:spTree>
    <p:extLst>
      <p:ext uri="{BB962C8B-B14F-4D97-AF65-F5344CB8AC3E}">
        <p14:creationId xmlns:p14="http://schemas.microsoft.com/office/powerpoint/2010/main" val="2807306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309770"/>
            <a:ext cx="10515600" cy="1325563"/>
          </a:xfrm>
        </p:spPr>
        <p:txBody>
          <a:bodyPr>
            <a:normAutofit/>
          </a:bodyPr>
          <a:lstStyle/>
          <a:p>
            <a:r>
              <a:rPr lang="en-US" b="1" dirty="0"/>
              <a:t>Part 2: Choosing a Data Structure to Retrieve Restaurant </a:t>
            </a:r>
            <a:r>
              <a:rPr lang="en-US" b="1" dirty="0" smtClean="0"/>
              <a:t>Data</a:t>
            </a:r>
            <a:endParaRPr lang="en-US" dirty="0"/>
          </a:p>
        </p:txBody>
      </p:sp>
      <p:pic>
        <p:nvPicPr>
          <p:cNvPr id="4" name="Content Placeholder 3"/>
          <p:cNvPicPr>
            <a:picLocks noGrp="1" noChangeAspect="1"/>
          </p:cNvPicPr>
          <p:nvPr>
            <p:ph idx="1"/>
          </p:nvPr>
        </p:nvPicPr>
        <p:blipFill>
          <a:blip r:embed="rId2"/>
          <a:stretch>
            <a:fillRect/>
          </a:stretch>
        </p:blipFill>
        <p:spPr>
          <a:xfrm>
            <a:off x="3346465" y="2400955"/>
            <a:ext cx="5499069" cy="3200677"/>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p:cNvSpPr/>
          <p:nvPr/>
        </p:nvSpPr>
        <p:spPr>
          <a:xfrm>
            <a:off x="2228045" y="1880315"/>
            <a:ext cx="1326525" cy="63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Hash Table</a:t>
            </a:r>
            <a:endParaRPr lang="en-US" dirty="0"/>
          </a:p>
        </p:txBody>
      </p:sp>
      <p:cxnSp>
        <p:nvCxnSpPr>
          <p:cNvPr id="8" name="Straight Connector 7"/>
          <p:cNvCxnSpPr/>
          <p:nvPr/>
        </p:nvCxnSpPr>
        <p:spPr>
          <a:xfrm>
            <a:off x="3837904" y="3348507"/>
            <a:ext cx="0" cy="103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837904" y="3915177"/>
            <a:ext cx="12879" cy="115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50783" y="4533363"/>
            <a:ext cx="0" cy="1030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00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837</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SoHo Restaurants Project </vt:lpstr>
      <vt:lpstr>Part 1: Choosing a Data Structure to Search for Food Types:</vt:lpstr>
      <vt:lpstr>TRIE</vt:lpstr>
      <vt:lpstr>Implementation of the Trie</vt:lpstr>
      <vt:lpstr>Runtime of searching  in a Trie</vt:lpstr>
      <vt:lpstr>Searching for a food type</vt:lpstr>
      <vt:lpstr>Examples of runtime</vt:lpstr>
      <vt:lpstr>Better runtime?:</vt:lpstr>
      <vt:lpstr>Part 2: Choosing a Data Structure to Retrieve Restaurant Data</vt:lpstr>
      <vt:lpstr>HASH TABLE</vt:lpstr>
      <vt:lpstr>Implementation of the hash table</vt:lpstr>
      <vt:lpstr>Runtime of searching on the hash table </vt:lpstr>
      <vt:lpstr>Searching for restaurants of a given type</vt:lpstr>
      <vt:lpstr>Better runtime?:</vt:lpstr>
      <vt:lpstr>Proposed use of the data structures</vt:lpstr>
      <vt:lpstr>Proposed use of the data structures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Claudia_User</dc:creator>
  <cp:lastModifiedBy>Claudia_User</cp:lastModifiedBy>
  <cp:revision>25</cp:revision>
  <dcterms:created xsi:type="dcterms:W3CDTF">2018-11-02T17:03:24Z</dcterms:created>
  <dcterms:modified xsi:type="dcterms:W3CDTF">2018-11-05T23:24:35Z</dcterms:modified>
</cp:coreProperties>
</file>