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op Holiday Destin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Holiday Destinations</a:t>
            </a:r>
          </a:p>
        </p:txBody>
      </p:sp>
      <p:sp>
        <p:nvSpPr>
          <p:cNvPr id="152" name="Claudia Silv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Claudia Silver</a:t>
            </a:r>
          </a:p>
        </p:txBody>
      </p:sp>
      <p:sp>
        <p:nvSpPr>
          <p:cNvPr id="153" name="Data analysis using Panda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analysis using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s there a correlation between the number of a destination’s all-inclusive hotels and its feedback sco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0534">
              <a:defRPr spc="-143" sz="4788"/>
            </a:lvl1pPr>
          </a:lstStyle>
          <a:p>
            <a:pPr/>
            <a:r>
              <a:t>Is there a correlation between the number of a destination’s all-inclusive hotels and its feedback score?</a:t>
            </a:r>
          </a:p>
        </p:txBody>
      </p:sp>
      <p:sp>
        <p:nvSpPr>
          <p:cNvPr id="205" name="First, we compute the correlation coefficient:"/>
          <p:cNvSpPr txBox="1"/>
          <p:nvPr>
            <p:ph type="body" idx="21"/>
          </p:nvPr>
        </p:nvSpPr>
        <p:spPr>
          <a:xfrm>
            <a:off x="1270000" y="3199955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First, we compute the correlation coefficient:</a:t>
            </a:r>
          </a:p>
        </p:txBody>
      </p:sp>
      <p:grpSp>
        <p:nvGrpSpPr>
          <p:cNvPr id="208" name="Image Gallery"/>
          <p:cNvGrpSpPr/>
          <p:nvPr/>
        </p:nvGrpSpPr>
        <p:grpSpPr>
          <a:xfrm>
            <a:off x="833939" y="6275502"/>
            <a:ext cx="22716122" cy="4598105"/>
            <a:chOff x="0" y="0"/>
            <a:chExt cx="22716120" cy="4598103"/>
          </a:xfrm>
        </p:grpSpPr>
        <p:pic>
          <p:nvPicPr>
            <p:cNvPr id="206" name="Screenshot 2021-10-09 at 18.39.50.png" descr="Screenshot 2021-10-09 at 18.39.5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90" r="0" b="1290"/>
            <a:stretch>
              <a:fillRect/>
            </a:stretch>
          </p:blipFill>
          <p:spPr>
            <a:xfrm>
              <a:off x="0" y="0"/>
              <a:ext cx="22716121" cy="3978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VSCode screenshot"/>
            <p:cNvSpPr/>
            <p:nvPr/>
          </p:nvSpPr>
          <p:spPr>
            <a:xfrm>
              <a:off x="0" y="4055051"/>
              <a:ext cx="22716121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he correlation coefficient is 0.23 (to 2 significant figures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99488">
              <a:defRPr spc="-206" sz="6887"/>
            </a:pPr>
            <a:r>
              <a:t>The correlation coefficient is 0.23 (to 2 significant figures)</a:t>
            </a:r>
          </a:p>
          <a:p>
            <a:pPr defTabSz="1999488">
              <a:defRPr spc="-206" sz="6887"/>
            </a:pPr>
            <a:r>
              <a:t>Hence, the correlation is weak and therefore negligible.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ta visualisation diagram to show destination and highest s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defRPr spc="-173" sz="5796"/>
            </a:lvl1pPr>
          </a:lstStyle>
          <a:p>
            <a:pPr/>
            <a:r>
              <a:t>Data visualisation diagram to show destination and highest score</a:t>
            </a:r>
          </a:p>
        </p:txBody>
      </p:sp>
      <p:pic>
        <p:nvPicPr>
          <p:cNvPr id="213" name="Screenshot 2021-10-09 at 19.13.38.png" descr="Screenshot 2021-10-09 at 19.1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9963" y="2604216"/>
            <a:ext cx="14044074" cy="10122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How many rows and columns are there in the file?"/>
          <p:cNvSpPr txBox="1"/>
          <p:nvPr>
            <p:ph type="title"/>
          </p:nvPr>
        </p:nvSpPr>
        <p:spPr>
          <a:xfrm>
            <a:off x="1270000" y="641831"/>
            <a:ext cx="21844000" cy="14802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pc="0"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1. How many rows and columns are there in the file?</a:t>
            </a:r>
          </a:p>
        </p:txBody>
      </p:sp>
      <p:sp>
        <p:nvSpPr>
          <p:cNvPr id="156" name="We find out by reading the file and using .shap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5100"/>
            </a:lvl1pPr>
          </a:lstStyle>
          <a:p>
            <a:pPr/>
            <a:r>
              <a:t>We find out by reading the file and using .shape </a:t>
            </a:r>
          </a:p>
        </p:txBody>
      </p:sp>
      <p:sp>
        <p:nvSpPr>
          <p:cNvPr id="157" name="The table has 15 rows and 5 columns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table has 15 rows and 5 columns:</a:t>
            </a:r>
          </a:p>
        </p:txBody>
      </p:sp>
      <p:grpSp>
        <p:nvGrpSpPr>
          <p:cNvPr id="160" name="Image Gallery"/>
          <p:cNvGrpSpPr/>
          <p:nvPr/>
        </p:nvGrpSpPr>
        <p:grpSpPr>
          <a:xfrm>
            <a:off x="1869139" y="6477666"/>
            <a:ext cx="17440625" cy="6056845"/>
            <a:chOff x="0" y="0"/>
            <a:chExt cx="17440623" cy="6056844"/>
          </a:xfrm>
        </p:grpSpPr>
        <p:pic>
          <p:nvPicPr>
            <p:cNvPr id="158" name="Screenshot 2021-10-09 at 16.23.12.png" descr="Screenshot 2021-10-09 at 16.23.1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600" r="0" b="10600"/>
            <a:stretch>
              <a:fillRect/>
            </a:stretch>
          </p:blipFill>
          <p:spPr>
            <a:xfrm>
              <a:off x="0" y="0"/>
              <a:ext cx="17440624" cy="54375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VSCode screenshot"/>
            <p:cNvSpPr/>
            <p:nvPr/>
          </p:nvSpPr>
          <p:spPr>
            <a:xfrm>
              <a:off x="0" y="5513792"/>
              <a:ext cx="17440624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int rows 3 to 8"/>
          <p:cNvSpPr txBox="1"/>
          <p:nvPr>
            <p:ph type="title"/>
          </p:nvPr>
        </p:nvSpPr>
        <p:spPr>
          <a:xfrm>
            <a:off x="1270000" y="812799"/>
            <a:ext cx="4116300" cy="2517343"/>
          </a:xfrm>
          <a:prstGeom prst="rect">
            <a:avLst/>
          </a:prstGeom>
        </p:spPr>
        <p:txBody>
          <a:bodyPr/>
          <a:lstStyle>
            <a:lvl1pPr algn="l" defTabSz="676909">
              <a:defRPr spc="-206" sz="6887"/>
            </a:lvl1pPr>
          </a:lstStyle>
          <a:p>
            <a:pPr/>
            <a:r>
              <a:t>Print rows 3 to 8</a:t>
            </a:r>
          </a:p>
        </p:txBody>
      </p:sp>
      <p:sp>
        <p:nvSpPr>
          <p:cNvPr id="163" name="Using iloc"/>
          <p:cNvSpPr txBox="1"/>
          <p:nvPr>
            <p:ph type="body" idx="21"/>
          </p:nvPr>
        </p:nvSpPr>
        <p:spPr>
          <a:xfrm>
            <a:off x="1270000" y="4029343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Using iloc</a:t>
            </a:r>
          </a:p>
        </p:txBody>
      </p:sp>
      <p:grpSp>
        <p:nvGrpSpPr>
          <p:cNvPr id="166" name="Image Gallery"/>
          <p:cNvGrpSpPr/>
          <p:nvPr/>
        </p:nvGrpSpPr>
        <p:grpSpPr>
          <a:xfrm>
            <a:off x="5743009" y="317996"/>
            <a:ext cx="18211419" cy="13699260"/>
            <a:chOff x="0" y="0"/>
            <a:chExt cx="18211417" cy="13699258"/>
          </a:xfrm>
        </p:grpSpPr>
        <p:pic>
          <p:nvPicPr>
            <p:cNvPr id="164" name="Screenshot 2021-10-09 at 16.39.03.png" descr="Screenshot 2021-10-09 at 16.39.0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872" r="0" b="3872"/>
            <a:stretch>
              <a:fillRect/>
            </a:stretch>
          </p:blipFill>
          <p:spPr>
            <a:xfrm>
              <a:off x="0" y="0"/>
              <a:ext cx="18211418" cy="13080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Caption"/>
            <p:cNvSpPr/>
            <p:nvPr/>
          </p:nvSpPr>
          <p:spPr>
            <a:xfrm>
              <a:off x="0" y="13156206"/>
              <a:ext cx="18211418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ind the mean of all-inclusive hotels across all dest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35634">
              <a:defRPr spc="-194" sz="6468"/>
            </a:lvl1pPr>
          </a:lstStyle>
          <a:p>
            <a:pPr/>
            <a:r>
              <a:t>Find the mean of all-inclusive hotels across all destinations</a:t>
            </a:r>
          </a:p>
        </p:txBody>
      </p:sp>
      <p:sp>
        <p:nvSpPr>
          <p:cNvPr id="169" name="Accessing the series, then using mean(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Accessing the series, then using mean()</a:t>
            </a:r>
          </a:p>
        </p:txBody>
      </p:sp>
      <p:sp>
        <p:nvSpPr>
          <p:cNvPr id="170" name="Slide bullet text"/>
          <p:cNvSpPr txBox="1"/>
          <p:nvPr>
            <p:ph type="body" idx="1"/>
          </p:nvPr>
        </p:nvSpPr>
        <p:spPr>
          <a:xfrm>
            <a:off x="1104122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</p:txBody>
      </p:sp>
      <p:grpSp>
        <p:nvGrpSpPr>
          <p:cNvPr id="173" name="Image Gallery"/>
          <p:cNvGrpSpPr/>
          <p:nvPr/>
        </p:nvGrpSpPr>
        <p:grpSpPr>
          <a:xfrm>
            <a:off x="1104122" y="5024090"/>
            <a:ext cx="21844001" cy="5356957"/>
            <a:chOff x="0" y="0"/>
            <a:chExt cx="21844000" cy="5356955"/>
          </a:xfrm>
        </p:grpSpPr>
        <p:pic>
          <p:nvPicPr>
            <p:cNvPr id="171" name="Screenshot 2021-10-09 at 16.50.22.png" descr="Screenshot 2021-10-09 at 16.50.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95" t="0" r="295" b="0"/>
            <a:stretch>
              <a:fillRect/>
            </a:stretch>
          </p:blipFill>
          <p:spPr>
            <a:xfrm>
              <a:off x="0" y="0"/>
              <a:ext cx="21844000" cy="473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VSCode screenshot"/>
            <p:cNvSpPr/>
            <p:nvPr/>
          </p:nvSpPr>
          <p:spPr>
            <a:xfrm>
              <a:off x="0" y="4813903"/>
              <a:ext cx="21844000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ind the lowest scoring destination"/>
          <p:cNvSpPr txBox="1"/>
          <p:nvPr>
            <p:ph type="title"/>
          </p:nvPr>
        </p:nvSpPr>
        <p:spPr>
          <a:xfrm>
            <a:off x="1270000" y="812799"/>
            <a:ext cx="4506372" cy="1557438"/>
          </a:xfrm>
          <a:prstGeom prst="rect">
            <a:avLst/>
          </a:prstGeom>
        </p:spPr>
        <p:txBody>
          <a:bodyPr/>
          <a:lstStyle>
            <a:lvl1pPr algn="l" defTabSz="387984">
              <a:defRPr spc="-118" sz="3948"/>
            </a:lvl1pPr>
          </a:lstStyle>
          <a:p>
            <a:pPr/>
            <a:r>
              <a:t>Find the lowest scoring destination</a:t>
            </a:r>
          </a:p>
        </p:txBody>
      </p:sp>
      <p:sp>
        <p:nvSpPr>
          <p:cNvPr id="176" name="It’s Austria…"/>
          <p:cNvSpPr txBox="1"/>
          <p:nvPr>
            <p:ph type="body" idx="21"/>
          </p:nvPr>
        </p:nvSpPr>
        <p:spPr>
          <a:xfrm>
            <a:off x="1198909" y="2939290"/>
            <a:ext cx="4073813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17244">
              <a:defRPr sz="5346"/>
            </a:lvl1pPr>
          </a:lstStyle>
          <a:p>
            <a:pPr/>
            <a:r>
              <a:t>It’s Austria…</a:t>
            </a:r>
          </a:p>
        </p:txBody>
      </p:sp>
      <p:grpSp>
        <p:nvGrpSpPr>
          <p:cNvPr id="179" name="Image Gallery"/>
          <p:cNvGrpSpPr/>
          <p:nvPr/>
        </p:nvGrpSpPr>
        <p:grpSpPr>
          <a:xfrm>
            <a:off x="6285536" y="724995"/>
            <a:ext cx="16428513" cy="12885262"/>
            <a:chOff x="0" y="0"/>
            <a:chExt cx="16428511" cy="12885261"/>
          </a:xfrm>
        </p:grpSpPr>
        <p:pic>
          <p:nvPicPr>
            <p:cNvPr id="177" name="Screenshot 2021-10-09 at 17.14.17.png" descr="Screenshot 2021-10-09 at 17.14.1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81" t="0" r="1181" b="0"/>
            <a:stretch>
              <a:fillRect/>
            </a:stretch>
          </p:blipFill>
          <p:spPr>
            <a:xfrm>
              <a:off x="0" y="0"/>
              <a:ext cx="16428512" cy="122660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VSCode screenshot"/>
            <p:cNvSpPr/>
            <p:nvPr/>
          </p:nvSpPr>
          <p:spPr>
            <a:xfrm>
              <a:off x="0" y="12342209"/>
              <a:ext cx="16428512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nd the highest scoring dest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the highest scoring destination</a:t>
            </a:r>
          </a:p>
        </p:txBody>
      </p:sp>
      <p:sp>
        <p:nvSpPr>
          <p:cNvPr id="182" name="It’s Canada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It’s Canada!</a:t>
            </a:r>
          </a:p>
        </p:txBody>
      </p:sp>
      <p:grpSp>
        <p:nvGrpSpPr>
          <p:cNvPr id="185" name="Image Gallery"/>
          <p:cNvGrpSpPr/>
          <p:nvPr/>
        </p:nvGrpSpPr>
        <p:grpSpPr>
          <a:xfrm>
            <a:off x="4330187" y="3764105"/>
            <a:ext cx="16320118" cy="9821212"/>
            <a:chOff x="0" y="0"/>
            <a:chExt cx="16320117" cy="9821210"/>
          </a:xfrm>
        </p:grpSpPr>
        <p:pic>
          <p:nvPicPr>
            <p:cNvPr id="183" name="Screenshot 2021-10-09 at 17.19.34.png" descr="Screenshot 2021-10-09 at 17.19.3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532" r="0" b="4532"/>
            <a:stretch>
              <a:fillRect/>
            </a:stretch>
          </p:blipFill>
          <p:spPr>
            <a:xfrm>
              <a:off x="0" y="0"/>
              <a:ext cx="16320118" cy="9201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VSCode screenshot"/>
            <p:cNvSpPr/>
            <p:nvPr/>
          </p:nvSpPr>
          <p:spPr>
            <a:xfrm>
              <a:off x="0" y="9278158"/>
              <a:ext cx="16320118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ind all destinations with more than 9 all-inclusive hotels"/>
          <p:cNvSpPr txBox="1"/>
          <p:nvPr>
            <p:ph type="title"/>
          </p:nvPr>
        </p:nvSpPr>
        <p:spPr>
          <a:xfrm>
            <a:off x="1270000" y="-87679"/>
            <a:ext cx="21844000" cy="1557438"/>
          </a:xfrm>
          <a:prstGeom prst="rect">
            <a:avLst/>
          </a:prstGeom>
        </p:spPr>
        <p:txBody>
          <a:bodyPr/>
          <a:lstStyle>
            <a:lvl1pPr defTabSz="660400">
              <a:defRPr spc="-201" sz="6720"/>
            </a:lvl1pPr>
          </a:lstStyle>
          <a:p>
            <a:pPr/>
            <a:r>
              <a:t>Find all destinations with more than 9 all-inclusive hotels</a:t>
            </a:r>
          </a:p>
        </p:txBody>
      </p:sp>
      <p:sp>
        <p:nvSpPr>
          <p:cNvPr id="188" name="All of them meet this criterion!"/>
          <p:cNvSpPr txBox="1"/>
          <p:nvPr>
            <p:ph type="body" idx="21"/>
          </p:nvPr>
        </p:nvSpPr>
        <p:spPr>
          <a:xfrm>
            <a:off x="1270000" y="1605560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All of them meet this criterion!</a:t>
            </a:r>
          </a:p>
        </p:txBody>
      </p:sp>
      <p:grpSp>
        <p:nvGrpSpPr>
          <p:cNvPr id="191" name="Image Gallery"/>
          <p:cNvGrpSpPr/>
          <p:nvPr/>
        </p:nvGrpSpPr>
        <p:grpSpPr>
          <a:xfrm>
            <a:off x="3165151" y="2757362"/>
            <a:ext cx="17620477" cy="11406489"/>
            <a:chOff x="0" y="0"/>
            <a:chExt cx="17620476" cy="11406488"/>
          </a:xfrm>
        </p:grpSpPr>
        <p:pic>
          <p:nvPicPr>
            <p:cNvPr id="189" name="Screenshot 2021-10-09 at 17.25.36.png" descr="Screenshot 2021-10-09 at 17.25.3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670" r="0" b="670"/>
            <a:stretch>
              <a:fillRect/>
            </a:stretch>
          </p:blipFill>
          <p:spPr>
            <a:xfrm>
              <a:off x="0" y="0"/>
              <a:ext cx="17620477" cy="10787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Caption"/>
            <p:cNvSpPr/>
            <p:nvPr/>
          </p:nvSpPr>
          <p:spPr>
            <a:xfrm>
              <a:off x="0" y="10863436"/>
              <a:ext cx="17620477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ilter the data by score above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 the data by score above 8</a:t>
            </a:r>
          </a:p>
        </p:txBody>
      </p:sp>
      <p:grpSp>
        <p:nvGrpSpPr>
          <p:cNvPr id="196" name="Image Gallery"/>
          <p:cNvGrpSpPr/>
          <p:nvPr/>
        </p:nvGrpSpPr>
        <p:grpSpPr>
          <a:xfrm>
            <a:off x="1856827" y="3651083"/>
            <a:ext cx="20992275" cy="9009225"/>
            <a:chOff x="0" y="0"/>
            <a:chExt cx="20992273" cy="9009224"/>
          </a:xfrm>
        </p:grpSpPr>
        <p:pic>
          <p:nvPicPr>
            <p:cNvPr id="194" name="Screenshot 2021-10-09 at 17.30.31.png" descr="Screenshot 2021-10-09 at 17.30.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1" t="0" r="81" b="0"/>
            <a:stretch>
              <a:fillRect/>
            </a:stretch>
          </p:blipFill>
          <p:spPr>
            <a:xfrm>
              <a:off x="0" y="0"/>
              <a:ext cx="20992274" cy="8389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VSCode screenshot"/>
            <p:cNvSpPr/>
            <p:nvPr/>
          </p:nvSpPr>
          <p:spPr>
            <a:xfrm>
              <a:off x="0" y="8466172"/>
              <a:ext cx="20992274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ilter the data by score below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 the data by score below 2</a:t>
            </a:r>
          </a:p>
        </p:txBody>
      </p:sp>
      <p:sp>
        <p:nvSpPr>
          <p:cNvPr id="199" name="No destination has such a low score, phew!"/>
          <p:cNvSpPr txBox="1"/>
          <p:nvPr>
            <p:ph type="body" idx="21"/>
          </p:nvPr>
        </p:nvSpPr>
        <p:spPr>
          <a:xfrm>
            <a:off x="1270000" y="2726019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 destination has such a low score, phew!</a:t>
            </a:r>
          </a:p>
        </p:txBody>
      </p:sp>
      <p:grpSp>
        <p:nvGrpSpPr>
          <p:cNvPr id="202" name="Image Gallery"/>
          <p:cNvGrpSpPr/>
          <p:nvPr/>
        </p:nvGrpSpPr>
        <p:grpSpPr>
          <a:xfrm>
            <a:off x="275112" y="5590517"/>
            <a:ext cx="23833776" cy="5237085"/>
            <a:chOff x="0" y="0"/>
            <a:chExt cx="23833774" cy="5237083"/>
          </a:xfrm>
        </p:grpSpPr>
        <p:pic>
          <p:nvPicPr>
            <p:cNvPr id="200" name="Screenshot 2021-10-09 at 17.34.53.png" descr="Screenshot 2021-10-09 at 17.34.5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534" r="0" b="3534"/>
            <a:stretch>
              <a:fillRect/>
            </a:stretch>
          </p:blipFill>
          <p:spPr>
            <a:xfrm>
              <a:off x="0" y="0"/>
              <a:ext cx="23833775" cy="46178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VSCode screenshot"/>
            <p:cNvSpPr/>
            <p:nvPr/>
          </p:nvSpPr>
          <p:spPr>
            <a:xfrm>
              <a:off x="0" y="4694031"/>
              <a:ext cx="23833775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VSCode screenshot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