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Belleza" charset="1" panose="02000503050000020003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png" Type="http://schemas.openxmlformats.org/officeDocument/2006/relationships/image"/><Relationship Id="rId11" Target="../media/image17.svg" Type="http://schemas.openxmlformats.org/officeDocument/2006/relationships/image"/><Relationship Id="rId12" Target="../media/image18.png" Type="http://schemas.openxmlformats.org/officeDocument/2006/relationships/image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Relationship Id="rId8" Target="../media/image14.png" Type="http://schemas.openxmlformats.org/officeDocument/2006/relationships/image"/><Relationship Id="rId9" Target="../media/image15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svg" Type="http://schemas.openxmlformats.org/officeDocument/2006/relationships/image"/><Relationship Id="rId4" Target="../media/image24.png" Type="http://schemas.openxmlformats.org/officeDocument/2006/relationships/image"/><Relationship Id="rId5" Target="../media/image25.png" Type="http://schemas.openxmlformats.org/officeDocument/2006/relationships/image"/><Relationship Id="rId6" Target="../media/image26.png" Type="http://schemas.openxmlformats.org/officeDocument/2006/relationships/image"/><Relationship Id="rId7" Target="../media/image27.png" Type="http://schemas.openxmlformats.org/officeDocument/2006/relationships/image"/><Relationship Id="rId8" Target="../media/image2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015406" y="7991877"/>
            <a:ext cx="12914473" cy="1266423"/>
            <a:chOff x="0" y="0"/>
            <a:chExt cx="3401343" cy="33354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01343" cy="333543"/>
            </a:xfrm>
            <a:custGeom>
              <a:avLst/>
              <a:gdLst/>
              <a:ahLst/>
              <a:cxnLst/>
              <a:rect r="r" b="b" t="t" l="l"/>
              <a:pathLst>
                <a:path h="333543" w="3401343">
                  <a:moveTo>
                    <a:pt x="0" y="0"/>
                  </a:moveTo>
                  <a:lnTo>
                    <a:pt x="3401343" y="0"/>
                  </a:lnTo>
                  <a:lnTo>
                    <a:pt x="3401343" y="333543"/>
                  </a:lnTo>
                  <a:lnTo>
                    <a:pt x="0" y="333543"/>
                  </a:lnTo>
                  <a:close/>
                </a:path>
              </a:pathLst>
            </a:custGeom>
            <a:solidFill>
              <a:srgbClr val="343541"/>
            </a:solidFill>
            <a:ln w="28575" cap="sq">
              <a:solidFill>
                <a:srgbClr val="1C212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3401343" cy="3811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7035948" y="6074052"/>
            <a:ext cx="4520904" cy="1488812"/>
          </a:xfrm>
          <a:custGeom>
            <a:avLst/>
            <a:gdLst/>
            <a:ahLst/>
            <a:cxnLst/>
            <a:rect r="r" b="b" t="t" l="l"/>
            <a:pathLst>
              <a:path h="1488812" w="4520904">
                <a:moveTo>
                  <a:pt x="0" y="0"/>
                </a:moveTo>
                <a:lnTo>
                  <a:pt x="4520904" y="0"/>
                </a:lnTo>
                <a:lnTo>
                  <a:pt x="4520904" y="1488812"/>
                </a:lnTo>
                <a:lnTo>
                  <a:pt x="0" y="14888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939206" y="1602239"/>
            <a:ext cx="13066873" cy="2918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18"/>
              </a:lnSpc>
            </a:pPr>
            <a:r>
              <a:rPr lang="en-US" sz="12998" spc="-558">
                <a:solidFill>
                  <a:srgbClr val="343541"/>
                </a:solidFill>
                <a:latin typeface="Belleza"/>
                <a:ea typeface="Belleza"/>
                <a:cs typeface="Belleza"/>
                <a:sym typeface="Belleza"/>
              </a:rPr>
              <a:t>PROYECTO INTEGRADOR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836701" y="8200333"/>
            <a:ext cx="11424283" cy="8971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5"/>
              </a:lnSpc>
            </a:pPr>
            <a:r>
              <a:rPr lang="en-US" sz="3445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rPr>
              <a:t>PRESENTADO POR</a:t>
            </a:r>
          </a:p>
          <a:p>
            <a:pPr algn="ctr">
              <a:lnSpc>
                <a:spcPts val="3445"/>
              </a:lnSpc>
            </a:pPr>
            <a:r>
              <a:rPr lang="en-US" sz="3445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rPr>
              <a:t>CLAUDIA SOFIA CHAVEZ CARDENAS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762963" y="5066346"/>
            <a:ext cx="13066873" cy="1007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39"/>
              </a:lnSpc>
            </a:pPr>
            <a:r>
              <a:rPr lang="en-US" sz="8499" spc="-365">
                <a:solidFill>
                  <a:srgbClr val="343541"/>
                </a:solidFill>
                <a:latin typeface="Belleza"/>
                <a:ea typeface="Belleza"/>
                <a:cs typeface="Belleza"/>
                <a:sym typeface="Belleza"/>
              </a:rPr>
              <a:t>ANALISIS DE VENTAS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182017" y="4159707"/>
            <a:ext cx="11923966" cy="14659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60"/>
              </a:lnSpc>
            </a:pPr>
            <a:r>
              <a:rPr lang="en-US" sz="12023" spc="-517">
                <a:solidFill>
                  <a:srgbClr val="343541"/>
                </a:solidFill>
                <a:latin typeface="Belleza"/>
                <a:ea typeface="Belleza"/>
                <a:cs typeface="Belleza"/>
                <a:sym typeface="Belleza"/>
              </a:rPr>
              <a:t>GRACIAS.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390394" y="6577765"/>
            <a:ext cx="7507211" cy="8971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5"/>
              </a:lnSpc>
            </a:pPr>
            <a:r>
              <a:rPr lang="en-US" sz="3445">
                <a:solidFill>
                  <a:srgbClr val="343541"/>
                </a:solidFill>
                <a:latin typeface="Belleza"/>
                <a:ea typeface="Belleza"/>
                <a:cs typeface="Belleza"/>
                <a:sym typeface="Belleza"/>
              </a:rPr>
              <a:t>PRESENTADO POR</a:t>
            </a:r>
          </a:p>
          <a:p>
            <a:pPr algn="ctr">
              <a:lnSpc>
                <a:spcPts val="3445"/>
              </a:lnSpc>
            </a:pPr>
            <a:r>
              <a:rPr lang="en-US" sz="3445">
                <a:solidFill>
                  <a:srgbClr val="343541"/>
                </a:solidFill>
                <a:latin typeface="Belleza"/>
                <a:ea typeface="Belleza"/>
                <a:cs typeface="Belleza"/>
                <a:sym typeface="Belleza"/>
              </a:rPr>
              <a:t>CLAUDIA SOFIA CHAVEZ CARDENAS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245004" y="0"/>
            <a:ext cx="7627178" cy="10287000"/>
          </a:xfrm>
          <a:custGeom>
            <a:avLst/>
            <a:gdLst/>
            <a:ahLst/>
            <a:cxnLst/>
            <a:rect r="r" b="b" t="t" l="l"/>
            <a:pathLst>
              <a:path h="10287000" w="7627178">
                <a:moveTo>
                  <a:pt x="0" y="0"/>
                </a:moveTo>
                <a:lnTo>
                  <a:pt x="7627177" y="0"/>
                </a:lnTo>
                <a:lnTo>
                  <a:pt x="762717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436" t="0" r="-17436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072192" y="-314584"/>
            <a:ext cx="7454365" cy="10601584"/>
            <a:chOff x="0" y="0"/>
            <a:chExt cx="1963290" cy="279218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63290" cy="2792187"/>
            </a:xfrm>
            <a:custGeom>
              <a:avLst/>
              <a:gdLst/>
              <a:ahLst/>
              <a:cxnLst/>
              <a:rect r="r" b="b" t="t" l="l"/>
              <a:pathLst>
                <a:path h="2792187" w="1963290">
                  <a:moveTo>
                    <a:pt x="0" y="0"/>
                  </a:moveTo>
                  <a:lnTo>
                    <a:pt x="1963290" y="0"/>
                  </a:lnTo>
                  <a:lnTo>
                    <a:pt x="1963290" y="2792187"/>
                  </a:lnTo>
                  <a:lnTo>
                    <a:pt x="0" y="2792187"/>
                  </a:lnTo>
                  <a:close/>
                </a:path>
              </a:pathLst>
            </a:custGeom>
            <a:solidFill>
              <a:srgbClr val="343541">
                <a:alpha val="55686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963290" cy="28398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8595420" y="2705079"/>
            <a:ext cx="8011990" cy="1077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35"/>
              </a:lnSpc>
            </a:pPr>
            <a:r>
              <a:rPr lang="en-US" sz="8180" spc="-351">
                <a:solidFill>
                  <a:srgbClr val="343541"/>
                </a:solidFill>
                <a:latin typeface="Belleza"/>
                <a:ea typeface="Belleza"/>
                <a:cs typeface="Belleza"/>
                <a:sym typeface="Belleza"/>
              </a:rPr>
              <a:t>OBJETIVOS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652271" y="4527580"/>
            <a:ext cx="7898287" cy="2442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23"/>
              </a:lnSpc>
            </a:pPr>
            <a:r>
              <a:rPr lang="en-US" sz="1795">
                <a:solidFill>
                  <a:srgbClr val="343541"/>
                </a:solidFill>
                <a:latin typeface="Belleza"/>
                <a:ea typeface="Belleza"/>
                <a:cs typeface="Belleza"/>
                <a:sym typeface="Belleza"/>
              </a:rPr>
              <a:t>DEMOSTRAR COMPETENCIAS TÉCNICAS EN EL MANEJO DE DATOS, MODELADO RELACIONAL Y VISUALIZACIÓN, APLICANDO PRINCIPIOS FUNDAMENTALES DEL ANÁLISIS DE DATOS OBTENIDOS EN EL PROGRAMA INTEGRAL DE ANÁLISIS DE DATOS - EDICIÓN 7.0 UNICORN ACADEMY.</a:t>
            </a:r>
          </a:p>
          <a:p>
            <a:pPr algn="l">
              <a:lnSpc>
                <a:spcPts val="2423"/>
              </a:lnSpc>
            </a:pPr>
          </a:p>
          <a:p>
            <a:pPr algn="l" marL="0" indent="0" lvl="0">
              <a:lnSpc>
                <a:spcPts val="2423"/>
              </a:lnSpc>
              <a:spcBef>
                <a:spcPct val="0"/>
              </a:spcBef>
            </a:pPr>
            <a:r>
              <a:rPr lang="en-US" sz="1795">
                <a:solidFill>
                  <a:srgbClr val="343541"/>
                </a:solidFill>
                <a:latin typeface="Belleza"/>
                <a:ea typeface="Belleza"/>
                <a:cs typeface="Belleza"/>
                <a:sym typeface="Belleza"/>
              </a:rPr>
              <a:t>OFRECER UNA VISIÓN INTEGRAL DE LAS VENTAS DE LA EMPRESA AGROPECUARIA UNICORN A TRAVÉS DE UN DASHBOARD INTERACTIVO, CON EL FIN DE OPTIMIZAR ESTRATEGIAS DE VENTA Y MAXIMIZAR INGRESOS.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083134" y="1616740"/>
            <a:ext cx="6830714" cy="2128485"/>
            <a:chOff x="0" y="0"/>
            <a:chExt cx="2286638" cy="7125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86638" cy="712528"/>
            </a:xfrm>
            <a:custGeom>
              <a:avLst/>
              <a:gdLst/>
              <a:ahLst/>
              <a:cxnLst/>
              <a:rect r="r" b="b" t="t" l="l"/>
              <a:pathLst>
                <a:path h="712528" w="2286638">
                  <a:moveTo>
                    <a:pt x="56670" y="0"/>
                  </a:moveTo>
                  <a:lnTo>
                    <a:pt x="2229968" y="0"/>
                  </a:lnTo>
                  <a:cubicBezTo>
                    <a:pt x="2261266" y="0"/>
                    <a:pt x="2286638" y="25372"/>
                    <a:pt x="2286638" y="56670"/>
                  </a:cubicBezTo>
                  <a:lnTo>
                    <a:pt x="2286638" y="655858"/>
                  </a:lnTo>
                  <a:cubicBezTo>
                    <a:pt x="2286638" y="670888"/>
                    <a:pt x="2280667" y="685302"/>
                    <a:pt x="2270040" y="695930"/>
                  </a:cubicBezTo>
                  <a:cubicBezTo>
                    <a:pt x="2259412" y="706557"/>
                    <a:pt x="2244998" y="712528"/>
                    <a:pt x="2229968" y="712528"/>
                  </a:cubicBezTo>
                  <a:lnTo>
                    <a:pt x="56670" y="712528"/>
                  </a:lnTo>
                  <a:cubicBezTo>
                    <a:pt x="25372" y="712528"/>
                    <a:pt x="0" y="687156"/>
                    <a:pt x="0" y="655858"/>
                  </a:cubicBezTo>
                  <a:lnTo>
                    <a:pt x="0" y="56670"/>
                  </a:lnTo>
                  <a:cubicBezTo>
                    <a:pt x="0" y="41640"/>
                    <a:pt x="5971" y="27226"/>
                    <a:pt x="16598" y="16598"/>
                  </a:cubicBezTo>
                  <a:cubicBezTo>
                    <a:pt x="27226" y="5971"/>
                    <a:pt x="41640" y="0"/>
                    <a:pt x="56670" y="0"/>
                  </a:cubicBezTo>
                  <a:close/>
                </a:path>
              </a:pathLst>
            </a:custGeom>
            <a:solidFill>
              <a:srgbClr val="34354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95250"/>
              <a:ext cx="2286638" cy="6172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083134" y="4079914"/>
            <a:ext cx="6830714" cy="2128485"/>
            <a:chOff x="0" y="0"/>
            <a:chExt cx="2286638" cy="71252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286638" cy="712528"/>
            </a:xfrm>
            <a:custGeom>
              <a:avLst/>
              <a:gdLst/>
              <a:ahLst/>
              <a:cxnLst/>
              <a:rect r="r" b="b" t="t" l="l"/>
              <a:pathLst>
                <a:path h="712528" w="2286638">
                  <a:moveTo>
                    <a:pt x="56670" y="0"/>
                  </a:moveTo>
                  <a:lnTo>
                    <a:pt x="2229968" y="0"/>
                  </a:lnTo>
                  <a:cubicBezTo>
                    <a:pt x="2261266" y="0"/>
                    <a:pt x="2286638" y="25372"/>
                    <a:pt x="2286638" y="56670"/>
                  </a:cubicBezTo>
                  <a:lnTo>
                    <a:pt x="2286638" y="655858"/>
                  </a:lnTo>
                  <a:cubicBezTo>
                    <a:pt x="2286638" y="670888"/>
                    <a:pt x="2280667" y="685302"/>
                    <a:pt x="2270040" y="695930"/>
                  </a:cubicBezTo>
                  <a:cubicBezTo>
                    <a:pt x="2259412" y="706557"/>
                    <a:pt x="2244998" y="712528"/>
                    <a:pt x="2229968" y="712528"/>
                  </a:cubicBezTo>
                  <a:lnTo>
                    <a:pt x="56670" y="712528"/>
                  </a:lnTo>
                  <a:cubicBezTo>
                    <a:pt x="25372" y="712528"/>
                    <a:pt x="0" y="687156"/>
                    <a:pt x="0" y="655858"/>
                  </a:cubicBezTo>
                  <a:lnTo>
                    <a:pt x="0" y="56670"/>
                  </a:lnTo>
                  <a:cubicBezTo>
                    <a:pt x="0" y="41640"/>
                    <a:pt x="5971" y="27226"/>
                    <a:pt x="16598" y="16598"/>
                  </a:cubicBezTo>
                  <a:cubicBezTo>
                    <a:pt x="27226" y="5971"/>
                    <a:pt x="41640" y="0"/>
                    <a:pt x="56670" y="0"/>
                  </a:cubicBezTo>
                  <a:close/>
                </a:path>
              </a:pathLst>
            </a:custGeom>
            <a:solidFill>
              <a:srgbClr val="34354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95250"/>
              <a:ext cx="2286638" cy="6172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083134" y="6541774"/>
            <a:ext cx="6830714" cy="2128485"/>
            <a:chOff x="0" y="0"/>
            <a:chExt cx="2286638" cy="71252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286638" cy="712528"/>
            </a:xfrm>
            <a:custGeom>
              <a:avLst/>
              <a:gdLst/>
              <a:ahLst/>
              <a:cxnLst/>
              <a:rect r="r" b="b" t="t" l="l"/>
              <a:pathLst>
                <a:path h="712528" w="2286638">
                  <a:moveTo>
                    <a:pt x="56670" y="0"/>
                  </a:moveTo>
                  <a:lnTo>
                    <a:pt x="2229968" y="0"/>
                  </a:lnTo>
                  <a:cubicBezTo>
                    <a:pt x="2261266" y="0"/>
                    <a:pt x="2286638" y="25372"/>
                    <a:pt x="2286638" y="56670"/>
                  </a:cubicBezTo>
                  <a:lnTo>
                    <a:pt x="2286638" y="655858"/>
                  </a:lnTo>
                  <a:cubicBezTo>
                    <a:pt x="2286638" y="670888"/>
                    <a:pt x="2280667" y="685302"/>
                    <a:pt x="2270040" y="695930"/>
                  </a:cubicBezTo>
                  <a:cubicBezTo>
                    <a:pt x="2259412" y="706557"/>
                    <a:pt x="2244998" y="712528"/>
                    <a:pt x="2229968" y="712528"/>
                  </a:cubicBezTo>
                  <a:lnTo>
                    <a:pt x="56670" y="712528"/>
                  </a:lnTo>
                  <a:cubicBezTo>
                    <a:pt x="25372" y="712528"/>
                    <a:pt x="0" y="687156"/>
                    <a:pt x="0" y="655858"/>
                  </a:cubicBezTo>
                  <a:lnTo>
                    <a:pt x="0" y="56670"/>
                  </a:lnTo>
                  <a:cubicBezTo>
                    <a:pt x="0" y="41640"/>
                    <a:pt x="5971" y="27226"/>
                    <a:pt x="16598" y="16598"/>
                  </a:cubicBezTo>
                  <a:cubicBezTo>
                    <a:pt x="27226" y="5971"/>
                    <a:pt x="41640" y="0"/>
                    <a:pt x="56670" y="0"/>
                  </a:cubicBezTo>
                  <a:close/>
                </a:path>
              </a:pathLst>
            </a:custGeom>
            <a:solidFill>
              <a:srgbClr val="343541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95250"/>
              <a:ext cx="2286638" cy="6172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AutoShape 11" id="11"/>
          <p:cNvSpPr/>
          <p:nvPr/>
        </p:nvSpPr>
        <p:spPr>
          <a:xfrm flipV="true">
            <a:off x="12118262" y="2375876"/>
            <a:ext cx="0" cy="738797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 flipV="true">
            <a:off x="12118262" y="4774758"/>
            <a:ext cx="0" cy="738797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 flipV="true">
            <a:off x="12137312" y="7300910"/>
            <a:ext cx="0" cy="738797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4" id="14"/>
          <p:cNvGrpSpPr/>
          <p:nvPr/>
        </p:nvGrpSpPr>
        <p:grpSpPr>
          <a:xfrm rot="0">
            <a:off x="7768557" y="9441785"/>
            <a:ext cx="4845334" cy="582575"/>
            <a:chOff x="0" y="0"/>
            <a:chExt cx="1276137" cy="15343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276137" cy="153435"/>
            </a:xfrm>
            <a:custGeom>
              <a:avLst/>
              <a:gdLst/>
              <a:ahLst/>
              <a:cxnLst/>
              <a:rect r="r" b="b" t="t" l="l"/>
              <a:pathLst>
                <a:path h="153435" w="1276137">
                  <a:moveTo>
                    <a:pt x="76718" y="0"/>
                  </a:moveTo>
                  <a:lnTo>
                    <a:pt x="1199420" y="0"/>
                  </a:lnTo>
                  <a:cubicBezTo>
                    <a:pt x="1219767" y="0"/>
                    <a:pt x="1239280" y="8083"/>
                    <a:pt x="1253667" y="22470"/>
                  </a:cubicBezTo>
                  <a:cubicBezTo>
                    <a:pt x="1268055" y="36857"/>
                    <a:pt x="1276137" y="56371"/>
                    <a:pt x="1276137" y="76718"/>
                  </a:cubicBezTo>
                  <a:lnTo>
                    <a:pt x="1276137" y="76718"/>
                  </a:lnTo>
                  <a:cubicBezTo>
                    <a:pt x="1276137" y="97064"/>
                    <a:pt x="1268055" y="116578"/>
                    <a:pt x="1253667" y="130965"/>
                  </a:cubicBezTo>
                  <a:cubicBezTo>
                    <a:pt x="1239280" y="145353"/>
                    <a:pt x="1219767" y="153435"/>
                    <a:pt x="1199420" y="153435"/>
                  </a:cubicBezTo>
                  <a:lnTo>
                    <a:pt x="76718" y="153435"/>
                  </a:lnTo>
                  <a:cubicBezTo>
                    <a:pt x="56371" y="153435"/>
                    <a:pt x="36857" y="145353"/>
                    <a:pt x="22470" y="130965"/>
                  </a:cubicBezTo>
                  <a:cubicBezTo>
                    <a:pt x="8083" y="116578"/>
                    <a:pt x="0" y="97064"/>
                    <a:pt x="0" y="76718"/>
                  </a:cubicBezTo>
                  <a:lnTo>
                    <a:pt x="0" y="76718"/>
                  </a:lnTo>
                  <a:cubicBezTo>
                    <a:pt x="0" y="56371"/>
                    <a:pt x="8083" y="36857"/>
                    <a:pt x="22470" y="22470"/>
                  </a:cubicBezTo>
                  <a:cubicBezTo>
                    <a:pt x="36857" y="8083"/>
                    <a:pt x="56371" y="0"/>
                    <a:pt x="76718" y="0"/>
                  </a:cubicBezTo>
                  <a:close/>
                </a:path>
              </a:pathLst>
            </a:custGeom>
            <a:solidFill>
              <a:srgbClr val="343541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1276137" cy="2010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0191224" y="1965422"/>
            <a:ext cx="1969558" cy="1874106"/>
          </a:xfrm>
          <a:custGeom>
            <a:avLst/>
            <a:gdLst/>
            <a:ahLst/>
            <a:cxnLst/>
            <a:rect r="r" b="b" t="t" l="l"/>
            <a:pathLst>
              <a:path h="1874106" w="1969558">
                <a:moveTo>
                  <a:pt x="0" y="0"/>
                </a:moveTo>
                <a:lnTo>
                  <a:pt x="1969558" y="0"/>
                </a:lnTo>
                <a:lnTo>
                  <a:pt x="1969558" y="1874107"/>
                </a:lnTo>
                <a:lnTo>
                  <a:pt x="0" y="18741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0377588" y="4931920"/>
            <a:ext cx="1596829" cy="423160"/>
          </a:xfrm>
          <a:custGeom>
            <a:avLst/>
            <a:gdLst/>
            <a:ahLst/>
            <a:cxnLst/>
            <a:rect r="r" b="b" t="t" l="l"/>
            <a:pathLst>
              <a:path h="423160" w="1596829">
                <a:moveTo>
                  <a:pt x="0" y="0"/>
                </a:moveTo>
                <a:lnTo>
                  <a:pt x="1596829" y="0"/>
                </a:lnTo>
                <a:lnTo>
                  <a:pt x="1596829" y="423160"/>
                </a:lnTo>
                <a:lnTo>
                  <a:pt x="0" y="42316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0664146" y="7107559"/>
            <a:ext cx="996916" cy="996916"/>
          </a:xfrm>
          <a:custGeom>
            <a:avLst/>
            <a:gdLst/>
            <a:ahLst/>
            <a:cxnLst/>
            <a:rect r="r" b="b" t="t" l="l"/>
            <a:pathLst>
              <a:path h="996916" w="996916">
                <a:moveTo>
                  <a:pt x="0" y="0"/>
                </a:moveTo>
                <a:lnTo>
                  <a:pt x="996916" y="0"/>
                </a:lnTo>
                <a:lnTo>
                  <a:pt x="996916" y="996916"/>
                </a:lnTo>
                <a:lnTo>
                  <a:pt x="0" y="9969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218937" y="3550175"/>
            <a:ext cx="8537476" cy="1245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58"/>
              </a:lnSpc>
            </a:pPr>
            <a:r>
              <a:rPr lang="en-US" sz="8472" spc="-364">
                <a:solidFill>
                  <a:srgbClr val="343541"/>
                </a:solidFill>
                <a:latin typeface="Belleza"/>
                <a:ea typeface="Belleza"/>
                <a:cs typeface="Belleza"/>
                <a:sym typeface="Belleza"/>
              </a:rPr>
              <a:t>HERRAMIENTAS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18937" y="5578422"/>
            <a:ext cx="6613419" cy="1259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09"/>
              </a:lnSpc>
              <a:spcBef>
                <a:spcPct val="0"/>
              </a:spcBef>
            </a:pPr>
            <a:r>
              <a:rPr lang="en-US" sz="1859">
                <a:solidFill>
                  <a:srgbClr val="343541"/>
                </a:solidFill>
                <a:latin typeface="Belleza"/>
                <a:ea typeface="Belleza"/>
                <a:cs typeface="Belleza"/>
                <a:sym typeface="Belleza"/>
              </a:rPr>
              <a:t>SE USO UNA COMBINACIÓN DE HERRAMIENTAS QUE PERMITIÓ ESTRUCTURAR Y VISUALIZAR LA INFORMACIÓN DE MANERA EFICIENTE.</a:t>
            </a:r>
          </a:p>
          <a:p>
            <a:pPr algn="l" marL="0" indent="0" lvl="0">
              <a:lnSpc>
                <a:spcPts val="2509"/>
              </a:lnSpc>
              <a:spcBef>
                <a:spcPct val="0"/>
              </a:spcBef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12613891" y="2237039"/>
            <a:ext cx="3556933" cy="889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1737"/>
              </a:lnSpc>
              <a:spcBef>
                <a:spcPct val="0"/>
              </a:spcBef>
            </a:pPr>
            <a:r>
              <a:rPr lang="en-US" sz="1287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rPr>
              <a:t>PARA LA CREACIÓN DE UNA BASE DE DATOS DESDE CERO Y PROCESAMIENTO DE DATOS.   PARA CONSULTAS AVANZADAS Y EXTRACCIÓN DE INFORMACIÓN RELEVANTE.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2613891" y="7370449"/>
            <a:ext cx="3556933" cy="889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1737"/>
              </a:lnSpc>
              <a:spcBef>
                <a:spcPct val="0"/>
              </a:spcBef>
            </a:pPr>
            <a:r>
              <a:rPr lang="en-US" sz="1287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rPr>
              <a:t>PARA LA GENERACIÓN DE NOMBRES ALEATORIOS USANDO LA BIBLIOTECA ITERTOOLS,  PARA ANONIMIZAR LOS DATOS Y MANTENER CONFIDENCIALIDAD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8709996" y="9587810"/>
            <a:ext cx="3007705" cy="309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36"/>
              </a:lnSpc>
            </a:pPr>
            <a:r>
              <a:rPr lang="en-US" sz="2163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rPr>
              <a:t>EXPLORING CREATIVITY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613891" y="4903348"/>
            <a:ext cx="3556933" cy="451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1737"/>
              </a:lnSpc>
              <a:spcBef>
                <a:spcPct val="0"/>
              </a:spcBef>
            </a:pPr>
            <a:r>
              <a:rPr lang="en-US" sz="1287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rPr>
              <a:t>POWER BI PARA VISUALIZACIÓN DE DATOS CON MÉTRICAS AVANZADAS DAX.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667332" y="1286914"/>
            <a:ext cx="13943361" cy="3246765"/>
          </a:xfrm>
          <a:custGeom>
            <a:avLst/>
            <a:gdLst/>
            <a:ahLst/>
            <a:cxnLst/>
            <a:rect r="r" b="b" t="t" l="l"/>
            <a:pathLst>
              <a:path h="3246765" w="13943361">
                <a:moveTo>
                  <a:pt x="0" y="0"/>
                </a:moveTo>
                <a:lnTo>
                  <a:pt x="13943360" y="0"/>
                </a:lnTo>
                <a:lnTo>
                  <a:pt x="13943360" y="3246765"/>
                </a:lnTo>
                <a:lnTo>
                  <a:pt x="0" y="32467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1000"/>
            </a:blip>
            <a:stretch>
              <a:fillRect l="-1357" t="-49745" r="0" b="-6391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919873" y="2763135"/>
            <a:ext cx="2240168" cy="559279"/>
            <a:chOff x="0" y="0"/>
            <a:chExt cx="614579" cy="15343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14579" cy="153435"/>
            </a:xfrm>
            <a:custGeom>
              <a:avLst/>
              <a:gdLst/>
              <a:ahLst/>
              <a:cxnLst/>
              <a:rect r="r" b="b" t="t" l="l"/>
              <a:pathLst>
                <a:path h="153435" w="614579">
                  <a:moveTo>
                    <a:pt x="76718" y="0"/>
                  </a:moveTo>
                  <a:lnTo>
                    <a:pt x="537861" y="0"/>
                  </a:lnTo>
                  <a:cubicBezTo>
                    <a:pt x="558208" y="0"/>
                    <a:pt x="577721" y="8083"/>
                    <a:pt x="592109" y="22470"/>
                  </a:cubicBezTo>
                  <a:cubicBezTo>
                    <a:pt x="606496" y="36857"/>
                    <a:pt x="614579" y="56371"/>
                    <a:pt x="614579" y="76718"/>
                  </a:cubicBezTo>
                  <a:lnTo>
                    <a:pt x="614579" y="76718"/>
                  </a:lnTo>
                  <a:cubicBezTo>
                    <a:pt x="614579" y="97064"/>
                    <a:pt x="606496" y="116578"/>
                    <a:pt x="592109" y="130965"/>
                  </a:cubicBezTo>
                  <a:cubicBezTo>
                    <a:pt x="577721" y="145353"/>
                    <a:pt x="558208" y="153435"/>
                    <a:pt x="537861" y="153435"/>
                  </a:cubicBezTo>
                  <a:lnTo>
                    <a:pt x="76718" y="153435"/>
                  </a:lnTo>
                  <a:cubicBezTo>
                    <a:pt x="56371" y="153435"/>
                    <a:pt x="36857" y="145353"/>
                    <a:pt x="22470" y="130965"/>
                  </a:cubicBezTo>
                  <a:cubicBezTo>
                    <a:pt x="8083" y="116578"/>
                    <a:pt x="0" y="97064"/>
                    <a:pt x="0" y="76718"/>
                  </a:cubicBezTo>
                  <a:lnTo>
                    <a:pt x="0" y="76718"/>
                  </a:lnTo>
                  <a:cubicBezTo>
                    <a:pt x="0" y="56371"/>
                    <a:pt x="8083" y="36857"/>
                    <a:pt x="22470" y="22470"/>
                  </a:cubicBezTo>
                  <a:cubicBezTo>
                    <a:pt x="36857" y="8083"/>
                    <a:pt x="56371" y="0"/>
                    <a:pt x="76718" y="0"/>
                  </a:cubicBezTo>
                  <a:close/>
                </a:path>
              </a:pathLst>
            </a:custGeom>
            <a:solidFill>
              <a:srgbClr val="343541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614579" cy="2010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7949744" y="2763135"/>
            <a:ext cx="2240168" cy="559279"/>
            <a:chOff x="0" y="0"/>
            <a:chExt cx="614579" cy="15343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14579" cy="153435"/>
            </a:xfrm>
            <a:custGeom>
              <a:avLst/>
              <a:gdLst/>
              <a:ahLst/>
              <a:cxnLst/>
              <a:rect r="r" b="b" t="t" l="l"/>
              <a:pathLst>
                <a:path h="153435" w="614579">
                  <a:moveTo>
                    <a:pt x="76718" y="0"/>
                  </a:moveTo>
                  <a:lnTo>
                    <a:pt x="537861" y="0"/>
                  </a:lnTo>
                  <a:cubicBezTo>
                    <a:pt x="558208" y="0"/>
                    <a:pt x="577721" y="8083"/>
                    <a:pt x="592109" y="22470"/>
                  </a:cubicBezTo>
                  <a:cubicBezTo>
                    <a:pt x="606496" y="36857"/>
                    <a:pt x="614579" y="56371"/>
                    <a:pt x="614579" y="76718"/>
                  </a:cubicBezTo>
                  <a:lnTo>
                    <a:pt x="614579" y="76718"/>
                  </a:lnTo>
                  <a:cubicBezTo>
                    <a:pt x="614579" y="97064"/>
                    <a:pt x="606496" y="116578"/>
                    <a:pt x="592109" y="130965"/>
                  </a:cubicBezTo>
                  <a:cubicBezTo>
                    <a:pt x="577721" y="145353"/>
                    <a:pt x="558208" y="153435"/>
                    <a:pt x="537861" y="153435"/>
                  </a:cubicBezTo>
                  <a:lnTo>
                    <a:pt x="76718" y="153435"/>
                  </a:lnTo>
                  <a:cubicBezTo>
                    <a:pt x="56371" y="153435"/>
                    <a:pt x="36857" y="145353"/>
                    <a:pt x="22470" y="130965"/>
                  </a:cubicBezTo>
                  <a:cubicBezTo>
                    <a:pt x="8083" y="116578"/>
                    <a:pt x="0" y="97064"/>
                    <a:pt x="0" y="76718"/>
                  </a:cubicBezTo>
                  <a:lnTo>
                    <a:pt x="0" y="76718"/>
                  </a:lnTo>
                  <a:cubicBezTo>
                    <a:pt x="0" y="56371"/>
                    <a:pt x="8083" y="36857"/>
                    <a:pt x="22470" y="22470"/>
                  </a:cubicBezTo>
                  <a:cubicBezTo>
                    <a:pt x="36857" y="8083"/>
                    <a:pt x="56371" y="0"/>
                    <a:pt x="76718" y="0"/>
                  </a:cubicBezTo>
                  <a:close/>
                </a:path>
              </a:pathLst>
            </a:custGeom>
            <a:solidFill>
              <a:srgbClr val="343541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614579" cy="2010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3237108" y="2763135"/>
            <a:ext cx="2240168" cy="559279"/>
            <a:chOff x="0" y="0"/>
            <a:chExt cx="614579" cy="15343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14579" cy="153435"/>
            </a:xfrm>
            <a:custGeom>
              <a:avLst/>
              <a:gdLst/>
              <a:ahLst/>
              <a:cxnLst/>
              <a:rect r="r" b="b" t="t" l="l"/>
              <a:pathLst>
                <a:path h="153435" w="614579">
                  <a:moveTo>
                    <a:pt x="76718" y="0"/>
                  </a:moveTo>
                  <a:lnTo>
                    <a:pt x="537861" y="0"/>
                  </a:lnTo>
                  <a:cubicBezTo>
                    <a:pt x="558208" y="0"/>
                    <a:pt x="577721" y="8083"/>
                    <a:pt x="592109" y="22470"/>
                  </a:cubicBezTo>
                  <a:cubicBezTo>
                    <a:pt x="606496" y="36857"/>
                    <a:pt x="614579" y="56371"/>
                    <a:pt x="614579" y="76718"/>
                  </a:cubicBezTo>
                  <a:lnTo>
                    <a:pt x="614579" y="76718"/>
                  </a:lnTo>
                  <a:cubicBezTo>
                    <a:pt x="614579" y="97064"/>
                    <a:pt x="606496" y="116578"/>
                    <a:pt x="592109" y="130965"/>
                  </a:cubicBezTo>
                  <a:cubicBezTo>
                    <a:pt x="577721" y="145353"/>
                    <a:pt x="558208" y="153435"/>
                    <a:pt x="537861" y="153435"/>
                  </a:cubicBezTo>
                  <a:lnTo>
                    <a:pt x="76718" y="153435"/>
                  </a:lnTo>
                  <a:cubicBezTo>
                    <a:pt x="56371" y="153435"/>
                    <a:pt x="36857" y="145353"/>
                    <a:pt x="22470" y="130965"/>
                  </a:cubicBezTo>
                  <a:cubicBezTo>
                    <a:pt x="8083" y="116578"/>
                    <a:pt x="0" y="97064"/>
                    <a:pt x="0" y="76718"/>
                  </a:cubicBezTo>
                  <a:lnTo>
                    <a:pt x="0" y="76718"/>
                  </a:lnTo>
                  <a:cubicBezTo>
                    <a:pt x="0" y="56371"/>
                    <a:pt x="8083" y="36857"/>
                    <a:pt x="22470" y="22470"/>
                  </a:cubicBezTo>
                  <a:cubicBezTo>
                    <a:pt x="36857" y="8083"/>
                    <a:pt x="56371" y="0"/>
                    <a:pt x="76718" y="0"/>
                  </a:cubicBezTo>
                  <a:close/>
                </a:path>
              </a:pathLst>
            </a:custGeom>
            <a:solidFill>
              <a:srgbClr val="343541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614579" cy="2010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4872294" y="4533679"/>
            <a:ext cx="8543413" cy="5302068"/>
          </a:xfrm>
          <a:custGeom>
            <a:avLst/>
            <a:gdLst/>
            <a:ahLst/>
            <a:cxnLst/>
            <a:rect r="r" b="b" t="t" l="l"/>
            <a:pathLst>
              <a:path h="5302068" w="8543413">
                <a:moveTo>
                  <a:pt x="0" y="0"/>
                </a:moveTo>
                <a:lnTo>
                  <a:pt x="8543412" y="0"/>
                </a:lnTo>
                <a:lnTo>
                  <a:pt x="8543412" y="5302068"/>
                </a:lnTo>
                <a:lnTo>
                  <a:pt x="0" y="530206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5475275" y="232119"/>
            <a:ext cx="7337450" cy="1054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78"/>
              </a:lnSpc>
            </a:pPr>
            <a:r>
              <a:rPr lang="en-US" sz="7174">
                <a:solidFill>
                  <a:srgbClr val="343541"/>
                </a:solidFill>
                <a:latin typeface="Belleza"/>
                <a:ea typeface="Belleza"/>
                <a:cs typeface="Belleza"/>
                <a:sym typeface="Belleza"/>
              </a:rPr>
              <a:t>PROCESO ETL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998599" y="2910297"/>
            <a:ext cx="2082718" cy="264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28"/>
              </a:lnSpc>
            </a:pPr>
            <a:r>
              <a:rPr lang="en-US" sz="1785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rPr>
              <a:t>EXTRACCION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028469" y="2910297"/>
            <a:ext cx="2082718" cy="264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28"/>
              </a:lnSpc>
            </a:pPr>
            <a:r>
              <a:rPr lang="en-US" sz="1785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rPr>
              <a:t>TRANSFORMACION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315833" y="2910297"/>
            <a:ext cx="2082718" cy="264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28"/>
              </a:lnSpc>
            </a:pPr>
            <a:r>
              <a:rPr lang="en-US" sz="1785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rPr>
              <a:t>CARGA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244772" y="547657"/>
            <a:ext cx="1175297" cy="1175297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4354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470565" y="1887813"/>
            <a:ext cx="1175297" cy="1175297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4354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6470565" y="4482289"/>
            <a:ext cx="1175297" cy="1175297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43541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2021322" y="1038193"/>
            <a:ext cx="1175297" cy="1175297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43541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6717865" y="4733921"/>
            <a:ext cx="680697" cy="672033"/>
          </a:xfrm>
          <a:custGeom>
            <a:avLst/>
            <a:gdLst/>
            <a:ahLst/>
            <a:cxnLst/>
            <a:rect r="r" b="b" t="t" l="l"/>
            <a:pathLst>
              <a:path h="672033" w="680697">
                <a:moveTo>
                  <a:pt x="0" y="0"/>
                </a:moveTo>
                <a:lnTo>
                  <a:pt x="680697" y="0"/>
                </a:lnTo>
                <a:lnTo>
                  <a:pt x="680697" y="672033"/>
                </a:lnTo>
                <a:lnTo>
                  <a:pt x="0" y="6720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2821479" y="2213490"/>
            <a:ext cx="3245032" cy="3305125"/>
          </a:xfrm>
          <a:custGeom>
            <a:avLst/>
            <a:gdLst/>
            <a:ahLst/>
            <a:cxnLst/>
            <a:rect r="r" b="b" t="t" l="l"/>
            <a:pathLst>
              <a:path h="3305125" w="3245032">
                <a:moveTo>
                  <a:pt x="0" y="0"/>
                </a:moveTo>
                <a:lnTo>
                  <a:pt x="3245032" y="0"/>
                </a:lnTo>
                <a:lnTo>
                  <a:pt x="3245032" y="3305125"/>
                </a:lnTo>
                <a:lnTo>
                  <a:pt x="0" y="33051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2301492" y="1296828"/>
            <a:ext cx="614957" cy="658028"/>
          </a:xfrm>
          <a:custGeom>
            <a:avLst/>
            <a:gdLst/>
            <a:ahLst/>
            <a:cxnLst/>
            <a:rect r="r" b="b" t="t" l="l"/>
            <a:pathLst>
              <a:path h="658028" w="614957">
                <a:moveTo>
                  <a:pt x="0" y="0"/>
                </a:moveTo>
                <a:lnTo>
                  <a:pt x="614957" y="0"/>
                </a:lnTo>
                <a:lnTo>
                  <a:pt x="614957" y="658028"/>
                </a:lnTo>
                <a:lnTo>
                  <a:pt x="0" y="6580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4443995" y="746879"/>
            <a:ext cx="776853" cy="776853"/>
          </a:xfrm>
          <a:custGeom>
            <a:avLst/>
            <a:gdLst/>
            <a:ahLst/>
            <a:cxnLst/>
            <a:rect r="r" b="b" t="t" l="l"/>
            <a:pathLst>
              <a:path h="776853" w="776853">
                <a:moveTo>
                  <a:pt x="0" y="0"/>
                </a:moveTo>
                <a:lnTo>
                  <a:pt x="776852" y="0"/>
                </a:lnTo>
                <a:lnTo>
                  <a:pt x="776852" y="776853"/>
                </a:lnTo>
                <a:lnTo>
                  <a:pt x="0" y="77685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717865" y="2162260"/>
            <a:ext cx="735258" cy="643016"/>
          </a:xfrm>
          <a:custGeom>
            <a:avLst/>
            <a:gdLst/>
            <a:ahLst/>
            <a:cxnLst/>
            <a:rect r="r" b="b" t="t" l="l"/>
            <a:pathLst>
              <a:path h="643016" w="735258">
                <a:moveTo>
                  <a:pt x="0" y="0"/>
                </a:moveTo>
                <a:lnTo>
                  <a:pt x="735258" y="0"/>
                </a:lnTo>
                <a:lnTo>
                  <a:pt x="735258" y="643017"/>
                </a:lnTo>
                <a:lnTo>
                  <a:pt x="0" y="64301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166948" y="4309241"/>
            <a:ext cx="11134544" cy="5623715"/>
          </a:xfrm>
          <a:custGeom>
            <a:avLst/>
            <a:gdLst/>
            <a:ahLst/>
            <a:cxnLst/>
            <a:rect r="r" b="b" t="t" l="l"/>
            <a:pathLst>
              <a:path h="5623715" w="11134544">
                <a:moveTo>
                  <a:pt x="0" y="0"/>
                </a:moveTo>
                <a:lnTo>
                  <a:pt x="11134544" y="0"/>
                </a:lnTo>
                <a:lnTo>
                  <a:pt x="11134544" y="5623715"/>
                </a:lnTo>
                <a:lnTo>
                  <a:pt x="0" y="5623715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028700" y="509574"/>
            <a:ext cx="8537476" cy="2464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58"/>
              </a:lnSpc>
            </a:pPr>
            <a:r>
              <a:rPr lang="en-US" sz="8472" spc="-364">
                <a:solidFill>
                  <a:srgbClr val="343541"/>
                </a:solidFill>
                <a:latin typeface="Belleza"/>
                <a:ea typeface="Belleza"/>
                <a:cs typeface="Belleza"/>
                <a:sym typeface="Belleza"/>
              </a:rPr>
              <a:t>ANALISIS EXPLORATORIO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377301" y="3217840"/>
            <a:ext cx="7188875" cy="805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9368" indent="-259684" lvl="1">
              <a:lnSpc>
                <a:spcPts val="3247"/>
              </a:lnSpc>
              <a:buFont typeface="Arial"/>
              <a:buChar char="•"/>
            </a:pPr>
            <a:r>
              <a:rPr lang="en-US" sz="2405">
                <a:solidFill>
                  <a:srgbClr val="343541"/>
                </a:solidFill>
                <a:latin typeface="Belleza"/>
                <a:ea typeface="Belleza"/>
                <a:cs typeface="Belleza"/>
                <a:sym typeface="Belleza"/>
              </a:rPr>
              <a:t>MYSQL WORKBENCH</a:t>
            </a:r>
          </a:p>
          <a:p>
            <a:pPr algn="l" marL="519368" indent="-259684" lvl="1">
              <a:lnSpc>
                <a:spcPts val="3247"/>
              </a:lnSpc>
              <a:buFont typeface="Arial"/>
              <a:buChar char="•"/>
            </a:pPr>
            <a:r>
              <a:rPr lang="en-US" sz="2405">
                <a:solidFill>
                  <a:srgbClr val="343541"/>
                </a:solidFill>
                <a:latin typeface="Belleza"/>
                <a:ea typeface="Belleza"/>
                <a:cs typeface="Belleza"/>
                <a:sym typeface="Belleza"/>
              </a:rPr>
              <a:t>GESTOR DE CONSULTAS DAX EN POWER BI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327511" y="3628902"/>
            <a:ext cx="8698261" cy="5964522"/>
          </a:xfrm>
          <a:custGeom>
            <a:avLst/>
            <a:gdLst/>
            <a:ahLst/>
            <a:cxnLst/>
            <a:rect r="r" b="b" t="t" l="l"/>
            <a:pathLst>
              <a:path h="5964522" w="8698261">
                <a:moveTo>
                  <a:pt x="0" y="0"/>
                </a:moveTo>
                <a:lnTo>
                  <a:pt x="8698261" y="0"/>
                </a:lnTo>
                <a:lnTo>
                  <a:pt x="8698261" y="5964522"/>
                </a:lnTo>
                <a:lnTo>
                  <a:pt x="0" y="59645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621399" y="2315899"/>
            <a:ext cx="7998377" cy="1036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830"/>
              </a:lnSpc>
              <a:spcBef>
                <a:spcPct val="0"/>
              </a:spcBef>
            </a:pPr>
            <a:r>
              <a:rPr lang="en-US" sz="2096">
                <a:solidFill>
                  <a:srgbClr val="343541"/>
                </a:solidFill>
                <a:latin typeface="Belleza"/>
                <a:ea typeface="Belleza"/>
                <a:cs typeface="Belleza"/>
                <a:sym typeface="Belleza"/>
              </a:rPr>
              <a:t>CONECTAMOS POWER BI CON MYSQL PARA IMPORTAR DINÁMICAMENTE LOS DATOS Y OPTIMIZAR EL MODELO PARA EL ANÁLISIS.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417211" y="7309280"/>
            <a:ext cx="2492814" cy="903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1479"/>
              </a:lnSpc>
              <a:spcBef>
                <a:spcPct val="0"/>
              </a:spcBef>
            </a:pPr>
            <a:r>
              <a:rPr lang="en-US" sz="1096" u="non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rPr>
              <a:t>LOREM IPSUM DOLOR SIT AMET, CONSECTETUR ADIPISCING ELIT, SED DO EIUSMOD TEMPOR INCIDIDUNT UT LABORE ET DOLORE MAGNA ALIQUA. UT ENIM AD MINIM VENIAM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17211" y="7065189"/>
            <a:ext cx="2408376" cy="255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94"/>
              </a:lnSpc>
            </a:pPr>
            <a:r>
              <a:rPr lang="en-US" sz="1754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rPr>
              <a:t>EXPLORING CREATIVITY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1198298"/>
            <a:ext cx="16031259" cy="874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96"/>
              </a:lnSpc>
            </a:pPr>
            <a:r>
              <a:rPr lang="en-US" sz="6800" spc="-292">
                <a:solidFill>
                  <a:srgbClr val="343541"/>
                </a:solidFill>
                <a:latin typeface="Belleza"/>
                <a:ea typeface="Belleza"/>
                <a:cs typeface="Belleza"/>
                <a:sym typeface="Belleza"/>
              </a:rPr>
              <a:t>CONEXION  Y MODELADO EN POWER BI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730463"/>
            <a:ext cx="6590727" cy="1005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7458"/>
              </a:lnSpc>
              <a:spcBef>
                <a:spcPct val="0"/>
              </a:spcBef>
            </a:pPr>
            <a:r>
              <a:rPr lang="en-US" sz="7689" spc="-330">
                <a:solidFill>
                  <a:srgbClr val="343541"/>
                </a:solidFill>
                <a:latin typeface="Belleza"/>
                <a:ea typeface="Belleza"/>
                <a:cs typeface="Belleza"/>
                <a:sym typeface="Belleza"/>
              </a:rPr>
              <a:t>MEDIDAS DAX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9982489" y="530438"/>
            <a:ext cx="7276811" cy="12852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50"/>
              </a:lnSpc>
              <a:spcBef>
                <a:spcPct val="0"/>
              </a:spcBef>
            </a:pPr>
            <a:r>
              <a:rPr lang="en-US" sz="1889">
                <a:solidFill>
                  <a:srgbClr val="343541"/>
                </a:solidFill>
                <a:latin typeface="Belleza"/>
                <a:ea typeface="Belleza"/>
                <a:cs typeface="Belleza"/>
                <a:sym typeface="Belleza"/>
              </a:rPr>
              <a:t>EN POWER BI, CREAMOS MEDIDAS PERSONALIZADAS CON DAX PARA OBTENER INFORMACIÓN RELEVANTE, ESTAS MEDIDAS SON ESENCIALES PARA EL ANÁLISIS PROFUNDO Y LA TOMA DE DECISIONES.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982489" y="4751465"/>
            <a:ext cx="7086412" cy="24926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83"/>
              </a:lnSpc>
            </a:pPr>
            <a:r>
              <a:rPr lang="en-US" sz="1839">
                <a:solidFill>
                  <a:srgbClr val="343541"/>
                </a:solidFill>
                <a:latin typeface="Belleza"/>
                <a:ea typeface="Belleza"/>
                <a:cs typeface="Belleza"/>
                <a:sym typeface="Belleza"/>
              </a:rPr>
              <a:t>ANTES DE COMENZAR LAS VISUALIZACIONES, ESTABLECIMOS UNA PALETA DE COLORES COHERENTE Y UNA FUENTE TIPOGRÁFICA CONSISTENTE.</a:t>
            </a:r>
          </a:p>
          <a:p>
            <a:pPr algn="l">
              <a:lnSpc>
                <a:spcPts val="2483"/>
              </a:lnSpc>
            </a:pPr>
          </a:p>
          <a:p>
            <a:pPr algn="l" marL="0" indent="0" lvl="0">
              <a:lnSpc>
                <a:spcPts val="2483"/>
              </a:lnSpc>
              <a:spcBef>
                <a:spcPct val="0"/>
              </a:spcBef>
            </a:pPr>
            <a:r>
              <a:rPr lang="en-US" sz="1839">
                <a:solidFill>
                  <a:srgbClr val="343541"/>
                </a:solidFill>
                <a:latin typeface="Belleza"/>
                <a:ea typeface="Belleza"/>
                <a:cs typeface="Belleza"/>
                <a:sym typeface="Belleza"/>
              </a:rPr>
              <a:t>SELECCIONAMOS LOS GRÁFICOS MÁS ADECUADOS PARA CADA TIPO DE DATO. TODOS LOS GRÁFICOS SON INTUITIVOS, CON ETIQUETAS PRECISAS, EJES CLAROS Y LEYENDAS BIEN DEFINIDAS. ESTO FACILITA LA COMPRENSIÓN DE LA INFORMACIÓN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238668" y="4646748"/>
            <a:ext cx="8007429" cy="5194820"/>
          </a:xfrm>
          <a:custGeom>
            <a:avLst/>
            <a:gdLst/>
            <a:ahLst/>
            <a:cxnLst/>
            <a:rect r="r" b="b" t="t" l="l"/>
            <a:pathLst>
              <a:path h="5194820" w="8007429">
                <a:moveTo>
                  <a:pt x="0" y="0"/>
                </a:moveTo>
                <a:lnTo>
                  <a:pt x="8007429" y="0"/>
                </a:lnTo>
                <a:lnTo>
                  <a:pt x="8007429" y="5194820"/>
                </a:lnTo>
                <a:lnTo>
                  <a:pt x="0" y="51948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868320" y="5053992"/>
            <a:ext cx="6749600" cy="3874243"/>
            <a:chOff x="0" y="0"/>
            <a:chExt cx="1734447" cy="99556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734447" cy="995566"/>
            </a:xfrm>
            <a:custGeom>
              <a:avLst/>
              <a:gdLst/>
              <a:ahLst/>
              <a:cxnLst/>
              <a:rect r="r" b="b" t="t" l="l"/>
              <a:pathLst>
                <a:path h="995566" w="1734447">
                  <a:moveTo>
                    <a:pt x="0" y="0"/>
                  </a:moveTo>
                  <a:lnTo>
                    <a:pt x="1734447" y="0"/>
                  </a:lnTo>
                  <a:lnTo>
                    <a:pt x="1734447" y="995566"/>
                  </a:lnTo>
                  <a:lnTo>
                    <a:pt x="0" y="995566"/>
                  </a:lnTo>
                  <a:close/>
                </a:path>
              </a:pathLst>
            </a:custGeom>
            <a:solidFill>
              <a:srgbClr val="DEDDDC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734447" cy="10431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028700" y="3094889"/>
            <a:ext cx="16622189" cy="1005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59"/>
              </a:lnSpc>
            </a:pPr>
            <a:r>
              <a:rPr lang="en-US" sz="7689" spc="-330">
                <a:solidFill>
                  <a:srgbClr val="343541"/>
                </a:solidFill>
                <a:latin typeface="Belleza"/>
                <a:ea typeface="Belleza"/>
                <a:cs typeface="Belleza"/>
                <a:sym typeface="Belleza"/>
              </a:rPr>
              <a:t>DISEÑO Y CREACION DEL DASHBOARD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2498512" y="5094519"/>
            <a:ext cx="5489216" cy="3793189"/>
          </a:xfrm>
          <a:custGeom>
            <a:avLst/>
            <a:gdLst/>
            <a:ahLst/>
            <a:cxnLst/>
            <a:rect r="r" b="b" t="t" l="l"/>
            <a:pathLst>
              <a:path h="3793189" w="5489216">
                <a:moveTo>
                  <a:pt x="0" y="0"/>
                </a:moveTo>
                <a:lnTo>
                  <a:pt x="5489215" y="0"/>
                </a:lnTo>
                <a:lnTo>
                  <a:pt x="5489215" y="3793189"/>
                </a:lnTo>
                <a:lnTo>
                  <a:pt x="0" y="37931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3093292">
            <a:off x="2024705" y="3500921"/>
            <a:ext cx="968568" cy="2613387"/>
          </a:xfrm>
          <a:custGeom>
            <a:avLst/>
            <a:gdLst/>
            <a:ahLst/>
            <a:cxnLst/>
            <a:rect r="r" b="b" t="t" l="l"/>
            <a:pathLst>
              <a:path h="2613387" w="968568">
                <a:moveTo>
                  <a:pt x="0" y="0"/>
                </a:moveTo>
                <a:lnTo>
                  <a:pt x="968567" y="0"/>
                </a:lnTo>
                <a:lnTo>
                  <a:pt x="968567" y="2613387"/>
                </a:lnTo>
                <a:lnTo>
                  <a:pt x="0" y="26133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253675" y="4371431"/>
            <a:ext cx="3739422" cy="723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00"/>
              </a:lnSpc>
            </a:pPr>
            <a:r>
              <a:rPr lang="en-US" sz="5464" spc="-234">
                <a:solidFill>
                  <a:srgbClr val="343541"/>
                </a:solidFill>
                <a:latin typeface="Belleza"/>
                <a:ea typeface="Belleza"/>
                <a:cs typeface="Belleza"/>
                <a:sym typeface="Belleza"/>
              </a:rPr>
              <a:t>PRODUCTOS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735756" y="7166373"/>
            <a:ext cx="6177183" cy="723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00"/>
              </a:lnSpc>
            </a:pPr>
            <a:r>
              <a:rPr lang="en-US" sz="5464" spc="-234">
                <a:solidFill>
                  <a:srgbClr val="343541"/>
                </a:solidFill>
                <a:latin typeface="Belleza"/>
                <a:ea typeface="Belleza"/>
                <a:cs typeface="Belleza"/>
                <a:sym typeface="Belleza"/>
              </a:rPr>
              <a:t>PUNTOS DE VENTA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3093292">
            <a:off x="10529631" y="8090070"/>
            <a:ext cx="968568" cy="2613387"/>
          </a:xfrm>
          <a:custGeom>
            <a:avLst/>
            <a:gdLst/>
            <a:ahLst/>
            <a:cxnLst/>
            <a:rect r="r" b="b" t="t" l="l"/>
            <a:pathLst>
              <a:path h="2613387" w="968568">
                <a:moveTo>
                  <a:pt x="0" y="0"/>
                </a:moveTo>
                <a:lnTo>
                  <a:pt x="968567" y="0"/>
                </a:lnTo>
                <a:lnTo>
                  <a:pt x="968567" y="2613387"/>
                </a:lnTo>
                <a:lnTo>
                  <a:pt x="0" y="26133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3093292">
            <a:off x="7676992" y="6583210"/>
            <a:ext cx="968568" cy="2613387"/>
          </a:xfrm>
          <a:custGeom>
            <a:avLst/>
            <a:gdLst/>
            <a:ahLst/>
            <a:cxnLst/>
            <a:rect r="r" b="b" t="t" l="l"/>
            <a:pathLst>
              <a:path h="2613387" w="968568">
                <a:moveTo>
                  <a:pt x="0" y="0"/>
                </a:moveTo>
                <a:lnTo>
                  <a:pt x="968567" y="0"/>
                </a:lnTo>
                <a:lnTo>
                  <a:pt x="968567" y="2613387"/>
                </a:lnTo>
                <a:lnTo>
                  <a:pt x="0" y="26133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3093292">
            <a:off x="4673741" y="4972777"/>
            <a:ext cx="968568" cy="2613387"/>
          </a:xfrm>
          <a:custGeom>
            <a:avLst/>
            <a:gdLst/>
            <a:ahLst/>
            <a:cxnLst/>
            <a:rect r="r" b="b" t="t" l="l"/>
            <a:pathLst>
              <a:path h="2613387" w="968568">
                <a:moveTo>
                  <a:pt x="0" y="0"/>
                </a:moveTo>
                <a:lnTo>
                  <a:pt x="968568" y="0"/>
                </a:lnTo>
                <a:lnTo>
                  <a:pt x="968568" y="2613387"/>
                </a:lnTo>
                <a:lnTo>
                  <a:pt x="0" y="26133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953371" y="2994307"/>
            <a:ext cx="635393" cy="666770"/>
          </a:xfrm>
          <a:custGeom>
            <a:avLst/>
            <a:gdLst/>
            <a:ahLst/>
            <a:cxnLst/>
            <a:rect r="r" b="b" t="t" l="l"/>
            <a:pathLst>
              <a:path h="666770" w="635393">
                <a:moveTo>
                  <a:pt x="0" y="0"/>
                </a:moveTo>
                <a:lnTo>
                  <a:pt x="635393" y="0"/>
                </a:lnTo>
                <a:lnTo>
                  <a:pt x="635393" y="666770"/>
                </a:lnTo>
                <a:lnTo>
                  <a:pt x="0" y="6667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294787" y="5706580"/>
            <a:ext cx="817229" cy="658029"/>
          </a:xfrm>
          <a:custGeom>
            <a:avLst/>
            <a:gdLst/>
            <a:ahLst/>
            <a:cxnLst/>
            <a:rect r="r" b="b" t="t" l="l"/>
            <a:pathLst>
              <a:path h="658029" w="817229">
                <a:moveTo>
                  <a:pt x="0" y="0"/>
                </a:moveTo>
                <a:lnTo>
                  <a:pt x="817229" y="0"/>
                </a:lnTo>
                <a:lnTo>
                  <a:pt x="817229" y="658029"/>
                </a:lnTo>
                <a:lnTo>
                  <a:pt x="0" y="65802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024812" y="7159120"/>
            <a:ext cx="580732" cy="631742"/>
          </a:xfrm>
          <a:custGeom>
            <a:avLst/>
            <a:gdLst/>
            <a:ahLst/>
            <a:cxnLst/>
            <a:rect r="r" b="b" t="t" l="l"/>
            <a:pathLst>
              <a:path h="631742" w="580732">
                <a:moveTo>
                  <a:pt x="0" y="0"/>
                </a:moveTo>
                <a:lnTo>
                  <a:pt x="580732" y="0"/>
                </a:lnTo>
                <a:lnTo>
                  <a:pt x="580732" y="631742"/>
                </a:lnTo>
                <a:lnTo>
                  <a:pt x="0" y="63174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4597143" y="4266656"/>
            <a:ext cx="539570" cy="760705"/>
          </a:xfrm>
          <a:custGeom>
            <a:avLst/>
            <a:gdLst/>
            <a:ahLst/>
            <a:cxnLst/>
            <a:rect r="r" b="b" t="t" l="l"/>
            <a:pathLst>
              <a:path h="760705" w="539570">
                <a:moveTo>
                  <a:pt x="0" y="0"/>
                </a:moveTo>
                <a:lnTo>
                  <a:pt x="539569" y="0"/>
                </a:lnTo>
                <a:lnTo>
                  <a:pt x="539569" y="760705"/>
                </a:lnTo>
                <a:lnTo>
                  <a:pt x="0" y="76070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2830633" y="8819530"/>
            <a:ext cx="604264" cy="608674"/>
          </a:xfrm>
          <a:custGeom>
            <a:avLst/>
            <a:gdLst/>
            <a:ahLst/>
            <a:cxnLst/>
            <a:rect r="r" b="b" t="t" l="l"/>
            <a:pathLst>
              <a:path h="608674" w="604264">
                <a:moveTo>
                  <a:pt x="0" y="0"/>
                </a:moveTo>
                <a:lnTo>
                  <a:pt x="604263" y="0"/>
                </a:lnTo>
                <a:lnTo>
                  <a:pt x="604263" y="608675"/>
                </a:lnTo>
                <a:lnTo>
                  <a:pt x="0" y="60867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4105701" y="272198"/>
            <a:ext cx="10076598" cy="19142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92"/>
              </a:lnSpc>
            </a:pPr>
            <a:r>
              <a:rPr lang="en-US" sz="7517" spc="-323">
                <a:solidFill>
                  <a:srgbClr val="343541"/>
                </a:solidFill>
                <a:latin typeface="Belleza"/>
                <a:ea typeface="Belleza"/>
                <a:cs typeface="Belleza"/>
                <a:sym typeface="Belleza"/>
              </a:rPr>
              <a:t>ANALISIS Y RECOMENDACIONES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853035" y="3018314"/>
            <a:ext cx="3739422" cy="723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00"/>
              </a:lnSpc>
            </a:pPr>
            <a:r>
              <a:rPr lang="en-US" sz="5464" spc="-234">
                <a:solidFill>
                  <a:srgbClr val="343541"/>
                </a:solidFill>
                <a:latin typeface="Belleza"/>
                <a:ea typeface="Belleza"/>
                <a:cs typeface="Belleza"/>
                <a:sym typeface="Belleza"/>
              </a:rPr>
              <a:t>VENTAS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344584" y="5689986"/>
            <a:ext cx="3739422" cy="723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00"/>
              </a:lnSpc>
            </a:pPr>
            <a:r>
              <a:rPr lang="en-US" sz="5464" spc="-234">
                <a:solidFill>
                  <a:srgbClr val="343541"/>
                </a:solidFill>
                <a:latin typeface="Belleza"/>
                <a:ea typeface="Belleza"/>
                <a:cs typeface="Belleza"/>
                <a:sym typeface="Belleza"/>
              </a:rPr>
              <a:t>CLIENTES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606862" y="8772275"/>
            <a:ext cx="4493214" cy="723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00"/>
              </a:lnSpc>
            </a:pPr>
            <a:r>
              <a:rPr lang="en-US" sz="5464" spc="-234">
                <a:solidFill>
                  <a:srgbClr val="343541"/>
                </a:solidFill>
                <a:latin typeface="Belleza"/>
                <a:ea typeface="Belleza"/>
                <a:cs typeface="Belleza"/>
                <a:sym typeface="Belleza"/>
              </a:rPr>
              <a:t>PROYECCION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41287" y="2600946"/>
            <a:ext cx="6590727" cy="1005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7458"/>
              </a:lnSpc>
              <a:spcBef>
                <a:spcPct val="0"/>
              </a:spcBef>
            </a:pPr>
            <a:r>
              <a:rPr lang="en-US" sz="7689" spc="-330">
                <a:solidFill>
                  <a:srgbClr val="343541"/>
                </a:solidFill>
                <a:latin typeface="Belleza"/>
                <a:ea typeface="Belleza"/>
                <a:cs typeface="Belleza"/>
                <a:sym typeface="Belleza"/>
              </a:rPr>
              <a:t>CONCLUSION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895752" y="3937249"/>
            <a:ext cx="11880066" cy="4753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66"/>
              </a:lnSpc>
            </a:pPr>
            <a:r>
              <a:rPr lang="en-US" sz="3974">
                <a:solidFill>
                  <a:srgbClr val="343541"/>
                </a:solidFill>
                <a:latin typeface="Belleza"/>
                <a:ea typeface="Belleza"/>
                <a:cs typeface="Belleza"/>
                <a:sym typeface="Belleza"/>
              </a:rPr>
              <a:t>EL ANÁLISIS REVELA OPORTUNIDADES CLAVE EN LA FIDELIZACIÓN DE CLIENTES, OPTIMIZACIÓN DE PRODUCTOS, Y EXPANSIÓN GEOGRÁFICA. ES FUNDAMENTAL RECOPILAR MÁS DATOS HISTÓRICOS PARA MEJORAR LA PRECISIÓN DE LOS ANÁLISIS Y APOYAR DECISIONES ESTRATÉGICAS."</a:t>
            </a:r>
          </a:p>
          <a:p>
            <a:pPr algn="l" marL="0" indent="0" lvl="0">
              <a:lnSpc>
                <a:spcPts val="536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DAGdxpODAow</dc:identifier>
  <dcterms:modified xsi:type="dcterms:W3CDTF">2011-08-01T06:04:30Z</dcterms:modified>
  <cp:revision>1</cp:revision>
  <dc:title>PI Analisis de Ventas Agropecuaria Unicorn</dc:title>
</cp:coreProperties>
</file>