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63" r:id="rId2"/>
    <p:sldId id="304" r:id="rId3"/>
    <p:sldId id="305" r:id="rId4"/>
    <p:sldId id="306" r:id="rId5"/>
    <p:sldId id="322" r:id="rId6"/>
    <p:sldId id="323" r:id="rId7"/>
    <p:sldId id="324" r:id="rId8"/>
    <p:sldId id="325" r:id="rId9"/>
    <p:sldId id="307" r:id="rId10"/>
    <p:sldId id="308" r:id="rId11"/>
    <p:sldId id="309" r:id="rId12"/>
    <p:sldId id="310" r:id="rId13"/>
    <p:sldId id="311" r:id="rId14"/>
    <p:sldId id="312" r:id="rId15"/>
    <p:sldId id="313" r:id="rId16"/>
    <p:sldId id="314" r:id="rId17"/>
    <p:sldId id="315" r:id="rId18"/>
    <p:sldId id="326" r:id="rId19"/>
    <p:sldId id="316" r:id="rId20"/>
    <p:sldId id="327" r:id="rId21"/>
    <p:sldId id="328" r:id="rId22"/>
    <p:sldId id="329" r:id="rId23"/>
    <p:sldId id="330" r:id="rId24"/>
    <p:sldId id="331" r:id="rId25"/>
    <p:sldId id="332" r:id="rId26"/>
    <p:sldId id="333" r:id="rId27"/>
    <p:sldId id="334" r:id="rId28"/>
    <p:sldId id="265"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6sr+yh0fMaRRtbIv0PiBhB6bm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20" autoAdjust="0"/>
  </p:normalViewPr>
  <p:slideViewPr>
    <p:cSldViewPr snapToGrid="0">
      <p:cViewPr>
        <p:scale>
          <a:sx n="106" d="100"/>
          <a:sy n="106" d="100"/>
        </p:scale>
        <p:origin x="176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raythwayt.com/2015/01/29/how-i-write-books-with-github-and-leanpub.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fontAlgn="base"/>
            <a:r>
              <a:rPr lang="fr-FR" b="0" i="0" dirty="0">
                <a:solidFill>
                  <a:srgbClr val="6E7076"/>
                </a:solidFill>
                <a:effectLst/>
                <a:latin typeface="Roboto" panose="02000000000000000000" pitchFamily="2" charset="0"/>
              </a:rPr>
              <a:t>GitHub est une société à but lucratif qui offre un service d’hébergement de référentiel Git basé sur le cloud. Essentiellement, il est beaucoup plus facile pour les individus et les équipes d’utiliser Git pour le contrôle de version et la collaboration.</a:t>
            </a:r>
          </a:p>
          <a:p>
            <a:pPr algn="l" fontAlgn="base"/>
            <a:r>
              <a:rPr lang="fr-FR" b="0" i="0" dirty="0">
                <a:solidFill>
                  <a:srgbClr val="000000"/>
                </a:solidFill>
                <a:effectLst/>
                <a:latin typeface="Georgia" panose="02040502050405020303" pitchFamily="18" charset="0"/>
              </a:rPr>
              <a:t>Que vous soyez une communauté open source, une équipe de développement dans une entreprise, un étudiant ou un développeur individuel, derrière chaque utilisateur on trouve le travail de millions d’autres développeurs qui mutualisent une bonne partie de leurs travaux. Ces travaux mutualisés ce sont des milliards de lignes de code open source écrites et partagées via GitHub. En tant que « maison » de la plus grande communauté mondiale de développeurs et de leur code, GitHub a la responsabilité d’aider l’open source à prospérer en donnant aux mainteneurs des logiciels libres les outils et le soutien dont ils ont besoin pour gérer, financer et sécuriser efficacement leurs projets.</a:t>
            </a:r>
            <a:endParaRPr lang="fr-FR" b="0" i="0" dirty="0">
              <a:solidFill>
                <a:srgbClr val="6E7076"/>
              </a:solidFill>
              <a:effectLst/>
              <a:latin typeface="Roboto" panose="02000000000000000000" pitchFamily="2" charset="0"/>
            </a:endParaRPr>
          </a:p>
          <a:p>
            <a:pPr algn="l" fontAlgn="base"/>
            <a:endParaRPr lang="fr-FR" b="0" i="0" dirty="0">
              <a:solidFill>
                <a:srgbClr val="6E7076"/>
              </a:solidFill>
              <a:effectLst/>
              <a:latin typeface="Roboto" panose="02000000000000000000" pitchFamily="2" charset="0"/>
            </a:endParaRPr>
          </a:p>
          <a:p>
            <a:pPr algn="l" fontAlgn="base"/>
            <a:endParaRPr lang="fr-FR" b="0" i="0" dirty="0">
              <a:solidFill>
                <a:srgbClr val="6E7076"/>
              </a:solidFill>
              <a:effectLst/>
              <a:latin typeface="Roboto" panose="02000000000000000000" pitchFamily="2" charset="0"/>
            </a:endParaRPr>
          </a:p>
          <a:p>
            <a:pPr algn="l" fontAlgn="base"/>
            <a:r>
              <a:rPr lang="fr-FR" b="0" i="0" dirty="0">
                <a:solidFill>
                  <a:srgbClr val="6E7076"/>
                </a:solidFill>
                <a:effectLst/>
                <a:latin typeface="Roboto" panose="02000000000000000000" pitchFamily="2" charset="0"/>
              </a:rPr>
              <a:t>L’interface de GitHub est suffisamment conviviale pour que même les codeurs débutants puissent profiter de Git. Sans GitHub, l’utilisation de Git nécessite généralement un peu plus de connaissances techniques et l’utilisation de la ligne de commande.</a:t>
            </a:r>
          </a:p>
          <a:p>
            <a:pPr algn="l" fontAlgn="base"/>
            <a:r>
              <a:rPr lang="fr-FR" b="0" i="0" dirty="0">
                <a:solidFill>
                  <a:srgbClr val="6E7076"/>
                </a:solidFill>
                <a:effectLst/>
                <a:latin typeface="Roboto" panose="02000000000000000000" pitchFamily="2" charset="0"/>
              </a:rPr>
              <a:t>GitHub est si convivial, cependant, que certaines personnes utilisent même GitHub pour gérer d’autres types de projets – </a:t>
            </a:r>
            <a:r>
              <a:rPr lang="fr-FR" b="0" i="0" u="none" strike="noStrike" dirty="0">
                <a:solidFill>
                  <a:srgbClr val="5333ED"/>
                </a:solidFill>
                <a:effectLst/>
                <a:latin typeface="Roboto" panose="02000000000000000000" pitchFamily="2" charset="0"/>
                <a:hlinkClick r:id="rId3"/>
              </a:rPr>
              <a:t>comme écrire des livres</a:t>
            </a:r>
            <a:r>
              <a:rPr lang="fr-FR" b="0" i="0" dirty="0">
                <a:solidFill>
                  <a:srgbClr val="6E7076"/>
                </a:solidFill>
                <a:effectLst/>
                <a:latin typeface="Roboto" panose="02000000000000000000" pitchFamily="2" charset="0"/>
              </a:rPr>
              <a:t>.</a:t>
            </a:r>
          </a:p>
          <a:p>
            <a:pPr algn="l" fontAlgn="base"/>
            <a:r>
              <a:rPr lang="fr-FR" b="0" i="0" dirty="0">
                <a:solidFill>
                  <a:srgbClr val="6E7076"/>
                </a:solidFill>
                <a:effectLst/>
                <a:latin typeface="Roboto" panose="02000000000000000000" pitchFamily="2" charset="0"/>
              </a:rPr>
              <a:t>De plus, n’importe qui peut s’inscrire et héberger gratuitement un dépôt de code public, ce qui rend GitHub particulièrement populaire auprès des projets open-source.</a:t>
            </a:r>
          </a:p>
          <a:p>
            <a:endParaRPr lang="fr-FR" dirty="0"/>
          </a:p>
        </p:txBody>
      </p:sp>
    </p:spTree>
    <p:extLst>
      <p:ext uri="{BB962C8B-B14F-4D97-AF65-F5344CB8AC3E}">
        <p14:creationId xmlns:p14="http://schemas.microsoft.com/office/powerpoint/2010/main" val="105908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fontAlgn="base"/>
            <a:endParaRPr lang="fr-FR" b="0" i="0" dirty="0">
              <a:solidFill>
                <a:srgbClr val="6E7076"/>
              </a:solidFill>
              <a:effectLst/>
              <a:latin typeface="Roboto" panose="02000000000000000000" pitchFamily="2" charset="0"/>
            </a:endParaRPr>
          </a:p>
          <a:p>
            <a:pPr algn="l"/>
            <a:r>
              <a:rPr lang="fr-FR" b="1" i="0" dirty="0">
                <a:solidFill>
                  <a:srgbClr val="FFFFFF"/>
                </a:solidFill>
                <a:effectLst/>
                <a:latin typeface="Alliance No.1"/>
              </a:rPr>
              <a:t>Donnez du pouvoir à votre équipe. Transformez votre entreprise.</a:t>
            </a:r>
          </a:p>
          <a:p>
            <a:pPr marL="158750" indent="0" algn="l">
              <a:buNone/>
            </a:pPr>
            <a:r>
              <a:rPr lang="fr-FR" b="0" i="0" dirty="0">
                <a:effectLst/>
                <a:latin typeface="Alliance No.1"/>
              </a:rPr>
              <a:t>	DevOps n'est qu'un début. Les grandes entreprises savent que la transformation dépend de la technologie, des personnes, de la culture et des processus, et GitHub aide les entreprises à rassembler tout cela en un seul lieu de travail.</a:t>
            </a:r>
          </a:p>
          <a:p>
            <a:pPr algn="l" fontAlgn="base"/>
            <a:endParaRPr lang="fr-FR" b="0" i="0" dirty="0">
              <a:solidFill>
                <a:srgbClr val="6E7076"/>
              </a:solidFill>
              <a:effectLst/>
              <a:latin typeface="Roboto" panose="02000000000000000000"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Sécurité: Assurer une sécurité de bout en bout</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1" i="0" dirty="0">
                <a:solidFill>
                  <a:srgbClr val="24292E"/>
                </a:solidFill>
                <a:effectLst/>
                <a:latin typeface="Alliance No.1"/>
              </a:rPr>
              <a:t>	</a:t>
            </a:r>
            <a:r>
              <a:rPr lang="fr-FR" b="0" i="0" dirty="0">
                <a:solidFill>
                  <a:srgbClr val="6E7076"/>
                </a:solidFill>
                <a:effectLst/>
                <a:latin typeface="Roboto" panose="02000000000000000000" pitchFamily="2" charset="0"/>
              </a:rPr>
              <a:t>- </a:t>
            </a:r>
            <a:r>
              <a:rPr lang="fr-FR" b="1" i="0" dirty="0">
                <a:solidFill>
                  <a:srgbClr val="24292E"/>
                </a:solidFill>
                <a:effectLst/>
                <a:latin typeface="Alliance No.1"/>
              </a:rPr>
              <a:t>Sécurisez votre chaîne d'approvisionnement: </a:t>
            </a:r>
            <a:r>
              <a:rPr lang="fr-FR" b="0" i="0" dirty="0">
                <a:solidFill>
                  <a:srgbClr val="6A737D"/>
                </a:solidFill>
                <a:effectLst/>
                <a:latin typeface="Alliance No.1"/>
              </a:rPr>
              <a:t>Maintenir la sécurité et la conformité des composants open source</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6A737D"/>
                </a:solidFill>
                <a:effectLst/>
                <a:latin typeface="Alliance No.1"/>
              </a:rPr>
              <a:t>	- </a:t>
            </a:r>
            <a:r>
              <a:rPr lang="fr-FR" b="1" i="0" dirty="0">
                <a:solidFill>
                  <a:srgbClr val="24292E"/>
                </a:solidFill>
                <a:effectLst/>
                <a:latin typeface="Alliance No.1"/>
              </a:rPr>
              <a:t>Sécurisez votre code: </a:t>
            </a:r>
            <a:r>
              <a:rPr lang="fr-FR" b="0" i="0" dirty="0">
                <a:solidFill>
                  <a:srgbClr val="6A737D"/>
                </a:solidFill>
                <a:effectLst/>
                <a:latin typeface="Alliance No.1"/>
              </a:rPr>
              <a:t>Trouvez et corrigez les vulnérabilités du code dans le cadre de vos workflows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6A737D"/>
                </a:solidFill>
                <a:effectLst/>
                <a:latin typeface="Alliance No.1"/>
              </a:rPr>
              <a:t>	- </a:t>
            </a:r>
            <a:r>
              <a:rPr lang="fr-FR" b="1" i="0" dirty="0">
                <a:solidFill>
                  <a:srgbClr val="24292E"/>
                </a:solidFill>
                <a:effectLst/>
                <a:latin typeface="Alliance No.1"/>
              </a:rPr>
              <a:t>Sécurisez le cycle de vie de vos logiciels: </a:t>
            </a:r>
            <a:r>
              <a:rPr lang="fr-FR" b="0" i="0" dirty="0">
                <a:solidFill>
                  <a:srgbClr val="6A737D"/>
                </a:solidFill>
                <a:effectLst/>
                <a:latin typeface="Alliance No.1"/>
              </a:rPr>
              <a:t>Créer et mettre en œuvre des politiques de sécurité et de conformité sous forme de code</a:t>
            </a:r>
          </a:p>
          <a:p>
            <a:pPr marL="15875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FFFFFF"/>
                </a:solidFill>
                <a:effectLst/>
                <a:latin typeface="Alliance No.1"/>
              </a:rPr>
              <a:t>« GitHub nous aide à garantir que nos contrôles de sécurité soient intégrés dans l'ensemble du processus de développement, et ce, dès la première ligne de code que nous écrivons. » </a:t>
            </a:r>
            <a:r>
              <a:rPr lang="fr-FR" b="0" i="0" dirty="0">
                <a:effectLst/>
                <a:latin typeface="Alliance No.1"/>
              </a:rPr>
              <a:t>Dow Jones </a:t>
            </a:r>
            <a:r>
              <a:rPr lang="fr-FR" b="0" i="1" dirty="0">
                <a:solidFill>
                  <a:srgbClr val="FFFFFF"/>
                </a:solidFill>
                <a:effectLst/>
                <a:latin typeface="Alliance No.1"/>
              </a:rPr>
              <a:t>Responsable de la Sécurité des Systèmes d'Information</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algn="l" fontAlgn="base"/>
            <a:endParaRPr lang="fr-FR" b="0" i="0" dirty="0">
              <a:solidFill>
                <a:srgbClr val="6E7076"/>
              </a:solidFill>
              <a:effectLst/>
              <a:latin typeface="Roboto" panose="02000000000000000000"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DevOps: Une automatisation accrue, une livraison rapide et une amélioration continue</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Accélérer la livraison: </a:t>
            </a:r>
            <a:r>
              <a:rPr lang="fr-FR" b="0" i="0" dirty="0">
                <a:solidFill>
                  <a:srgbClr val="6A737D"/>
                </a:solidFill>
                <a:effectLst/>
                <a:latin typeface="Alliance No.1"/>
              </a:rPr>
              <a:t>Automatisez chaque étape de votre pipeline à l'aide d'un CI/CD natif GitHub, puissant et flexible.</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S'appuyer sur les meilleures pratiques: </a:t>
            </a:r>
            <a:r>
              <a:rPr lang="fr-FR" b="0" i="0" dirty="0">
                <a:solidFill>
                  <a:srgbClr val="6A737D"/>
                </a:solidFill>
                <a:effectLst/>
                <a:latin typeface="Alliance No.1"/>
              </a:rPr>
              <a:t>Vous pouvez utiliser les workflows établis par les leaders de l'industrie et la communauté des logiciels libres.</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Automatisation sécurisée à grande échelle: </a:t>
            </a:r>
            <a:r>
              <a:rPr lang="fr-FR" b="0" i="0" dirty="0">
                <a:solidFill>
                  <a:srgbClr val="6A737D"/>
                </a:solidFill>
                <a:effectLst/>
                <a:latin typeface="Alliance No.1"/>
              </a:rPr>
              <a:t>Appliquez et adaptez les politiques de manière cohérente dans toute votre organisation, avec une traçabilité de la source au déploiement.</a:t>
            </a:r>
          </a:p>
          <a:p>
            <a:pPr marL="158750" indent="0" algn="ctr">
              <a:buNone/>
            </a:pPr>
            <a:r>
              <a:rPr lang="fr-FR" b="0" i="0" dirty="0">
                <a:solidFill>
                  <a:srgbClr val="FFFFFF"/>
                </a:solidFill>
                <a:effectLst/>
                <a:latin typeface="Alliance No.1"/>
              </a:rPr>
              <a:t>« Grâce à GitHub Actions et à la CI/CD intégrée, nous pouvons développer, tester et déployer des logiciels directement sur GitHub. Cela a permis de réduire notre temps de développement de 80 à 10 minutes. » </a:t>
            </a:r>
            <a:r>
              <a:rPr lang="fr-FR" b="0" i="1" dirty="0">
                <a:solidFill>
                  <a:srgbClr val="FFFFFF"/>
                </a:solidFill>
                <a:effectLst/>
                <a:latin typeface="Alliance No.1"/>
              </a:rPr>
              <a:t>Architecte en ingénierie chez </a:t>
            </a:r>
            <a:r>
              <a:rPr lang="fr-FR" b="0" i="1" dirty="0">
                <a:effectLst/>
                <a:latin typeface="Alliance No.1"/>
              </a:rPr>
              <a:t>Pinterest</a:t>
            </a:r>
          </a:p>
          <a:p>
            <a:pPr marL="158750" indent="0" algn="l">
              <a:buNone/>
            </a:pPr>
            <a:endParaRPr lang="fr-FR" b="0" i="0" dirty="0">
              <a:solidFill>
                <a:srgbClr val="6A737D"/>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Collaboration(</a:t>
            </a:r>
            <a:r>
              <a:rPr lang="fr-FR" b="1" i="0" dirty="0" err="1">
                <a:solidFill>
                  <a:srgbClr val="24292E"/>
                </a:solidFill>
                <a:effectLst/>
                <a:latin typeface="Alliance No.1"/>
              </a:rPr>
              <a:t>Innersource</a:t>
            </a:r>
            <a:r>
              <a:rPr lang="fr-FR" b="1" i="0" dirty="0">
                <a:solidFill>
                  <a:srgbClr val="24292E"/>
                </a:solidFill>
                <a:effectLst/>
                <a:latin typeface="Alliance No.1"/>
              </a:rPr>
              <a:t>): Transformer la collaboration en innovation</a:t>
            </a:r>
          </a:p>
          <a:p>
            <a:pPr marL="158750" indent="0" algn="l">
              <a:buNone/>
            </a:pPr>
            <a:r>
              <a:rPr lang="fr-FR" b="1" i="0" dirty="0">
                <a:solidFill>
                  <a:srgbClr val="24292E"/>
                </a:solidFill>
                <a:effectLst/>
                <a:latin typeface="Alliance No.1"/>
              </a:rPr>
              <a:t>	-Construire comme une équipe: </a:t>
            </a:r>
            <a:r>
              <a:rPr lang="fr-FR" b="0" i="0" dirty="0">
                <a:solidFill>
                  <a:srgbClr val="6A737D"/>
                </a:solidFill>
                <a:effectLst/>
                <a:latin typeface="Alliance No.1"/>
              </a:rPr>
              <a:t>Travaillez de manière transparente dans toute votre organisation sur une plateforme conçue pour la collaboration.</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Transformez votre culture: </a:t>
            </a:r>
            <a:r>
              <a:rPr lang="fr-FR" b="0" i="0" dirty="0">
                <a:solidFill>
                  <a:srgbClr val="6A737D"/>
                </a:solidFill>
                <a:effectLst/>
                <a:latin typeface="Alliance No.1"/>
              </a:rPr>
              <a:t>Adoptez l'</a:t>
            </a:r>
            <a:r>
              <a:rPr lang="fr-FR" b="0" i="0" dirty="0" err="1">
                <a:solidFill>
                  <a:srgbClr val="6A737D"/>
                </a:solidFill>
                <a:effectLst/>
                <a:latin typeface="Alliance No.1"/>
              </a:rPr>
              <a:t>innersource</a:t>
            </a:r>
            <a:r>
              <a:rPr lang="fr-FR" b="0" i="0" dirty="0">
                <a:solidFill>
                  <a:srgbClr val="6A737D"/>
                </a:solidFill>
                <a:effectLst/>
                <a:latin typeface="Alliance No.1"/>
              </a:rPr>
              <a:t> et développez du code plus rapidement - en vous basant sur des stratégies open source éprouvées.</a:t>
            </a:r>
          </a:p>
          <a:p>
            <a:pPr marL="158750" indent="0" algn="l">
              <a:buNone/>
            </a:pPr>
            <a:r>
              <a:rPr lang="fr-FR" b="0" i="0" dirty="0">
                <a:solidFill>
                  <a:srgbClr val="6A737D"/>
                </a:solidFill>
                <a:effectLst/>
                <a:latin typeface="Alliance No.1"/>
              </a:rPr>
              <a:t>	- </a:t>
            </a:r>
            <a:r>
              <a:rPr lang="fr-FR" b="1" i="0" dirty="0">
                <a:solidFill>
                  <a:srgbClr val="24292E"/>
                </a:solidFill>
                <a:effectLst/>
                <a:latin typeface="Alliance No.1"/>
              </a:rPr>
              <a:t>Apprendre en construisant: </a:t>
            </a:r>
            <a:r>
              <a:rPr lang="fr-FR" b="0" i="0" dirty="0">
                <a:solidFill>
                  <a:srgbClr val="6A737D"/>
                </a:solidFill>
                <a:effectLst/>
                <a:latin typeface="Alliance No.1"/>
              </a:rPr>
              <a:t>Vous pouvez utiliser les KPIs soutenus par la communauté pour savoir sur quoi votre équipe travaille.</a:t>
            </a:r>
          </a:p>
          <a:p>
            <a:pPr marL="158750" indent="0" algn="ctr">
              <a:buNone/>
            </a:pPr>
            <a:r>
              <a:rPr lang="fr-FR" b="0" i="0" dirty="0">
                <a:solidFill>
                  <a:srgbClr val="FFFFFF"/>
                </a:solidFill>
                <a:effectLst/>
                <a:latin typeface="Alliance No.1"/>
              </a:rPr>
              <a:t>« Grâce à GitHub, nous pouvons désormais faire passer nos projets à un niveau supérieur. C’est ce qui nous plaît chez GitHub. Nous sommes désormais en mesure de créer des projets d’une toute autre dimension. Peu importe le niveau que l’on atteint seul. Ce qui compte, c’est l’excellence à laquelle on parvient grâce au partage et à la collaboration. » </a:t>
            </a:r>
            <a:r>
              <a:rPr lang="fr-FR" b="0" i="1" dirty="0">
                <a:solidFill>
                  <a:srgbClr val="FFFFFF"/>
                </a:solidFill>
                <a:effectLst/>
                <a:latin typeface="Alliance No.1"/>
              </a:rPr>
              <a:t>Responsable des communautés numériques chez </a:t>
            </a:r>
            <a:r>
              <a:rPr lang="fr-FR" b="0" i="1" dirty="0">
                <a:effectLst/>
                <a:latin typeface="Alliance No.1"/>
              </a:rPr>
              <a:t>Engie</a:t>
            </a:r>
          </a:p>
          <a:p>
            <a:pPr marL="158750" indent="0" algn="l">
              <a:buNone/>
            </a:pPr>
            <a:endParaRPr lang="fr-FR" b="0" i="0" dirty="0">
              <a:solidFill>
                <a:srgbClr val="6A737D"/>
              </a:solidFill>
              <a:effectLst/>
              <a:latin typeface="Alliance No.1"/>
            </a:endParaRPr>
          </a:p>
          <a:p>
            <a:pPr marL="158750" indent="0" algn="l">
              <a:buNone/>
            </a:pPr>
            <a:endParaRPr lang="fr-FR" b="0" i="0" dirty="0">
              <a:solidFill>
                <a:srgbClr val="6A737D"/>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i="0" dirty="0">
                <a:solidFill>
                  <a:srgbClr val="24292E"/>
                </a:solidFill>
                <a:effectLst/>
                <a:latin typeface="Alliance No.1"/>
              </a:rPr>
              <a:t>Talent:  Exploiter la plus grande communauté de développeurs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1" i="0" dirty="0">
                <a:solidFill>
                  <a:srgbClr val="24292E"/>
                </a:solidFill>
                <a:effectLst/>
                <a:latin typeface="Alliance No.1"/>
              </a:rPr>
              <a:t>	- Se connecter: </a:t>
            </a:r>
            <a:r>
              <a:rPr lang="fr-FR" b="0" i="0" dirty="0">
                <a:solidFill>
                  <a:srgbClr val="6A737D"/>
                </a:solidFill>
                <a:effectLst/>
                <a:latin typeface="Alliance No.1"/>
              </a:rPr>
              <a:t>Trouvez les experts dont vous avez besoin, puis faites en sorte qu'ils se sentent à l'aise avec la plateforme et les processus qu'ils connaissent et aiment.</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6A737D"/>
                </a:solidFill>
                <a:effectLst/>
                <a:latin typeface="Alliance No.1"/>
              </a:rPr>
              <a:t>	- </a:t>
            </a:r>
            <a:r>
              <a:rPr lang="fr-FR" b="1" i="0" dirty="0">
                <a:solidFill>
                  <a:srgbClr val="24292E"/>
                </a:solidFill>
                <a:effectLst/>
                <a:latin typeface="Alliance No.1"/>
              </a:rPr>
              <a:t>Rester connecté: </a:t>
            </a:r>
            <a:r>
              <a:rPr lang="fr-FR" b="0" i="0" dirty="0">
                <a:solidFill>
                  <a:srgbClr val="6A737D"/>
                </a:solidFill>
                <a:effectLst/>
                <a:latin typeface="Alliance No.1"/>
              </a:rPr>
              <a:t>Rehaussez votre profil en tant que responsable de l'open source et aidez votre équipe à travailler sur le code open source qui leur tient à cœur.</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b="0" i="0" dirty="0">
                <a:solidFill>
                  <a:srgbClr val="FFFFFF"/>
                </a:solidFill>
                <a:effectLst/>
                <a:latin typeface="Alliance No.1"/>
              </a:rPr>
              <a:t>« GitHub est le meilleur outil de l'industrie et il est toujours à jour avec les dernières fonctionnalités. Nous voulons que les nouvelles recrues sachent que GitHub fait partie de notre chaîne d'outils, cela les rend enthousiastes à l'idée de nous rejoindre. » </a:t>
            </a:r>
            <a:r>
              <a:rPr lang="fr-FR" b="0" i="1" dirty="0">
                <a:solidFill>
                  <a:srgbClr val="FFFFFF"/>
                </a:solidFill>
                <a:effectLst/>
                <a:latin typeface="Alliance No.1"/>
              </a:rPr>
              <a:t>Responsable des technologies émergentes chez </a:t>
            </a:r>
            <a:r>
              <a:rPr lang="fr-FR" b="0" i="1" dirty="0">
                <a:effectLst/>
                <a:latin typeface="Alliance No.1"/>
              </a:rPr>
              <a:t>American Airlines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615950" marR="0" lvl="1"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1" i="0" dirty="0">
              <a:solidFill>
                <a:srgbClr val="24292E"/>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endParaRPr lang="fr-FR" b="1" i="0" dirty="0">
              <a:solidFill>
                <a:srgbClr val="24292E"/>
              </a:solidFill>
              <a:effectLst/>
              <a:latin typeface="Alliance No.1"/>
            </a:endParaRPr>
          </a:p>
          <a:p>
            <a:pPr marL="158750" indent="0" algn="l">
              <a:buNone/>
            </a:pPr>
            <a:endParaRPr lang="fr-FR" b="0" i="0" dirty="0">
              <a:solidFill>
                <a:srgbClr val="6A737D"/>
              </a:solidFill>
              <a:effectLst/>
              <a:latin typeface="Alliance No.1"/>
            </a:endParaRPr>
          </a:p>
          <a:p>
            <a:pPr marL="158750" indent="0" algn="l">
              <a:buNone/>
            </a:pPr>
            <a:endParaRPr lang="fr-FR" b="0" i="0" dirty="0">
              <a:solidFill>
                <a:srgbClr val="6A737D"/>
              </a:solidFill>
              <a:effectLst/>
              <a:latin typeface="Alliance No.1"/>
            </a:endParaRPr>
          </a:p>
          <a:p>
            <a:pPr marL="615950" marR="0" lvl="1"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1" i="0" dirty="0">
              <a:solidFill>
                <a:srgbClr val="24292E"/>
              </a:solidFill>
              <a:effectLst/>
              <a:latin typeface="Alliance No.1"/>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endParaRPr lang="fr-FR" b="1" i="0" dirty="0">
              <a:solidFill>
                <a:srgbClr val="24292E"/>
              </a:solidFill>
              <a:effectLst/>
              <a:latin typeface="Alliance No.1"/>
            </a:endParaRPr>
          </a:p>
          <a:p>
            <a:pPr marL="158750" indent="0" algn="l">
              <a:buNone/>
            </a:pPr>
            <a:endParaRPr lang="fr-FR" b="0" i="0" dirty="0">
              <a:solidFill>
                <a:srgbClr val="6A737D"/>
              </a:solidFill>
              <a:effectLst/>
              <a:latin typeface="Alliance No.1"/>
            </a:endParaRPr>
          </a:p>
          <a:p>
            <a:pPr marL="158750" indent="0" algn="l">
              <a:buNone/>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fr-FR" b="0" i="0" dirty="0">
              <a:solidFill>
                <a:srgbClr val="6A737D"/>
              </a:solidFill>
              <a:effectLst/>
              <a:latin typeface="Alliance No.1"/>
            </a:endParaRPr>
          </a:p>
          <a:p>
            <a:pPr algn="l" fontAlgn="base"/>
            <a:endParaRPr lang="fr-FR" b="0" i="0" dirty="0">
              <a:solidFill>
                <a:srgbClr val="6E7076"/>
              </a:solidFill>
              <a:effectLst/>
              <a:latin typeface="Roboto" panose="02000000000000000000" pitchFamily="2" charset="0"/>
            </a:endParaRPr>
          </a:p>
          <a:p>
            <a:endParaRPr lang="fr-FR" dirty="0"/>
          </a:p>
        </p:txBody>
      </p:sp>
    </p:spTree>
    <p:extLst>
      <p:ext uri="{BB962C8B-B14F-4D97-AF65-F5344CB8AC3E}">
        <p14:creationId xmlns:p14="http://schemas.microsoft.com/office/powerpoint/2010/main" val="327922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ctr"/>
            <a:r>
              <a:rPr lang="en-US" b="1" i="0" dirty="0">
                <a:solidFill>
                  <a:srgbClr val="FFFFFF"/>
                </a:solidFill>
                <a:effectLst/>
                <a:latin typeface="Alliance No.1"/>
              </a:rPr>
              <a:t>40% improvement </a:t>
            </a:r>
            <a:r>
              <a:rPr lang="en-US" b="0" i="0" dirty="0">
                <a:solidFill>
                  <a:srgbClr val="959DA5"/>
                </a:solidFill>
                <a:effectLst/>
                <a:latin typeface="Alliance No.1"/>
              </a:rPr>
              <a:t>in developer onboarding</a:t>
            </a:r>
            <a:endParaRPr lang="en-US" b="0" i="0" dirty="0">
              <a:solidFill>
                <a:srgbClr val="FFFFFF"/>
              </a:solidFill>
              <a:effectLst/>
              <a:latin typeface="Alliance No.1"/>
            </a:endParaRPr>
          </a:p>
          <a:p>
            <a:pPr algn="ctr"/>
            <a:r>
              <a:rPr lang="en-US" b="1" i="0" dirty="0">
                <a:solidFill>
                  <a:srgbClr val="FFFFFF"/>
                </a:solidFill>
                <a:effectLst/>
                <a:latin typeface="Alliance No.1"/>
              </a:rPr>
              <a:t>45 minutes saved </a:t>
            </a:r>
            <a:r>
              <a:rPr lang="en-US" b="0" i="0" dirty="0">
                <a:solidFill>
                  <a:srgbClr val="959DA5"/>
                </a:solidFill>
                <a:effectLst/>
                <a:latin typeface="Alliance No.1"/>
              </a:rPr>
              <a:t>per day, per developer</a:t>
            </a:r>
            <a:endParaRPr lang="en-US" b="0" i="0" dirty="0">
              <a:solidFill>
                <a:srgbClr val="FFFFFF"/>
              </a:solidFill>
              <a:effectLst/>
              <a:latin typeface="Alliance No.1"/>
            </a:endParaRPr>
          </a:p>
          <a:p>
            <a:pPr algn="ctr"/>
            <a:r>
              <a:rPr lang="en-US" b="1" i="0" dirty="0">
                <a:solidFill>
                  <a:srgbClr val="FFFFFF"/>
                </a:solidFill>
                <a:effectLst/>
                <a:latin typeface="Alliance No.1"/>
              </a:rPr>
              <a:t>85% improvement </a:t>
            </a:r>
            <a:r>
              <a:rPr lang="en-US" b="0" i="0" dirty="0">
                <a:solidFill>
                  <a:srgbClr val="959DA5"/>
                </a:solidFill>
                <a:effectLst/>
                <a:latin typeface="Alliance No.1"/>
              </a:rPr>
              <a:t>in code quality and production time</a:t>
            </a:r>
            <a:endParaRPr lang="en-US" b="0" i="0" dirty="0">
              <a:solidFill>
                <a:srgbClr val="FFFFFF"/>
              </a:solidFill>
              <a:effectLst/>
              <a:latin typeface="Alliance No.1"/>
            </a:endParaRPr>
          </a:p>
          <a:p>
            <a:pPr algn="ctr"/>
            <a:r>
              <a:rPr lang="en-US" b="1" i="0" dirty="0">
                <a:solidFill>
                  <a:srgbClr val="FFFFFF"/>
                </a:solidFill>
                <a:effectLst/>
                <a:latin typeface="Alliance No.1"/>
              </a:rPr>
              <a:t>&lt;3 months’ payback </a:t>
            </a:r>
            <a:r>
              <a:rPr lang="en-US" b="0" i="0" dirty="0">
                <a:solidFill>
                  <a:srgbClr val="959DA5"/>
                </a:solidFill>
                <a:effectLst/>
                <a:latin typeface="Alliance No.1"/>
              </a:rPr>
              <a:t>after go-live</a:t>
            </a:r>
            <a:endParaRPr lang="en-US" b="0" i="0" dirty="0">
              <a:solidFill>
                <a:srgbClr val="FFFFFF"/>
              </a:solidFill>
              <a:effectLst/>
              <a:latin typeface="Alliance No.1"/>
            </a:endParaRPr>
          </a:p>
          <a:p>
            <a:endParaRPr lang="fr-FR" dirty="0"/>
          </a:p>
        </p:txBody>
      </p:sp>
    </p:spTree>
    <p:extLst>
      <p:ext uri="{BB962C8B-B14F-4D97-AF65-F5344CB8AC3E}">
        <p14:creationId xmlns:p14="http://schemas.microsoft.com/office/powerpoint/2010/main" val="257646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3336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r>
              <a:rPr lang="fr-FR" b="0" i="0" dirty="0">
                <a:solidFill>
                  <a:srgbClr val="36344D"/>
                </a:solidFill>
                <a:effectLst/>
                <a:latin typeface="Muli"/>
              </a:rPr>
              <a:t>Pour proposer les modifications que vous venez d’apporter aux autres développeurs travaillant sur le même projet, vous devez créer une demande de retrait (</a:t>
            </a:r>
            <a:r>
              <a:rPr lang="fr-FR" b="1" i="0" dirty="0">
                <a:solidFill>
                  <a:srgbClr val="36344D"/>
                </a:solidFill>
                <a:effectLst/>
                <a:latin typeface="Muli"/>
              </a:rPr>
              <a:t>Pull </a:t>
            </a:r>
            <a:r>
              <a:rPr lang="fr-FR" b="1" i="0" dirty="0" err="1">
                <a:solidFill>
                  <a:srgbClr val="36344D"/>
                </a:solidFill>
                <a:effectLst/>
                <a:latin typeface="Muli"/>
              </a:rPr>
              <a:t>request</a:t>
            </a:r>
            <a:r>
              <a:rPr lang="fr-FR" b="0" i="0" dirty="0">
                <a:solidFill>
                  <a:srgbClr val="36344D"/>
                </a:solidFill>
                <a:effectLst/>
                <a:latin typeface="Muli"/>
              </a:rPr>
              <a:t>). C’est ce qui rend le travail en commun sur les projets si facile, car c’est le principal outil de collaboration sur GitHub.</a:t>
            </a:r>
          </a:p>
          <a:p>
            <a:pPr algn="l"/>
            <a:r>
              <a:rPr lang="fr-FR" b="0" i="0" dirty="0">
                <a:solidFill>
                  <a:srgbClr val="36344D"/>
                </a:solidFill>
                <a:effectLst/>
                <a:latin typeface="Muli"/>
              </a:rPr>
              <a:t>Les demandes de retrait vous permettent de voir les différences entre le projet original et votre branche de fonctionnalité. C’est ainsi que vous demandez à vos pairs de les réviser. Si les autres développeurs approuvent, ils peuvent fusionner</a:t>
            </a:r>
            <a:r>
              <a:rPr lang="fr-FR" b="1" i="0" dirty="0">
                <a:solidFill>
                  <a:srgbClr val="36344D"/>
                </a:solidFill>
                <a:effectLst/>
                <a:latin typeface="Muli"/>
              </a:rPr>
              <a:t> la demande de retrait</a:t>
            </a:r>
            <a:r>
              <a:rPr lang="fr-FR" b="0" i="0" dirty="0">
                <a:solidFill>
                  <a:srgbClr val="36344D"/>
                </a:solidFill>
                <a:effectLst/>
                <a:latin typeface="Muli"/>
              </a:rPr>
              <a:t>, ce qui appliquera ces changements au projet principal.</a:t>
            </a:r>
          </a:p>
          <a:p>
            <a:pPr algn="l"/>
            <a:r>
              <a:rPr lang="fr-FR" b="0" i="0" dirty="0">
                <a:solidFill>
                  <a:srgbClr val="36344D"/>
                </a:solidFill>
                <a:effectLst/>
                <a:latin typeface="Muli"/>
              </a:rPr>
              <a:t>To </a:t>
            </a:r>
            <a:r>
              <a:rPr lang="fr-FR" b="0" i="0" dirty="0" err="1">
                <a:solidFill>
                  <a:srgbClr val="36344D"/>
                </a:solidFill>
                <a:effectLst/>
                <a:latin typeface="Muli"/>
              </a:rPr>
              <a:t>make</a:t>
            </a:r>
            <a:r>
              <a:rPr lang="fr-FR" b="0" i="0" dirty="0">
                <a:solidFill>
                  <a:srgbClr val="36344D"/>
                </a:solidFill>
                <a:effectLst/>
                <a:latin typeface="Muli"/>
              </a:rPr>
              <a:t> a pull </a:t>
            </a:r>
            <a:r>
              <a:rPr lang="fr-FR" b="0" i="0" dirty="0" err="1">
                <a:solidFill>
                  <a:srgbClr val="36344D"/>
                </a:solidFill>
                <a:effectLst/>
                <a:latin typeface="Muli"/>
              </a:rPr>
              <a:t>request</a:t>
            </a:r>
            <a:r>
              <a:rPr lang="fr-FR" b="0" i="0" dirty="0">
                <a:solidFill>
                  <a:srgbClr val="36344D"/>
                </a:solidFill>
                <a:effectLst/>
                <a:latin typeface="Muli"/>
              </a:rPr>
              <a:t> follow the </a:t>
            </a:r>
            <a:r>
              <a:rPr lang="fr-FR" b="0" i="0" dirty="0" err="1">
                <a:solidFill>
                  <a:srgbClr val="36344D"/>
                </a:solidFill>
                <a:effectLst/>
                <a:latin typeface="Muli"/>
              </a:rPr>
              <a:t>steps</a:t>
            </a:r>
            <a:r>
              <a:rPr lang="fr-FR" b="0" i="0" dirty="0">
                <a:solidFill>
                  <a:srgbClr val="36344D"/>
                </a:solidFill>
                <a:effectLst/>
                <a:latin typeface="Muli"/>
              </a:rPr>
              <a:t> </a:t>
            </a:r>
            <a:r>
              <a:rPr lang="fr-FR" b="0" i="0" dirty="0" err="1">
                <a:solidFill>
                  <a:srgbClr val="36344D"/>
                </a:solidFill>
                <a:effectLst/>
                <a:latin typeface="Muli"/>
              </a:rPr>
              <a:t>below</a:t>
            </a:r>
            <a:r>
              <a:rPr lang="fr-FR" b="0" i="0" dirty="0">
                <a:solidFill>
                  <a:srgbClr val="36344D"/>
                </a:solidFill>
                <a:effectLst/>
                <a:latin typeface="Muli"/>
              </a:rPr>
              <a:t>:</a:t>
            </a:r>
          </a:p>
          <a:p>
            <a:pPr algn="l">
              <a:buFont typeface="+mj-lt"/>
              <a:buAutoNum type="arabicPeriod"/>
            </a:pPr>
            <a:r>
              <a:rPr lang="fr-FR" b="0" i="0" dirty="0">
                <a:solidFill>
                  <a:srgbClr val="36344D"/>
                </a:solidFill>
                <a:effectLst/>
                <a:latin typeface="Muli"/>
              </a:rPr>
              <a:t>Cliquez sur </a:t>
            </a:r>
            <a:r>
              <a:rPr lang="fr-FR" b="1" i="0" dirty="0">
                <a:solidFill>
                  <a:srgbClr val="36344D"/>
                </a:solidFill>
                <a:effectLst/>
                <a:latin typeface="Muli"/>
              </a:rPr>
              <a:t>Pull </a:t>
            </a:r>
            <a:r>
              <a:rPr lang="fr-FR" b="1" i="0" dirty="0" err="1">
                <a:solidFill>
                  <a:srgbClr val="36344D"/>
                </a:solidFill>
                <a:effectLst/>
                <a:latin typeface="Muli"/>
              </a:rPr>
              <a:t>requests</a:t>
            </a:r>
            <a:r>
              <a:rPr lang="fr-FR" b="0" i="0" dirty="0">
                <a:solidFill>
                  <a:srgbClr val="36344D"/>
                </a:solidFill>
                <a:effectLst/>
                <a:latin typeface="Muli"/>
              </a:rPr>
              <a:t> -&gt; </a:t>
            </a:r>
            <a:r>
              <a:rPr lang="fr-FR" b="1" i="0" dirty="0">
                <a:solidFill>
                  <a:srgbClr val="36344D"/>
                </a:solidFill>
                <a:effectLst/>
                <a:latin typeface="Muli"/>
              </a:rPr>
              <a:t>New pull </a:t>
            </a:r>
            <a:r>
              <a:rPr lang="fr-FR" b="1" i="0" dirty="0" err="1">
                <a:solidFill>
                  <a:srgbClr val="36344D"/>
                </a:solidFill>
                <a:effectLst/>
                <a:latin typeface="Muli"/>
              </a:rPr>
              <a:t>request</a:t>
            </a:r>
            <a:r>
              <a:rPr lang="fr-FR" b="0" i="0" dirty="0">
                <a:solidFill>
                  <a:srgbClr val="36344D"/>
                </a:solidFill>
                <a:effectLst/>
                <a:latin typeface="Muli"/>
              </a:rPr>
              <a:t>. Dans la section de l’</a:t>
            </a:r>
            <a:r>
              <a:rPr lang="fr-FR" b="1" i="0" dirty="0">
                <a:solidFill>
                  <a:srgbClr val="36344D"/>
                </a:solidFill>
                <a:effectLst/>
                <a:latin typeface="Muli"/>
              </a:rPr>
              <a:t>Exemple </a:t>
            </a:r>
            <a:r>
              <a:rPr lang="fr-FR" b="1" i="0" dirty="0" err="1">
                <a:solidFill>
                  <a:srgbClr val="36344D"/>
                </a:solidFill>
                <a:effectLst/>
                <a:latin typeface="Muli"/>
              </a:rPr>
              <a:t>comparisons</a:t>
            </a:r>
            <a:r>
              <a:rPr lang="fr-FR" b="0" i="0" dirty="0">
                <a:solidFill>
                  <a:srgbClr val="36344D"/>
                </a:solidFill>
                <a:effectLst/>
                <a:latin typeface="Muli"/>
              </a:rPr>
              <a:t> , </a:t>
            </a:r>
            <a:r>
              <a:rPr lang="fr-FR" b="0" i="0" dirty="0" err="1">
                <a:solidFill>
                  <a:srgbClr val="36344D"/>
                </a:solidFill>
                <a:effectLst/>
                <a:latin typeface="Muli"/>
              </a:rPr>
              <a:t>selectionnez</a:t>
            </a:r>
            <a:r>
              <a:rPr lang="fr-FR" b="0" i="0" dirty="0">
                <a:solidFill>
                  <a:srgbClr val="36344D"/>
                </a:solidFill>
                <a:effectLst/>
                <a:latin typeface="Muli"/>
              </a:rPr>
              <a:t> the </a:t>
            </a:r>
            <a:r>
              <a:rPr lang="fr-FR" b="1" i="0" dirty="0" err="1">
                <a:solidFill>
                  <a:srgbClr val="36344D"/>
                </a:solidFill>
                <a:effectLst/>
                <a:latin typeface="Muli"/>
              </a:rPr>
              <a:t>feature</a:t>
            </a:r>
            <a:r>
              <a:rPr lang="fr-FR" b="1" i="0" dirty="0">
                <a:solidFill>
                  <a:srgbClr val="36344D"/>
                </a:solidFill>
                <a:effectLst/>
                <a:latin typeface="Muli"/>
              </a:rPr>
              <a:t> </a:t>
            </a:r>
            <a:r>
              <a:rPr lang="fr-FR" b="1" i="0" dirty="0" err="1">
                <a:solidFill>
                  <a:srgbClr val="36344D"/>
                </a:solidFill>
                <a:effectLst/>
                <a:latin typeface="Muli"/>
              </a:rPr>
              <a:t>branch</a:t>
            </a:r>
            <a:r>
              <a:rPr lang="fr-FR" b="0" i="0" dirty="0">
                <a:solidFill>
                  <a:srgbClr val="36344D"/>
                </a:solidFill>
                <a:effectLst/>
                <a:latin typeface="Muli"/>
              </a:rPr>
              <a:t> sur laquelle vous étiez en train de travailler.</a:t>
            </a:r>
          </a:p>
          <a:p>
            <a:pPr algn="l">
              <a:buFont typeface="+mj-lt"/>
              <a:buAutoNum type="arabicPeriod"/>
            </a:pPr>
            <a:r>
              <a:rPr lang="fr-FR" b="0" i="0" dirty="0">
                <a:solidFill>
                  <a:srgbClr val="36344D"/>
                </a:solidFill>
                <a:effectLst/>
                <a:latin typeface="Muli"/>
              </a:rPr>
              <a:t>2. Examinez les modifications une fois de plus et cliquez sur</a:t>
            </a:r>
            <a:r>
              <a:rPr lang="fr-FR" b="1" i="0" dirty="0">
                <a:solidFill>
                  <a:srgbClr val="36344D"/>
                </a:solidFill>
                <a:effectLst/>
                <a:latin typeface="Muli"/>
              </a:rPr>
              <a:t> </a:t>
            </a:r>
            <a:r>
              <a:rPr lang="fr-FR" b="1" i="0" dirty="0" err="1">
                <a:solidFill>
                  <a:srgbClr val="36344D"/>
                </a:solidFill>
                <a:effectLst/>
                <a:latin typeface="Muli"/>
              </a:rPr>
              <a:t>Create</a:t>
            </a:r>
            <a:r>
              <a:rPr lang="fr-FR" b="1" i="0" dirty="0">
                <a:solidFill>
                  <a:srgbClr val="36344D"/>
                </a:solidFill>
                <a:effectLst/>
                <a:latin typeface="Muli"/>
              </a:rPr>
              <a:t> pull </a:t>
            </a:r>
            <a:r>
              <a:rPr lang="fr-FR" b="1" i="0" dirty="0" err="1">
                <a:solidFill>
                  <a:srgbClr val="36344D"/>
                </a:solidFill>
                <a:effectLst/>
                <a:latin typeface="Muli"/>
              </a:rPr>
              <a:t>request</a:t>
            </a:r>
            <a:r>
              <a:rPr lang="fr-FR" b="0" i="0" dirty="0">
                <a:solidFill>
                  <a:srgbClr val="36344D"/>
                </a:solidFill>
                <a:effectLst/>
                <a:latin typeface="Muli"/>
              </a:rPr>
              <a:t>. Sur la nouvelle page, écrivez le titre et fournissez une courte description de ce sur quoi vous avez travaillé pour encourager la fusion. Cliquez sur </a:t>
            </a:r>
            <a:r>
              <a:rPr lang="fr-FR" b="1" i="0" dirty="0" err="1">
                <a:solidFill>
                  <a:srgbClr val="36344D"/>
                </a:solidFill>
                <a:effectLst/>
                <a:latin typeface="Muli"/>
              </a:rPr>
              <a:t>Create</a:t>
            </a:r>
            <a:r>
              <a:rPr lang="fr-FR" b="1" i="0" dirty="0">
                <a:solidFill>
                  <a:srgbClr val="36344D"/>
                </a:solidFill>
                <a:effectLst/>
                <a:latin typeface="Muli"/>
              </a:rPr>
              <a:t> pull </a:t>
            </a:r>
            <a:r>
              <a:rPr lang="fr-FR" b="1" i="0" dirty="0" err="1">
                <a:solidFill>
                  <a:srgbClr val="36344D"/>
                </a:solidFill>
                <a:effectLst/>
                <a:latin typeface="Muli"/>
              </a:rPr>
              <a:t>request</a:t>
            </a:r>
            <a:r>
              <a:rPr lang="fr-FR" b="0" i="0" dirty="0">
                <a:solidFill>
                  <a:srgbClr val="36344D"/>
                </a:solidFill>
                <a:effectLst/>
                <a:latin typeface="Muli"/>
              </a:rPr>
              <a:t> .</a:t>
            </a:r>
          </a:p>
          <a:p>
            <a:endParaRPr lang="fr-FR" dirty="0"/>
          </a:p>
        </p:txBody>
      </p:sp>
    </p:spTree>
    <p:extLst>
      <p:ext uri="{BB962C8B-B14F-4D97-AF65-F5344CB8AC3E}">
        <p14:creationId xmlns:p14="http://schemas.microsoft.com/office/powerpoint/2010/main" val="262017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magit.fr/definition/Open-Sour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lemagit.fr/definition/Collabora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311700" y="514383"/>
            <a:ext cx="8520600" cy="841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3600"/>
              <a:buNone/>
            </a:pPr>
            <a:r>
              <a:rPr lang="fr-FR" dirty="0"/>
              <a:t>Présentation GitHub</a:t>
            </a:r>
            <a:br>
              <a:rPr lang="fr-FR" dirty="0"/>
            </a:br>
            <a:endParaRPr dirty="0"/>
          </a:p>
        </p:txBody>
      </p:sp>
      <p:sp>
        <p:nvSpPr>
          <p:cNvPr id="4" name="Google Shape;94;p8">
            <a:extLst>
              <a:ext uri="{FF2B5EF4-FFF2-40B4-BE49-F238E27FC236}">
                <a16:creationId xmlns:a16="http://schemas.microsoft.com/office/drawing/2014/main" id="{0D0B6187-0902-4DA0-915C-8241AC834225}"/>
              </a:ext>
            </a:extLst>
          </p:cNvPr>
          <p:cNvSpPr txBox="1">
            <a:spLocks/>
          </p:cNvSpPr>
          <p:nvPr/>
        </p:nvSpPr>
        <p:spPr>
          <a:xfrm>
            <a:off x="501822" y="3834796"/>
            <a:ext cx="8520600" cy="841800"/>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fr-FR" dirty="0"/>
              <a:t>Un outil de collaboration puissant</a:t>
            </a:r>
          </a:p>
        </p:txBody>
      </p:sp>
      <p:pic>
        <p:nvPicPr>
          <p:cNvPr id="5" name="Image 4">
            <a:extLst>
              <a:ext uri="{FF2B5EF4-FFF2-40B4-BE49-F238E27FC236}">
                <a16:creationId xmlns:a16="http://schemas.microsoft.com/office/drawing/2014/main" id="{CC9D710C-55DC-4F77-93BA-EE0EEF733578}"/>
              </a:ext>
            </a:extLst>
          </p:cNvPr>
          <p:cNvPicPr>
            <a:picLocks noChangeAspect="1"/>
          </p:cNvPicPr>
          <p:nvPr/>
        </p:nvPicPr>
        <p:blipFill>
          <a:blip r:embed="rId3"/>
          <a:stretch>
            <a:fillRect/>
          </a:stretch>
        </p:blipFill>
        <p:spPr>
          <a:xfrm>
            <a:off x="2431876" y="1186570"/>
            <a:ext cx="4280248" cy="23969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Concept : le commit</a:t>
            </a:r>
          </a:p>
        </p:txBody>
      </p:sp>
      <p:pic>
        <p:nvPicPr>
          <p:cNvPr id="9" name="Image 8">
            <a:extLst>
              <a:ext uri="{FF2B5EF4-FFF2-40B4-BE49-F238E27FC236}">
                <a16:creationId xmlns:a16="http://schemas.microsoft.com/office/drawing/2014/main" id="{E32405FA-C84D-4C98-8C0D-7C93152C8D34}"/>
              </a:ext>
            </a:extLst>
          </p:cNvPr>
          <p:cNvPicPr>
            <a:picLocks noChangeAspect="1"/>
          </p:cNvPicPr>
          <p:nvPr/>
        </p:nvPicPr>
        <p:blipFill>
          <a:blip r:embed="rId2"/>
          <a:stretch>
            <a:fillRect/>
          </a:stretch>
        </p:blipFill>
        <p:spPr>
          <a:xfrm>
            <a:off x="1495299" y="946353"/>
            <a:ext cx="5890801" cy="2312894"/>
          </a:xfrm>
          <a:prstGeom prst="rect">
            <a:avLst/>
          </a:prstGeom>
        </p:spPr>
      </p:pic>
      <p:sp>
        <p:nvSpPr>
          <p:cNvPr id="10" name="ZoneTexte 9">
            <a:extLst>
              <a:ext uri="{FF2B5EF4-FFF2-40B4-BE49-F238E27FC236}">
                <a16:creationId xmlns:a16="http://schemas.microsoft.com/office/drawing/2014/main" id="{3D6BBA19-6E11-4816-9FDB-764D1B842C7E}"/>
              </a:ext>
            </a:extLst>
          </p:cNvPr>
          <p:cNvSpPr txBox="1"/>
          <p:nvPr/>
        </p:nvSpPr>
        <p:spPr>
          <a:xfrm>
            <a:off x="796705" y="3657600"/>
            <a:ext cx="5966234" cy="307777"/>
          </a:xfrm>
          <a:prstGeom prst="rect">
            <a:avLst/>
          </a:prstGeom>
          <a:noFill/>
        </p:spPr>
        <p:txBody>
          <a:bodyPr wrap="square" rtlCol="0">
            <a:spAutoFit/>
          </a:bodyPr>
          <a:lstStyle/>
          <a:p>
            <a:r>
              <a:rPr lang="fr-FR" dirty="0"/>
              <a:t>Les illustrations non-sourcées viennent de https://git-scm.com/book</a:t>
            </a:r>
          </a:p>
        </p:txBody>
      </p:sp>
    </p:spTree>
    <p:extLst>
      <p:ext uri="{BB962C8B-B14F-4D97-AF65-F5344CB8AC3E}">
        <p14:creationId xmlns:p14="http://schemas.microsoft.com/office/powerpoint/2010/main" val="762122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Actions</a:t>
            </a:r>
          </a:p>
        </p:txBody>
      </p:sp>
      <p:sp>
        <p:nvSpPr>
          <p:cNvPr id="3" name="Espace réservé du texte 2">
            <a:extLst>
              <a:ext uri="{FF2B5EF4-FFF2-40B4-BE49-F238E27FC236}">
                <a16:creationId xmlns:a16="http://schemas.microsoft.com/office/drawing/2014/main" id="{81FA7C5D-F515-4C2D-8B10-7042795347C3}"/>
              </a:ext>
            </a:extLst>
          </p:cNvPr>
          <p:cNvSpPr>
            <a:spLocks noGrp="1"/>
          </p:cNvSpPr>
          <p:nvPr>
            <p:ph type="body" idx="1"/>
          </p:nvPr>
        </p:nvSpPr>
        <p:spPr/>
        <p:txBody>
          <a:bodyPr>
            <a:normAutofit/>
          </a:bodyPr>
          <a:lstStyle/>
          <a:p>
            <a:pPr marL="114300" indent="0">
              <a:buNone/>
            </a:pPr>
            <a:r>
              <a:rPr lang="fr-FR" dirty="0"/>
              <a:t>• </a:t>
            </a:r>
            <a:r>
              <a:rPr lang="fr-FR" b="1" dirty="0"/>
              <a:t>Créer</a:t>
            </a:r>
            <a:r>
              <a:rPr lang="fr-FR" dirty="0"/>
              <a:t> un dépôt sur GitHub. </a:t>
            </a:r>
          </a:p>
          <a:p>
            <a:pPr marL="114300" indent="0">
              <a:buNone/>
            </a:pPr>
            <a:endParaRPr lang="fr-FR" dirty="0"/>
          </a:p>
          <a:p>
            <a:pPr marL="114300" indent="0">
              <a:buNone/>
            </a:pPr>
            <a:r>
              <a:rPr lang="fr-FR" dirty="0"/>
              <a:t>• </a:t>
            </a:r>
            <a:r>
              <a:rPr lang="fr-FR" b="1" dirty="0"/>
              <a:t>Cloner</a:t>
            </a:r>
            <a:r>
              <a:rPr lang="fr-FR" dirty="0"/>
              <a:t> (faire une copie d’) un dépôt de GitHub sur son PC. </a:t>
            </a:r>
          </a:p>
          <a:p>
            <a:pPr marL="114300" indent="0">
              <a:buNone/>
            </a:pPr>
            <a:endParaRPr lang="fr-FR" dirty="0"/>
          </a:p>
          <a:p>
            <a:pPr marL="114300" indent="0">
              <a:buNone/>
            </a:pPr>
            <a:r>
              <a:rPr lang="fr-FR" dirty="0"/>
              <a:t>• </a:t>
            </a:r>
            <a:r>
              <a:rPr lang="fr-FR" b="1" dirty="0"/>
              <a:t>Modifier/créer </a:t>
            </a:r>
            <a:r>
              <a:rPr lang="fr-FR" dirty="0"/>
              <a:t>des fichiers (pas avec Git !). </a:t>
            </a:r>
          </a:p>
          <a:p>
            <a:pPr marL="114300" indent="0">
              <a:buNone/>
            </a:pPr>
            <a:endParaRPr lang="fr-FR" dirty="0"/>
          </a:p>
          <a:p>
            <a:pPr marL="114300" indent="0">
              <a:buNone/>
            </a:pPr>
            <a:r>
              <a:rPr lang="fr-FR" dirty="0"/>
              <a:t>• </a:t>
            </a:r>
            <a:r>
              <a:rPr lang="fr-FR" b="1" dirty="0"/>
              <a:t>Ajouter</a:t>
            </a:r>
            <a:r>
              <a:rPr lang="fr-FR" dirty="0"/>
              <a:t> un fichier modifié : il sera pris en compte dans le prochain commit. </a:t>
            </a:r>
          </a:p>
          <a:p>
            <a:pPr marL="114300" indent="0">
              <a:buNone/>
            </a:pPr>
            <a:endParaRPr lang="fr-FR" dirty="0"/>
          </a:p>
          <a:p>
            <a:pPr marL="114300" indent="0">
              <a:buNone/>
            </a:pPr>
            <a:r>
              <a:rPr lang="fr-FR" dirty="0"/>
              <a:t>• </a:t>
            </a:r>
            <a:r>
              <a:rPr lang="fr-FR" b="1" dirty="0"/>
              <a:t>Faire un commit </a:t>
            </a:r>
            <a:r>
              <a:rPr lang="fr-FR" dirty="0"/>
              <a:t>: créer une nouvelle version, qui contient tous les fichiers ajoutés. On y ajoute un commentaire (qui décrit les changements). </a:t>
            </a:r>
          </a:p>
        </p:txBody>
      </p:sp>
    </p:spTree>
    <p:extLst>
      <p:ext uri="{BB962C8B-B14F-4D97-AF65-F5344CB8AC3E}">
        <p14:creationId xmlns:p14="http://schemas.microsoft.com/office/powerpoint/2010/main" val="358917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Action</a:t>
            </a:r>
          </a:p>
        </p:txBody>
      </p:sp>
      <p:sp>
        <p:nvSpPr>
          <p:cNvPr id="3" name="Espace réservé du texte 2">
            <a:extLst>
              <a:ext uri="{FF2B5EF4-FFF2-40B4-BE49-F238E27FC236}">
                <a16:creationId xmlns:a16="http://schemas.microsoft.com/office/drawing/2014/main" id="{81FA7C5D-F515-4C2D-8B10-7042795347C3}"/>
              </a:ext>
            </a:extLst>
          </p:cNvPr>
          <p:cNvSpPr>
            <a:spLocks noGrp="1"/>
          </p:cNvSpPr>
          <p:nvPr>
            <p:ph type="body" idx="1"/>
          </p:nvPr>
        </p:nvSpPr>
        <p:spPr/>
        <p:txBody>
          <a:bodyPr/>
          <a:lstStyle/>
          <a:p>
            <a:pPr marL="114300" indent="0">
              <a:buNone/>
            </a:pPr>
            <a:r>
              <a:rPr lang="fr-FR" dirty="0"/>
              <a:t>• Consulter un </a:t>
            </a:r>
            <a:r>
              <a:rPr lang="fr-FR" b="1" dirty="0"/>
              <a:t>historique</a:t>
            </a:r>
            <a:r>
              <a:rPr lang="fr-FR" dirty="0"/>
              <a:t>. </a:t>
            </a:r>
          </a:p>
          <a:p>
            <a:pPr marL="114300" indent="0">
              <a:buNone/>
            </a:pPr>
            <a:endParaRPr lang="fr-FR" dirty="0"/>
          </a:p>
          <a:p>
            <a:pPr marL="114300" indent="0">
              <a:buNone/>
            </a:pPr>
            <a:r>
              <a:rPr lang="fr-FR" b="1" dirty="0"/>
              <a:t>• Push </a:t>
            </a:r>
            <a:r>
              <a:rPr lang="fr-FR" dirty="0"/>
              <a:t>: envoyer ses nouveaux </a:t>
            </a:r>
            <a:r>
              <a:rPr lang="fr-FR" dirty="0" err="1"/>
              <a:t>commits</a:t>
            </a:r>
            <a:r>
              <a:rPr lang="fr-FR" dirty="0"/>
              <a:t> sur GitHub. </a:t>
            </a:r>
          </a:p>
          <a:p>
            <a:pPr marL="114300" indent="0">
              <a:buNone/>
            </a:pPr>
            <a:endParaRPr lang="fr-FR" dirty="0"/>
          </a:p>
          <a:p>
            <a:pPr marL="114300" indent="0">
              <a:buNone/>
            </a:pPr>
            <a:r>
              <a:rPr lang="fr-FR" dirty="0"/>
              <a:t>• </a:t>
            </a:r>
            <a:r>
              <a:rPr lang="fr-FR" b="1" dirty="0"/>
              <a:t>Pull</a:t>
            </a:r>
            <a:r>
              <a:rPr lang="fr-FR" dirty="0"/>
              <a:t> : récupérer des changements (qui ont été envoyés par quelqu’un d’autre) depuis GitHub. </a:t>
            </a:r>
          </a:p>
          <a:p>
            <a:pPr marL="114300" indent="0">
              <a:buNone/>
            </a:pPr>
            <a:endParaRPr lang="fr-FR" dirty="0"/>
          </a:p>
          <a:p>
            <a:pPr marL="114300" indent="0">
              <a:buNone/>
            </a:pPr>
            <a:r>
              <a:rPr lang="fr-FR" dirty="0"/>
              <a:t>• </a:t>
            </a:r>
            <a:r>
              <a:rPr lang="fr-FR" b="1" dirty="0"/>
              <a:t>Merge</a:t>
            </a:r>
            <a:r>
              <a:rPr lang="fr-FR" dirty="0"/>
              <a:t> : quand on Pull et qu’on a aussi des nouveaux </a:t>
            </a:r>
            <a:r>
              <a:rPr lang="fr-FR" dirty="0" err="1"/>
              <a:t>commits</a:t>
            </a:r>
            <a:r>
              <a:rPr lang="fr-FR" dirty="0"/>
              <a:t> sur son PC. Git essaye de fusionner automatiquement ; s’il ne sait pas le faire, il demande à l’utilisateur. </a:t>
            </a:r>
          </a:p>
          <a:p>
            <a:endParaRPr lang="fr-FR" dirty="0"/>
          </a:p>
        </p:txBody>
      </p:sp>
    </p:spTree>
    <p:extLst>
      <p:ext uri="{BB962C8B-B14F-4D97-AF65-F5344CB8AC3E}">
        <p14:creationId xmlns:p14="http://schemas.microsoft.com/office/powerpoint/2010/main" val="394252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Créer un nouveau dépôt local</a:t>
            </a:r>
            <a:endParaRPr lang="fr-FR" sz="4000" dirty="0">
              <a:solidFill>
                <a:schemeClr val="tx1"/>
              </a:solidFill>
              <a:latin typeface="+mn-lt"/>
            </a:endParaRPr>
          </a:p>
        </p:txBody>
      </p:sp>
      <p:pic>
        <p:nvPicPr>
          <p:cNvPr id="7" name="Image 6">
            <a:extLst>
              <a:ext uri="{FF2B5EF4-FFF2-40B4-BE49-F238E27FC236}">
                <a16:creationId xmlns:a16="http://schemas.microsoft.com/office/drawing/2014/main" id="{33CA738C-9BEA-486E-9DE8-E65C887C836E}"/>
              </a:ext>
            </a:extLst>
          </p:cNvPr>
          <p:cNvPicPr>
            <a:picLocks noChangeAspect="1"/>
          </p:cNvPicPr>
          <p:nvPr/>
        </p:nvPicPr>
        <p:blipFill>
          <a:blip r:embed="rId2"/>
          <a:stretch>
            <a:fillRect/>
          </a:stretch>
        </p:blipFill>
        <p:spPr>
          <a:xfrm>
            <a:off x="311700" y="1213164"/>
            <a:ext cx="3952013" cy="2734148"/>
          </a:xfrm>
          <a:prstGeom prst="rect">
            <a:avLst/>
          </a:prstGeom>
        </p:spPr>
      </p:pic>
      <p:pic>
        <p:nvPicPr>
          <p:cNvPr id="9" name="Image 8">
            <a:extLst>
              <a:ext uri="{FF2B5EF4-FFF2-40B4-BE49-F238E27FC236}">
                <a16:creationId xmlns:a16="http://schemas.microsoft.com/office/drawing/2014/main" id="{1C238B8E-A814-4C57-9C0F-D247F942E4BD}"/>
              </a:ext>
            </a:extLst>
          </p:cNvPr>
          <p:cNvPicPr>
            <a:picLocks noChangeAspect="1"/>
          </p:cNvPicPr>
          <p:nvPr/>
        </p:nvPicPr>
        <p:blipFill>
          <a:blip r:embed="rId3"/>
          <a:stretch>
            <a:fillRect/>
          </a:stretch>
        </p:blipFill>
        <p:spPr>
          <a:xfrm>
            <a:off x="4698198" y="1209549"/>
            <a:ext cx="3952013" cy="2724401"/>
          </a:xfrm>
          <a:prstGeom prst="rect">
            <a:avLst/>
          </a:prstGeom>
        </p:spPr>
      </p:pic>
    </p:spTree>
    <p:extLst>
      <p:ext uri="{BB962C8B-B14F-4D97-AF65-F5344CB8AC3E}">
        <p14:creationId xmlns:p14="http://schemas.microsoft.com/office/powerpoint/2010/main" val="223544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Publier un </a:t>
            </a:r>
            <a:r>
              <a:rPr lang="fr-FR" b="0" i="0" u="none" strike="noStrike" baseline="0" dirty="0" err="1">
                <a:solidFill>
                  <a:schemeClr val="tx1"/>
                </a:solidFill>
                <a:latin typeface="+mn-lt"/>
              </a:rPr>
              <a:t>dépôt</a:t>
            </a:r>
            <a:r>
              <a:rPr lang="fr-FR" b="0" i="0" u="none" strike="noStrike" baseline="0" dirty="0">
                <a:solidFill>
                  <a:schemeClr val="tx1"/>
                </a:solidFill>
                <a:latin typeface="+mn-lt"/>
              </a:rPr>
              <a:t> sur </a:t>
            </a:r>
            <a:r>
              <a:rPr lang="fr-FR" b="0" i="0" u="none" strike="noStrike" baseline="0" dirty="0" err="1">
                <a:solidFill>
                  <a:schemeClr val="tx1"/>
                </a:solidFill>
                <a:latin typeface="+mn-lt"/>
              </a:rPr>
              <a:t>Github</a:t>
            </a:r>
            <a:endParaRPr lang="fr-FR" sz="4000" dirty="0">
              <a:solidFill>
                <a:schemeClr val="tx1"/>
              </a:solidFill>
              <a:latin typeface="+mn-lt"/>
            </a:endParaRPr>
          </a:p>
        </p:txBody>
      </p:sp>
      <p:pic>
        <p:nvPicPr>
          <p:cNvPr id="5" name="Image 4">
            <a:extLst>
              <a:ext uri="{FF2B5EF4-FFF2-40B4-BE49-F238E27FC236}">
                <a16:creationId xmlns:a16="http://schemas.microsoft.com/office/drawing/2014/main" id="{54109FF1-CF9E-4032-96E7-FD2A4603A6E4}"/>
              </a:ext>
            </a:extLst>
          </p:cNvPr>
          <p:cNvPicPr>
            <a:picLocks noChangeAspect="1"/>
          </p:cNvPicPr>
          <p:nvPr/>
        </p:nvPicPr>
        <p:blipFill>
          <a:blip r:embed="rId2"/>
          <a:stretch>
            <a:fillRect/>
          </a:stretch>
        </p:blipFill>
        <p:spPr>
          <a:xfrm>
            <a:off x="672739" y="1222783"/>
            <a:ext cx="3899261" cy="2697933"/>
          </a:xfrm>
          <a:prstGeom prst="rect">
            <a:avLst/>
          </a:prstGeom>
        </p:spPr>
      </p:pic>
      <p:pic>
        <p:nvPicPr>
          <p:cNvPr id="7" name="Image 6">
            <a:extLst>
              <a:ext uri="{FF2B5EF4-FFF2-40B4-BE49-F238E27FC236}">
                <a16:creationId xmlns:a16="http://schemas.microsoft.com/office/drawing/2014/main" id="{3F6CC3FA-7BA6-46CF-908F-54B875C059E1}"/>
              </a:ext>
            </a:extLst>
          </p:cNvPr>
          <p:cNvPicPr>
            <a:picLocks noChangeAspect="1"/>
          </p:cNvPicPr>
          <p:nvPr/>
        </p:nvPicPr>
        <p:blipFill>
          <a:blip r:embed="rId3"/>
          <a:stretch>
            <a:fillRect/>
          </a:stretch>
        </p:blipFill>
        <p:spPr>
          <a:xfrm>
            <a:off x="4722082" y="1204187"/>
            <a:ext cx="3987351" cy="2735125"/>
          </a:xfrm>
          <a:prstGeom prst="rect">
            <a:avLst/>
          </a:prstGeom>
        </p:spPr>
      </p:pic>
      <p:sp>
        <p:nvSpPr>
          <p:cNvPr id="8" name="ZoneTexte 7">
            <a:extLst>
              <a:ext uri="{FF2B5EF4-FFF2-40B4-BE49-F238E27FC236}">
                <a16:creationId xmlns:a16="http://schemas.microsoft.com/office/drawing/2014/main" id="{974520C2-6035-427C-AF81-D9D5B255E5A5}"/>
              </a:ext>
            </a:extLst>
          </p:cNvPr>
          <p:cNvSpPr txBox="1"/>
          <p:nvPr/>
        </p:nvSpPr>
        <p:spPr>
          <a:xfrm>
            <a:off x="672739" y="4264182"/>
            <a:ext cx="7909946" cy="646331"/>
          </a:xfrm>
          <a:prstGeom prst="rect">
            <a:avLst/>
          </a:prstGeom>
          <a:noFill/>
        </p:spPr>
        <p:txBody>
          <a:bodyPr wrap="square" rtlCol="0">
            <a:spAutoFit/>
          </a:bodyPr>
          <a:lstStyle/>
          <a:p>
            <a:pPr algn="l"/>
            <a:r>
              <a:rPr lang="fr-FR" sz="1800" b="0" i="0" u="none" strike="noStrike" baseline="0" dirty="0">
                <a:solidFill>
                  <a:srgbClr val="23373B"/>
                </a:solidFill>
                <a:latin typeface="FiraSans-Light"/>
              </a:rPr>
              <a:t>Pour </a:t>
            </a:r>
            <a:r>
              <a:rPr lang="fr-FR" sz="1800" b="0" i="0" u="none" strike="noStrike" baseline="0" dirty="0" err="1">
                <a:solidFill>
                  <a:srgbClr val="23373B"/>
                </a:solidFill>
                <a:latin typeface="FiraSans-Light"/>
              </a:rPr>
              <a:t>accéder</a:t>
            </a:r>
            <a:r>
              <a:rPr lang="fr-FR" sz="1800" b="0" i="0" u="none" strike="noStrike" baseline="0" dirty="0">
                <a:solidFill>
                  <a:srgbClr val="23373B"/>
                </a:solidFill>
                <a:latin typeface="FiraSans-Light"/>
              </a:rPr>
              <a:t> au </a:t>
            </a:r>
            <a:r>
              <a:rPr lang="fr-FR" sz="1800" b="0" i="0" u="none" strike="noStrike" baseline="0" dirty="0" err="1">
                <a:solidFill>
                  <a:srgbClr val="23373B"/>
                </a:solidFill>
                <a:latin typeface="FiraSans-Light"/>
              </a:rPr>
              <a:t>dépôt</a:t>
            </a:r>
            <a:r>
              <a:rPr lang="fr-FR" sz="1800" b="0" i="0" u="none" strike="noStrike" baseline="0" dirty="0">
                <a:solidFill>
                  <a:srgbClr val="23373B"/>
                </a:solidFill>
                <a:latin typeface="FiraSans-Light"/>
              </a:rPr>
              <a:t> en ligne : Repository </a:t>
            </a:r>
            <a:r>
              <a:rPr lang="fr-FR" sz="1800" b="0" i="0" u="none" strike="noStrike" baseline="0" dirty="0">
                <a:solidFill>
                  <a:srgbClr val="23373B"/>
                </a:solidFill>
                <a:latin typeface="CMSY10"/>
              </a:rPr>
              <a:t>! </a:t>
            </a:r>
            <a:r>
              <a:rPr lang="fr-FR" sz="1800" b="0" i="0" u="none" strike="noStrike" baseline="0" dirty="0" err="1">
                <a:solidFill>
                  <a:srgbClr val="23373B"/>
                </a:solidFill>
                <a:latin typeface="FiraSans-Light"/>
              </a:rPr>
              <a:t>View</a:t>
            </a:r>
            <a:r>
              <a:rPr lang="fr-FR" sz="1800" b="0" i="0" u="none" strike="noStrike" baseline="0" dirty="0">
                <a:solidFill>
                  <a:srgbClr val="23373B"/>
                </a:solidFill>
                <a:latin typeface="FiraSans-Light"/>
              </a:rPr>
              <a:t> on </a:t>
            </a:r>
            <a:r>
              <a:rPr lang="fr-FR" sz="1800" b="0" i="0" u="none" strike="noStrike" baseline="0" dirty="0" err="1">
                <a:solidFill>
                  <a:srgbClr val="23373B"/>
                </a:solidFill>
                <a:latin typeface="FiraSans-Light"/>
              </a:rPr>
              <a:t>Github</a:t>
            </a:r>
            <a:endParaRPr lang="fr-FR" sz="1800" b="0" i="0" u="none" strike="noStrike" baseline="0" dirty="0">
              <a:solidFill>
                <a:srgbClr val="23373B"/>
              </a:solidFill>
              <a:latin typeface="FiraSans-Light"/>
            </a:endParaRPr>
          </a:p>
          <a:p>
            <a:pPr algn="l"/>
            <a:r>
              <a:rPr lang="fr-FR" sz="1800" b="0" i="1" u="none" strike="noStrike" baseline="0" dirty="0" err="1">
                <a:solidFill>
                  <a:srgbClr val="23373B"/>
                </a:solidFill>
                <a:latin typeface="FiraSans-LightItalic"/>
              </a:rPr>
              <a:t>Ctrl+Shift+G</a:t>
            </a:r>
            <a:r>
              <a:rPr lang="fr-FR" sz="1800" b="0" i="1" u="none" strike="noStrike" baseline="0" dirty="0">
                <a:solidFill>
                  <a:srgbClr val="23373B"/>
                </a:solidFill>
                <a:latin typeface="FiraSans-LightItalic"/>
              </a:rPr>
              <a:t> </a:t>
            </a:r>
            <a:r>
              <a:rPr lang="fr-FR" sz="1800" b="0" i="0" u="none" strike="noStrike" baseline="0" dirty="0">
                <a:solidFill>
                  <a:srgbClr val="23373B"/>
                </a:solidFill>
                <a:latin typeface="FiraSans-Light"/>
              </a:rPr>
              <a:t>15</a:t>
            </a:r>
            <a:endParaRPr lang="fr-FR" dirty="0"/>
          </a:p>
        </p:txBody>
      </p:sp>
    </p:spTree>
    <p:extLst>
      <p:ext uri="{BB962C8B-B14F-4D97-AF65-F5344CB8AC3E}">
        <p14:creationId xmlns:p14="http://schemas.microsoft.com/office/powerpoint/2010/main" val="224970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Ajouter un collaborateur sur GitHub</a:t>
            </a:r>
            <a:endParaRPr lang="fr-FR" sz="4000" dirty="0">
              <a:solidFill>
                <a:schemeClr val="tx1"/>
              </a:solidFill>
              <a:latin typeface="+mn-lt"/>
            </a:endParaRPr>
          </a:p>
        </p:txBody>
      </p:sp>
      <p:pic>
        <p:nvPicPr>
          <p:cNvPr id="5" name="Image 4">
            <a:extLst>
              <a:ext uri="{FF2B5EF4-FFF2-40B4-BE49-F238E27FC236}">
                <a16:creationId xmlns:a16="http://schemas.microsoft.com/office/drawing/2014/main" id="{0BB03AB8-77B9-48FC-85DF-09817A78D468}"/>
              </a:ext>
            </a:extLst>
          </p:cNvPr>
          <p:cNvPicPr>
            <a:picLocks noChangeAspect="1"/>
          </p:cNvPicPr>
          <p:nvPr/>
        </p:nvPicPr>
        <p:blipFill>
          <a:blip r:embed="rId2"/>
          <a:stretch>
            <a:fillRect/>
          </a:stretch>
        </p:blipFill>
        <p:spPr>
          <a:xfrm>
            <a:off x="413999" y="1293655"/>
            <a:ext cx="8132472" cy="2804577"/>
          </a:xfrm>
          <a:prstGeom prst="rect">
            <a:avLst/>
          </a:prstGeom>
        </p:spPr>
      </p:pic>
    </p:spTree>
    <p:extLst>
      <p:ext uri="{BB962C8B-B14F-4D97-AF65-F5344CB8AC3E}">
        <p14:creationId xmlns:p14="http://schemas.microsoft.com/office/powerpoint/2010/main" val="285647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Ajouter des fichiers</a:t>
            </a:r>
            <a:endParaRPr lang="fr-FR" sz="4000" dirty="0">
              <a:solidFill>
                <a:schemeClr val="tx1"/>
              </a:solidFill>
              <a:latin typeface="+mn-lt"/>
            </a:endParaRPr>
          </a:p>
        </p:txBody>
      </p:sp>
      <p:pic>
        <p:nvPicPr>
          <p:cNvPr id="9" name="Image 8">
            <a:extLst>
              <a:ext uri="{FF2B5EF4-FFF2-40B4-BE49-F238E27FC236}">
                <a16:creationId xmlns:a16="http://schemas.microsoft.com/office/drawing/2014/main" id="{1E8EFF83-7ED3-4CF8-A233-E1B3CDF2D578}"/>
              </a:ext>
            </a:extLst>
          </p:cNvPr>
          <p:cNvPicPr>
            <a:picLocks noChangeAspect="1"/>
          </p:cNvPicPr>
          <p:nvPr/>
        </p:nvPicPr>
        <p:blipFill>
          <a:blip r:embed="rId2"/>
          <a:stretch>
            <a:fillRect/>
          </a:stretch>
        </p:blipFill>
        <p:spPr>
          <a:xfrm>
            <a:off x="311700" y="1272600"/>
            <a:ext cx="3832074" cy="2212043"/>
          </a:xfrm>
          <a:prstGeom prst="rect">
            <a:avLst/>
          </a:prstGeom>
        </p:spPr>
      </p:pic>
      <p:pic>
        <p:nvPicPr>
          <p:cNvPr id="11" name="Image 10">
            <a:extLst>
              <a:ext uri="{FF2B5EF4-FFF2-40B4-BE49-F238E27FC236}">
                <a16:creationId xmlns:a16="http://schemas.microsoft.com/office/drawing/2014/main" id="{90D4B804-814F-4F89-808A-74163F06281D}"/>
              </a:ext>
            </a:extLst>
          </p:cNvPr>
          <p:cNvPicPr>
            <a:picLocks noChangeAspect="1"/>
          </p:cNvPicPr>
          <p:nvPr/>
        </p:nvPicPr>
        <p:blipFill>
          <a:blip r:embed="rId3"/>
          <a:stretch>
            <a:fillRect/>
          </a:stretch>
        </p:blipFill>
        <p:spPr>
          <a:xfrm>
            <a:off x="4572000" y="821998"/>
            <a:ext cx="4246075" cy="2917521"/>
          </a:xfrm>
          <a:prstGeom prst="rect">
            <a:avLst/>
          </a:prstGeom>
        </p:spPr>
      </p:pic>
    </p:spTree>
    <p:extLst>
      <p:ext uri="{BB962C8B-B14F-4D97-AF65-F5344CB8AC3E}">
        <p14:creationId xmlns:p14="http://schemas.microsoft.com/office/powerpoint/2010/main" val="344558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Créer un commit</a:t>
            </a:r>
            <a:endParaRPr lang="fr-FR" sz="4000" dirty="0">
              <a:solidFill>
                <a:schemeClr val="tx1"/>
              </a:solidFill>
              <a:latin typeface="+mn-lt"/>
            </a:endParaRPr>
          </a:p>
        </p:txBody>
      </p:sp>
      <p:sp>
        <p:nvSpPr>
          <p:cNvPr id="4" name="ZoneTexte 3">
            <a:extLst>
              <a:ext uri="{FF2B5EF4-FFF2-40B4-BE49-F238E27FC236}">
                <a16:creationId xmlns:a16="http://schemas.microsoft.com/office/drawing/2014/main" id="{38AD1A2B-A72B-41A6-8F29-3744030569C9}"/>
              </a:ext>
            </a:extLst>
          </p:cNvPr>
          <p:cNvSpPr txBox="1"/>
          <p:nvPr/>
        </p:nvSpPr>
        <p:spPr>
          <a:xfrm>
            <a:off x="805758" y="1373539"/>
            <a:ext cx="3530851" cy="2862322"/>
          </a:xfrm>
          <a:prstGeom prst="rect">
            <a:avLst/>
          </a:prstGeom>
          <a:noFill/>
        </p:spPr>
        <p:txBody>
          <a:bodyPr wrap="square" rtlCol="0">
            <a:spAutoFit/>
          </a:bodyPr>
          <a:lstStyle/>
          <a:p>
            <a:r>
              <a:rPr lang="fr-FR" sz="1800" b="0" i="0" dirty="0">
                <a:solidFill>
                  <a:srgbClr val="36344D"/>
                </a:solidFill>
                <a:effectLst/>
                <a:latin typeface="+mn-lt"/>
              </a:rPr>
              <a:t>Les </a:t>
            </a:r>
            <a:r>
              <a:rPr lang="fr-FR" sz="1800" b="0" i="0" dirty="0" err="1">
                <a:solidFill>
                  <a:srgbClr val="36344D"/>
                </a:solidFill>
                <a:effectLst/>
                <a:latin typeface="+mn-lt"/>
              </a:rPr>
              <a:t>commits</a:t>
            </a:r>
            <a:r>
              <a:rPr lang="fr-FR" sz="1800" b="0" i="0" dirty="0">
                <a:solidFill>
                  <a:srgbClr val="36344D"/>
                </a:solidFill>
                <a:effectLst/>
                <a:latin typeface="+mn-lt"/>
              </a:rPr>
              <a:t> sont ce qu’on appelle les modifications enregistrées sur GitHub</a:t>
            </a:r>
            <a:endParaRPr lang="fr-FR" sz="1800" dirty="0">
              <a:latin typeface="+mn-lt"/>
            </a:endParaRPr>
          </a:p>
          <a:p>
            <a:pPr algn="l"/>
            <a:endParaRPr lang="fr-FR" sz="1800" b="0" i="0" u="none" strike="noStrike" baseline="0" dirty="0">
              <a:solidFill>
                <a:srgbClr val="23373B"/>
              </a:solidFill>
              <a:latin typeface="+mn-lt"/>
            </a:endParaRPr>
          </a:p>
          <a:p>
            <a:pPr algn="l"/>
            <a:endParaRPr lang="fr-FR" sz="1800" dirty="0">
              <a:solidFill>
                <a:srgbClr val="23373B"/>
              </a:solidFill>
              <a:latin typeface="+mn-lt"/>
            </a:endParaRPr>
          </a:p>
          <a:p>
            <a:pPr algn="l"/>
            <a:r>
              <a:rPr lang="fr-FR" sz="1800" b="0" i="0" u="none" strike="noStrike" baseline="0" dirty="0">
                <a:solidFill>
                  <a:srgbClr val="23373B"/>
                </a:solidFill>
                <a:latin typeface="+mn-lt"/>
              </a:rPr>
              <a:t>• Créer un commit sur base des fichiers ajoutés.</a:t>
            </a:r>
          </a:p>
          <a:p>
            <a:pPr algn="l"/>
            <a:endParaRPr lang="fr-FR" sz="1800" b="0" i="0" u="none" strike="noStrike" baseline="0" dirty="0">
              <a:solidFill>
                <a:srgbClr val="23373B"/>
              </a:solidFill>
              <a:latin typeface="+mn-lt"/>
            </a:endParaRPr>
          </a:p>
          <a:p>
            <a:pPr algn="l"/>
            <a:r>
              <a:rPr lang="fr-FR" sz="1800" b="0" i="0" u="none" strike="noStrike" baseline="0" dirty="0">
                <a:solidFill>
                  <a:srgbClr val="23373B"/>
                </a:solidFill>
                <a:latin typeface="+mn-lt"/>
              </a:rPr>
              <a:t>• Message de commit : décrit les changements effectués.</a:t>
            </a:r>
            <a:endParaRPr lang="fr-FR" sz="1800" dirty="0">
              <a:latin typeface="+mn-lt"/>
            </a:endParaRPr>
          </a:p>
        </p:txBody>
      </p:sp>
      <p:pic>
        <p:nvPicPr>
          <p:cNvPr id="6" name="Image 5">
            <a:extLst>
              <a:ext uri="{FF2B5EF4-FFF2-40B4-BE49-F238E27FC236}">
                <a16:creationId xmlns:a16="http://schemas.microsoft.com/office/drawing/2014/main" id="{689152AC-BD4F-4AA9-A95F-18BD9AEC57F7}"/>
              </a:ext>
            </a:extLst>
          </p:cNvPr>
          <p:cNvPicPr>
            <a:picLocks noChangeAspect="1"/>
          </p:cNvPicPr>
          <p:nvPr/>
        </p:nvPicPr>
        <p:blipFill>
          <a:blip r:embed="rId2"/>
          <a:stretch>
            <a:fillRect/>
          </a:stretch>
        </p:blipFill>
        <p:spPr>
          <a:xfrm>
            <a:off x="5042149" y="731375"/>
            <a:ext cx="3790151" cy="4146650"/>
          </a:xfrm>
          <a:prstGeom prst="rect">
            <a:avLst/>
          </a:prstGeom>
        </p:spPr>
      </p:pic>
    </p:spTree>
    <p:extLst>
      <p:ext uri="{BB962C8B-B14F-4D97-AF65-F5344CB8AC3E}">
        <p14:creationId xmlns:p14="http://schemas.microsoft.com/office/powerpoint/2010/main" val="424151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B4A1F-47E1-473E-A6C6-1939B8501059}"/>
              </a:ext>
            </a:extLst>
          </p:cNvPr>
          <p:cNvSpPr>
            <a:spLocks noGrp="1"/>
          </p:cNvSpPr>
          <p:nvPr>
            <p:ph type="title"/>
          </p:nvPr>
        </p:nvSpPr>
        <p:spPr/>
        <p:txBody>
          <a:bodyPr>
            <a:normAutofit fontScale="90000"/>
          </a:bodyPr>
          <a:lstStyle/>
          <a:p>
            <a:r>
              <a:rPr lang="fr-FR" dirty="0"/>
              <a:t>Push commit</a:t>
            </a:r>
          </a:p>
        </p:txBody>
      </p:sp>
      <p:pic>
        <p:nvPicPr>
          <p:cNvPr id="5" name="Image 4">
            <a:extLst>
              <a:ext uri="{FF2B5EF4-FFF2-40B4-BE49-F238E27FC236}">
                <a16:creationId xmlns:a16="http://schemas.microsoft.com/office/drawing/2014/main" id="{AEECC334-3D67-43D5-90FB-B85CBC6D9D4D}"/>
              </a:ext>
            </a:extLst>
          </p:cNvPr>
          <p:cNvPicPr>
            <a:picLocks noChangeAspect="1"/>
          </p:cNvPicPr>
          <p:nvPr/>
        </p:nvPicPr>
        <p:blipFill>
          <a:blip r:embed="rId2"/>
          <a:stretch>
            <a:fillRect/>
          </a:stretch>
        </p:blipFill>
        <p:spPr>
          <a:xfrm>
            <a:off x="1750149" y="1017725"/>
            <a:ext cx="5411143" cy="3715614"/>
          </a:xfrm>
          <a:prstGeom prst="rect">
            <a:avLst/>
          </a:prstGeom>
        </p:spPr>
      </p:pic>
    </p:spTree>
    <p:extLst>
      <p:ext uri="{BB962C8B-B14F-4D97-AF65-F5344CB8AC3E}">
        <p14:creationId xmlns:p14="http://schemas.microsoft.com/office/powerpoint/2010/main" val="423318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Visualiser l’historique</a:t>
            </a:r>
            <a:endParaRPr lang="fr-FR" dirty="0">
              <a:solidFill>
                <a:schemeClr val="tx1"/>
              </a:solidFill>
              <a:latin typeface="+mn-lt"/>
            </a:endParaRPr>
          </a:p>
        </p:txBody>
      </p:sp>
      <p:pic>
        <p:nvPicPr>
          <p:cNvPr id="5" name="Image 4">
            <a:extLst>
              <a:ext uri="{FF2B5EF4-FFF2-40B4-BE49-F238E27FC236}">
                <a16:creationId xmlns:a16="http://schemas.microsoft.com/office/drawing/2014/main" id="{73BACFA5-1157-47E0-BCBB-DDB597237225}"/>
              </a:ext>
            </a:extLst>
          </p:cNvPr>
          <p:cNvPicPr>
            <a:picLocks noChangeAspect="1"/>
          </p:cNvPicPr>
          <p:nvPr/>
        </p:nvPicPr>
        <p:blipFill>
          <a:blip r:embed="rId2"/>
          <a:stretch>
            <a:fillRect/>
          </a:stretch>
        </p:blipFill>
        <p:spPr>
          <a:xfrm>
            <a:off x="1350698" y="1017725"/>
            <a:ext cx="5738166" cy="3939012"/>
          </a:xfrm>
          <a:prstGeom prst="rect">
            <a:avLst/>
          </a:prstGeom>
        </p:spPr>
      </p:pic>
    </p:spTree>
    <p:extLst>
      <p:ext uri="{BB962C8B-B14F-4D97-AF65-F5344CB8AC3E}">
        <p14:creationId xmlns:p14="http://schemas.microsoft.com/office/powerpoint/2010/main" val="302566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Introduction - Gérer un projet</a:t>
            </a:r>
          </a:p>
        </p:txBody>
      </p:sp>
      <p:sp>
        <p:nvSpPr>
          <p:cNvPr id="3" name="Espace réservé du texte 2">
            <a:extLst>
              <a:ext uri="{FF2B5EF4-FFF2-40B4-BE49-F238E27FC236}">
                <a16:creationId xmlns:a16="http://schemas.microsoft.com/office/drawing/2014/main" id="{81FA7C5D-F515-4C2D-8B10-7042795347C3}"/>
              </a:ext>
            </a:extLst>
          </p:cNvPr>
          <p:cNvSpPr>
            <a:spLocks noGrp="1"/>
          </p:cNvSpPr>
          <p:nvPr>
            <p:ph type="body" idx="1"/>
          </p:nvPr>
        </p:nvSpPr>
        <p:spPr/>
        <p:txBody>
          <a:bodyPr/>
          <a:lstStyle/>
          <a:p>
            <a:r>
              <a:rPr lang="fr-FR" dirty="0"/>
              <a:t>Comment gérez-vous actuellement un projet ? </a:t>
            </a:r>
          </a:p>
          <a:p>
            <a:pPr marL="114300" indent="0">
              <a:buNone/>
            </a:pPr>
            <a:r>
              <a:rPr lang="fr-FR" dirty="0"/>
              <a:t>	 • L’envoyer à travers un message sur Facebook, ... (Très mauvaise idée)</a:t>
            </a:r>
          </a:p>
          <a:p>
            <a:pPr marL="114300" indent="0">
              <a:buNone/>
            </a:pPr>
            <a:r>
              <a:rPr lang="fr-FR" dirty="0"/>
              <a:t>	 • L’envoyer par mail (Un peu moins) </a:t>
            </a:r>
          </a:p>
          <a:p>
            <a:pPr marL="114300" indent="0">
              <a:buNone/>
            </a:pPr>
            <a:r>
              <a:rPr lang="fr-FR" dirty="0"/>
              <a:t>	 • Utiliser une Dropbox, Google Drive, ... (Déjà mieux mais toujours risqué ou manque de fonctionnalités) </a:t>
            </a:r>
          </a:p>
          <a:p>
            <a:pPr marL="114300" indent="0">
              <a:buNone/>
            </a:pPr>
            <a:endParaRPr lang="fr-FR" dirty="0"/>
          </a:p>
          <a:p>
            <a:pPr marL="114300" indent="0">
              <a:buNone/>
            </a:pPr>
            <a:endParaRPr lang="fr-FR" dirty="0"/>
          </a:p>
          <a:p>
            <a:pPr marL="114300" indent="0">
              <a:buNone/>
            </a:pPr>
            <a:r>
              <a:rPr lang="fr-FR" b="1" dirty="0"/>
              <a:t>Solution</a:t>
            </a:r>
            <a:r>
              <a:rPr lang="fr-FR" dirty="0"/>
              <a:t> : Utiliser un système de gestion de version décentralisé (Distributed Version Control System (DVCS)).</a:t>
            </a:r>
          </a:p>
        </p:txBody>
      </p:sp>
    </p:spTree>
    <p:extLst>
      <p:ext uri="{BB962C8B-B14F-4D97-AF65-F5344CB8AC3E}">
        <p14:creationId xmlns:p14="http://schemas.microsoft.com/office/powerpoint/2010/main" val="3146366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DD674C-2E8F-4ECF-88F7-6F2470F237AC}"/>
              </a:ext>
            </a:extLst>
          </p:cNvPr>
          <p:cNvSpPr>
            <a:spLocks noGrp="1"/>
          </p:cNvSpPr>
          <p:nvPr>
            <p:ph type="title"/>
          </p:nvPr>
        </p:nvSpPr>
        <p:spPr/>
        <p:txBody>
          <a:bodyPr>
            <a:normAutofit fontScale="90000"/>
          </a:bodyPr>
          <a:lstStyle/>
          <a:p>
            <a:r>
              <a:rPr lang="fr-FR" b="0" i="0" u="none" strike="noStrike" baseline="0" dirty="0">
                <a:solidFill>
                  <a:srgbClr val="23373B"/>
                </a:solidFill>
                <a:latin typeface="+mn-lt"/>
              </a:rPr>
              <a:t>Méthodes de collaboration</a:t>
            </a:r>
            <a:endParaRPr lang="fr-FR" sz="4000" dirty="0">
              <a:latin typeface="+mn-lt"/>
            </a:endParaRPr>
          </a:p>
        </p:txBody>
      </p:sp>
      <p:sp>
        <p:nvSpPr>
          <p:cNvPr id="3" name="Espace réservé du texte 2">
            <a:extLst>
              <a:ext uri="{FF2B5EF4-FFF2-40B4-BE49-F238E27FC236}">
                <a16:creationId xmlns:a16="http://schemas.microsoft.com/office/drawing/2014/main" id="{6E3165E6-1B4A-40E6-9D70-E5C59123F674}"/>
              </a:ext>
            </a:extLst>
          </p:cNvPr>
          <p:cNvSpPr>
            <a:spLocks noGrp="1"/>
          </p:cNvSpPr>
          <p:nvPr>
            <p:ph type="body" idx="1"/>
          </p:nvPr>
        </p:nvSpPr>
        <p:spPr/>
        <p:txBody>
          <a:bodyPr>
            <a:normAutofit/>
          </a:bodyPr>
          <a:lstStyle/>
          <a:p>
            <a:r>
              <a:rPr lang="fr-FR" sz="2400" b="0" i="0" u="none" strike="noStrike" baseline="0" dirty="0">
                <a:solidFill>
                  <a:schemeClr val="tx1"/>
                </a:solidFill>
                <a:latin typeface="+mn-lt"/>
              </a:rPr>
              <a:t>Fork – Pull </a:t>
            </a:r>
            <a:r>
              <a:rPr lang="fr-FR" sz="2400" b="0" i="0" u="none" strike="noStrike" baseline="0" dirty="0" err="1">
                <a:solidFill>
                  <a:schemeClr val="tx1"/>
                </a:solidFill>
                <a:latin typeface="+mn-lt"/>
              </a:rPr>
              <a:t>Request</a:t>
            </a:r>
            <a:endParaRPr lang="fr-FR" sz="2400" b="0" i="0" u="none" strike="noStrike" baseline="0" dirty="0">
              <a:solidFill>
                <a:schemeClr val="tx1"/>
              </a:solidFill>
              <a:latin typeface="+mn-lt"/>
            </a:endParaRPr>
          </a:p>
          <a:p>
            <a:endParaRPr lang="fr-FR" sz="2400" dirty="0">
              <a:solidFill>
                <a:schemeClr val="tx1"/>
              </a:solidFill>
              <a:latin typeface="+mn-lt"/>
            </a:endParaRPr>
          </a:p>
        </p:txBody>
      </p:sp>
      <p:pic>
        <p:nvPicPr>
          <p:cNvPr id="5" name="Image 4">
            <a:extLst>
              <a:ext uri="{FF2B5EF4-FFF2-40B4-BE49-F238E27FC236}">
                <a16:creationId xmlns:a16="http://schemas.microsoft.com/office/drawing/2014/main" id="{39CD017B-ACF6-40BC-B6DA-82704C85261C}"/>
              </a:ext>
            </a:extLst>
          </p:cNvPr>
          <p:cNvPicPr>
            <a:picLocks noChangeAspect="1"/>
          </p:cNvPicPr>
          <p:nvPr/>
        </p:nvPicPr>
        <p:blipFill>
          <a:blip r:embed="rId2"/>
          <a:stretch>
            <a:fillRect/>
          </a:stretch>
        </p:blipFill>
        <p:spPr>
          <a:xfrm>
            <a:off x="1633275" y="1776797"/>
            <a:ext cx="5877450" cy="3293144"/>
          </a:xfrm>
          <a:prstGeom prst="rect">
            <a:avLst/>
          </a:prstGeom>
        </p:spPr>
      </p:pic>
    </p:spTree>
    <p:extLst>
      <p:ext uri="{BB962C8B-B14F-4D97-AF65-F5344CB8AC3E}">
        <p14:creationId xmlns:p14="http://schemas.microsoft.com/office/powerpoint/2010/main" val="136073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1CB00-B0C5-44CD-BACA-BC2255AE83BD}"/>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Fork – Pull </a:t>
            </a:r>
            <a:r>
              <a:rPr lang="fr-FR" b="0" i="0" u="none" strike="noStrike" baseline="0" dirty="0" err="1">
                <a:solidFill>
                  <a:schemeClr val="tx1"/>
                </a:solidFill>
                <a:latin typeface="+mn-lt"/>
              </a:rPr>
              <a:t>Request</a:t>
            </a:r>
            <a:r>
              <a:rPr lang="fr-FR" b="0" i="0" u="none" strike="noStrike" baseline="0" dirty="0">
                <a:solidFill>
                  <a:schemeClr val="tx1"/>
                </a:solidFill>
                <a:latin typeface="+mn-lt"/>
              </a:rPr>
              <a:t> : Méthode de travail</a:t>
            </a:r>
            <a:endParaRPr lang="fr-FR" sz="4000" dirty="0">
              <a:solidFill>
                <a:schemeClr val="tx1"/>
              </a:solidFill>
              <a:latin typeface="+mn-lt"/>
            </a:endParaRPr>
          </a:p>
        </p:txBody>
      </p:sp>
      <p:pic>
        <p:nvPicPr>
          <p:cNvPr id="5" name="Image 4">
            <a:extLst>
              <a:ext uri="{FF2B5EF4-FFF2-40B4-BE49-F238E27FC236}">
                <a16:creationId xmlns:a16="http://schemas.microsoft.com/office/drawing/2014/main" id="{AFF7BAB7-17A6-4B4E-9F5E-9DC9607007FF}"/>
              </a:ext>
            </a:extLst>
          </p:cNvPr>
          <p:cNvPicPr>
            <a:picLocks noChangeAspect="1"/>
          </p:cNvPicPr>
          <p:nvPr/>
        </p:nvPicPr>
        <p:blipFill>
          <a:blip r:embed="rId2"/>
          <a:stretch>
            <a:fillRect/>
          </a:stretch>
        </p:blipFill>
        <p:spPr>
          <a:xfrm>
            <a:off x="1509965" y="947558"/>
            <a:ext cx="5508434" cy="3597007"/>
          </a:xfrm>
          <a:prstGeom prst="rect">
            <a:avLst/>
          </a:prstGeom>
        </p:spPr>
      </p:pic>
      <p:sp>
        <p:nvSpPr>
          <p:cNvPr id="6" name="ZoneTexte 5">
            <a:extLst>
              <a:ext uri="{FF2B5EF4-FFF2-40B4-BE49-F238E27FC236}">
                <a16:creationId xmlns:a16="http://schemas.microsoft.com/office/drawing/2014/main" id="{AC84ABAF-030E-4A7F-A867-EED520A22DDA}"/>
              </a:ext>
            </a:extLst>
          </p:cNvPr>
          <p:cNvSpPr txBox="1"/>
          <p:nvPr/>
        </p:nvSpPr>
        <p:spPr>
          <a:xfrm>
            <a:off x="697117" y="4698475"/>
            <a:ext cx="7623018" cy="369332"/>
          </a:xfrm>
          <a:prstGeom prst="rect">
            <a:avLst/>
          </a:prstGeom>
          <a:noFill/>
        </p:spPr>
        <p:txBody>
          <a:bodyPr wrap="square" rtlCol="0">
            <a:spAutoFit/>
          </a:bodyPr>
          <a:lstStyle/>
          <a:p>
            <a:pPr algn="l"/>
            <a:r>
              <a:rPr lang="fr-FR" sz="1800" b="0" i="0" u="none" strike="noStrike" baseline="0" dirty="0">
                <a:solidFill>
                  <a:srgbClr val="23373B"/>
                </a:solidFill>
                <a:latin typeface="FiraSans-Light"/>
              </a:rPr>
              <a:t>Voir:      </a:t>
            </a:r>
            <a:r>
              <a:rPr lang="fr-FR" sz="1800" b="0" i="0" u="none" strike="noStrike" baseline="0" dirty="0">
                <a:solidFill>
                  <a:srgbClr val="2A1B82"/>
                </a:solidFill>
                <a:latin typeface="FiraMono-Regular"/>
              </a:rPr>
              <a:t>https://help.github.com/articles/fork-a-repo/</a:t>
            </a:r>
            <a:r>
              <a:rPr lang="fr-FR" sz="1800" b="0" i="0" u="none" strike="noStrike" baseline="0" dirty="0">
                <a:solidFill>
                  <a:srgbClr val="23373B"/>
                </a:solidFill>
                <a:latin typeface="FiraSans-Light"/>
              </a:rPr>
              <a:t>.</a:t>
            </a:r>
            <a:endParaRPr lang="fr-FR" dirty="0"/>
          </a:p>
        </p:txBody>
      </p:sp>
    </p:spTree>
    <p:extLst>
      <p:ext uri="{BB962C8B-B14F-4D97-AF65-F5344CB8AC3E}">
        <p14:creationId xmlns:p14="http://schemas.microsoft.com/office/powerpoint/2010/main" val="262659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DA3DA-532A-4E32-BF71-F69940024DA9}"/>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Forker un dépôt sur GitHub</a:t>
            </a:r>
            <a:endParaRPr lang="fr-FR" sz="4000" dirty="0">
              <a:solidFill>
                <a:schemeClr val="tx1"/>
              </a:solidFill>
              <a:latin typeface="+mn-lt"/>
            </a:endParaRPr>
          </a:p>
        </p:txBody>
      </p:sp>
      <p:pic>
        <p:nvPicPr>
          <p:cNvPr id="5" name="Image 4">
            <a:extLst>
              <a:ext uri="{FF2B5EF4-FFF2-40B4-BE49-F238E27FC236}">
                <a16:creationId xmlns:a16="http://schemas.microsoft.com/office/drawing/2014/main" id="{501063CF-811C-49FA-96D8-7D33FB2CBBDA}"/>
              </a:ext>
            </a:extLst>
          </p:cNvPr>
          <p:cNvPicPr>
            <a:picLocks noChangeAspect="1"/>
          </p:cNvPicPr>
          <p:nvPr/>
        </p:nvPicPr>
        <p:blipFill>
          <a:blip r:embed="rId2"/>
          <a:stretch>
            <a:fillRect/>
          </a:stretch>
        </p:blipFill>
        <p:spPr>
          <a:xfrm>
            <a:off x="311700" y="1971384"/>
            <a:ext cx="7870404" cy="2021194"/>
          </a:xfrm>
          <a:prstGeom prst="rect">
            <a:avLst/>
          </a:prstGeom>
        </p:spPr>
      </p:pic>
    </p:spTree>
    <p:extLst>
      <p:ext uri="{BB962C8B-B14F-4D97-AF65-F5344CB8AC3E}">
        <p14:creationId xmlns:p14="http://schemas.microsoft.com/office/powerpoint/2010/main" val="104225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DA6F70-98C0-4AD9-8520-5BED8200AAB5}"/>
              </a:ext>
            </a:extLst>
          </p:cNvPr>
          <p:cNvSpPr>
            <a:spLocks noGrp="1"/>
          </p:cNvSpPr>
          <p:nvPr>
            <p:ph type="title"/>
          </p:nvPr>
        </p:nvSpPr>
        <p:spPr/>
        <p:txBody>
          <a:bodyPr>
            <a:normAutofit fontScale="90000"/>
          </a:bodyPr>
          <a:lstStyle/>
          <a:p>
            <a:r>
              <a:rPr lang="fr-FR" b="0" i="0" u="none" strike="noStrike" baseline="0" dirty="0">
                <a:solidFill>
                  <a:schemeClr val="tx1"/>
                </a:solidFill>
                <a:latin typeface="+mn-lt"/>
              </a:rPr>
              <a:t>Créer une branche</a:t>
            </a:r>
            <a:endParaRPr lang="fr-FR" dirty="0"/>
          </a:p>
        </p:txBody>
      </p:sp>
      <p:sp>
        <p:nvSpPr>
          <p:cNvPr id="3" name="Espace réservé du texte 2">
            <a:extLst>
              <a:ext uri="{FF2B5EF4-FFF2-40B4-BE49-F238E27FC236}">
                <a16:creationId xmlns:a16="http://schemas.microsoft.com/office/drawing/2014/main" id="{A126DF30-3783-4D64-8AF4-AD634F642655}"/>
              </a:ext>
            </a:extLst>
          </p:cNvPr>
          <p:cNvSpPr>
            <a:spLocks noGrp="1"/>
          </p:cNvSpPr>
          <p:nvPr>
            <p:ph type="body" idx="1"/>
          </p:nvPr>
        </p:nvSpPr>
        <p:spPr>
          <a:xfrm>
            <a:off x="311700" y="1765999"/>
            <a:ext cx="3961536" cy="3416400"/>
          </a:xfrm>
        </p:spPr>
        <p:txBody>
          <a:bodyPr>
            <a:normAutofit/>
          </a:bodyPr>
          <a:lstStyle/>
          <a:p>
            <a:pPr algn="l"/>
            <a:r>
              <a:rPr lang="fr-FR" sz="2000" b="0" i="0" u="none" strike="noStrike" baseline="0" dirty="0">
                <a:solidFill>
                  <a:srgbClr val="23373B"/>
                </a:solidFill>
                <a:latin typeface="+mn-lt"/>
              </a:rPr>
              <a:t> Une branche est une nouvelle étiquette.</a:t>
            </a:r>
          </a:p>
          <a:p>
            <a:pPr algn="l"/>
            <a:endParaRPr lang="fr-FR" sz="2000" b="0" i="0" u="none" strike="noStrike" baseline="0" dirty="0">
              <a:solidFill>
                <a:srgbClr val="23373B"/>
              </a:solidFill>
              <a:latin typeface="+mn-lt"/>
            </a:endParaRPr>
          </a:p>
          <a:p>
            <a:pPr algn="l"/>
            <a:r>
              <a:rPr lang="fr-FR" sz="2000" b="0" i="0" u="none" strike="noStrike" baseline="0" dirty="0">
                <a:solidFill>
                  <a:srgbClr val="23373B"/>
                </a:solidFill>
                <a:latin typeface="+mn-lt"/>
              </a:rPr>
              <a:t> La branche par défaut est master.</a:t>
            </a:r>
            <a:endParaRPr lang="fr-FR" sz="2000" dirty="0">
              <a:latin typeface="+mn-lt"/>
            </a:endParaRPr>
          </a:p>
        </p:txBody>
      </p:sp>
      <p:pic>
        <p:nvPicPr>
          <p:cNvPr id="6" name="Image 5">
            <a:extLst>
              <a:ext uri="{FF2B5EF4-FFF2-40B4-BE49-F238E27FC236}">
                <a16:creationId xmlns:a16="http://schemas.microsoft.com/office/drawing/2014/main" id="{58697A16-9021-4054-A048-82F35E8D4CF7}"/>
              </a:ext>
            </a:extLst>
          </p:cNvPr>
          <p:cNvPicPr>
            <a:picLocks noChangeAspect="1"/>
          </p:cNvPicPr>
          <p:nvPr/>
        </p:nvPicPr>
        <p:blipFill>
          <a:blip r:embed="rId3"/>
          <a:stretch>
            <a:fillRect/>
          </a:stretch>
        </p:blipFill>
        <p:spPr>
          <a:xfrm>
            <a:off x="4046900" y="1152475"/>
            <a:ext cx="4958320" cy="3241556"/>
          </a:xfrm>
          <a:prstGeom prst="rect">
            <a:avLst/>
          </a:prstGeom>
        </p:spPr>
      </p:pic>
    </p:spTree>
    <p:extLst>
      <p:ext uri="{BB962C8B-B14F-4D97-AF65-F5344CB8AC3E}">
        <p14:creationId xmlns:p14="http://schemas.microsoft.com/office/powerpoint/2010/main" val="399089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9ED8F-8213-4F4D-AFE1-FE3F9BA4CD0A}"/>
              </a:ext>
            </a:extLst>
          </p:cNvPr>
          <p:cNvSpPr>
            <a:spLocks noGrp="1"/>
          </p:cNvSpPr>
          <p:nvPr>
            <p:ph type="title"/>
          </p:nvPr>
        </p:nvSpPr>
        <p:spPr/>
        <p:txBody>
          <a:bodyPr>
            <a:normAutofit fontScale="90000"/>
          </a:bodyPr>
          <a:lstStyle/>
          <a:p>
            <a:r>
              <a:rPr lang="fr-FR" dirty="0">
                <a:solidFill>
                  <a:schemeClr val="tx1"/>
                </a:solidFill>
                <a:latin typeface="+mn-lt"/>
              </a:rPr>
              <a:t>Modifier</a:t>
            </a:r>
            <a:r>
              <a:rPr lang="fr-FR" b="0" i="0" u="none" strike="noStrike" baseline="0" dirty="0">
                <a:solidFill>
                  <a:schemeClr val="tx1"/>
                </a:solidFill>
                <a:latin typeface="+mn-lt"/>
              </a:rPr>
              <a:t> une branche</a:t>
            </a:r>
            <a:endParaRPr lang="fr-FR" dirty="0"/>
          </a:p>
        </p:txBody>
      </p:sp>
      <p:sp>
        <p:nvSpPr>
          <p:cNvPr id="3" name="Espace réservé du texte 2">
            <a:extLst>
              <a:ext uri="{FF2B5EF4-FFF2-40B4-BE49-F238E27FC236}">
                <a16:creationId xmlns:a16="http://schemas.microsoft.com/office/drawing/2014/main" id="{F628906E-0153-4007-91AB-74F23200B66B}"/>
              </a:ext>
            </a:extLst>
          </p:cNvPr>
          <p:cNvSpPr>
            <a:spLocks noGrp="1"/>
          </p:cNvSpPr>
          <p:nvPr>
            <p:ph type="body" idx="1"/>
          </p:nvPr>
        </p:nvSpPr>
        <p:spPr>
          <a:xfrm>
            <a:off x="311700" y="1152475"/>
            <a:ext cx="3726146" cy="3416400"/>
          </a:xfrm>
        </p:spPr>
        <p:txBody>
          <a:bodyPr/>
          <a:lstStyle/>
          <a:p>
            <a:r>
              <a:rPr lang="fr-FR" dirty="0"/>
              <a:t>La nouvelle branche est une copie de la branche principale (main)</a:t>
            </a:r>
          </a:p>
          <a:p>
            <a:r>
              <a:rPr lang="fr-FR" dirty="0"/>
              <a:t>Permet des changements sans affecter la branche principale</a:t>
            </a:r>
          </a:p>
          <a:p>
            <a:r>
              <a:rPr lang="fr-FR" dirty="0"/>
              <a:t>Des autorisations seront nécessaires pour apporter des modifications à la branche principale</a:t>
            </a:r>
          </a:p>
        </p:txBody>
      </p:sp>
      <p:pic>
        <p:nvPicPr>
          <p:cNvPr id="7" name="Image 6">
            <a:extLst>
              <a:ext uri="{FF2B5EF4-FFF2-40B4-BE49-F238E27FC236}">
                <a16:creationId xmlns:a16="http://schemas.microsoft.com/office/drawing/2014/main" id="{04D9AE6C-67B1-474D-82C4-CF0BF0118483}"/>
              </a:ext>
            </a:extLst>
          </p:cNvPr>
          <p:cNvPicPr>
            <a:picLocks noChangeAspect="1"/>
          </p:cNvPicPr>
          <p:nvPr/>
        </p:nvPicPr>
        <p:blipFill>
          <a:blip r:embed="rId2"/>
          <a:stretch>
            <a:fillRect/>
          </a:stretch>
        </p:blipFill>
        <p:spPr>
          <a:xfrm>
            <a:off x="3966178" y="1268667"/>
            <a:ext cx="5096340" cy="2722358"/>
          </a:xfrm>
          <a:prstGeom prst="rect">
            <a:avLst/>
          </a:prstGeom>
        </p:spPr>
      </p:pic>
    </p:spTree>
    <p:extLst>
      <p:ext uri="{BB962C8B-B14F-4D97-AF65-F5344CB8AC3E}">
        <p14:creationId xmlns:p14="http://schemas.microsoft.com/office/powerpoint/2010/main" val="238593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9ED8F-8213-4F4D-AFE1-FE3F9BA4CD0A}"/>
              </a:ext>
            </a:extLst>
          </p:cNvPr>
          <p:cNvSpPr>
            <a:spLocks noGrp="1"/>
          </p:cNvSpPr>
          <p:nvPr>
            <p:ph type="title"/>
          </p:nvPr>
        </p:nvSpPr>
        <p:spPr/>
        <p:txBody>
          <a:bodyPr>
            <a:normAutofit fontScale="90000"/>
          </a:bodyPr>
          <a:lstStyle/>
          <a:p>
            <a:r>
              <a:rPr lang="fr-FR" dirty="0">
                <a:solidFill>
                  <a:schemeClr val="tx1"/>
                </a:solidFill>
                <a:latin typeface="+mn-lt"/>
              </a:rPr>
              <a:t>Modifier</a:t>
            </a:r>
            <a:r>
              <a:rPr lang="fr-FR" b="0" i="0" u="none" strike="noStrike" baseline="0" dirty="0">
                <a:solidFill>
                  <a:schemeClr val="tx1"/>
                </a:solidFill>
                <a:latin typeface="+mn-lt"/>
              </a:rPr>
              <a:t> une branche</a:t>
            </a:r>
            <a:endParaRPr lang="fr-FR" dirty="0"/>
          </a:p>
        </p:txBody>
      </p:sp>
      <p:pic>
        <p:nvPicPr>
          <p:cNvPr id="8" name="Image 7">
            <a:extLst>
              <a:ext uri="{FF2B5EF4-FFF2-40B4-BE49-F238E27FC236}">
                <a16:creationId xmlns:a16="http://schemas.microsoft.com/office/drawing/2014/main" id="{E1C0AD61-8891-456F-97F6-092E5D7A55B7}"/>
              </a:ext>
            </a:extLst>
          </p:cNvPr>
          <p:cNvPicPr>
            <a:picLocks noChangeAspect="1"/>
          </p:cNvPicPr>
          <p:nvPr/>
        </p:nvPicPr>
        <p:blipFill>
          <a:blip r:embed="rId3"/>
          <a:stretch>
            <a:fillRect/>
          </a:stretch>
        </p:blipFill>
        <p:spPr>
          <a:xfrm>
            <a:off x="398352" y="1579039"/>
            <a:ext cx="7324253" cy="3416523"/>
          </a:xfrm>
          <a:prstGeom prst="rect">
            <a:avLst/>
          </a:prstGeom>
        </p:spPr>
      </p:pic>
      <p:sp>
        <p:nvSpPr>
          <p:cNvPr id="11" name="ZoneTexte 10">
            <a:extLst>
              <a:ext uri="{FF2B5EF4-FFF2-40B4-BE49-F238E27FC236}">
                <a16:creationId xmlns:a16="http://schemas.microsoft.com/office/drawing/2014/main" id="{DE6DFB89-9A7C-47E4-987B-A62FD592BDC8}"/>
              </a:ext>
            </a:extLst>
          </p:cNvPr>
          <p:cNvSpPr txBox="1"/>
          <p:nvPr/>
        </p:nvSpPr>
        <p:spPr>
          <a:xfrm>
            <a:off x="479834" y="1017725"/>
            <a:ext cx="7574509" cy="738664"/>
          </a:xfrm>
          <a:prstGeom prst="rect">
            <a:avLst/>
          </a:prstGeom>
          <a:noFill/>
        </p:spPr>
        <p:txBody>
          <a:bodyPr wrap="none" rtlCol="0">
            <a:spAutoFit/>
          </a:bodyPr>
          <a:lstStyle/>
          <a:p>
            <a:r>
              <a:rPr lang="fr-FR" b="1" i="0" dirty="0">
                <a:solidFill>
                  <a:srgbClr val="36344D"/>
                </a:solidFill>
                <a:effectLst/>
                <a:latin typeface="Muli"/>
              </a:rPr>
              <a:t>Pull </a:t>
            </a:r>
            <a:r>
              <a:rPr lang="fr-FR" b="1" i="0" dirty="0" err="1">
                <a:solidFill>
                  <a:srgbClr val="36344D"/>
                </a:solidFill>
                <a:effectLst/>
                <a:latin typeface="Muli"/>
              </a:rPr>
              <a:t>request</a:t>
            </a:r>
            <a:r>
              <a:rPr lang="fr-FR" b="1" i="0" dirty="0">
                <a:solidFill>
                  <a:srgbClr val="36344D"/>
                </a:solidFill>
                <a:effectLst/>
                <a:latin typeface="Muli"/>
              </a:rPr>
              <a:t> </a:t>
            </a:r>
            <a:r>
              <a:rPr lang="fr-FR" b="0" i="0" dirty="0">
                <a:solidFill>
                  <a:srgbClr val="36344D"/>
                </a:solidFill>
                <a:effectLst/>
                <a:latin typeface="Muli"/>
              </a:rPr>
              <a:t>c’est le principal outil de collaboration sur GitHub</a:t>
            </a:r>
          </a:p>
          <a:p>
            <a:r>
              <a:rPr lang="fr-FR" b="1" i="0" dirty="0">
                <a:solidFill>
                  <a:srgbClr val="36344D"/>
                </a:solidFill>
                <a:effectLst/>
                <a:latin typeface="Muli"/>
              </a:rPr>
              <a:t>Pull </a:t>
            </a:r>
            <a:r>
              <a:rPr lang="fr-FR" b="1" i="0" dirty="0" err="1">
                <a:solidFill>
                  <a:srgbClr val="36344D"/>
                </a:solidFill>
                <a:effectLst/>
                <a:latin typeface="Muli"/>
              </a:rPr>
              <a:t>request</a:t>
            </a:r>
            <a:r>
              <a:rPr lang="fr-FR" b="1" i="0" dirty="0">
                <a:solidFill>
                  <a:srgbClr val="36344D"/>
                </a:solidFill>
                <a:effectLst/>
                <a:latin typeface="Muli"/>
              </a:rPr>
              <a:t> </a:t>
            </a:r>
            <a:r>
              <a:rPr lang="fr-FR" b="0" i="0" dirty="0">
                <a:solidFill>
                  <a:srgbClr val="36344D"/>
                </a:solidFill>
                <a:effectLst/>
                <a:latin typeface="Muli"/>
              </a:rPr>
              <a:t>permette de voir les différences entre le projet original et une branche de fonctionnalité</a:t>
            </a:r>
          </a:p>
          <a:p>
            <a:endParaRPr lang="fr-FR" dirty="0"/>
          </a:p>
        </p:txBody>
      </p:sp>
    </p:spTree>
    <p:extLst>
      <p:ext uri="{BB962C8B-B14F-4D97-AF65-F5344CB8AC3E}">
        <p14:creationId xmlns:p14="http://schemas.microsoft.com/office/powerpoint/2010/main" val="2293619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9ED8F-8213-4F4D-AFE1-FE3F9BA4CD0A}"/>
              </a:ext>
            </a:extLst>
          </p:cNvPr>
          <p:cNvSpPr>
            <a:spLocks noGrp="1"/>
          </p:cNvSpPr>
          <p:nvPr>
            <p:ph type="title"/>
          </p:nvPr>
        </p:nvSpPr>
        <p:spPr/>
        <p:txBody>
          <a:bodyPr>
            <a:normAutofit fontScale="90000"/>
          </a:bodyPr>
          <a:lstStyle/>
          <a:p>
            <a:r>
              <a:rPr lang="fr-FR" dirty="0">
                <a:solidFill>
                  <a:schemeClr val="tx1"/>
                </a:solidFill>
                <a:latin typeface="+mn-lt"/>
              </a:rPr>
              <a:t>Modifier</a:t>
            </a:r>
            <a:r>
              <a:rPr lang="fr-FR" b="0" i="0" u="none" strike="noStrike" baseline="0" dirty="0">
                <a:solidFill>
                  <a:schemeClr val="tx1"/>
                </a:solidFill>
                <a:latin typeface="+mn-lt"/>
              </a:rPr>
              <a:t> une branche</a:t>
            </a:r>
            <a:endParaRPr lang="fr-FR" dirty="0"/>
          </a:p>
        </p:txBody>
      </p:sp>
      <p:pic>
        <p:nvPicPr>
          <p:cNvPr id="4" name="Image 3">
            <a:extLst>
              <a:ext uri="{FF2B5EF4-FFF2-40B4-BE49-F238E27FC236}">
                <a16:creationId xmlns:a16="http://schemas.microsoft.com/office/drawing/2014/main" id="{581FC75F-5446-4C50-8E60-CB3F40C1A576}"/>
              </a:ext>
            </a:extLst>
          </p:cNvPr>
          <p:cNvPicPr>
            <a:picLocks noChangeAspect="1"/>
          </p:cNvPicPr>
          <p:nvPr/>
        </p:nvPicPr>
        <p:blipFill>
          <a:blip r:embed="rId2"/>
          <a:stretch>
            <a:fillRect/>
          </a:stretch>
        </p:blipFill>
        <p:spPr>
          <a:xfrm>
            <a:off x="885600" y="975539"/>
            <a:ext cx="7162932" cy="4167961"/>
          </a:xfrm>
          <a:prstGeom prst="rect">
            <a:avLst/>
          </a:prstGeom>
        </p:spPr>
      </p:pic>
    </p:spTree>
    <p:extLst>
      <p:ext uri="{BB962C8B-B14F-4D97-AF65-F5344CB8AC3E}">
        <p14:creationId xmlns:p14="http://schemas.microsoft.com/office/powerpoint/2010/main" val="406583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9ED8F-8213-4F4D-AFE1-FE3F9BA4CD0A}"/>
              </a:ext>
            </a:extLst>
          </p:cNvPr>
          <p:cNvSpPr>
            <a:spLocks noGrp="1"/>
          </p:cNvSpPr>
          <p:nvPr>
            <p:ph type="title"/>
          </p:nvPr>
        </p:nvSpPr>
        <p:spPr/>
        <p:txBody>
          <a:bodyPr>
            <a:normAutofit fontScale="90000"/>
          </a:bodyPr>
          <a:lstStyle/>
          <a:p>
            <a:r>
              <a:rPr lang="fr-FR" dirty="0">
                <a:solidFill>
                  <a:schemeClr val="tx1"/>
                </a:solidFill>
                <a:latin typeface="+mn-lt"/>
              </a:rPr>
              <a:t>Modifier</a:t>
            </a:r>
            <a:r>
              <a:rPr lang="fr-FR" b="0" i="0" u="none" strike="noStrike" baseline="0" dirty="0">
                <a:solidFill>
                  <a:schemeClr val="tx1"/>
                </a:solidFill>
                <a:latin typeface="+mn-lt"/>
              </a:rPr>
              <a:t> une branche</a:t>
            </a:r>
            <a:endParaRPr lang="fr-FR" dirty="0"/>
          </a:p>
        </p:txBody>
      </p:sp>
      <p:pic>
        <p:nvPicPr>
          <p:cNvPr id="5" name="Image 4">
            <a:extLst>
              <a:ext uri="{FF2B5EF4-FFF2-40B4-BE49-F238E27FC236}">
                <a16:creationId xmlns:a16="http://schemas.microsoft.com/office/drawing/2014/main" id="{4A76D121-4961-46D6-886A-BC24EFBF4F83}"/>
              </a:ext>
            </a:extLst>
          </p:cNvPr>
          <p:cNvPicPr>
            <a:picLocks noChangeAspect="1"/>
          </p:cNvPicPr>
          <p:nvPr/>
        </p:nvPicPr>
        <p:blipFill>
          <a:blip r:embed="rId2"/>
          <a:stretch>
            <a:fillRect/>
          </a:stretch>
        </p:blipFill>
        <p:spPr>
          <a:xfrm>
            <a:off x="1819746" y="1017725"/>
            <a:ext cx="5347458" cy="3875382"/>
          </a:xfrm>
          <a:prstGeom prst="rect">
            <a:avLst/>
          </a:prstGeom>
        </p:spPr>
      </p:pic>
    </p:spTree>
    <p:extLst>
      <p:ext uri="{BB962C8B-B14F-4D97-AF65-F5344CB8AC3E}">
        <p14:creationId xmlns:p14="http://schemas.microsoft.com/office/powerpoint/2010/main" val="1050581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3600"/>
              <a:buNone/>
            </a:pPr>
            <a:r>
              <a:rPr lang="fr" dirty="0"/>
              <a:t>Démonstration de Github</a:t>
            </a:r>
            <a:br>
              <a:rPr lang="fr" dirty="0"/>
            </a:br>
            <a:r>
              <a:rPr lang="fr" dirty="0"/>
              <a:t>video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Un DVCS ? Distributed Version Control System </a:t>
            </a:r>
          </a:p>
        </p:txBody>
      </p:sp>
      <p:sp>
        <p:nvSpPr>
          <p:cNvPr id="3" name="Espace réservé du texte 2">
            <a:extLst>
              <a:ext uri="{FF2B5EF4-FFF2-40B4-BE49-F238E27FC236}">
                <a16:creationId xmlns:a16="http://schemas.microsoft.com/office/drawing/2014/main" id="{81FA7C5D-F515-4C2D-8B10-7042795347C3}"/>
              </a:ext>
            </a:extLst>
          </p:cNvPr>
          <p:cNvSpPr>
            <a:spLocks noGrp="1"/>
          </p:cNvSpPr>
          <p:nvPr>
            <p:ph type="body" idx="1"/>
          </p:nvPr>
        </p:nvSpPr>
        <p:spPr/>
        <p:txBody>
          <a:bodyPr/>
          <a:lstStyle/>
          <a:p>
            <a:pPr marL="114300" indent="0">
              <a:buNone/>
            </a:pPr>
            <a:r>
              <a:rPr lang="fr-FR" dirty="0"/>
              <a:t>• Version Enregistre des « instantanés » du projet. </a:t>
            </a:r>
          </a:p>
          <a:p>
            <a:pPr marL="114300" indent="0">
              <a:buNone/>
            </a:pPr>
            <a:r>
              <a:rPr lang="fr-FR" dirty="0"/>
              <a:t>• Gestion Revenir en arrière, voir des différences, fusionner des modifications. </a:t>
            </a:r>
          </a:p>
          <a:p>
            <a:pPr marL="114300" indent="0">
              <a:buNone/>
            </a:pPr>
            <a:r>
              <a:rPr lang="fr-FR" dirty="0"/>
              <a:t>• Décentralisé Chacun </a:t>
            </a:r>
          </a:p>
          <a:p>
            <a:pPr marL="114300" indent="0">
              <a:buNone/>
            </a:pPr>
            <a:r>
              <a:rPr lang="fr-FR" dirty="0"/>
              <a:t>	• a sa copie (avec son historique) sur son PC, </a:t>
            </a:r>
          </a:p>
          <a:p>
            <a:pPr marL="114300" indent="0">
              <a:buNone/>
            </a:pPr>
            <a:r>
              <a:rPr lang="fr-FR" dirty="0"/>
              <a:t>	• peut mettre sa copie (et son historique) en ligne, </a:t>
            </a:r>
          </a:p>
          <a:p>
            <a:pPr marL="114300" indent="0">
              <a:buNone/>
            </a:pPr>
            <a:r>
              <a:rPr lang="fr-FR" dirty="0"/>
              <a:t>	• peut récupérer sur son PC les copies et historiques disponibles en ligne, </a:t>
            </a:r>
          </a:p>
          <a:p>
            <a:pPr marL="114300" indent="0">
              <a:buNone/>
            </a:pPr>
            <a:r>
              <a:rPr lang="fr-FR" dirty="0"/>
              <a:t>	• peut fusionner différentes copies (semi-)automatiquement. </a:t>
            </a:r>
          </a:p>
          <a:p>
            <a:pPr marL="114300" indent="0">
              <a:buNone/>
            </a:pPr>
            <a:r>
              <a:rPr lang="fr-FR" dirty="0"/>
              <a:t>• Projet n’importe quel répertoire (« dossier ») sur votre ordinateur. Donc n’importe quoi : Bureautique, LATE X, code, images, musique…</a:t>
            </a:r>
          </a:p>
        </p:txBody>
      </p:sp>
    </p:spTree>
    <p:extLst>
      <p:ext uri="{BB962C8B-B14F-4D97-AF65-F5344CB8AC3E}">
        <p14:creationId xmlns:p14="http://schemas.microsoft.com/office/powerpoint/2010/main" val="422730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Et Git dans tout ça ?</a:t>
            </a:r>
          </a:p>
        </p:txBody>
      </p:sp>
      <p:sp>
        <p:nvSpPr>
          <p:cNvPr id="3" name="Espace réservé du texte 2">
            <a:extLst>
              <a:ext uri="{FF2B5EF4-FFF2-40B4-BE49-F238E27FC236}">
                <a16:creationId xmlns:a16="http://schemas.microsoft.com/office/drawing/2014/main" id="{81FA7C5D-F515-4C2D-8B10-7042795347C3}"/>
              </a:ext>
            </a:extLst>
          </p:cNvPr>
          <p:cNvSpPr>
            <a:spLocks noGrp="1"/>
          </p:cNvSpPr>
          <p:nvPr>
            <p:ph type="body" idx="1"/>
          </p:nvPr>
        </p:nvSpPr>
        <p:spPr>
          <a:xfrm>
            <a:off x="311700" y="1017725"/>
            <a:ext cx="4622925" cy="3416400"/>
          </a:xfrm>
        </p:spPr>
        <p:txBody>
          <a:bodyPr/>
          <a:lstStyle/>
          <a:p>
            <a:pPr marL="114300" indent="0">
              <a:buNone/>
            </a:pPr>
            <a:r>
              <a:rPr lang="fr-FR" dirty="0"/>
              <a:t>Git a été créé en 2005 par Linus </a:t>
            </a:r>
            <a:r>
              <a:rPr lang="fr-FR" dirty="0" err="1"/>
              <a:t>Torvalds</a:t>
            </a:r>
            <a:r>
              <a:rPr lang="fr-FR" dirty="0"/>
              <a:t> (auteur de Linux) ; le plus connu et utilisé. </a:t>
            </a:r>
          </a:p>
          <a:p>
            <a:pPr marL="114300" indent="0">
              <a:buNone/>
            </a:pPr>
            <a:endParaRPr lang="fr-FR" dirty="0"/>
          </a:p>
          <a:p>
            <a:pPr marL="114300" indent="0">
              <a:buNone/>
            </a:pPr>
            <a:r>
              <a:rPr lang="fr-FR" dirty="0"/>
              <a:t>À l’origine, interface en ligne de commande. </a:t>
            </a:r>
          </a:p>
          <a:p>
            <a:pPr marL="114300" indent="0">
              <a:buNone/>
            </a:pPr>
            <a:endParaRPr lang="fr-FR" dirty="0"/>
          </a:p>
          <a:p>
            <a:pPr marL="114300" indent="0">
              <a:buNone/>
            </a:pPr>
            <a:r>
              <a:rPr lang="fr-FR" dirty="0"/>
              <a:t>Aujourd’hui : aussi des interfaces graphiques, dont GitHub Desktop.</a:t>
            </a:r>
          </a:p>
        </p:txBody>
      </p:sp>
      <p:pic>
        <p:nvPicPr>
          <p:cNvPr id="4" name="Image 3">
            <a:extLst>
              <a:ext uri="{FF2B5EF4-FFF2-40B4-BE49-F238E27FC236}">
                <a16:creationId xmlns:a16="http://schemas.microsoft.com/office/drawing/2014/main" id="{26CE1C98-2C9A-418F-A54E-7F444C0BF63B}"/>
              </a:ext>
            </a:extLst>
          </p:cNvPr>
          <p:cNvPicPr>
            <a:picLocks noChangeAspect="1"/>
          </p:cNvPicPr>
          <p:nvPr/>
        </p:nvPicPr>
        <p:blipFill>
          <a:blip r:embed="rId2"/>
          <a:stretch>
            <a:fillRect/>
          </a:stretch>
        </p:blipFill>
        <p:spPr>
          <a:xfrm>
            <a:off x="4648321" y="1297641"/>
            <a:ext cx="4289214" cy="2548217"/>
          </a:xfrm>
          <a:prstGeom prst="rect">
            <a:avLst/>
          </a:prstGeom>
        </p:spPr>
      </p:pic>
    </p:spTree>
    <p:extLst>
      <p:ext uri="{BB962C8B-B14F-4D97-AF65-F5344CB8AC3E}">
        <p14:creationId xmlns:p14="http://schemas.microsoft.com/office/powerpoint/2010/main" val="12786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E9A2-EFCD-4898-917B-291A680DEAD1}"/>
              </a:ext>
            </a:extLst>
          </p:cNvPr>
          <p:cNvSpPr>
            <a:spLocks noGrp="1"/>
          </p:cNvSpPr>
          <p:nvPr>
            <p:ph type="title"/>
          </p:nvPr>
        </p:nvSpPr>
        <p:spPr>
          <a:xfrm>
            <a:off x="177230" y="322050"/>
            <a:ext cx="8520600" cy="841800"/>
          </a:xfrm>
        </p:spPr>
        <p:txBody>
          <a:bodyPr>
            <a:normAutofit/>
          </a:bodyPr>
          <a:lstStyle/>
          <a:p>
            <a:pPr algn="l"/>
            <a:r>
              <a:rPr lang="fr-FR" sz="2000" b="1" dirty="0"/>
              <a:t>C’est quoi GitHub?</a:t>
            </a:r>
          </a:p>
        </p:txBody>
      </p:sp>
      <p:sp>
        <p:nvSpPr>
          <p:cNvPr id="3" name="ZoneTexte 2">
            <a:extLst>
              <a:ext uri="{FF2B5EF4-FFF2-40B4-BE49-F238E27FC236}">
                <a16:creationId xmlns:a16="http://schemas.microsoft.com/office/drawing/2014/main" id="{F036F353-4378-44A1-BECB-E0CEA85E25DB}"/>
              </a:ext>
            </a:extLst>
          </p:cNvPr>
          <p:cNvSpPr txBox="1"/>
          <p:nvPr/>
        </p:nvSpPr>
        <p:spPr>
          <a:xfrm>
            <a:off x="645459" y="1163850"/>
            <a:ext cx="7855745" cy="4031873"/>
          </a:xfrm>
          <a:prstGeom prst="rect">
            <a:avLst/>
          </a:prstGeom>
          <a:noFill/>
        </p:spPr>
        <p:txBody>
          <a:bodyPr wrap="square" rtlCol="0">
            <a:spAutoFit/>
          </a:bodyPr>
          <a:lstStyle/>
          <a:p>
            <a:pPr marL="285750" indent="-285750">
              <a:buFont typeface="Arial" panose="020B0604020202020204" pitchFamily="34" charset="0"/>
              <a:buChar char="•"/>
            </a:pPr>
            <a:r>
              <a:rPr lang="fr-FR" sz="2000" b="0" i="0" dirty="0">
                <a:solidFill>
                  <a:schemeClr val="tx1"/>
                </a:solidFill>
                <a:effectLst/>
                <a:latin typeface="+mn-lt"/>
              </a:rPr>
              <a:t>un site web et un service de cloud qui aide les développeurs à stocker et à gérer leur code, ainsi qu’à suivre et contrôler les modifications qui lui sont apportées</a:t>
            </a:r>
          </a:p>
          <a:p>
            <a:pPr marL="285750" indent="-285750">
              <a:buFont typeface="Arial" panose="020B0604020202020204" pitchFamily="34" charset="0"/>
              <a:buChar char="•"/>
            </a:pPr>
            <a:endParaRPr lang="fr-FR" sz="2000" b="0" i="0" dirty="0">
              <a:solidFill>
                <a:schemeClr val="tx1"/>
              </a:solidFill>
              <a:effectLst/>
              <a:latin typeface="+mn-lt"/>
            </a:endParaRPr>
          </a:p>
          <a:p>
            <a:pPr marL="285750" indent="-285750">
              <a:buFont typeface="Arial" panose="020B0604020202020204" pitchFamily="34" charset="0"/>
              <a:buChar char="•"/>
            </a:pPr>
            <a:r>
              <a:rPr lang="fr-FR" sz="2000" b="0" i="0" dirty="0">
                <a:solidFill>
                  <a:schemeClr val="tx1"/>
                </a:solidFill>
                <a:effectLst/>
                <a:latin typeface="+mn-lt"/>
              </a:rPr>
              <a:t>une plateforme </a:t>
            </a:r>
            <a:r>
              <a:rPr lang="fr-FR" sz="2000" b="0" i="0" u="sng" dirty="0">
                <a:solidFill>
                  <a:schemeClr val="tx1"/>
                </a:solidFill>
                <a:effectLst/>
                <a:latin typeface="+mn-lt"/>
                <a:hlinkClick r:id="rId3">
                  <a:extLst>
                    <a:ext uri="{A12FA001-AC4F-418D-AE19-62706E023703}">
                      <ahyp:hlinkClr xmlns:ahyp="http://schemas.microsoft.com/office/drawing/2018/hyperlinkcolor" val="tx"/>
                    </a:ext>
                  </a:extLst>
                </a:hlinkClick>
              </a:rPr>
              <a:t>open source</a:t>
            </a:r>
            <a:r>
              <a:rPr lang="fr-FR" sz="2000" b="0" i="0" dirty="0">
                <a:solidFill>
                  <a:schemeClr val="tx1"/>
                </a:solidFill>
                <a:effectLst/>
                <a:latin typeface="+mn-lt"/>
              </a:rPr>
              <a:t> de gestion de versions et de </a:t>
            </a:r>
            <a:r>
              <a:rPr lang="fr-FR" sz="2000" b="0" i="0" u="sng" dirty="0">
                <a:solidFill>
                  <a:schemeClr val="tx1"/>
                </a:solidFill>
                <a:effectLst/>
                <a:latin typeface="+mn-lt"/>
                <a:hlinkClick r:id="rId4">
                  <a:extLst>
                    <a:ext uri="{A12FA001-AC4F-418D-AE19-62706E023703}">
                      <ahyp:hlinkClr xmlns:ahyp="http://schemas.microsoft.com/office/drawing/2018/hyperlinkcolor" val="tx"/>
                    </a:ext>
                  </a:extLst>
                </a:hlinkClick>
              </a:rPr>
              <a:t>collaboration</a:t>
            </a:r>
            <a:endParaRPr lang="fr-FR" sz="2000" b="0" i="0" u="sng" dirty="0">
              <a:solidFill>
                <a:schemeClr val="tx1"/>
              </a:solidFill>
              <a:effectLst/>
              <a:latin typeface="+mn-lt"/>
            </a:endParaRPr>
          </a:p>
          <a:p>
            <a:pPr marL="285750" indent="-285750">
              <a:buFont typeface="Arial" panose="020B0604020202020204" pitchFamily="34" charset="0"/>
              <a:buChar char="•"/>
            </a:pPr>
            <a:endParaRPr lang="fr-FR" sz="2000" u="sng" dirty="0">
              <a:solidFill>
                <a:schemeClr val="tx1"/>
              </a:solidFill>
              <a:latin typeface="+mn-lt"/>
            </a:endParaRPr>
          </a:p>
          <a:p>
            <a:pPr marL="285750" indent="-285750">
              <a:buFont typeface="Arial" panose="020B0604020202020204" pitchFamily="34" charset="0"/>
              <a:buChar char="•"/>
            </a:pPr>
            <a:r>
              <a:rPr lang="fr-FR" sz="2000" dirty="0">
                <a:solidFill>
                  <a:schemeClr val="tx1"/>
                </a:solidFill>
                <a:latin typeface="+mn-lt"/>
              </a:rPr>
              <a:t>« </a:t>
            </a:r>
            <a:r>
              <a:rPr lang="fr-FR" sz="2000" b="0" i="0" dirty="0">
                <a:solidFill>
                  <a:schemeClr val="tx1"/>
                </a:solidFill>
                <a:effectLst/>
                <a:latin typeface="+mn-lt"/>
              </a:rPr>
              <a:t>la maison de tous les développeurs »: une communauté interconnectée de plus de 40 millions d’utilisateurs et des 29 entreprises du Global Fortune 50 qui utilisent GitHub Enterprise.</a:t>
            </a:r>
            <a:endParaRPr lang="fr-FR" sz="2000" b="0" i="0" u="sng" dirty="0">
              <a:solidFill>
                <a:schemeClr val="tx1"/>
              </a:solidFill>
              <a:effectLst/>
              <a:latin typeface="+mn-lt"/>
            </a:endParaRP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u="sng" dirty="0">
              <a:solidFill>
                <a:srgbClr val="007CAD"/>
              </a:solidFill>
              <a:latin typeface="Arial" panose="020B0604020202020204" pitchFamily="34" charset="0"/>
            </a:endParaRP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96897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E9A2-EFCD-4898-917B-291A680DEAD1}"/>
              </a:ext>
            </a:extLst>
          </p:cNvPr>
          <p:cNvSpPr>
            <a:spLocks noGrp="1"/>
          </p:cNvSpPr>
          <p:nvPr>
            <p:ph type="title"/>
          </p:nvPr>
        </p:nvSpPr>
        <p:spPr>
          <a:xfrm>
            <a:off x="177230" y="322050"/>
            <a:ext cx="8520600" cy="841800"/>
          </a:xfrm>
        </p:spPr>
        <p:txBody>
          <a:bodyPr>
            <a:normAutofit/>
          </a:bodyPr>
          <a:lstStyle/>
          <a:p>
            <a:pPr algn="l"/>
            <a:r>
              <a:rPr lang="fr-FR" sz="2000" b="1" dirty="0"/>
              <a:t>Pourquoi utiliser GitHub?</a:t>
            </a:r>
          </a:p>
        </p:txBody>
      </p:sp>
      <p:sp>
        <p:nvSpPr>
          <p:cNvPr id="3" name="ZoneTexte 2">
            <a:extLst>
              <a:ext uri="{FF2B5EF4-FFF2-40B4-BE49-F238E27FC236}">
                <a16:creationId xmlns:a16="http://schemas.microsoft.com/office/drawing/2014/main" id="{F036F353-4378-44A1-BECB-E0CEA85E25DB}"/>
              </a:ext>
            </a:extLst>
          </p:cNvPr>
          <p:cNvSpPr txBox="1"/>
          <p:nvPr/>
        </p:nvSpPr>
        <p:spPr>
          <a:xfrm>
            <a:off x="645459" y="1163850"/>
            <a:ext cx="7855745" cy="4401205"/>
          </a:xfrm>
          <a:prstGeom prst="rect">
            <a:avLst/>
          </a:prstGeom>
          <a:noFill/>
        </p:spPr>
        <p:txBody>
          <a:bodyPr wrap="square" rtlCol="0">
            <a:spAutoFit/>
          </a:bodyPr>
          <a:lstStyle/>
          <a:p>
            <a:pPr>
              <a:buFont typeface="Arial" panose="020B0604020202020204" pitchFamily="34" charset="0"/>
              <a:buChar char="•"/>
            </a:pPr>
            <a:r>
              <a:rPr lang="fr-FR" sz="2000" b="1" i="0" dirty="0">
                <a:solidFill>
                  <a:schemeClr val="tx1"/>
                </a:solidFill>
                <a:effectLst/>
                <a:latin typeface="Arial" panose="020B0604020202020204" pitchFamily="34" charset="0"/>
                <a:cs typeface="Arial" panose="020B0604020202020204" pitchFamily="34" charset="0"/>
              </a:rPr>
              <a:t> </a:t>
            </a:r>
            <a:r>
              <a:rPr lang="fr-FR" sz="2000" i="0" dirty="0">
                <a:solidFill>
                  <a:schemeClr val="tx1"/>
                </a:solidFill>
                <a:effectLst/>
                <a:latin typeface="+mn-lt"/>
                <a:cs typeface="Arial" panose="020B0604020202020204" pitchFamily="34" charset="0"/>
              </a:rPr>
              <a:t>Construire de meilleurs logiciels</a:t>
            </a:r>
          </a:p>
          <a:p>
            <a:pPr>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Automatiser l'ensemble de votre workflow.</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Sécuriser chaque étape du cycle de développement.</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Redéfinir la collaboration.</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lgn="l">
              <a:buFont typeface="Arial" panose="020B0604020202020204" pitchFamily="34" charset="0"/>
              <a:buChar char="•"/>
            </a:pPr>
            <a:r>
              <a:rPr lang="fr-FR" sz="2000" i="0" dirty="0">
                <a:solidFill>
                  <a:schemeClr val="tx1"/>
                </a:solidFill>
                <a:effectLst/>
                <a:latin typeface="+mn-lt"/>
                <a:cs typeface="Arial" panose="020B0604020202020204" pitchFamily="34" charset="0"/>
              </a:rPr>
              <a:t> Augmenter la vitesse de développement.</a:t>
            </a:r>
          </a:p>
          <a:p>
            <a:pPr algn="l">
              <a:buFont typeface="Arial" panose="020B0604020202020204" pitchFamily="34" charset="0"/>
              <a:buChar char="•"/>
            </a:pPr>
            <a:endParaRPr lang="fr-FR" sz="2000" i="0" dirty="0">
              <a:solidFill>
                <a:schemeClr val="tx1"/>
              </a:solidFill>
              <a:effectLst/>
              <a:latin typeface="+mn-lt"/>
              <a:cs typeface="Arial" panose="020B0604020202020204" pitchFamily="34" charset="0"/>
            </a:endParaRPr>
          </a:p>
          <a:p>
            <a:pPr>
              <a:buFont typeface="Arial" panose="020B0604020202020204" pitchFamily="34" charset="0"/>
              <a:buChar char="•"/>
            </a:pPr>
            <a:r>
              <a:rPr lang="fr-FR" sz="2000" i="0" dirty="0">
                <a:solidFill>
                  <a:schemeClr val="tx1"/>
                </a:solidFill>
                <a:effectLst/>
                <a:latin typeface="+mn-lt"/>
                <a:cs typeface="Arial" panose="020B0604020202020204" pitchFamily="34" charset="0"/>
              </a:rPr>
              <a:t> Plus de 50 millions de développeurs </a:t>
            </a:r>
            <a:r>
              <a:rPr lang="fr-FR" sz="2000" b="0" i="0" dirty="0">
                <a:solidFill>
                  <a:schemeClr val="tx1"/>
                </a:solidFill>
                <a:effectLst/>
                <a:latin typeface="+mn-lt"/>
              </a:rPr>
              <a:t>lui font confiance</a:t>
            </a:r>
            <a:r>
              <a:rPr lang="fr-FR" sz="2400" b="0" i="0" dirty="0">
                <a:solidFill>
                  <a:srgbClr val="FFFFFF"/>
                </a:solidFill>
                <a:effectLst/>
                <a:latin typeface="+mn-lt"/>
              </a:rPr>
              <a:t>.</a:t>
            </a: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u="sng" dirty="0">
              <a:solidFill>
                <a:srgbClr val="007CAD"/>
              </a:solidFill>
              <a:latin typeface="Arial" panose="020B0604020202020204" pitchFamily="34" charset="0"/>
            </a:endParaRPr>
          </a:p>
          <a:p>
            <a:pPr marL="285750" indent="-285750">
              <a:buFont typeface="Arial" panose="020B0604020202020204" pitchFamily="34" charset="0"/>
              <a:buChar char="•"/>
            </a:pPr>
            <a:endParaRPr lang="fr-FR" b="0" i="0" dirty="0">
              <a:solidFill>
                <a:srgbClr val="6E7076"/>
              </a:solidFill>
              <a:effectLst/>
              <a:latin typeface="Roboto" panose="02000000000000000000" pitchFamily="2" charset="0"/>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03460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AA2F6-8D2A-4AB4-A6C6-E3566DD37216}"/>
              </a:ext>
            </a:extLst>
          </p:cNvPr>
          <p:cNvSpPr>
            <a:spLocks noGrp="1"/>
          </p:cNvSpPr>
          <p:nvPr>
            <p:ph type="title"/>
          </p:nvPr>
        </p:nvSpPr>
        <p:spPr>
          <a:xfrm>
            <a:off x="103471" y="358264"/>
            <a:ext cx="8520600" cy="841800"/>
          </a:xfrm>
        </p:spPr>
        <p:txBody>
          <a:bodyPr>
            <a:normAutofit fontScale="90000"/>
          </a:bodyPr>
          <a:lstStyle/>
          <a:p>
            <a:pPr algn="l"/>
            <a:r>
              <a:rPr lang="fr-FR" b="1" i="0" dirty="0">
                <a:solidFill>
                  <a:schemeClr val="tx1"/>
                </a:solidFill>
                <a:effectLst/>
                <a:latin typeface="Alliance No.1"/>
              </a:rPr>
              <a:t>La transformation avec GitHub par les chiffres</a:t>
            </a:r>
            <a:br>
              <a:rPr lang="fr-FR" b="1" i="0" dirty="0">
                <a:solidFill>
                  <a:schemeClr val="tx1"/>
                </a:solidFill>
                <a:effectLst/>
                <a:latin typeface="Alliance No.1"/>
              </a:rPr>
            </a:br>
            <a:endParaRPr lang="fr-FR" dirty="0">
              <a:solidFill>
                <a:schemeClr val="tx1"/>
              </a:solidFill>
            </a:endParaRPr>
          </a:p>
        </p:txBody>
      </p:sp>
      <p:sp>
        <p:nvSpPr>
          <p:cNvPr id="3" name="ZoneTexte 2">
            <a:extLst>
              <a:ext uri="{FF2B5EF4-FFF2-40B4-BE49-F238E27FC236}">
                <a16:creationId xmlns:a16="http://schemas.microsoft.com/office/drawing/2014/main" id="{B1F597CD-514B-41B6-A37C-A7172ED0DFD1}"/>
              </a:ext>
            </a:extLst>
          </p:cNvPr>
          <p:cNvSpPr txBox="1"/>
          <p:nvPr/>
        </p:nvSpPr>
        <p:spPr>
          <a:xfrm>
            <a:off x="519929" y="793525"/>
            <a:ext cx="7405735" cy="1292662"/>
          </a:xfrm>
          <a:prstGeom prst="rect">
            <a:avLst/>
          </a:prstGeom>
          <a:noFill/>
        </p:spPr>
        <p:txBody>
          <a:bodyPr wrap="square" rtlCol="0">
            <a:spAutoFit/>
          </a:bodyPr>
          <a:lstStyle/>
          <a:p>
            <a:pPr algn="ctr"/>
            <a:r>
              <a:rPr lang="fr-FR" sz="3600" b="1" i="0" dirty="0">
                <a:solidFill>
                  <a:srgbClr val="FF0000"/>
                </a:solidFill>
                <a:effectLst/>
                <a:latin typeface="+mn-lt"/>
              </a:rPr>
              <a:t>40%</a:t>
            </a:r>
          </a:p>
          <a:p>
            <a:pPr algn="ctr"/>
            <a:r>
              <a:rPr lang="fr-FR" b="1" i="0" dirty="0">
                <a:solidFill>
                  <a:schemeClr val="tx1"/>
                </a:solidFill>
                <a:effectLst/>
                <a:latin typeface="+mn-lt"/>
              </a:rPr>
              <a:t>Réduction du temps d'intégration du développeur </a:t>
            </a:r>
            <a:r>
              <a:rPr lang="fr-FR" b="1" i="0" dirty="0">
                <a:solidFill>
                  <a:schemeClr val="accent1"/>
                </a:solidFill>
                <a:effectLst/>
                <a:latin typeface="+mn-lt"/>
              </a:rPr>
              <a:t>*</a:t>
            </a:r>
          </a:p>
          <a:p>
            <a:pPr algn="ctr"/>
            <a:r>
              <a:rPr lang="fr-FR" b="1" i="0" dirty="0">
                <a:solidFill>
                  <a:schemeClr val="tx1"/>
                </a:solidFill>
                <a:effectLst/>
                <a:latin typeface="+mn-lt"/>
              </a:rPr>
              <a:t> </a:t>
            </a:r>
          </a:p>
          <a:p>
            <a:endParaRPr lang="fr-FR" dirty="0">
              <a:solidFill>
                <a:schemeClr val="tx1"/>
              </a:solidFill>
              <a:latin typeface="+mn-lt"/>
            </a:endParaRPr>
          </a:p>
        </p:txBody>
      </p:sp>
      <p:sp>
        <p:nvSpPr>
          <p:cNvPr id="4" name="ZoneTexte 3">
            <a:extLst>
              <a:ext uri="{FF2B5EF4-FFF2-40B4-BE49-F238E27FC236}">
                <a16:creationId xmlns:a16="http://schemas.microsoft.com/office/drawing/2014/main" id="{2A9FDC08-A95B-45B8-995B-D635949968AA}"/>
              </a:ext>
            </a:extLst>
          </p:cNvPr>
          <p:cNvSpPr txBox="1"/>
          <p:nvPr/>
        </p:nvSpPr>
        <p:spPr>
          <a:xfrm>
            <a:off x="1246659" y="2033141"/>
            <a:ext cx="5952270" cy="1077218"/>
          </a:xfrm>
          <a:prstGeom prst="rect">
            <a:avLst/>
          </a:prstGeom>
          <a:noFill/>
        </p:spPr>
        <p:txBody>
          <a:bodyPr wrap="none" rtlCol="0">
            <a:spAutoFit/>
          </a:bodyPr>
          <a:lstStyle/>
          <a:p>
            <a:pPr algn="ctr"/>
            <a:r>
              <a:rPr lang="fr-FR" sz="3600" b="1" dirty="0">
                <a:solidFill>
                  <a:srgbClr val="FF0000"/>
                </a:solidFill>
                <a:latin typeface="+mn-lt"/>
              </a:rPr>
              <a:t>85</a:t>
            </a:r>
            <a:r>
              <a:rPr lang="fr-FR" sz="3600" b="1" i="0" dirty="0">
                <a:solidFill>
                  <a:srgbClr val="FF0000"/>
                </a:solidFill>
                <a:effectLst/>
                <a:latin typeface="+mn-lt"/>
              </a:rPr>
              <a:t>%</a:t>
            </a:r>
          </a:p>
          <a:p>
            <a:pPr algn="ctr"/>
            <a:r>
              <a:rPr lang="fr-FR" b="1" i="0" dirty="0">
                <a:solidFill>
                  <a:schemeClr val="tx1"/>
                </a:solidFill>
                <a:effectLst/>
                <a:latin typeface="+mn-lt"/>
              </a:rPr>
              <a:t>Amélioration de la qualité du code et du temps de production </a:t>
            </a:r>
            <a:r>
              <a:rPr lang="fr-FR" b="1" i="0" dirty="0">
                <a:solidFill>
                  <a:schemeClr val="accent1"/>
                </a:solidFill>
                <a:effectLst/>
                <a:latin typeface="+mn-lt"/>
              </a:rPr>
              <a:t>*</a:t>
            </a:r>
          </a:p>
          <a:p>
            <a:endParaRPr lang="fr-FR" dirty="0">
              <a:solidFill>
                <a:schemeClr val="tx1"/>
              </a:solidFill>
            </a:endParaRPr>
          </a:p>
        </p:txBody>
      </p:sp>
      <p:sp>
        <p:nvSpPr>
          <p:cNvPr id="5" name="ZoneTexte 4">
            <a:extLst>
              <a:ext uri="{FF2B5EF4-FFF2-40B4-BE49-F238E27FC236}">
                <a16:creationId xmlns:a16="http://schemas.microsoft.com/office/drawing/2014/main" id="{17D7FBEF-F859-4AEE-A5E9-FDE6BA4D2587}"/>
              </a:ext>
            </a:extLst>
          </p:cNvPr>
          <p:cNvSpPr txBox="1"/>
          <p:nvPr/>
        </p:nvSpPr>
        <p:spPr>
          <a:xfrm>
            <a:off x="1469892" y="3244840"/>
            <a:ext cx="5505803" cy="1077218"/>
          </a:xfrm>
          <a:prstGeom prst="rect">
            <a:avLst/>
          </a:prstGeom>
          <a:noFill/>
        </p:spPr>
        <p:txBody>
          <a:bodyPr wrap="none" rtlCol="0">
            <a:spAutoFit/>
          </a:bodyPr>
          <a:lstStyle/>
          <a:p>
            <a:pPr algn="ctr"/>
            <a:r>
              <a:rPr lang="fr-FR" sz="3600" b="1" i="0" dirty="0">
                <a:solidFill>
                  <a:srgbClr val="FF0000"/>
                </a:solidFill>
                <a:effectLst/>
                <a:latin typeface="+mn-lt"/>
              </a:rPr>
              <a:t>45</a:t>
            </a:r>
          </a:p>
          <a:p>
            <a:pPr algn="ctr"/>
            <a:r>
              <a:rPr lang="fr-FR" b="1" i="0" dirty="0">
                <a:solidFill>
                  <a:schemeClr val="tx1"/>
                </a:solidFill>
                <a:effectLst/>
                <a:latin typeface="+mn-lt"/>
              </a:rPr>
              <a:t>Minutes économisées par jour, par développeur </a:t>
            </a:r>
            <a:r>
              <a:rPr lang="fr-FR" b="1" i="0" dirty="0">
                <a:solidFill>
                  <a:schemeClr val="accent1"/>
                </a:solidFill>
                <a:effectLst/>
                <a:latin typeface="+mn-lt"/>
              </a:rPr>
              <a:t>*</a:t>
            </a:r>
          </a:p>
          <a:p>
            <a:endParaRPr lang="fr-FR" dirty="0">
              <a:solidFill>
                <a:schemeClr val="tx1"/>
              </a:solidFill>
              <a:latin typeface="+mn-lt"/>
            </a:endParaRPr>
          </a:p>
        </p:txBody>
      </p:sp>
      <p:sp>
        <p:nvSpPr>
          <p:cNvPr id="6" name="ZoneTexte 5">
            <a:extLst>
              <a:ext uri="{FF2B5EF4-FFF2-40B4-BE49-F238E27FC236}">
                <a16:creationId xmlns:a16="http://schemas.microsoft.com/office/drawing/2014/main" id="{258F66D7-25A4-4E12-A61B-CC8576C89697}"/>
              </a:ext>
            </a:extLst>
          </p:cNvPr>
          <p:cNvSpPr txBox="1"/>
          <p:nvPr/>
        </p:nvSpPr>
        <p:spPr>
          <a:xfrm>
            <a:off x="1618307" y="4456539"/>
            <a:ext cx="5907386" cy="400110"/>
          </a:xfrm>
          <a:prstGeom prst="rect">
            <a:avLst/>
          </a:prstGeom>
          <a:noFill/>
        </p:spPr>
        <p:txBody>
          <a:bodyPr wrap="none" rtlCol="0">
            <a:spAutoFit/>
          </a:bodyPr>
          <a:lstStyle/>
          <a:p>
            <a:pPr marL="171450" indent="-171450">
              <a:buFont typeface="Arial" panose="020B0604020202020204" pitchFamily="34" charset="0"/>
              <a:buChar char="•"/>
            </a:pPr>
            <a:r>
              <a:rPr lang="fr-FR" sz="1000" i="1" dirty="0">
                <a:solidFill>
                  <a:schemeClr val="accent1"/>
                </a:solidFill>
                <a:latin typeface="+mn-lt"/>
              </a:rPr>
              <a:t>Enquête auprès 1800 développeurs de plusieurs sociétés qui utilisent GitHub depuis plus de 3 ans</a:t>
            </a:r>
          </a:p>
          <a:p>
            <a:pPr marL="171450" indent="-171450">
              <a:buFont typeface="Arial" panose="020B0604020202020204" pitchFamily="34" charset="0"/>
              <a:buChar char="•"/>
            </a:pPr>
            <a:r>
              <a:rPr lang="fr-FR" sz="1000" i="1" dirty="0">
                <a:solidFill>
                  <a:schemeClr val="accent1"/>
                </a:solidFill>
                <a:latin typeface="+mn-lt"/>
              </a:rPr>
              <a:t>https://resources.github.com/forrester/</a:t>
            </a:r>
          </a:p>
        </p:txBody>
      </p:sp>
    </p:spTree>
    <p:extLst>
      <p:ext uri="{BB962C8B-B14F-4D97-AF65-F5344CB8AC3E}">
        <p14:creationId xmlns:p14="http://schemas.microsoft.com/office/powerpoint/2010/main" val="23157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1799E-D9E0-4334-8CF2-0C4DE4471E1C}"/>
              </a:ext>
            </a:extLst>
          </p:cNvPr>
          <p:cNvSpPr>
            <a:spLocks noGrp="1"/>
          </p:cNvSpPr>
          <p:nvPr>
            <p:ph type="title"/>
          </p:nvPr>
        </p:nvSpPr>
        <p:spPr>
          <a:xfrm>
            <a:off x="230218" y="1929793"/>
            <a:ext cx="8520600" cy="572700"/>
          </a:xfrm>
        </p:spPr>
        <p:txBody>
          <a:bodyPr>
            <a:normAutofit fontScale="90000"/>
          </a:bodyPr>
          <a:lstStyle/>
          <a:p>
            <a:pPr algn="ctr"/>
            <a:r>
              <a:rPr lang="fr-FR" dirty="0"/>
              <a:t>Principes de Git</a:t>
            </a:r>
          </a:p>
        </p:txBody>
      </p:sp>
    </p:spTree>
    <p:extLst>
      <p:ext uri="{BB962C8B-B14F-4D97-AF65-F5344CB8AC3E}">
        <p14:creationId xmlns:p14="http://schemas.microsoft.com/office/powerpoint/2010/main" val="187448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3FE3C-850A-4ED4-AEEF-2C61D5D07FE7}"/>
              </a:ext>
            </a:extLst>
          </p:cNvPr>
          <p:cNvSpPr>
            <a:spLocks noGrp="1"/>
          </p:cNvSpPr>
          <p:nvPr>
            <p:ph type="title"/>
          </p:nvPr>
        </p:nvSpPr>
        <p:spPr/>
        <p:txBody>
          <a:bodyPr>
            <a:normAutofit fontScale="90000"/>
          </a:bodyPr>
          <a:lstStyle/>
          <a:p>
            <a:r>
              <a:rPr lang="fr-FR" dirty="0"/>
              <a:t>Concepts Git</a:t>
            </a:r>
          </a:p>
        </p:txBody>
      </p:sp>
      <p:sp>
        <p:nvSpPr>
          <p:cNvPr id="3" name="Espace réservé du texte 2">
            <a:extLst>
              <a:ext uri="{FF2B5EF4-FFF2-40B4-BE49-F238E27FC236}">
                <a16:creationId xmlns:a16="http://schemas.microsoft.com/office/drawing/2014/main" id="{81FA7C5D-F515-4C2D-8B10-7042795347C3}"/>
              </a:ext>
            </a:extLst>
          </p:cNvPr>
          <p:cNvSpPr>
            <a:spLocks noGrp="1"/>
          </p:cNvSpPr>
          <p:nvPr>
            <p:ph type="body" idx="1"/>
          </p:nvPr>
        </p:nvSpPr>
        <p:spPr/>
        <p:txBody>
          <a:bodyPr/>
          <a:lstStyle/>
          <a:p>
            <a:pPr marL="114300" indent="0">
              <a:buNone/>
            </a:pPr>
            <a:r>
              <a:rPr lang="fr-FR" dirty="0"/>
              <a:t>• </a:t>
            </a:r>
            <a:r>
              <a:rPr lang="fr-FR" b="1" dirty="0"/>
              <a:t>Espace de travail </a:t>
            </a:r>
            <a:r>
              <a:rPr lang="fr-FR" dirty="0"/>
              <a:t>: les fichiers, répertoires... dans lesquels on travaille. Ils n’ont rien de spécial par rapport à d’autres dossiers sur l’ordinateur. </a:t>
            </a:r>
          </a:p>
          <a:p>
            <a:pPr marL="114300" indent="0">
              <a:buNone/>
            </a:pPr>
            <a:endParaRPr lang="fr-FR" dirty="0"/>
          </a:p>
          <a:p>
            <a:pPr marL="114300" indent="0">
              <a:buNone/>
            </a:pPr>
            <a:r>
              <a:rPr lang="fr-FR" dirty="0"/>
              <a:t>• </a:t>
            </a:r>
            <a:r>
              <a:rPr lang="fr-FR" b="1" dirty="0"/>
              <a:t>Dépôt</a:t>
            </a:r>
            <a:r>
              <a:rPr lang="fr-FR" dirty="0"/>
              <a:t> : espace de travail + historique, sur un ordinateur. </a:t>
            </a:r>
          </a:p>
          <a:p>
            <a:pPr marL="114300" indent="0">
              <a:buNone/>
            </a:pPr>
            <a:endParaRPr lang="fr-FR" dirty="0"/>
          </a:p>
          <a:p>
            <a:pPr marL="114300" indent="0">
              <a:buNone/>
            </a:pPr>
            <a:r>
              <a:rPr lang="fr-FR" dirty="0"/>
              <a:t>• </a:t>
            </a:r>
            <a:r>
              <a:rPr lang="fr-FR" b="1" dirty="0"/>
              <a:t>Commit</a:t>
            </a:r>
            <a:r>
              <a:rPr lang="fr-FR" dirty="0"/>
              <a:t> : ”version”, est le successeur d’une autre commit. </a:t>
            </a:r>
          </a:p>
          <a:p>
            <a:pPr marL="114300" indent="0">
              <a:buNone/>
            </a:pPr>
            <a:endParaRPr lang="fr-FR" dirty="0"/>
          </a:p>
          <a:p>
            <a:pPr marL="114300" indent="0">
              <a:buNone/>
            </a:pPr>
            <a:r>
              <a:rPr lang="fr-FR" dirty="0"/>
              <a:t>• </a:t>
            </a:r>
            <a:r>
              <a:rPr lang="fr-FR" b="1" dirty="0"/>
              <a:t>Historique</a:t>
            </a:r>
            <a:r>
              <a:rPr lang="fr-FR" dirty="0"/>
              <a:t> : la ”chaîne” de tous les </a:t>
            </a:r>
            <a:r>
              <a:rPr lang="fr-FR" dirty="0" err="1"/>
              <a:t>commits</a:t>
            </a:r>
            <a:r>
              <a:rPr lang="fr-FR" dirty="0"/>
              <a:t>, du plus ancien au plus récent. </a:t>
            </a:r>
          </a:p>
          <a:p>
            <a:pPr marL="114300" indent="0">
              <a:buNone/>
            </a:pPr>
            <a:endParaRPr lang="fr-FR" dirty="0"/>
          </a:p>
          <a:p>
            <a:pPr marL="114300" indent="0">
              <a:buNone/>
            </a:pPr>
            <a:r>
              <a:rPr lang="fr-FR" dirty="0"/>
              <a:t>• </a:t>
            </a:r>
            <a:r>
              <a:rPr lang="fr-FR" b="1" dirty="0"/>
              <a:t>Dépôt distant </a:t>
            </a:r>
            <a:r>
              <a:rPr lang="fr-FR" dirty="0"/>
              <a:t>: un dépôt qui se trouve chez GitHub. </a:t>
            </a:r>
          </a:p>
        </p:txBody>
      </p:sp>
    </p:spTree>
    <p:extLst>
      <p:ext uri="{BB962C8B-B14F-4D97-AF65-F5344CB8AC3E}">
        <p14:creationId xmlns:p14="http://schemas.microsoft.com/office/powerpoint/2010/main" val="39290677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3256</TotalTime>
  <Words>1961</Words>
  <Application>Microsoft Office PowerPoint</Application>
  <PresentationFormat>Affichage à l'écran (16:9)</PresentationFormat>
  <Paragraphs>181</Paragraphs>
  <Slides>28</Slides>
  <Notes>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28</vt:i4>
      </vt:variant>
    </vt:vector>
  </HeadingPairs>
  <TitlesOfParts>
    <vt:vector size="38" baseType="lpstr">
      <vt:lpstr>Alliance No.1</vt:lpstr>
      <vt:lpstr>Arial</vt:lpstr>
      <vt:lpstr>CMSY10</vt:lpstr>
      <vt:lpstr>FiraMono-Regular</vt:lpstr>
      <vt:lpstr>FiraSans-Light</vt:lpstr>
      <vt:lpstr>FiraSans-LightItalic</vt:lpstr>
      <vt:lpstr>Georgia</vt:lpstr>
      <vt:lpstr>Muli</vt:lpstr>
      <vt:lpstr>Roboto</vt:lpstr>
      <vt:lpstr>Simple Light</vt:lpstr>
      <vt:lpstr>Présentation GitHub </vt:lpstr>
      <vt:lpstr>Introduction - Gérer un projet</vt:lpstr>
      <vt:lpstr>Un DVCS ? Distributed Version Control System </vt:lpstr>
      <vt:lpstr>Et Git dans tout ça ?</vt:lpstr>
      <vt:lpstr>C’est quoi GitHub?</vt:lpstr>
      <vt:lpstr>Pourquoi utiliser GitHub?</vt:lpstr>
      <vt:lpstr>La transformation avec GitHub par les chiffres </vt:lpstr>
      <vt:lpstr>Principes de Git</vt:lpstr>
      <vt:lpstr>Concepts Git</vt:lpstr>
      <vt:lpstr>Concept : le commit</vt:lpstr>
      <vt:lpstr>Actions</vt:lpstr>
      <vt:lpstr>Action</vt:lpstr>
      <vt:lpstr>Créer un nouveau dépôt local</vt:lpstr>
      <vt:lpstr>Publier un dépôt sur Github</vt:lpstr>
      <vt:lpstr>Ajouter un collaborateur sur GitHub</vt:lpstr>
      <vt:lpstr>Ajouter des fichiers</vt:lpstr>
      <vt:lpstr>Créer un commit</vt:lpstr>
      <vt:lpstr>Push commit</vt:lpstr>
      <vt:lpstr>Visualiser l’historique</vt:lpstr>
      <vt:lpstr>Méthodes de collaboration</vt:lpstr>
      <vt:lpstr>Fork – Pull Request : Méthode de travail</vt:lpstr>
      <vt:lpstr>Forker un dépôt sur GitHub</vt:lpstr>
      <vt:lpstr>Créer une branche</vt:lpstr>
      <vt:lpstr>Modifier une branche</vt:lpstr>
      <vt:lpstr>Modifier une branche</vt:lpstr>
      <vt:lpstr>Modifier une branche</vt:lpstr>
      <vt:lpstr>Modifier une branche</vt:lpstr>
      <vt:lpstr>Démonstration de Github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[Votre titre de présentation]</dc:title>
  <dc:creator>Claudia Unteșu</dc:creator>
  <cp:lastModifiedBy>Claudia Unteșu</cp:lastModifiedBy>
  <cp:revision>17</cp:revision>
  <dcterms:modified xsi:type="dcterms:W3CDTF">2022-06-27T22:47:31Z</dcterms:modified>
</cp:coreProperties>
</file>