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85" r:id="rId2"/>
    <p:sldId id="287" r:id="rId3"/>
    <p:sldId id="286" r:id="rId4"/>
    <p:sldId id="289" r:id="rId5"/>
    <p:sldId id="288" r:id="rId6"/>
    <p:sldId id="295" r:id="rId7"/>
    <p:sldId id="267" r:id="rId8"/>
    <p:sldId id="290" r:id="rId9"/>
    <p:sldId id="268" r:id="rId10"/>
    <p:sldId id="294" r:id="rId11"/>
    <p:sldId id="269" r:id="rId12"/>
    <p:sldId id="291" r:id="rId13"/>
    <p:sldId id="292" r:id="rId14"/>
    <p:sldId id="293"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j6sr+yh0fMaRRtbIv0PiBhB6bm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39669" autoAdjust="0"/>
  </p:normalViewPr>
  <p:slideViewPr>
    <p:cSldViewPr snapToGrid="0">
      <p:cViewPr varScale="1">
        <p:scale>
          <a:sx n="59" d="100"/>
          <a:sy n="59" d="100"/>
        </p:scale>
        <p:origin x="3114"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customschemas.google.com/relationships/presentationmetadata" Target="metadata"/><Relationship Id="rId10"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iobe.com/tiobe-index/pytho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atascientest.com/quest-ce-la-dataviz-le-point-avec-nos-data-expert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atascientest.com/top-10-des-librairies-python-pour-un-data-scientis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data-bird.co/python/bibliotheque-pytho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data-bird.co/python/bibliotheque-pyth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data-bird.co/python/web-scraping-python"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www.data-bird.co/data-visualisation" TargetMode="External"/><Relationship Id="rId4" Type="http://schemas.openxmlformats.org/officeDocument/2006/relationships/hyperlink" Target="https://www.data-bird.co/python/api-rest"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b="0" i="0" dirty="0">
                <a:solidFill>
                  <a:srgbClr val="000000"/>
                </a:solidFill>
                <a:effectLst/>
                <a:latin typeface="Metropolis"/>
              </a:rPr>
              <a:t>Python est un langage de programmation open source créé en 1991.  Au fil du temps, il a grandi en popularité auprès des développeurs d’applications et des développeurs web. </a:t>
            </a:r>
          </a:p>
          <a:p>
            <a:r>
              <a:rPr lang="fr-FR" b="0" i="0" dirty="0">
                <a:solidFill>
                  <a:srgbClr val="000000"/>
                </a:solidFill>
                <a:effectLst/>
                <a:latin typeface="Metropolis"/>
              </a:rPr>
              <a:t>Python est un </a:t>
            </a:r>
            <a:r>
              <a:rPr lang="fr-FR" b="1" i="0" dirty="0">
                <a:solidFill>
                  <a:srgbClr val="6E4BEC"/>
                </a:solidFill>
                <a:effectLst/>
                <a:latin typeface="inherit"/>
              </a:rPr>
              <a:t>langage de programmation orienté objet</a:t>
            </a:r>
            <a:r>
              <a:rPr lang="fr-FR" b="0" i="0" dirty="0">
                <a:solidFill>
                  <a:srgbClr val="000000"/>
                </a:solidFill>
                <a:effectLst/>
                <a:latin typeface="Metropolis"/>
              </a:rPr>
              <a:t>, c’est-à-dire qu’il vise à représenter les éléments du réel sous forme virtuelle.</a:t>
            </a:r>
          </a:p>
          <a:p>
            <a:r>
              <a:rPr lang="fr-FR" b="0" i="0" dirty="0">
                <a:solidFill>
                  <a:srgbClr val="000000"/>
                </a:solidFill>
                <a:effectLst/>
                <a:latin typeface="Metropolis"/>
              </a:rPr>
              <a:t>Python est un des langages de programmation les plus utilisés par les développeurs d’applications. D’après le </a:t>
            </a:r>
            <a:r>
              <a:rPr lang="fr-FR" b="1" i="0" u="none" strike="noStrike" dirty="0">
                <a:solidFill>
                  <a:srgbClr val="17369B"/>
                </a:solidFill>
                <a:effectLst/>
                <a:latin typeface="inherit"/>
                <a:hlinkClick r:id="rId3"/>
              </a:rPr>
              <a:t>TIOBE index</a:t>
            </a:r>
            <a:r>
              <a:rPr lang="fr-FR" b="0" i="0" dirty="0">
                <a:solidFill>
                  <a:srgbClr val="000000"/>
                </a:solidFill>
                <a:effectLst/>
                <a:latin typeface="Metropolis"/>
              </a:rPr>
              <a:t>, un indicateur de popularité dans la programmation, </a:t>
            </a:r>
            <a:r>
              <a:rPr lang="fr-FR" b="1" i="0" dirty="0">
                <a:solidFill>
                  <a:srgbClr val="6E4BEC"/>
                </a:solidFill>
                <a:effectLst/>
                <a:latin typeface="inherit"/>
              </a:rPr>
              <a:t>Python serait le premier langage le plus utilisé par les développeurs d’applications </a:t>
            </a:r>
            <a:r>
              <a:rPr lang="fr-FR" b="0" i="0" dirty="0">
                <a:solidFill>
                  <a:srgbClr val="333333"/>
                </a:solidFill>
                <a:effectLst/>
                <a:latin typeface="Filson"/>
              </a:rPr>
              <a:t>depuis décembre 2021</a:t>
            </a:r>
            <a:endParaRPr lang="fr-FR" dirty="0"/>
          </a:p>
        </p:txBody>
      </p:sp>
    </p:spTree>
    <p:extLst>
      <p:ext uri="{BB962C8B-B14F-4D97-AF65-F5344CB8AC3E}">
        <p14:creationId xmlns:p14="http://schemas.microsoft.com/office/powerpoint/2010/main" val="2614107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485218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490855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457200" marR="0" lvl="0" indent="-298450" algn="just" defTabSz="914400" rtl="0" eaLnBrk="1" fontAlgn="base" latinLnBrk="0" hangingPunct="1">
              <a:lnSpc>
                <a:spcPct val="100000"/>
              </a:lnSpc>
              <a:spcBef>
                <a:spcPts val="0"/>
              </a:spcBef>
              <a:spcAft>
                <a:spcPts val="0"/>
              </a:spcAft>
              <a:buClr>
                <a:srgbClr val="000000"/>
              </a:buClr>
              <a:buSzPts val="1100"/>
              <a:buFont typeface="Arial"/>
              <a:buChar char="●"/>
              <a:tabLst/>
              <a:defRPr/>
            </a:pPr>
            <a:r>
              <a:rPr lang="fr-FR" b="1" dirty="0">
                <a:solidFill>
                  <a:srgbClr val="000000"/>
                </a:solidFill>
                <a:effectLst/>
                <a:latin typeface="Abhaya Libre"/>
              </a:rPr>
              <a:t>Python, un langage flexible et facile à apprendre </a:t>
            </a:r>
            <a:r>
              <a:rPr lang="fr-FR" b="0" i="0" dirty="0">
                <a:solidFill>
                  <a:srgbClr val="333333"/>
                </a:solidFill>
                <a:effectLst/>
                <a:latin typeface="Filson"/>
              </a:rPr>
              <a:t>utilisable dans autant de domaines</a:t>
            </a:r>
            <a:endParaRPr lang="fr-FR" b="1" dirty="0">
              <a:solidFill>
                <a:srgbClr val="000000"/>
              </a:solidFill>
              <a:effectLst/>
              <a:latin typeface="Abhaya Libre"/>
            </a:endParaRPr>
          </a:p>
          <a:p>
            <a:pPr marL="457200" marR="0" lvl="0" indent="-298450" algn="just" defTabSz="914400" rtl="0" eaLnBrk="1" fontAlgn="base" latinLnBrk="0" hangingPunct="1">
              <a:lnSpc>
                <a:spcPct val="100000"/>
              </a:lnSpc>
              <a:spcBef>
                <a:spcPts val="0"/>
              </a:spcBef>
              <a:spcAft>
                <a:spcPts val="0"/>
              </a:spcAft>
              <a:buClr>
                <a:srgbClr val="000000"/>
              </a:buClr>
              <a:buSzPts val="1100"/>
              <a:buFont typeface="Arial"/>
              <a:buChar char="●"/>
              <a:tabLst/>
              <a:defRPr/>
            </a:pPr>
            <a:r>
              <a:rPr lang="fr-FR" b="0" dirty="0">
                <a:solidFill>
                  <a:srgbClr val="000000"/>
                </a:solidFill>
                <a:effectLst/>
                <a:latin typeface="inherit"/>
              </a:rPr>
              <a:t>Python doit sa popularité à sa polyvalence, mais aussi à sa flexibilité et sa facilité d’utilisation. En effet, il n’existe </a:t>
            </a:r>
            <a:r>
              <a:rPr lang="fr-FR" b="1" dirty="0">
                <a:solidFill>
                  <a:srgbClr val="6E4BEC"/>
                </a:solidFill>
                <a:effectLst/>
                <a:latin typeface="inherit"/>
              </a:rPr>
              <a:t>pas de règles figées</a:t>
            </a:r>
            <a:r>
              <a:rPr lang="fr-FR" b="0" dirty="0">
                <a:solidFill>
                  <a:srgbClr val="000000"/>
                </a:solidFill>
                <a:effectLst/>
                <a:latin typeface="inherit"/>
              </a:rPr>
              <a:t> pour la programmation de fonctionnalités ou la résolution de problèmes au sein de Python. </a:t>
            </a:r>
          </a:p>
          <a:p>
            <a:pPr fontAlgn="base"/>
            <a:endParaRPr lang="fr-FR" dirty="0">
              <a:effectLst/>
              <a:latin typeface="inherit"/>
            </a:endParaRPr>
          </a:p>
          <a:p>
            <a:pPr fontAlgn="base"/>
            <a:r>
              <a:rPr lang="fr-FR" b="0" dirty="0">
                <a:solidFill>
                  <a:srgbClr val="000000"/>
                </a:solidFill>
                <a:effectLst/>
                <a:latin typeface="inherit"/>
              </a:rPr>
              <a:t>Autre avantage, Python est un langage de programmation relativement </a:t>
            </a:r>
            <a:r>
              <a:rPr lang="fr-FR" b="1" dirty="0">
                <a:solidFill>
                  <a:srgbClr val="6E4BEC"/>
                </a:solidFill>
                <a:effectLst/>
                <a:latin typeface="inherit"/>
              </a:rPr>
              <a:t>simple à comprendre </a:t>
            </a:r>
            <a:r>
              <a:rPr lang="fr-FR" b="0" dirty="0">
                <a:solidFill>
                  <a:srgbClr val="000000"/>
                </a:solidFill>
                <a:effectLst/>
                <a:latin typeface="inherit"/>
              </a:rPr>
              <a:t>et donc à apprendre. Il suit une structure organisée avec un syntaxe simple et permet une utilisation des plus polyvalentes allant de simples applications web à des systèmes d’exploitation complets. Il est aujourd’hui considéré comme </a:t>
            </a:r>
            <a:r>
              <a:rPr lang="fr-FR" b="1" dirty="0">
                <a:solidFill>
                  <a:srgbClr val="6E4BEC"/>
                </a:solidFill>
                <a:effectLst/>
                <a:latin typeface="inherit"/>
              </a:rPr>
              <a:t>le langage le plus apprécié par les débutants en programmation</a:t>
            </a:r>
            <a:r>
              <a:rPr lang="fr-FR" b="0" dirty="0">
                <a:solidFill>
                  <a:srgbClr val="000000"/>
                </a:solidFill>
                <a:effectLst/>
                <a:latin typeface="inherit"/>
              </a:rPr>
              <a:t>, qui le préfèrent aujourd’hui à Java. </a:t>
            </a:r>
          </a:p>
          <a:p>
            <a:pPr fontAlgn="base"/>
            <a:endParaRPr lang="fr-FR" b="0" dirty="0">
              <a:solidFill>
                <a:srgbClr val="000000"/>
              </a:solidFill>
              <a:effectLst/>
              <a:latin typeface="inherit"/>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r>
              <a:rPr lang="fr-FR" b="1" dirty="0"/>
              <a:t>Code lisible et maintenable </a:t>
            </a:r>
            <a:r>
              <a:rPr lang="fr-FR" dirty="0"/>
              <a:t>Lors de l'écriture d'une application logicielle, vous devez vous concentrer sur la qualité de son code source pour simplifier la maintenance et les mises à jour. Les règles de syntaxe de Python vous permettent d'exprimer des concepts sans écrire de code supplémentaire. Dans le même temps, </a:t>
            </a:r>
            <a:r>
              <a:rPr lang="fr-FR" b="1" dirty="0"/>
              <a:t>Python, contrairement à d'autres langages de programmation, met l'accent sur la lisibilité du code et vous permet d'utiliser des mots clés en anglais au lieu de ponctuations. </a:t>
            </a:r>
            <a:r>
              <a:rPr lang="fr-FR" dirty="0"/>
              <a:t>Par conséquent, vous pouvez utiliser Python pour créer des applications personnalisées sans écrire de code supplémentaire. La base de code lisible et propre vous aidera à maintenir et à mettre à jour le logiciel sans perdre de temps ni d'efforts.</a:t>
            </a:r>
            <a:endParaRPr lang="fr-FR" b="0" dirty="0">
              <a:solidFill>
                <a:srgbClr val="000000"/>
              </a:solidFill>
              <a:effectLst/>
              <a:latin typeface="inherit"/>
            </a:endParaRPr>
          </a:p>
          <a:p>
            <a:pPr fontAlgn="base"/>
            <a:endParaRPr lang="fr-FR" dirty="0">
              <a:effectLst/>
              <a:latin typeface="inherit"/>
            </a:endParaRPr>
          </a:p>
          <a:p>
            <a:pPr fontAlgn="base"/>
            <a:r>
              <a:rPr lang="fr-FR" b="0" dirty="0">
                <a:solidFill>
                  <a:srgbClr val="000000"/>
                </a:solidFill>
                <a:effectLst/>
                <a:latin typeface="inherit"/>
              </a:rPr>
              <a:t>Enfin, depuis qu’il a été mis en place, </a:t>
            </a:r>
            <a:r>
              <a:rPr lang="fr-FR" b="1" dirty="0">
                <a:solidFill>
                  <a:srgbClr val="6E4BEC"/>
                </a:solidFill>
                <a:effectLst/>
                <a:latin typeface="inherit"/>
              </a:rPr>
              <a:t>Python a généré une large communauté</a:t>
            </a:r>
            <a:r>
              <a:rPr lang="fr-FR" b="0" dirty="0">
                <a:solidFill>
                  <a:srgbClr val="000000"/>
                </a:solidFill>
                <a:effectLst/>
                <a:latin typeface="inherit"/>
              </a:rPr>
              <a:t>. Cela permet aux utilisateurs de s’entraider et de </a:t>
            </a:r>
            <a:r>
              <a:rPr lang="fr-FR" b="1" dirty="0">
                <a:solidFill>
                  <a:srgbClr val="6E4BEC"/>
                </a:solidFill>
                <a:effectLst/>
                <a:latin typeface="inherit"/>
              </a:rPr>
              <a:t>partager des bibliothèques de codes </a:t>
            </a:r>
            <a:r>
              <a:rPr lang="fr-FR" b="0" dirty="0">
                <a:solidFill>
                  <a:srgbClr val="000000"/>
                </a:solidFill>
                <a:effectLst/>
                <a:latin typeface="inherit"/>
              </a:rPr>
              <a:t>et des packages, qui leur permettent de ne pas partir de zéro lorsqu’ils écrivent leur première ligne de commande. </a:t>
            </a:r>
          </a:p>
          <a:p>
            <a:pPr fontAlgn="base"/>
            <a:endParaRPr lang="fr-FR" b="0" dirty="0">
              <a:solidFill>
                <a:srgbClr val="000000"/>
              </a:solidFill>
              <a:effectLst/>
              <a:latin typeface="inherit"/>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r>
              <a:rPr lang="fr-FR" b="1" dirty="0"/>
              <a:t>Bibliothèque standard robuste </a:t>
            </a:r>
            <a:r>
              <a:rPr lang="fr-FR" dirty="0"/>
              <a:t>Sa bibliothèque standard vaste et robuste permet à Python de se démarquer des autres langages de programmation. La bibliothèque standard vous permet de choisir parmi une large gamme de modules en fonction de vos besoins précis. Chaque module vous permet en outre d'ajouter des fonctionnalités à l'application Python sans écrire de code supplémentaire. Par exemple, lors de l'écriture d'une application Web en Python, vous pouvez utiliser des modules spécifiques pour implémenter des services Web, effectuer des opérations sur les chaînes, gérer l'interface du système d'exploitation ou travailler avec des protocoles Internet. Vous pouvez même recueillir des informations sur divers modules en parcourant la documentation de la bibliothèque standard Python.</a:t>
            </a:r>
          </a:p>
          <a:p>
            <a:pPr fontAlgn="base"/>
            <a:endParaRPr lang="fr-FR" dirty="0">
              <a:effectLst/>
              <a:latin typeface="inherit"/>
            </a:endParaRPr>
          </a:p>
          <a:p>
            <a:pPr fontAlgn="base"/>
            <a:endParaRPr lang="fr-FR" dirty="0">
              <a:effectLst/>
              <a:latin typeface="inherit"/>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fr-FR" sz="1100" b="1" dirty="0"/>
              <a:t>7 raisons pour lesquelles vous devez envisager d'écrire des applications logicielles en Python</a:t>
            </a:r>
            <a:endParaRPr lang="fr-FR" sz="1100" dirty="0"/>
          </a:p>
          <a:p>
            <a:pPr marL="158750" indent="0" fontAlgn="base">
              <a:buNone/>
            </a:pPr>
            <a:endParaRPr lang="fr-FR" dirty="0">
              <a:effectLst/>
              <a:latin typeface="inherit"/>
            </a:endParaRPr>
          </a:p>
          <a:p>
            <a:pPr fontAlgn="base"/>
            <a:endParaRPr lang="fr-FR" dirty="0">
              <a:effectLst/>
              <a:latin typeface="inherit"/>
            </a:endParaRPr>
          </a:p>
          <a:p>
            <a:r>
              <a:rPr lang="fr-FR" dirty="0"/>
              <a:t>1) </a:t>
            </a:r>
            <a:r>
              <a:rPr lang="fr-FR" b="1" dirty="0"/>
              <a:t>Code lisible et maintenable </a:t>
            </a:r>
            <a:r>
              <a:rPr lang="fr-FR" dirty="0"/>
              <a:t>Lors de l'écriture d'une application logicielle, vous devez vous concentrer sur la qualité de son code source pour simplifier la maintenance et les mises à jour. Les règles de syntaxe de Python vous permettent d'exprimer des concepts sans écrire de code supplémentaire. Dans le même temps, Python, contrairement à d'autres langages de programmation, met l'accent sur la lisibilité du code et vous permet d'utiliser des mots clés en anglais au lieu de ponctuations. Par conséquent, vous pouvez utiliser Python pour créer des applications personnalisées sans écrire de code supplémentaire. La base de code lisible et propre vous aidera à maintenir et à mettre à jour le logiciel sans perdre de temps ni d'efforts.</a:t>
            </a:r>
          </a:p>
          <a:p>
            <a:r>
              <a:rPr lang="fr-FR" dirty="0"/>
              <a:t>2</a:t>
            </a:r>
            <a:r>
              <a:rPr lang="fr-FR" b="1" dirty="0"/>
              <a:t>) Plusieurs paradigmes de programmation </a:t>
            </a:r>
            <a:r>
              <a:rPr lang="fr-FR" dirty="0"/>
              <a:t>Comme d'autres langages de programmation modernes, Python prend également en charge plusieurs paradigmes de programmation. Il prend entièrement en charge la programmation orientée objet et structurée. En outre, ses fonctionnalités de langage prennent en charge divers concepts de programmation fonctionnelle et orientée aspect. Dans le même temps, Python propose également un système de type dynamique et une gestion automatique de la mémoire. Les paradigmes de programmation et les fonctionnalités du langage vous aident à utiliser Python pour développer des applications logicielles volumineuses et complexes. </a:t>
            </a:r>
          </a:p>
          <a:p>
            <a:r>
              <a:rPr lang="fr-FR" dirty="0"/>
              <a:t>3) </a:t>
            </a:r>
            <a:r>
              <a:rPr lang="fr-FR" b="1" dirty="0"/>
              <a:t>Compatible avec les principales plates-formes et systèmes </a:t>
            </a:r>
            <a:r>
              <a:rPr lang="fr-FR" dirty="0"/>
              <a:t>À l'heure actuelle, Python prend en charge de nombreux systèmes d'exploitation. Vous pouvez même utiliser des interpréteurs Python pour exécuter le code sur des plates-formes et des outils spécifiques. De plus, Python est un langage de programmation interprété. Il vous permet d'exécuter le même code sur plusieurs plates-formes sans recompilation. Par conséquent, vous n'êtes pas obligé de recompiler le code après avoir apporté une modification. Vous pouvez exécuter le code d'application modifié sans recompiler et vérifier immédiatement l'impact des modifications apportées au code. Cette fonctionnalité vous permet d'apporter plus facilement des modifications au code sans augmenter le temps de développement.</a:t>
            </a:r>
          </a:p>
          <a:p>
            <a:r>
              <a:rPr lang="fr-FR" dirty="0"/>
              <a:t>4</a:t>
            </a:r>
            <a:r>
              <a:rPr lang="fr-FR" b="1" dirty="0"/>
              <a:t>) Bibliothèque standard robuste </a:t>
            </a:r>
            <a:r>
              <a:rPr lang="fr-FR" dirty="0"/>
              <a:t>Sa bibliothèque standard vaste et robuste permet à Python de se démarquer des autres langages de programmation. La bibliothèque standard vous permet de choisir parmi une large gamme de modules en fonction de vos besoins précis. Chaque module vous permet en outre d'ajouter des fonctionnalités à l'application Python sans écrire de code supplémentaire. Par exemple, lors de l'écriture d'une application Web en Python, vous pouvez utiliser des modules spécifiques pour implémenter des services Web, effectuer des opérations sur les chaînes, gérer l'interface du système d'exploitation ou travailler avec des protocoles Internet. Vous pouvez même recueillir des informations sur divers modules en parcourant la documentation de la bibliothèque standard Python.</a:t>
            </a:r>
          </a:p>
          <a:p>
            <a:r>
              <a:rPr lang="fr-FR" dirty="0"/>
              <a:t>5) </a:t>
            </a:r>
            <a:r>
              <a:rPr lang="fr-FR" b="1" dirty="0"/>
              <a:t>De nombreux </a:t>
            </a:r>
            <a:r>
              <a:rPr lang="fr-FR" b="1" dirty="0" err="1"/>
              <a:t>frameworks</a:t>
            </a:r>
            <a:r>
              <a:rPr lang="fr-FR" b="1" dirty="0"/>
              <a:t> et outils open source </a:t>
            </a:r>
            <a:r>
              <a:rPr lang="fr-FR" dirty="0"/>
              <a:t>En tant que langage de programmation open source, Python vous aide à réduire considérablement les coûts de développement de logiciels. Vous pouvez même utiliser plusieurs </a:t>
            </a:r>
            <a:r>
              <a:rPr lang="fr-FR" dirty="0" err="1"/>
              <a:t>frameworks</a:t>
            </a:r>
            <a:r>
              <a:rPr lang="fr-FR" dirty="0"/>
              <a:t>, bibliothèques et outils de développement Python open source pour réduire le temps de développement sans augmenter les coûts de développement. Vous avez même la possibilité de choisir parmi une large gamme de </a:t>
            </a:r>
            <a:r>
              <a:rPr lang="fr-FR" dirty="0" err="1"/>
              <a:t>frameworks</a:t>
            </a:r>
            <a:r>
              <a:rPr lang="fr-FR" dirty="0"/>
              <a:t> Python open source et d'outils de développement en fonction de vos besoins précis. Par exemple, vous pouvez simplifier et accélérer le développement d'applications Web en utilisant des </a:t>
            </a:r>
            <a:r>
              <a:rPr lang="fr-FR" dirty="0" err="1"/>
              <a:t>frameworks</a:t>
            </a:r>
            <a:r>
              <a:rPr lang="fr-FR" dirty="0"/>
              <a:t> Web Python robustes tels que Django, Flask, </a:t>
            </a:r>
            <a:r>
              <a:rPr lang="fr-FR" dirty="0" err="1"/>
              <a:t>Pyramid</a:t>
            </a:r>
            <a:r>
              <a:rPr lang="fr-FR" dirty="0"/>
              <a:t>, </a:t>
            </a:r>
            <a:r>
              <a:rPr lang="fr-FR" dirty="0" err="1"/>
              <a:t>Bottle</a:t>
            </a:r>
            <a:r>
              <a:rPr lang="fr-FR" dirty="0"/>
              <a:t> et </a:t>
            </a:r>
            <a:r>
              <a:rPr lang="fr-FR" dirty="0" err="1"/>
              <a:t>Cherrypy</a:t>
            </a:r>
            <a:r>
              <a:rPr lang="fr-FR" dirty="0"/>
              <a:t>. De même, vous pouvez accélérer le développement d'applications d'interface graphique de bureau à l'aide de cadres d'interface graphique Python et de boîtes à outils telles que </a:t>
            </a:r>
            <a:r>
              <a:rPr lang="fr-FR" dirty="0" err="1"/>
              <a:t>PyQT</a:t>
            </a:r>
            <a:r>
              <a:rPr lang="fr-FR" dirty="0"/>
              <a:t>, </a:t>
            </a:r>
            <a:r>
              <a:rPr lang="fr-FR" dirty="0" err="1"/>
              <a:t>PyJs</a:t>
            </a:r>
            <a:r>
              <a:rPr lang="fr-FR" dirty="0"/>
              <a:t>, </a:t>
            </a:r>
            <a:r>
              <a:rPr lang="fr-FR" dirty="0" err="1"/>
              <a:t>PyGUI</a:t>
            </a:r>
            <a:r>
              <a:rPr lang="fr-FR" dirty="0"/>
              <a:t>, </a:t>
            </a:r>
            <a:r>
              <a:rPr lang="fr-FR" dirty="0" err="1"/>
              <a:t>Kivy</a:t>
            </a:r>
            <a:r>
              <a:rPr lang="fr-FR" dirty="0"/>
              <a:t>, </a:t>
            </a:r>
            <a:r>
              <a:rPr lang="fr-FR" dirty="0" err="1"/>
              <a:t>PyGTK</a:t>
            </a:r>
            <a:r>
              <a:rPr lang="fr-FR" dirty="0"/>
              <a:t> et </a:t>
            </a:r>
            <a:r>
              <a:rPr lang="fr-FR" dirty="0" err="1"/>
              <a:t>WxPython</a:t>
            </a:r>
            <a:r>
              <a:rPr lang="fr-FR" dirty="0"/>
              <a:t>. </a:t>
            </a:r>
          </a:p>
          <a:p>
            <a:r>
              <a:rPr lang="fr-FR" dirty="0"/>
              <a:t>6) </a:t>
            </a:r>
            <a:r>
              <a:rPr lang="fr-FR" b="1" dirty="0"/>
              <a:t>Simplifiez le développement de logiciels complexes </a:t>
            </a:r>
            <a:r>
              <a:rPr lang="fr-FR" dirty="0"/>
              <a:t>Python </a:t>
            </a:r>
            <a:r>
              <a:rPr lang="fr-FR" b="1" dirty="0"/>
              <a:t>est un langage de programmation à usage général. Par conséquent, vous pouvez utiliser le langage de programmation pour développer des applications de bureau et Web. En outre, vous pouvez utiliser Python pour développer des applications scientifiques et numériques complexes. Python est conçu avec des fonctionnalités pour faciliter l'analyse et la visualisation des données. Vous pouvez tirer parti des fonctionnalités d'analyse de données de Python pour créer des solutions Big Data personnalisées sans consacrer </a:t>
            </a:r>
            <a:r>
              <a:rPr lang="fr-FR" dirty="0"/>
              <a:t>de temps ni d'efforts supplémentaires. Dans le même temps, les bibliothèques de visualisation de données et les API fournies par Python vous aident à visualiser et à présenter les données de manière plus attrayante et efficace. De nombreux développeurs Python utilisent même Python pour accomplir des tâches d'intelligence artificielle (IA) et de traitement du langage naturel.</a:t>
            </a:r>
          </a:p>
          <a:p>
            <a:r>
              <a:rPr lang="fr-FR" dirty="0"/>
              <a:t>7) </a:t>
            </a:r>
            <a:r>
              <a:rPr lang="fr-FR" b="1" dirty="0"/>
              <a:t>Adoptez le développement piloté par les tests </a:t>
            </a:r>
            <a:r>
              <a:rPr lang="fr-FR" dirty="0"/>
              <a:t>Vous pouvez utiliser Python pour créer rapidement un prototype de l'application logicielle. De plus, vous pouvez créer l'application logicielle directement à partir du prototype simplement en refactorisant le code Python. Python vous permet même d'effectuer plus facilement du codage et des tests simultanément en adoptant une approche de développement piloté par les tests (TDD). Vous pouvez facilement écrire les tests requis avant d'écrire le code et utiliser les tests pour évaluer le code de l'application en continu. Les tests peuvent également être utilisés pour vérifier si l'application répond à des exigences prédéfinies en fonction de son code source. Cependant, Python, comme d'autres langages de programmation, a ses propres défauts. Il manque certaines des fonctionnalités intégrées fournies par d'autres langages de programmation modernes. Par conséquent, vous devez utiliser des bibliothèques, des modules et des </a:t>
            </a:r>
            <a:r>
              <a:rPr lang="fr-FR" dirty="0" err="1"/>
              <a:t>frameworks</a:t>
            </a:r>
            <a:r>
              <a:rPr lang="fr-FR" dirty="0"/>
              <a:t> Python pour accélérer le développement de logiciels personnalisés. En outre, plusieurs études ont montré que Python est plus lent que plusieurs langages de programmation largement utilisés, notamment Java et C++. Vous devez accélérer l'application Python en apportant des modifications au code de l'application ou en utilisant un runtime personnalisé. Mais vous pouvez toujours utiliser Python pour accélérer le développement logiciel et simplifier la maintenance logicielle.</a:t>
            </a:r>
          </a:p>
          <a:p>
            <a:pPr fontAlgn="base"/>
            <a:endParaRPr lang="fr-FR" dirty="0">
              <a:effectLst/>
              <a:latin typeface="inherit"/>
            </a:endParaRPr>
          </a:p>
          <a:p>
            <a:endParaRPr lang="fr-FR" dirty="0"/>
          </a:p>
        </p:txBody>
      </p:sp>
    </p:spTree>
    <p:extLst>
      <p:ext uri="{BB962C8B-B14F-4D97-AF65-F5344CB8AC3E}">
        <p14:creationId xmlns:p14="http://schemas.microsoft.com/office/powerpoint/2010/main" val="3059577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just" fontAlgn="base"/>
            <a:endParaRPr lang="fr-FR" b="0" i="0" dirty="0">
              <a:solidFill>
                <a:srgbClr val="000000"/>
              </a:solidFill>
              <a:effectLst/>
              <a:latin typeface="Oxygen" panose="02000503000000000000" pitchFamily="2" charset="0"/>
            </a:endParaRPr>
          </a:p>
          <a:p>
            <a:pPr algn="just" fontAlgn="base"/>
            <a:r>
              <a:rPr lang="fr-FR" b="0" i="0" dirty="0">
                <a:solidFill>
                  <a:srgbClr val="000000"/>
                </a:solidFill>
                <a:effectLst/>
                <a:latin typeface="Oxygen" panose="02000503000000000000" pitchFamily="2" charset="0"/>
              </a:rPr>
              <a:t>Python permet de faire des choses vraiment incroyables, mais si l’on peut catégoriser ces utilisations en 3 grandes catégories, ce serait :</a:t>
            </a:r>
          </a:p>
          <a:p>
            <a:pPr lvl="1" algn="just" fontAlgn="base">
              <a:buFont typeface="Arial" panose="020B0604020202020204" pitchFamily="34" charset="0"/>
              <a:buChar char="•"/>
            </a:pPr>
            <a:r>
              <a:rPr lang="fr-FR" b="0" i="0" dirty="0">
                <a:solidFill>
                  <a:srgbClr val="000000"/>
                </a:solidFill>
                <a:effectLst/>
                <a:latin typeface="Oxygen" panose="02000503000000000000" pitchFamily="2" charset="0"/>
              </a:rPr>
              <a:t>Développement web</a:t>
            </a:r>
          </a:p>
          <a:p>
            <a:pPr lvl="1" algn="just" fontAlgn="base">
              <a:buFont typeface="Arial" panose="020B0604020202020204" pitchFamily="34" charset="0"/>
              <a:buChar char="•"/>
            </a:pPr>
            <a:r>
              <a:rPr lang="fr-FR" b="0" i="0" dirty="0">
                <a:solidFill>
                  <a:srgbClr val="000000"/>
                </a:solidFill>
                <a:effectLst/>
                <a:latin typeface="Oxygen" panose="02000503000000000000" pitchFamily="2" charset="0"/>
              </a:rPr>
              <a:t>Data Science – incluant le machine </a:t>
            </a:r>
            <a:r>
              <a:rPr lang="fr-FR" b="0" i="0" dirty="0" err="1">
                <a:solidFill>
                  <a:srgbClr val="000000"/>
                </a:solidFill>
                <a:effectLst/>
                <a:latin typeface="Oxygen" panose="02000503000000000000" pitchFamily="2" charset="0"/>
              </a:rPr>
              <a:t>learning</a:t>
            </a:r>
            <a:r>
              <a:rPr lang="fr-FR" b="0" i="0" dirty="0">
                <a:solidFill>
                  <a:srgbClr val="000000"/>
                </a:solidFill>
                <a:effectLst/>
                <a:latin typeface="Oxygen" panose="02000503000000000000" pitchFamily="2" charset="0"/>
              </a:rPr>
              <a:t>, l’analyse de données ainsi que la visualisation de données</a:t>
            </a:r>
          </a:p>
          <a:p>
            <a:pPr lvl="1" algn="just" fontAlgn="base">
              <a:buFont typeface="Arial" panose="020B0604020202020204" pitchFamily="34" charset="0"/>
              <a:buChar char="•"/>
            </a:pPr>
            <a:r>
              <a:rPr lang="fr-FR" b="0" i="0" dirty="0">
                <a:solidFill>
                  <a:srgbClr val="000000"/>
                </a:solidFill>
                <a:effectLst/>
                <a:latin typeface="Oxygen" panose="02000503000000000000" pitchFamily="2" charset="0"/>
              </a:rPr>
              <a:t>Scripting</a:t>
            </a:r>
          </a:p>
          <a:p>
            <a:endParaRPr lang="fr-FR" b="0" i="0" dirty="0">
              <a:solidFill>
                <a:srgbClr val="000000"/>
              </a:solidFill>
              <a:effectLst/>
              <a:latin typeface="Metropolis"/>
            </a:endParaRPr>
          </a:p>
          <a:p>
            <a:r>
              <a:rPr lang="fr-FR" b="1" i="0" dirty="0">
                <a:solidFill>
                  <a:srgbClr val="000000"/>
                </a:solidFill>
                <a:effectLst/>
                <a:latin typeface="Oxygen" panose="02000503000000000000" pitchFamily="2" charset="0"/>
              </a:rPr>
              <a:t>Développement web</a:t>
            </a:r>
            <a:r>
              <a:rPr lang="fr-FR" b="0" i="0" dirty="0">
                <a:solidFill>
                  <a:srgbClr val="000000"/>
                </a:solidFill>
                <a:effectLst/>
                <a:latin typeface="Oxygen" panose="02000503000000000000" pitchFamily="2" charset="0"/>
              </a:rPr>
              <a:t>: les </a:t>
            </a:r>
            <a:r>
              <a:rPr lang="fr-FR" b="0" i="0" dirty="0" err="1">
                <a:solidFill>
                  <a:srgbClr val="000000"/>
                </a:solidFill>
                <a:effectLst/>
                <a:latin typeface="Oxygen" panose="02000503000000000000" pitchFamily="2" charset="0"/>
              </a:rPr>
              <a:t>frameworks</a:t>
            </a:r>
            <a:r>
              <a:rPr lang="fr-FR" b="0" i="0" dirty="0">
                <a:solidFill>
                  <a:srgbClr val="000000"/>
                </a:solidFill>
                <a:effectLst/>
                <a:latin typeface="Oxygen" panose="02000503000000000000" pitchFamily="2" charset="0"/>
              </a:rPr>
              <a:t> web basés sur Python comme </a:t>
            </a:r>
            <a:r>
              <a:rPr lang="fr-FR" b="1" i="0" dirty="0">
                <a:solidFill>
                  <a:srgbClr val="000000"/>
                </a:solidFill>
                <a:effectLst/>
                <a:latin typeface="Oxygen" panose="02000503000000000000" pitchFamily="2" charset="0"/>
              </a:rPr>
              <a:t>Django</a:t>
            </a:r>
            <a:r>
              <a:rPr lang="fr-FR" b="0" i="0" dirty="0">
                <a:solidFill>
                  <a:srgbClr val="000000"/>
                </a:solidFill>
                <a:effectLst/>
                <a:latin typeface="Oxygen" panose="02000503000000000000" pitchFamily="2" charset="0"/>
              </a:rPr>
              <a:t> et </a:t>
            </a:r>
            <a:r>
              <a:rPr lang="fr-FR" b="1" i="0" dirty="0">
                <a:solidFill>
                  <a:srgbClr val="000000"/>
                </a:solidFill>
                <a:effectLst/>
                <a:latin typeface="Oxygen" panose="02000503000000000000" pitchFamily="2" charset="0"/>
              </a:rPr>
              <a:t>Flask</a:t>
            </a:r>
            <a:r>
              <a:rPr lang="fr-FR" b="0" i="0" dirty="0">
                <a:solidFill>
                  <a:srgbClr val="000000"/>
                </a:solidFill>
                <a:effectLst/>
                <a:latin typeface="Oxygen" panose="02000503000000000000" pitchFamily="2" charset="0"/>
              </a:rPr>
              <a:t> sont récemment devenus très populaires pour le développement web. Un </a:t>
            </a:r>
            <a:r>
              <a:rPr lang="fr-FR" b="0" i="0" dirty="0" err="1">
                <a:solidFill>
                  <a:srgbClr val="000000"/>
                </a:solidFill>
                <a:effectLst/>
                <a:latin typeface="Oxygen" panose="02000503000000000000" pitchFamily="2" charset="0"/>
              </a:rPr>
              <a:t>framework</a:t>
            </a:r>
            <a:r>
              <a:rPr lang="fr-FR" b="0" i="0" dirty="0">
                <a:solidFill>
                  <a:srgbClr val="000000"/>
                </a:solidFill>
                <a:effectLst/>
                <a:latin typeface="Oxygen" panose="02000503000000000000" pitchFamily="2" charset="0"/>
              </a:rPr>
              <a:t> web facilite la création d’une architecture commune côté serveur. Cela comprend le mappage de différentes URL sur des fragments de code Python, le traitement de la base de données et la génération de fichiers HTML vus par les utilisateurs dans leurs navigateurs.</a:t>
            </a:r>
          </a:p>
          <a:p>
            <a:endParaRPr lang="fr-FR" b="0" i="0" dirty="0">
              <a:solidFill>
                <a:srgbClr val="000000"/>
              </a:solidFill>
              <a:effectLst/>
              <a:latin typeface="Metropolis"/>
            </a:endParaRPr>
          </a:p>
          <a:p>
            <a:pPr algn="just" fontAlgn="base"/>
            <a:r>
              <a:rPr lang="fr-FR" b="1" i="0" dirty="0">
                <a:solidFill>
                  <a:srgbClr val="000000"/>
                </a:solidFill>
                <a:effectLst/>
                <a:latin typeface="Metropolis"/>
              </a:rPr>
              <a:t>Data</a:t>
            </a:r>
            <a:r>
              <a:rPr lang="fr-FR" b="0" i="0" dirty="0">
                <a:solidFill>
                  <a:srgbClr val="000000"/>
                </a:solidFill>
                <a:effectLst/>
                <a:latin typeface="Metropolis"/>
              </a:rPr>
              <a:t>:  </a:t>
            </a:r>
            <a:r>
              <a:rPr lang="fr-FR" b="0" i="0" dirty="0">
                <a:solidFill>
                  <a:srgbClr val="000000"/>
                </a:solidFill>
                <a:effectLst/>
                <a:latin typeface="Oxygen" panose="02000503000000000000" pitchFamily="2" charset="0"/>
              </a:rPr>
              <a:t>L’analyse de données dans le monde réel, on va avoir besoin d’</a:t>
            </a:r>
            <a:r>
              <a:rPr lang="fr-FR" b="0" i="0" dirty="0" err="1">
                <a:solidFill>
                  <a:srgbClr val="000000"/>
                </a:solidFill>
                <a:effectLst/>
                <a:latin typeface="Oxygen" panose="02000503000000000000" pitchFamily="2" charset="0"/>
              </a:rPr>
              <a:t>intéroger</a:t>
            </a:r>
            <a:r>
              <a:rPr lang="fr-FR" b="0" i="0" dirty="0">
                <a:solidFill>
                  <a:srgbClr val="000000"/>
                </a:solidFill>
                <a:effectLst/>
                <a:latin typeface="Oxygen" panose="02000503000000000000" pitchFamily="2" charset="0"/>
              </a:rPr>
              <a:t> une base de données à l’aide d’un langage SQL ou d’un ORM Python, puis de visualiser et analyser ces données à l’aide </a:t>
            </a:r>
            <a:r>
              <a:rPr lang="fr-FR" b="0" i="0" dirty="0" err="1">
                <a:solidFill>
                  <a:srgbClr val="000000"/>
                </a:solidFill>
                <a:effectLst/>
                <a:latin typeface="Oxygen" panose="02000503000000000000" pitchFamily="2" charset="0"/>
              </a:rPr>
              <a:t>Matplotlib</a:t>
            </a:r>
            <a:r>
              <a:rPr lang="fr-FR" b="0" i="0" dirty="0">
                <a:solidFill>
                  <a:srgbClr val="000000"/>
                </a:solidFill>
                <a:effectLst/>
                <a:latin typeface="Oxygen" panose="02000503000000000000" pitchFamily="2" charset="0"/>
              </a:rPr>
              <a:t> ou </a:t>
            </a:r>
            <a:r>
              <a:rPr lang="fr-FR" b="0" i="0" dirty="0" err="1">
                <a:solidFill>
                  <a:srgbClr val="000000"/>
                </a:solidFill>
                <a:effectLst/>
                <a:latin typeface="Oxygen" panose="02000503000000000000" pitchFamily="2" charset="0"/>
              </a:rPr>
              <a:t>Plotly</a:t>
            </a:r>
            <a:r>
              <a:rPr lang="fr-FR" b="0" i="0" dirty="0">
                <a:solidFill>
                  <a:srgbClr val="000000"/>
                </a:solidFill>
                <a:effectLst/>
                <a:latin typeface="Oxygen" panose="02000503000000000000" pitchFamily="2" charset="0"/>
              </a:rPr>
              <a:t> par exemple.</a:t>
            </a:r>
            <a:endParaRPr lang="fr-FR" b="0" i="0" dirty="0">
              <a:solidFill>
                <a:srgbClr val="000000"/>
              </a:solidFill>
              <a:effectLst/>
              <a:latin typeface="Metropolis"/>
            </a:endParaRPr>
          </a:p>
          <a:p>
            <a:pPr marL="158750" indent="0" algn="just" fontAlgn="base">
              <a:buNone/>
            </a:pPr>
            <a:r>
              <a:rPr lang="fr-FR" b="0" i="0" dirty="0">
                <a:solidFill>
                  <a:srgbClr val="000000"/>
                </a:solidFill>
                <a:effectLst/>
                <a:latin typeface="Metropolis"/>
              </a:rPr>
              <a:t>	</a:t>
            </a:r>
          </a:p>
          <a:p>
            <a:pPr marL="158750" indent="0" algn="just" fontAlgn="base">
              <a:buNone/>
            </a:pPr>
            <a:r>
              <a:rPr lang="fr-FR" b="0" i="0" dirty="0">
                <a:solidFill>
                  <a:srgbClr val="000000"/>
                </a:solidFill>
                <a:effectLst/>
                <a:latin typeface="Metropolis"/>
              </a:rPr>
              <a:t>	</a:t>
            </a:r>
            <a:r>
              <a:rPr lang="fr-FR" b="0" i="0" dirty="0">
                <a:solidFill>
                  <a:srgbClr val="000000"/>
                </a:solidFill>
                <a:effectLst/>
                <a:latin typeface="Oxygen" panose="02000503000000000000" pitchFamily="2" charset="0"/>
              </a:rPr>
              <a:t>Les algorithmes de machine </a:t>
            </a:r>
            <a:r>
              <a:rPr lang="fr-FR" b="0" i="0" dirty="0" err="1">
                <a:solidFill>
                  <a:srgbClr val="000000"/>
                </a:solidFill>
                <a:effectLst/>
                <a:latin typeface="Oxygen" panose="02000503000000000000" pitchFamily="2" charset="0"/>
              </a:rPr>
              <a:t>learning</a:t>
            </a:r>
            <a:r>
              <a:rPr lang="fr-FR" b="0" i="0" dirty="0">
                <a:solidFill>
                  <a:srgbClr val="000000"/>
                </a:solidFill>
                <a:effectLst/>
                <a:latin typeface="Oxygen" panose="02000503000000000000" pitchFamily="2" charset="0"/>
              </a:rPr>
              <a:t> marchent à peu près de la manière qui ressemble un peu à la façon dont un bébé apprend de nouvelles choses. Comment un bébé apprend-il si une chose ressemble à un chien et une autre à une table? Probablement à partir d’une somme d’exemples issues de ses multiples expériences. Entraîner une algorithme sur une base de connaissances pour qu’il puisse nous proposer une fonction « magique » qui évalue de nouveaux cas. Il existe de nombreux </a:t>
            </a:r>
            <a:r>
              <a:rPr lang="fr-FR" b="0" i="0" dirty="0" err="1">
                <a:solidFill>
                  <a:srgbClr val="000000"/>
                </a:solidFill>
                <a:effectLst/>
                <a:latin typeface="Oxygen" panose="02000503000000000000" pitchFamily="2" charset="0"/>
              </a:rPr>
              <a:t>frameworks</a:t>
            </a:r>
            <a:r>
              <a:rPr lang="fr-FR" b="0" i="0" dirty="0">
                <a:solidFill>
                  <a:srgbClr val="000000"/>
                </a:solidFill>
                <a:effectLst/>
                <a:latin typeface="Oxygen" panose="02000503000000000000" pitchFamily="2" charset="0"/>
              </a:rPr>
              <a:t> et de nombreuses bibliothèques de machine </a:t>
            </a:r>
            <a:r>
              <a:rPr lang="fr-FR" b="0" i="0" dirty="0" err="1">
                <a:solidFill>
                  <a:srgbClr val="000000"/>
                </a:solidFill>
                <a:effectLst/>
                <a:latin typeface="Oxygen" panose="02000503000000000000" pitchFamily="2" charset="0"/>
              </a:rPr>
              <a:t>learning</a:t>
            </a:r>
            <a:r>
              <a:rPr lang="fr-FR" b="0" i="0" dirty="0">
                <a:solidFill>
                  <a:srgbClr val="000000"/>
                </a:solidFill>
                <a:effectLst/>
                <a:latin typeface="Oxygen" panose="02000503000000000000" pitchFamily="2" charset="0"/>
              </a:rPr>
              <a:t> en Python.</a:t>
            </a:r>
          </a:p>
          <a:p>
            <a:pPr marL="158750" indent="0" algn="just" fontAlgn="base">
              <a:buNone/>
            </a:pPr>
            <a:r>
              <a:rPr lang="fr-FR" b="1" i="0" dirty="0">
                <a:solidFill>
                  <a:srgbClr val="000000"/>
                </a:solidFill>
                <a:effectLst/>
                <a:latin typeface="Oxygen" panose="02000503000000000000" pitchFamily="2" charset="0"/>
              </a:rPr>
              <a:t>	</a:t>
            </a:r>
            <a:r>
              <a:rPr lang="fr-FR" b="1" i="0" dirty="0" err="1">
                <a:solidFill>
                  <a:srgbClr val="000000"/>
                </a:solidFill>
                <a:effectLst/>
                <a:latin typeface="Oxygen" panose="02000503000000000000" pitchFamily="2" charset="0"/>
              </a:rPr>
              <a:t>Scikit-learn</a:t>
            </a:r>
            <a:r>
              <a:rPr lang="fr-FR" b="0" i="0" dirty="0">
                <a:solidFill>
                  <a:srgbClr val="000000"/>
                </a:solidFill>
                <a:effectLst/>
                <a:latin typeface="Oxygen" panose="02000503000000000000" pitchFamily="2" charset="0"/>
              </a:rPr>
              <a:t> et </a:t>
            </a:r>
            <a:r>
              <a:rPr lang="fr-FR" b="1" i="0" dirty="0" err="1">
                <a:solidFill>
                  <a:srgbClr val="000000"/>
                </a:solidFill>
                <a:effectLst/>
                <a:latin typeface="Oxygen" panose="02000503000000000000" pitchFamily="2" charset="0"/>
              </a:rPr>
              <a:t>TensorFlow</a:t>
            </a:r>
            <a:r>
              <a:rPr lang="fr-FR" b="0" i="0" dirty="0">
                <a:solidFill>
                  <a:srgbClr val="000000"/>
                </a:solidFill>
                <a:effectLst/>
                <a:latin typeface="Oxygen" panose="02000503000000000000" pitchFamily="2" charset="0"/>
              </a:rPr>
              <a:t> sont parmi les plus populaires :</a:t>
            </a:r>
          </a:p>
          <a:p>
            <a:pPr lvl="2" algn="just" fontAlgn="base">
              <a:buFont typeface="Arial" panose="020B0604020202020204" pitchFamily="34" charset="0"/>
              <a:buChar char="•"/>
            </a:pPr>
            <a:r>
              <a:rPr lang="fr-FR" b="1" i="0" dirty="0" err="1">
                <a:solidFill>
                  <a:srgbClr val="000000"/>
                </a:solidFill>
                <a:effectLst/>
                <a:latin typeface="Oxygen" panose="02000503000000000000" pitchFamily="2" charset="0"/>
              </a:rPr>
              <a:t>scikit-learn</a:t>
            </a:r>
            <a:r>
              <a:rPr lang="fr-FR" b="1" i="0" dirty="0">
                <a:solidFill>
                  <a:srgbClr val="000000"/>
                </a:solidFill>
                <a:effectLst/>
                <a:latin typeface="Oxygen" panose="02000503000000000000" pitchFamily="2" charset="0"/>
              </a:rPr>
              <a:t> </a:t>
            </a:r>
            <a:r>
              <a:rPr lang="fr-FR" b="0" i="0" dirty="0">
                <a:solidFill>
                  <a:srgbClr val="000000"/>
                </a:solidFill>
                <a:effectLst/>
                <a:latin typeface="Oxygen" panose="02000503000000000000" pitchFamily="2" charset="0"/>
              </a:rPr>
              <a:t>est livré avec certains des algorithmes les plus populaires d’apprentissage automatique intégrés. J’ai mentionné certains d’entre eux ci-dessus.</a:t>
            </a:r>
          </a:p>
          <a:p>
            <a:pPr lvl="2" algn="just" fontAlgn="base">
              <a:buFont typeface="Arial" panose="020B0604020202020204" pitchFamily="34" charset="0"/>
              <a:buChar char="•"/>
            </a:pPr>
            <a:r>
              <a:rPr lang="fr-FR" b="1" i="0" dirty="0" err="1">
                <a:solidFill>
                  <a:srgbClr val="000000"/>
                </a:solidFill>
                <a:effectLst/>
                <a:latin typeface="Oxygen" panose="02000503000000000000" pitchFamily="2" charset="0"/>
              </a:rPr>
              <a:t>TensorFlow</a:t>
            </a:r>
            <a:r>
              <a:rPr lang="fr-FR" b="1" i="0" dirty="0">
                <a:solidFill>
                  <a:srgbClr val="000000"/>
                </a:solidFill>
                <a:effectLst/>
                <a:latin typeface="Oxygen" panose="02000503000000000000" pitchFamily="2" charset="0"/>
              </a:rPr>
              <a:t> </a:t>
            </a:r>
            <a:r>
              <a:rPr lang="fr-FR" b="0" i="0" dirty="0">
                <a:solidFill>
                  <a:srgbClr val="000000"/>
                </a:solidFill>
                <a:effectLst/>
                <a:latin typeface="Oxygen" panose="02000503000000000000" pitchFamily="2" charset="0"/>
              </a:rPr>
              <a:t>est plutôt une bibliothèque de bas niveau qui vous permet de créer des algorithmes de machine </a:t>
            </a:r>
            <a:r>
              <a:rPr lang="fr-FR" b="0" i="0" dirty="0" err="1">
                <a:solidFill>
                  <a:srgbClr val="000000"/>
                </a:solidFill>
                <a:effectLst/>
                <a:latin typeface="Oxygen" panose="02000503000000000000" pitchFamily="2" charset="0"/>
              </a:rPr>
              <a:t>learning</a:t>
            </a:r>
            <a:r>
              <a:rPr lang="fr-FR" b="0" i="0" dirty="0">
                <a:solidFill>
                  <a:srgbClr val="000000"/>
                </a:solidFill>
                <a:effectLst/>
                <a:latin typeface="Oxygen" panose="02000503000000000000" pitchFamily="2" charset="0"/>
              </a:rPr>
              <a:t> personnalisés.</a:t>
            </a:r>
          </a:p>
          <a:p>
            <a:pPr lvl="2" algn="just" fontAlgn="base">
              <a:buFont typeface="Arial" panose="020B0604020202020204" pitchFamily="34" charset="0"/>
              <a:buChar char="•"/>
            </a:pPr>
            <a:endParaRPr lang="fr-FR" b="0" i="0" dirty="0">
              <a:solidFill>
                <a:srgbClr val="000000"/>
              </a:solidFill>
              <a:effectLst/>
              <a:latin typeface="Oxygen" panose="02000503000000000000" pitchFamily="2" charset="0"/>
            </a:endParaRPr>
          </a:p>
          <a:p>
            <a:endParaRPr lang="fr-FR" b="0" i="0" dirty="0">
              <a:solidFill>
                <a:srgbClr val="000000"/>
              </a:solidFill>
              <a:effectLst/>
              <a:latin typeface="Metropolis"/>
            </a:endParaRPr>
          </a:p>
          <a:p>
            <a:pPr algn="just" fontAlgn="base"/>
            <a:r>
              <a:rPr lang="fr-FR" b="1" i="0" dirty="0">
                <a:solidFill>
                  <a:srgbClr val="000000"/>
                </a:solidFill>
                <a:effectLst/>
                <a:latin typeface="Metropolis"/>
              </a:rPr>
              <a:t>Scripting</a:t>
            </a:r>
            <a:r>
              <a:rPr lang="fr-FR" b="0" i="0" dirty="0">
                <a:solidFill>
                  <a:srgbClr val="000000"/>
                </a:solidFill>
                <a:effectLst/>
                <a:latin typeface="Metropolis"/>
              </a:rPr>
              <a:t>: </a:t>
            </a:r>
            <a:r>
              <a:rPr lang="fr-FR" b="0" i="0" dirty="0">
                <a:solidFill>
                  <a:srgbClr val="000000"/>
                </a:solidFill>
                <a:effectLst/>
                <a:latin typeface="Oxygen" panose="02000503000000000000" pitchFamily="2" charset="0"/>
              </a:rPr>
              <a:t>L’écriture de scripts fait généralement référence à l’écriture de petits programmes conçus pour automatiser des tâches simples. Un script, c’est un mot balise pour dire petit bout de programme écrit un peu comme ça au fil de l’eau pour automatiser des tâches rébarbatives. C’est un programme alors ? Oui, mais la frontière n’est pas vraiment bien définie. Parmi des exemples de scripts courants, on peut citer :</a:t>
            </a:r>
          </a:p>
          <a:p>
            <a:pPr lvl="2" algn="just" fontAlgn="base">
              <a:buFont typeface="Arial" panose="020B0604020202020204" pitchFamily="34" charset="0"/>
              <a:buChar char="•"/>
            </a:pPr>
            <a:r>
              <a:rPr lang="fr-FR" b="0" i="0" dirty="0">
                <a:solidFill>
                  <a:srgbClr val="000000"/>
                </a:solidFill>
                <a:effectLst/>
                <a:latin typeface="Oxygen" panose="02000503000000000000" pitchFamily="2" charset="0"/>
              </a:rPr>
              <a:t>Le tri automatique de mails</a:t>
            </a:r>
          </a:p>
          <a:p>
            <a:pPr lvl="2" algn="just" fontAlgn="base">
              <a:buFont typeface="Arial" panose="020B0604020202020204" pitchFamily="34" charset="0"/>
              <a:buChar char="•"/>
            </a:pPr>
            <a:r>
              <a:rPr lang="fr-FR" b="0" i="0" dirty="0">
                <a:solidFill>
                  <a:srgbClr val="000000"/>
                </a:solidFill>
                <a:effectLst/>
                <a:latin typeface="Oxygen" panose="02000503000000000000" pitchFamily="2" charset="0"/>
              </a:rPr>
              <a:t>La manipulation de fichiers (renommage, nettoyage, …)</a:t>
            </a:r>
          </a:p>
          <a:p>
            <a:pPr lvl="2" algn="just" fontAlgn="base">
              <a:buFont typeface="Arial" panose="020B0604020202020204" pitchFamily="34" charset="0"/>
              <a:buChar char="•"/>
            </a:pPr>
            <a:r>
              <a:rPr lang="fr-FR" b="0" i="0" dirty="0">
                <a:solidFill>
                  <a:srgbClr val="000000"/>
                </a:solidFill>
                <a:effectLst/>
                <a:latin typeface="Oxygen" panose="02000503000000000000" pitchFamily="2" charset="0"/>
              </a:rPr>
              <a:t>La modification d’images (trims, filtres, …)</a:t>
            </a:r>
          </a:p>
          <a:p>
            <a:pPr algn="just" fontAlgn="base"/>
            <a:endParaRPr lang="fr-FR" b="0" i="0" dirty="0">
              <a:solidFill>
                <a:srgbClr val="000000"/>
              </a:solidFill>
              <a:effectLst/>
              <a:latin typeface="Metropolis"/>
            </a:endParaRPr>
          </a:p>
          <a:p>
            <a:r>
              <a:rPr lang="fr-FR" b="1" i="0" dirty="0">
                <a:solidFill>
                  <a:srgbClr val="000000"/>
                </a:solidFill>
                <a:effectLst/>
                <a:latin typeface="Metropolis"/>
              </a:rPr>
              <a:t>Python est majoritairement utilisé dans l’écriture de scripts qui permettent l’automatisation de systèmes de fichiers</a:t>
            </a:r>
            <a:r>
              <a:rPr lang="fr-FR" b="0" i="0" dirty="0">
                <a:solidFill>
                  <a:srgbClr val="000000"/>
                </a:solidFill>
                <a:effectLst/>
                <a:latin typeface="Metropolis"/>
              </a:rPr>
              <a:t>. Cependant, c’est loin d’être les seules utilités de ce langage.</a:t>
            </a:r>
          </a:p>
          <a:p>
            <a:r>
              <a:rPr lang="fr-FR" b="0" i="0" dirty="0">
                <a:solidFill>
                  <a:srgbClr val="000000"/>
                </a:solidFill>
                <a:effectLst/>
                <a:latin typeface="Metropolis"/>
              </a:rPr>
              <a:t>Python est aussi utilisé pour</a:t>
            </a:r>
            <a:r>
              <a:rPr lang="fr-FR" b="1" i="0" dirty="0">
                <a:solidFill>
                  <a:srgbClr val="6E4BEC"/>
                </a:solidFill>
                <a:effectLst/>
                <a:latin typeface="inherit"/>
              </a:rPr>
              <a:t> développer des applications</a:t>
            </a:r>
            <a:r>
              <a:rPr lang="fr-FR" b="0" i="0" dirty="0">
                <a:solidFill>
                  <a:srgbClr val="000000"/>
                </a:solidFill>
                <a:effectLst/>
                <a:latin typeface="Metropolis"/>
              </a:rPr>
              <a:t> (les développeurs des applications de Spotify et Dropbox ont eu largement recours à ce langage par exemple), pour </a:t>
            </a:r>
            <a:r>
              <a:rPr lang="fr-FR" b="1" i="0" dirty="0">
                <a:solidFill>
                  <a:srgbClr val="6E4BEC"/>
                </a:solidFill>
                <a:effectLst/>
                <a:latin typeface="inherit"/>
              </a:rPr>
              <a:t>la création de services web ou de REST API</a:t>
            </a:r>
            <a:r>
              <a:rPr lang="fr-FR" b="0" i="0" dirty="0">
                <a:solidFill>
                  <a:srgbClr val="000000"/>
                </a:solidFill>
                <a:effectLst/>
                <a:latin typeface="Metropolis"/>
              </a:rPr>
              <a:t>, ou encore dans</a:t>
            </a:r>
            <a:r>
              <a:rPr lang="fr-FR" b="1" i="0" dirty="0">
                <a:solidFill>
                  <a:srgbClr val="6E4BEC"/>
                </a:solidFill>
                <a:effectLst/>
                <a:latin typeface="inherit"/>
              </a:rPr>
              <a:t> la métaprogrammation et la génération de code</a:t>
            </a:r>
            <a:r>
              <a:rPr lang="fr-FR" b="0" i="0" dirty="0">
                <a:solidFill>
                  <a:srgbClr val="000000"/>
                </a:solidFill>
                <a:effectLst/>
                <a:latin typeface="Metropolis"/>
              </a:rPr>
              <a:t>. De plus, le langage de programmation Python est </a:t>
            </a:r>
            <a:r>
              <a:rPr lang="fr-FR" b="1" i="0" dirty="0">
                <a:solidFill>
                  <a:srgbClr val="6E4BEC"/>
                </a:solidFill>
                <a:effectLst/>
                <a:latin typeface="inherit"/>
              </a:rPr>
              <a:t>de plus en plus populaire dans le domaine de l’analyse de données et l’intelligence artificielle</a:t>
            </a:r>
            <a:r>
              <a:rPr lang="fr-FR" b="0" i="0" dirty="0">
                <a:solidFill>
                  <a:srgbClr val="000000"/>
                </a:solidFill>
                <a:effectLst/>
                <a:latin typeface="Metropolis"/>
              </a:rPr>
              <a:t>, car il permet de trier et ordonner des données pour pouvoir en tirer davantage de ressources. </a:t>
            </a:r>
          </a:p>
          <a:p>
            <a:endParaRPr lang="fr-FR" b="0" i="0" dirty="0">
              <a:solidFill>
                <a:srgbClr val="000000"/>
              </a:solidFill>
              <a:effectLst/>
              <a:latin typeface="Metropolis"/>
            </a:endParaRPr>
          </a:p>
          <a:p>
            <a:pPr algn="l"/>
            <a:r>
              <a:rPr lang="fr-FR" b="0" i="0" dirty="0">
                <a:solidFill>
                  <a:srgbClr val="151515"/>
                </a:solidFill>
                <a:effectLst/>
                <a:latin typeface="RedHatText"/>
              </a:rPr>
              <a:t>Une API REST (également appelée API RESTful) est une interface de programmation d'application (API ou API web) qui respecte les contraintes du style d'architecture REST et permet d'interagir avec les services web RESTful. L'architecture REST (</a:t>
            </a:r>
            <a:r>
              <a:rPr lang="fr-FR" b="0" i="0" dirty="0" err="1">
                <a:solidFill>
                  <a:srgbClr val="151515"/>
                </a:solidFill>
                <a:effectLst/>
                <a:latin typeface="RedHatText"/>
              </a:rPr>
              <a:t>Representational</a:t>
            </a:r>
            <a:r>
              <a:rPr lang="fr-FR" b="0" i="0" dirty="0">
                <a:solidFill>
                  <a:srgbClr val="151515"/>
                </a:solidFill>
                <a:effectLst/>
                <a:latin typeface="RedHatText"/>
              </a:rPr>
              <a:t> State Transfer) a été créée par l'informaticien Roy Fielding.</a:t>
            </a:r>
            <a:endParaRPr lang="fr-FR" b="0" i="0" dirty="0">
              <a:solidFill>
                <a:srgbClr val="333333"/>
              </a:solidFill>
              <a:effectLst/>
              <a:latin typeface="Filson"/>
            </a:endParaRPr>
          </a:p>
          <a:p>
            <a:pPr algn="l"/>
            <a:r>
              <a:rPr lang="fr-FR" i="0" dirty="0">
                <a:solidFill>
                  <a:srgbClr val="151515"/>
                </a:solidFill>
                <a:effectLst/>
                <a:latin typeface="RedHatText"/>
              </a:rPr>
              <a:t>Une </a:t>
            </a:r>
            <a:r>
              <a:rPr lang="fr-FR" b="1" i="0" dirty="0">
                <a:solidFill>
                  <a:srgbClr val="151515"/>
                </a:solidFill>
                <a:effectLst/>
                <a:latin typeface="RedHatText"/>
              </a:rPr>
              <a:t>API est un ensemble de définitions et de protocoles qui facilite la création et l'intégration de logiciels d'applications</a:t>
            </a:r>
            <a:r>
              <a:rPr lang="fr-FR" i="0" dirty="0">
                <a:solidFill>
                  <a:srgbClr val="151515"/>
                </a:solidFill>
                <a:effectLst/>
                <a:latin typeface="RedHatText"/>
              </a:rPr>
              <a:t>. </a:t>
            </a:r>
            <a:r>
              <a:rPr lang="fr-FR" b="1" i="0" dirty="0">
                <a:solidFill>
                  <a:srgbClr val="151515"/>
                </a:solidFill>
                <a:effectLst/>
                <a:latin typeface="var(--pfe-theme--font-family,;"/>
              </a:rPr>
              <a:t>Elle est parfois considérée comme un contrat entre un fournisseur d'informations et un utilisateur d'informations,</a:t>
            </a:r>
            <a:r>
              <a:rPr lang="fr-FR" b="1" i="0" dirty="0">
                <a:solidFill>
                  <a:srgbClr val="151515"/>
                </a:solidFill>
                <a:effectLst/>
                <a:latin typeface="RedHatText"/>
              </a:rPr>
              <a:t> qui permet de définir le contenu demandé au consommateur (l'appel) et le contenu demandé au producteur (la réponse).</a:t>
            </a:r>
            <a:r>
              <a:rPr lang="fr-FR" b="1" i="0" dirty="0">
                <a:solidFill>
                  <a:srgbClr val="151515"/>
                </a:solidFill>
                <a:effectLst/>
                <a:latin typeface="var(--pfe-theme--font-family,;"/>
              </a:rPr>
              <a:t> </a:t>
            </a:r>
            <a:r>
              <a:rPr lang="fr-FR" i="0" dirty="0">
                <a:solidFill>
                  <a:srgbClr val="151515"/>
                </a:solidFill>
                <a:effectLst/>
                <a:latin typeface="var(--pfe-theme--font-family,;"/>
              </a:rPr>
              <a:t>Par exemple, l'API conçue pour un service de météo peut demander à l'utilisateur de fournir un code postal et au producteur de renvoyer une réponse en deux parties : la première concernant la température maximale et la seconde la température minimale.</a:t>
            </a:r>
          </a:p>
          <a:p>
            <a:pPr algn="l"/>
            <a:endParaRPr lang="fr-FR" i="0" dirty="0">
              <a:solidFill>
                <a:srgbClr val="151515"/>
              </a:solidFill>
              <a:effectLst/>
              <a:latin typeface="RedHatText"/>
            </a:endParaRPr>
          </a:p>
          <a:p>
            <a:pPr algn="l"/>
            <a:r>
              <a:rPr lang="fr-FR" i="0" dirty="0">
                <a:solidFill>
                  <a:srgbClr val="151515"/>
                </a:solidFill>
                <a:effectLst/>
                <a:latin typeface="RedHatText"/>
              </a:rPr>
              <a:t>En d'autres termes, lorsque vous souhaitez interagir avec un ordinateur ou un système pour récupérer des informations ou exécuter une fonction, une API permet d'indiquer au système ce que vous attendez de lui, afin qu'il puisse comprendre votre demande et y répondre. </a:t>
            </a:r>
          </a:p>
          <a:p>
            <a:pPr algn="l"/>
            <a:r>
              <a:rPr lang="fr-FR" i="0" dirty="0">
                <a:solidFill>
                  <a:srgbClr val="151515"/>
                </a:solidFill>
                <a:effectLst/>
                <a:latin typeface="RedHatText"/>
              </a:rPr>
              <a:t>Vous pouvez vous représenter une API comme un médiateur entre les utilisateurs ou clients et les ressources ou services web auxquels ils souhaitent accéder. Pour une entreprise, c'est aussi une solution pour partager des ressources et des informations, tout en maintenant un certain niveau de sécurité, de contrôle et d'authentification, en déterminant qui est autorisé à accéder à quoi. </a:t>
            </a:r>
          </a:p>
          <a:p>
            <a:endParaRPr lang="fr-FR" b="0" i="0" dirty="0">
              <a:solidFill>
                <a:srgbClr val="000000"/>
              </a:solidFill>
              <a:effectLst/>
              <a:latin typeface="Metropolis"/>
            </a:endParaRPr>
          </a:p>
          <a:p>
            <a:endParaRPr lang="fr-FR" b="0" i="0" dirty="0">
              <a:solidFill>
                <a:srgbClr val="000000"/>
              </a:solidFill>
              <a:effectLst/>
              <a:latin typeface="Metropolis"/>
            </a:endParaRPr>
          </a:p>
          <a:p>
            <a:pPr fontAlgn="base"/>
            <a:r>
              <a:rPr lang="fr-FR" b="1" dirty="0">
                <a:solidFill>
                  <a:srgbClr val="000000"/>
                </a:solidFill>
                <a:effectLst/>
                <a:latin typeface="Abhaya Libre"/>
              </a:rPr>
              <a:t>Le rôle de Python dans la Data Science et l’Intelligence Artificielle</a:t>
            </a:r>
          </a:p>
          <a:p>
            <a:pPr fontAlgn="base"/>
            <a:r>
              <a:rPr lang="fr-FR" b="0" dirty="0">
                <a:solidFill>
                  <a:srgbClr val="000000"/>
                </a:solidFill>
                <a:effectLst/>
                <a:latin typeface="inherit"/>
              </a:rPr>
              <a:t>Python est particulièrement apprécié par les développeurs d’application en sciences de données et en intelligence artificielle. En effet, Python est un langage qui prend en charge </a:t>
            </a:r>
            <a:r>
              <a:rPr lang="fr-FR" b="1" dirty="0">
                <a:solidFill>
                  <a:srgbClr val="6E4BEC"/>
                </a:solidFill>
                <a:effectLst/>
                <a:latin typeface="inherit"/>
              </a:rPr>
              <a:t>la gestion et la manipulation de données volumineuses</a:t>
            </a:r>
            <a:r>
              <a:rPr lang="fr-FR" b="0" dirty="0">
                <a:solidFill>
                  <a:srgbClr val="000000"/>
                </a:solidFill>
                <a:effectLst/>
                <a:latin typeface="inherit"/>
              </a:rPr>
              <a:t> et certaines de ses fonctions gèrent </a:t>
            </a:r>
            <a:r>
              <a:rPr lang="fr-FR" b="1" dirty="0">
                <a:solidFill>
                  <a:srgbClr val="6E4BEC"/>
                </a:solidFill>
                <a:effectLst/>
                <a:latin typeface="inherit"/>
              </a:rPr>
              <a:t>le traitement d’informations multiples de manière automatisée</a:t>
            </a:r>
            <a:r>
              <a:rPr lang="fr-FR" b="0" dirty="0">
                <a:solidFill>
                  <a:srgbClr val="000000"/>
                </a:solidFill>
                <a:effectLst/>
                <a:latin typeface="inherit"/>
              </a:rPr>
              <a:t> ainsi que la collecte et le nettoyage de données. Il permet notamment </a:t>
            </a:r>
            <a:r>
              <a:rPr lang="fr-FR" b="1" dirty="0">
                <a:solidFill>
                  <a:srgbClr val="6E4BEC"/>
                </a:solidFill>
                <a:effectLst/>
                <a:latin typeface="inherit"/>
              </a:rPr>
              <a:t>la modélisation de ces données</a:t>
            </a:r>
            <a:r>
              <a:rPr lang="fr-FR" b="0" dirty="0">
                <a:solidFill>
                  <a:srgbClr val="000000"/>
                </a:solidFill>
                <a:effectLst/>
                <a:latin typeface="inherit"/>
              </a:rPr>
              <a:t> et est très utilisé en</a:t>
            </a:r>
            <a:r>
              <a:rPr lang="fr-FR" b="1" u="none" strike="noStrike" dirty="0">
                <a:solidFill>
                  <a:srgbClr val="17369B"/>
                </a:solidFill>
                <a:effectLst/>
                <a:latin typeface="inherit"/>
                <a:hlinkClick r:id="rId3"/>
              </a:rPr>
              <a:t> Data </a:t>
            </a:r>
            <a:r>
              <a:rPr lang="fr-FR" b="1" u="none" strike="noStrike" dirty="0" err="1">
                <a:solidFill>
                  <a:srgbClr val="17369B"/>
                </a:solidFill>
                <a:effectLst/>
                <a:latin typeface="inherit"/>
                <a:hlinkClick r:id="rId3"/>
              </a:rPr>
              <a:t>Visualization</a:t>
            </a:r>
            <a:r>
              <a:rPr lang="fr-FR" b="0" dirty="0">
                <a:solidFill>
                  <a:srgbClr val="000000"/>
                </a:solidFill>
                <a:effectLst/>
                <a:latin typeface="inherit"/>
              </a:rPr>
              <a:t>. </a:t>
            </a:r>
            <a:endParaRPr lang="fr-FR" dirty="0">
              <a:effectLst/>
              <a:latin typeface="inherit"/>
            </a:endParaRPr>
          </a:p>
          <a:p>
            <a:pPr fontAlgn="base"/>
            <a:r>
              <a:rPr lang="fr-FR" b="0" dirty="0">
                <a:solidFill>
                  <a:srgbClr val="000000"/>
                </a:solidFill>
                <a:effectLst/>
                <a:latin typeface="inherit"/>
              </a:rPr>
              <a:t>La programmation Python et </a:t>
            </a:r>
            <a:r>
              <a:rPr lang="fr-FR" b="1" u="none" strike="noStrike" dirty="0">
                <a:solidFill>
                  <a:srgbClr val="17369B"/>
                </a:solidFill>
                <a:effectLst/>
                <a:latin typeface="inherit"/>
                <a:hlinkClick r:id="rId4"/>
              </a:rPr>
              <a:t>les différents packages et bibliothèques de science de données qui y sont associés</a:t>
            </a:r>
            <a:r>
              <a:rPr lang="fr-FR" b="0" dirty="0">
                <a:solidFill>
                  <a:srgbClr val="000000"/>
                </a:solidFill>
                <a:effectLst/>
                <a:latin typeface="inherit"/>
              </a:rPr>
              <a:t>, comme Panda ou Agate, sont particulièrement appréciés par les développeurs d’application. La première permet notamment</a:t>
            </a:r>
            <a:r>
              <a:rPr lang="fr-FR" dirty="0">
                <a:solidFill>
                  <a:srgbClr val="000000"/>
                </a:solidFill>
                <a:effectLst/>
                <a:latin typeface="inherit"/>
              </a:rPr>
              <a:t> </a:t>
            </a:r>
            <a:r>
              <a:rPr lang="fr-FR" b="1" dirty="0">
                <a:solidFill>
                  <a:srgbClr val="6E4BEC"/>
                </a:solidFill>
                <a:effectLst/>
                <a:latin typeface="inherit"/>
              </a:rPr>
              <a:t>de lire des données en provenance de nombreuses sources</a:t>
            </a:r>
            <a:r>
              <a:rPr lang="fr-FR" b="0" dirty="0">
                <a:solidFill>
                  <a:srgbClr val="000000"/>
                </a:solidFill>
                <a:effectLst/>
                <a:latin typeface="inherit"/>
              </a:rPr>
              <a:t>, organiser ces sources de manière précise, et ainsi </a:t>
            </a:r>
            <a:r>
              <a:rPr lang="fr-FR" b="1" dirty="0">
                <a:solidFill>
                  <a:srgbClr val="6E4BEC"/>
                </a:solidFill>
                <a:effectLst/>
                <a:latin typeface="inherit"/>
              </a:rPr>
              <a:t>effectuer des analyses pointues</a:t>
            </a:r>
            <a:r>
              <a:rPr lang="fr-FR" b="0" dirty="0">
                <a:solidFill>
                  <a:srgbClr val="000000"/>
                </a:solidFill>
                <a:effectLst/>
                <a:latin typeface="inherit"/>
              </a:rPr>
              <a:t> axées sur les questions auxquelles on souhaite obtenir des réponses. </a:t>
            </a:r>
            <a:endParaRPr lang="fr-FR" dirty="0">
              <a:effectLst/>
              <a:latin typeface="inherit"/>
            </a:endParaRPr>
          </a:p>
          <a:p>
            <a:pPr fontAlgn="base"/>
            <a:r>
              <a:rPr lang="fr-FR" b="0" dirty="0">
                <a:solidFill>
                  <a:srgbClr val="000000"/>
                </a:solidFill>
                <a:effectLst/>
                <a:latin typeface="inherit"/>
              </a:rPr>
              <a:t>Également conçue pour résoudre des problèmes d’analyse de données, Agate propose des fonctionnalités d’analyse et de comparaison de tableaux Excel, ainsi que la réalisation de calculs statistiques sur une base de données. Ses fonctionnalités de visualisations de données permettent de </a:t>
            </a:r>
            <a:r>
              <a:rPr lang="fr-FR" b="1" dirty="0">
                <a:solidFill>
                  <a:srgbClr val="6E4BEC"/>
                </a:solidFill>
                <a:effectLst/>
                <a:latin typeface="inherit"/>
              </a:rPr>
              <a:t>comprendre facilement des résultats d’analyse en un coup d’œil.</a:t>
            </a:r>
            <a:r>
              <a:rPr lang="fr-FR" b="1" dirty="0">
                <a:solidFill>
                  <a:srgbClr val="000000"/>
                </a:solidFill>
                <a:effectLst/>
                <a:latin typeface="inherit"/>
              </a:rPr>
              <a:t> </a:t>
            </a:r>
            <a:endParaRPr lang="fr-FR" dirty="0">
              <a:effectLst/>
              <a:latin typeface="inherit"/>
            </a:endParaRPr>
          </a:p>
          <a:p>
            <a:pPr fontAlgn="base"/>
            <a:r>
              <a:rPr lang="fr-FR" b="0" dirty="0">
                <a:solidFill>
                  <a:srgbClr val="000000"/>
                </a:solidFill>
                <a:effectLst/>
                <a:latin typeface="inherit"/>
              </a:rPr>
              <a:t>Pour la visualisation on retiendra aussi la </a:t>
            </a:r>
            <a:r>
              <a:rPr lang="fr-FR" b="1" dirty="0">
                <a:solidFill>
                  <a:srgbClr val="6E4BEC"/>
                </a:solidFill>
                <a:effectLst/>
                <a:latin typeface="inherit"/>
              </a:rPr>
              <a:t>bibliothèque Bokeh</a:t>
            </a:r>
            <a:r>
              <a:rPr lang="fr-FR" b="0" dirty="0">
                <a:solidFill>
                  <a:srgbClr val="000000"/>
                </a:solidFill>
                <a:effectLst/>
                <a:latin typeface="inherit"/>
              </a:rPr>
              <a:t> qui, conjointement avec Agate, est un outil idéal pour</a:t>
            </a:r>
            <a:r>
              <a:rPr lang="fr-FR" dirty="0">
                <a:solidFill>
                  <a:srgbClr val="000000"/>
                </a:solidFill>
                <a:effectLst/>
                <a:latin typeface="inherit"/>
              </a:rPr>
              <a:t> </a:t>
            </a:r>
            <a:r>
              <a:rPr lang="fr-FR" b="1" dirty="0">
                <a:solidFill>
                  <a:srgbClr val="6E4BEC"/>
                </a:solidFill>
                <a:effectLst/>
                <a:latin typeface="inherit"/>
              </a:rPr>
              <a:t>créer des interfaces graphiques </a:t>
            </a:r>
            <a:r>
              <a:rPr lang="fr-FR" b="0" dirty="0">
                <a:solidFill>
                  <a:srgbClr val="000000"/>
                </a:solidFill>
                <a:effectLst/>
                <a:latin typeface="inherit"/>
              </a:rPr>
              <a:t>et ainsi harmoniser la visualisation d’ensembles de données. </a:t>
            </a:r>
          </a:p>
          <a:p>
            <a:pPr fontAlgn="base"/>
            <a:endParaRPr lang="fr-FR" dirty="0">
              <a:effectLst/>
              <a:latin typeface="inherit"/>
            </a:endParaRPr>
          </a:p>
          <a:p>
            <a:pPr fontAlgn="base"/>
            <a:r>
              <a:rPr lang="fr-FR" b="0" dirty="0">
                <a:solidFill>
                  <a:srgbClr val="000000"/>
                </a:solidFill>
                <a:effectLst/>
                <a:latin typeface="inherit"/>
              </a:rPr>
              <a:t>De plus, grâce aux différents </a:t>
            </a:r>
            <a:r>
              <a:rPr lang="fr-FR" b="0" dirty="0" err="1">
                <a:solidFill>
                  <a:srgbClr val="000000"/>
                </a:solidFill>
                <a:effectLst/>
                <a:latin typeface="inherit"/>
              </a:rPr>
              <a:t>frameworks</a:t>
            </a:r>
            <a:r>
              <a:rPr lang="fr-FR" b="0" dirty="0">
                <a:solidFill>
                  <a:srgbClr val="000000"/>
                </a:solidFill>
                <a:effectLst/>
                <a:latin typeface="inherit"/>
              </a:rPr>
              <a:t> de tests, tels que les tests unitaires (</a:t>
            </a:r>
            <a:r>
              <a:rPr lang="fr-FR" b="0" dirty="0" err="1">
                <a:solidFill>
                  <a:srgbClr val="000000"/>
                </a:solidFill>
                <a:effectLst/>
                <a:latin typeface="inherit"/>
              </a:rPr>
              <a:t>unitests</a:t>
            </a:r>
            <a:r>
              <a:rPr lang="fr-FR" b="0" dirty="0">
                <a:solidFill>
                  <a:srgbClr val="000000"/>
                </a:solidFill>
                <a:effectLst/>
                <a:latin typeface="inherit"/>
              </a:rPr>
              <a:t>) ou </a:t>
            </a:r>
            <a:r>
              <a:rPr lang="fr-FR" b="0" dirty="0" err="1">
                <a:solidFill>
                  <a:srgbClr val="000000"/>
                </a:solidFill>
                <a:effectLst/>
                <a:latin typeface="inherit"/>
              </a:rPr>
              <a:t>pytests</a:t>
            </a:r>
            <a:r>
              <a:rPr lang="fr-FR" b="0" dirty="0">
                <a:solidFill>
                  <a:srgbClr val="000000"/>
                </a:solidFill>
                <a:effectLst/>
                <a:latin typeface="inherit"/>
              </a:rPr>
              <a:t>, il est possible </a:t>
            </a:r>
            <a:r>
              <a:rPr lang="fr-FR" b="1" dirty="0">
                <a:solidFill>
                  <a:srgbClr val="6E4BEC"/>
                </a:solidFill>
                <a:effectLst/>
                <a:latin typeface="inherit"/>
              </a:rPr>
              <a:t>d’automatiser des tests internes à la programmation</a:t>
            </a:r>
            <a:r>
              <a:rPr lang="fr-FR" b="0" dirty="0">
                <a:solidFill>
                  <a:srgbClr val="000000"/>
                </a:solidFill>
                <a:effectLst/>
                <a:latin typeface="inherit"/>
              </a:rPr>
              <a:t> et ainsi </a:t>
            </a:r>
            <a:r>
              <a:rPr lang="fr-FR" b="1" dirty="0">
                <a:solidFill>
                  <a:srgbClr val="6E4BEC"/>
                </a:solidFill>
                <a:effectLst/>
                <a:latin typeface="inherit"/>
              </a:rPr>
              <a:t>éviter les erreurs de codage</a:t>
            </a:r>
            <a:r>
              <a:rPr lang="fr-FR" b="0" dirty="0">
                <a:solidFill>
                  <a:srgbClr val="000000"/>
                </a:solidFill>
                <a:effectLst/>
                <a:latin typeface="inherit"/>
              </a:rPr>
              <a:t>. Ce qui est particulièrement utile et rassurant quand on est débutant. </a:t>
            </a:r>
          </a:p>
          <a:p>
            <a:endParaRPr lang="fr-FR" dirty="0"/>
          </a:p>
        </p:txBody>
      </p:sp>
    </p:spTree>
    <p:extLst>
      <p:ext uri="{BB962C8B-B14F-4D97-AF65-F5344CB8AC3E}">
        <p14:creationId xmlns:p14="http://schemas.microsoft.com/office/powerpoint/2010/main" val="530960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b="0" i="0" dirty="0">
                <a:solidFill>
                  <a:srgbClr val="202124"/>
                </a:solidFill>
                <a:effectLst/>
                <a:latin typeface="arial" panose="020B0604020202020204" pitchFamily="34" charset="0"/>
              </a:rPr>
              <a:t>La </a:t>
            </a:r>
            <a:r>
              <a:rPr lang="fr-FR" b="1" i="0" dirty="0" err="1">
                <a:solidFill>
                  <a:srgbClr val="202124"/>
                </a:solidFill>
                <a:effectLst/>
                <a:latin typeface="arial" panose="020B0604020202020204" pitchFamily="34" charset="0"/>
              </a:rPr>
              <a:t>Dataframe</a:t>
            </a:r>
            <a:r>
              <a:rPr lang="fr-FR" b="0" i="0" dirty="0">
                <a:solidFill>
                  <a:srgbClr val="202124"/>
                </a:solidFill>
                <a:effectLst/>
                <a:latin typeface="arial" panose="020B0604020202020204" pitchFamily="34" charset="0"/>
              </a:rPr>
              <a:t> est une structure de données qui organise les données en lignes et en colonnes, ce qui en fait une structure de données bidimensionnelle. Vous pouvez l'imaginer comme une feuille de calcul ou une table SQL, ou encore un dictionnaire d'objets </a:t>
            </a:r>
            <a:r>
              <a:rPr lang="fr-FR" b="0" i="0" dirty="0" err="1">
                <a:solidFill>
                  <a:srgbClr val="202124"/>
                </a:solidFill>
                <a:effectLst/>
                <a:latin typeface="arial" panose="020B0604020202020204" pitchFamily="34" charset="0"/>
              </a:rPr>
              <a:t>Series</a:t>
            </a:r>
            <a:r>
              <a:rPr lang="fr-FR" b="0" i="0" dirty="0">
                <a:solidFill>
                  <a:srgbClr val="202124"/>
                </a:solidFill>
                <a:effectLst/>
                <a:latin typeface="arial" panose="020B0604020202020204" pitchFamily="34" charset="0"/>
              </a:rPr>
              <a:t>. </a:t>
            </a:r>
            <a:r>
              <a:rPr lang="fr-FR" b="1" i="0" dirty="0">
                <a:solidFill>
                  <a:srgbClr val="202124"/>
                </a:solidFill>
                <a:effectLst/>
                <a:latin typeface="arial" panose="020B0604020202020204" pitchFamily="34" charset="0"/>
              </a:rPr>
              <a:t>C'est</a:t>
            </a:r>
            <a:r>
              <a:rPr lang="fr-FR" b="0" i="0" dirty="0">
                <a:solidFill>
                  <a:srgbClr val="202124"/>
                </a:solidFill>
                <a:effectLst/>
                <a:latin typeface="arial" panose="020B0604020202020204" pitchFamily="34" charset="0"/>
              </a:rPr>
              <a:t> généralement l'objet </a:t>
            </a:r>
            <a:r>
              <a:rPr lang="fr-FR" b="1" i="0" dirty="0">
                <a:solidFill>
                  <a:srgbClr val="202124"/>
                </a:solidFill>
                <a:effectLst/>
                <a:latin typeface="arial" panose="020B0604020202020204" pitchFamily="34" charset="0"/>
              </a:rPr>
              <a:t>pandas</a:t>
            </a:r>
            <a:r>
              <a:rPr lang="fr-FR" b="0" i="0" dirty="0">
                <a:solidFill>
                  <a:srgbClr val="202124"/>
                </a:solidFill>
                <a:effectLst/>
                <a:latin typeface="arial" panose="020B0604020202020204" pitchFamily="34" charset="0"/>
              </a:rPr>
              <a:t> le plus utilisé.</a:t>
            </a:r>
            <a:endParaRPr lang="fr-FR" dirty="0"/>
          </a:p>
        </p:txBody>
      </p:sp>
    </p:spTree>
    <p:extLst>
      <p:ext uri="{BB962C8B-B14F-4D97-AF65-F5344CB8AC3E}">
        <p14:creationId xmlns:p14="http://schemas.microsoft.com/office/powerpoint/2010/main" val="3069052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r>
              <a:rPr lang="fr-FR" b="0" i="0" dirty="0">
                <a:solidFill>
                  <a:srgbClr val="333333"/>
                </a:solidFill>
                <a:effectLst/>
                <a:latin typeface="Filson"/>
              </a:rPr>
              <a:t>Si Python est utilisable dans autant de domaines, c’est grâce à la </a:t>
            </a:r>
            <a:r>
              <a:rPr lang="fr-FR" b="1" i="0" dirty="0">
                <a:solidFill>
                  <a:srgbClr val="333333"/>
                </a:solidFill>
                <a:effectLst/>
                <a:latin typeface="Filson"/>
              </a:rPr>
              <a:t>richesse de ses bibliothèques</a:t>
            </a:r>
            <a:r>
              <a:rPr lang="fr-FR" b="0" i="0" dirty="0">
                <a:solidFill>
                  <a:srgbClr val="333333"/>
                </a:solidFill>
                <a:effectLst/>
                <a:latin typeface="Filson"/>
              </a:rPr>
              <a:t> (ou « </a:t>
            </a:r>
            <a:r>
              <a:rPr lang="fr-FR" b="0" i="1" dirty="0">
                <a:solidFill>
                  <a:srgbClr val="333333"/>
                </a:solidFill>
                <a:effectLst/>
                <a:latin typeface="Filson"/>
              </a:rPr>
              <a:t>librairies </a:t>
            </a:r>
            <a:r>
              <a:rPr lang="fr-FR" b="0" i="0" dirty="0">
                <a:solidFill>
                  <a:srgbClr val="333333"/>
                </a:solidFill>
                <a:effectLst/>
                <a:latin typeface="Filson"/>
              </a:rPr>
              <a:t>» en anglais). </a:t>
            </a:r>
            <a:br>
              <a:rPr lang="fr-FR" b="0" i="0" dirty="0">
                <a:solidFill>
                  <a:srgbClr val="333333"/>
                </a:solidFill>
                <a:effectLst/>
                <a:latin typeface="Filson"/>
              </a:rPr>
            </a:br>
            <a:endParaRPr lang="fr-FR" b="0" i="0" dirty="0">
              <a:solidFill>
                <a:srgbClr val="333333"/>
              </a:solidFill>
              <a:effectLst/>
              <a:latin typeface="Filson"/>
            </a:endParaRPr>
          </a:p>
          <a:p>
            <a:pPr algn="l"/>
            <a:r>
              <a:rPr lang="fr-FR" b="0" i="0" dirty="0">
                <a:solidFill>
                  <a:srgbClr val="333333"/>
                </a:solidFill>
                <a:effectLst/>
                <a:latin typeface="Filson"/>
              </a:rPr>
              <a:t>Une </a:t>
            </a:r>
            <a:r>
              <a:rPr lang="fr-FR" b="1" i="0" u="none" strike="noStrike" dirty="0">
                <a:solidFill>
                  <a:srgbClr val="22E39E"/>
                </a:solidFill>
                <a:effectLst/>
                <a:latin typeface="Filson"/>
                <a:hlinkClick r:id="rId3"/>
              </a:rPr>
              <a:t>bibliothèque Python</a:t>
            </a:r>
            <a:r>
              <a:rPr lang="fr-FR" b="0" i="0" dirty="0">
                <a:solidFill>
                  <a:srgbClr val="333333"/>
                </a:solidFill>
                <a:effectLst/>
                <a:latin typeface="Filson"/>
              </a:rPr>
              <a:t> regroupe en un même endroit des fonctions qui ont une thématique commune. Ces fonctions n’existent pas dans le pack originel Python, mais elles ont été codées par des développeurs qui ont mis leur travail en open-source. </a:t>
            </a:r>
            <a:br>
              <a:rPr lang="fr-FR" b="0" i="0" dirty="0">
                <a:solidFill>
                  <a:srgbClr val="333333"/>
                </a:solidFill>
                <a:effectLst/>
                <a:latin typeface="Filson"/>
              </a:rPr>
            </a:br>
            <a:endParaRPr lang="fr-FR" b="0" i="0" dirty="0">
              <a:solidFill>
                <a:srgbClr val="333333"/>
              </a:solidFill>
              <a:effectLst/>
              <a:latin typeface="Filson"/>
            </a:endParaRPr>
          </a:p>
          <a:p>
            <a:pPr algn="l"/>
            <a:r>
              <a:rPr lang="fr-FR" b="0" i="0" dirty="0">
                <a:solidFill>
                  <a:srgbClr val="333333"/>
                </a:solidFill>
                <a:effectLst/>
                <a:latin typeface="Filson"/>
              </a:rPr>
              <a:t>Les bibliothèques Python les plus utilisées par les Data </a:t>
            </a:r>
            <a:r>
              <a:rPr lang="fr-FR" b="0" i="0" dirty="0" err="1">
                <a:solidFill>
                  <a:srgbClr val="333333"/>
                </a:solidFill>
                <a:effectLst/>
                <a:latin typeface="Filson"/>
              </a:rPr>
              <a:t>Analyst</a:t>
            </a:r>
            <a:r>
              <a:rPr lang="fr-FR" b="0" i="0" dirty="0">
                <a:solidFill>
                  <a:srgbClr val="333333"/>
                </a:solidFill>
                <a:effectLst/>
                <a:latin typeface="Filson"/>
              </a:rPr>
              <a:t> sont :</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0" i="0" dirty="0">
                <a:solidFill>
                  <a:srgbClr val="333333"/>
                </a:solidFill>
                <a:effectLst/>
                <a:latin typeface="Filson"/>
              </a:rPr>
              <a:t>‍</a:t>
            </a:r>
            <a:r>
              <a:rPr lang="fr-FR" b="1" i="0" dirty="0">
                <a:solidFill>
                  <a:srgbClr val="333333"/>
                </a:solidFill>
                <a:effectLst/>
                <a:latin typeface="Filson"/>
              </a:rPr>
              <a:t>Pandas</a:t>
            </a:r>
            <a:r>
              <a:rPr lang="fr-FR" b="0" i="0" dirty="0">
                <a:solidFill>
                  <a:srgbClr val="333333"/>
                </a:solidFill>
                <a:effectLst/>
                <a:latin typeface="Filson"/>
              </a:rPr>
              <a:t>, qui permet de manipuler et d’analyser des tables de données à la manière d’un « Excel sous stéroïdes ».</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1" i="0" dirty="0" err="1">
                <a:solidFill>
                  <a:srgbClr val="333333"/>
                </a:solidFill>
                <a:effectLst/>
                <a:latin typeface="Filson"/>
              </a:rPr>
              <a:t>NumPy</a:t>
            </a:r>
            <a:r>
              <a:rPr lang="fr-FR" b="0" i="0" dirty="0">
                <a:solidFill>
                  <a:srgbClr val="333333"/>
                </a:solidFill>
                <a:effectLst/>
                <a:latin typeface="Filson"/>
              </a:rPr>
              <a:t>, qui permet d’effectuer des calculs scientifiques (en particulier statistiques et </a:t>
            </a:r>
            <a:r>
              <a:rPr lang="fr-FR" b="0" i="0" dirty="0" err="1">
                <a:solidFill>
                  <a:srgbClr val="333333"/>
                </a:solidFill>
                <a:effectLst/>
                <a:latin typeface="Filson"/>
              </a:rPr>
              <a:t>probabilistiques</a:t>
            </a:r>
            <a:r>
              <a:rPr lang="fr-FR" b="0" i="0" dirty="0">
                <a:solidFill>
                  <a:srgbClr val="333333"/>
                </a:solidFill>
                <a:effectLst/>
                <a:latin typeface="Filson"/>
              </a:rPr>
              <a:t>).</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1" i="0" dirty="0" err="1">
                <a:solidFill>
                  <a:srgbClr val="333333"/>
                </a:solidFill>
                <a:effectLst/>
                <a:latin typeface="Filson"/>
              </a:rPr>
              <a:t>Scikit-Learn</a:t>
            </a:r>
            <a:r>
              <a:rPr lang="fr-FR" b="0" i="0" dirty="0">
                <a:solidFill>
                  <a:srgbClr val="333333"/>
                </a:solidFill>
                <a:effectLst/>
                <a:latin typeface="Filson"/>
              </a:rPr>
              <a:t> et </a:t>
            </a:r>
            <a:r>
              <a:rPr lang="fr-FR" b="1" i="0" dirty="0" err="1">
                <a:solidFill>
                  <a:srgbClr val="333333"/>
                </a:solidFill>
                <a:effectLst/>
                <a:latin typeface="Filson"/>
              </a:rPr>
              <a:t>Tensorflow</a:t>
            </a:r>
            <a:r>
              <a:rPr lang="fr-FR" b="0" i="0" dirty="0">
                <a:solidFill>
                  <a:srgbClr val="333333"/>
                </a:solidFill>
                <a:effectLst/>
                <a:latin typeface="Filson"/>
              </a:rPr>
              <a:t>, qui aident au développement de modèles de Machine Learning et de </a:t>
            </a:r>
            <a:r>
              <a:rPr lang="fr-FR" b="0" i="0" dirty="0" err="1">
                <a:solidFill>
                  <a:srgbClr val="333333"/>
                </a:solidFill>
                <a:effectLst/>
                <a:latin typeface="Filson"/>
              </a:rPr>
              <a:t>Deep</a:t>
            </a:r>
            <a:r>
              <a:rPr lang="fr-FR" b="0" i="0" dirty="0">
                <a:solidFill>
                  <a:srgbClr val="333333"/>
                </a:solidFill>
                <a:effectLst/>
                <a:latin typeface="Filson"/>
              </a:rPr>
              <a:t> Learning.</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1" i="0" dirty="0" err="1">
                <a:solidFill>
                  <a:srgbClr val="333333"/>
                </a:solidFill>
                <a:effectLst/>
                <a:latin typeface="Filson"/>
              </a:rPr>
              <a:t>Scrapy</a:t>
            </a:r>
            <a:r>
              <a:rPr lang="fr-FR" b="1" i="0" dirty="0">
                <a:solidFill>
                  <a:srgbClr val="333333"/>
                </a:solidFill>
                <a:effectLst/>
                <a:latin typeface="Filson"/>
              </a:rPr>
              <a:t> </a:t>
            </a:r>
            <a:r>
              <a:rPr lang="fr-FR" b="0" i="0" dirty="0">
                <a:solidFill>
                  <a:srgbClr val="333333"/>
                </a:solidFill>
                <a:effectLst/>
                <a:latin typeface="Filson"/>
              </a:rPr>
              <a:t>et </a:t>
            </a:r>
            <a:r>
              <a:rPr lang="fr-FR" b="1" i="0" dirty="0" err="1">
                <a:solidFill>
                  <a:srgbClr val="333333"/>
                </a:solidFill>
                <a:effectLst/>
                <a:latin typeface="Filson"/>
              </a:rPr>
              <a:t>BeautifulSoup</a:t>
            </a:r>
            <a:r>
              <a:rPr lang="fr-FR" b="0" i="0" dirty="0">
                <a:solidFill>
                  <a:srgbClr val="333333"/>
                </a:solidFill>
                <a:effectLst/>
                <a:latin typeface="Filson"/>
              </a:rPr>
              <a:t>, qui permettent d’extraire des données directement depuis le Web (ce qu’on appelle le « </a:t>
            </a:r>
            <a:r>
              <a:rPr lang="fr-FR" b="0" i="0" dirty="0" err="1">
                <a:solidFill>
                  <a:srgbClr val="333333"/>
                </a:solidFill>
                <a:effectLst/>
                <a:latin typeface="Filson"/>
              </a:rPr>
              <a:t>scraping</a:t>
            </a:r>
            <a:r>
              <a:rPr lang="fr-FR" b="0" i="0" dirty="0">
                <a:solidFill>
                  <a:srgbClr val="333333"/>
                </a:solidFill>
                <a:effectLst/>
                <a:latin typeface="Filson"/>
              </a:rPr>
              <a:t> »).</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1" i="0" dirty="0" err="1">
                <a:solidFill>
                  <a:srgbClr val="333333"/>
                </a:solidFill>
                <a:effectLst/>
                <a:latin typeface="Filson"/>
              </a:rPr>
              <a:t>Seaborn</a:t>
            </a:r>
            <a:r>
              <a:rPr lang="fr-FR" b="1" i="0" dirty="0">
                <a:solidFill>
                  <a:srgbClr val="333333"/>
                </a:solidFill>
                <a:effectLst/>
                <a:latin typeface="Filson"/>
              </a:rPr>
              <a:t> </a:t>
            </a:r>
            <a:r>
              <a:rPr lang="fr-FR" b="0" i="0" dirty="0">
                <a:solidFill>
                  <a:srgbClr val="333333"/>
                </a:solidFill>
                <a:effectLst/>
                <a:latin typeface="Filson"/>
              </a:rPr>
              <a:t>et </a:t>
            </a:r>
            <a:r>
              <a:rPr lang="fr-FR" b="1" i="0" dirty="0" err="1">
                <a:solidFill>
                  <a:srgbClr val="333333"/>
                </a:solidFill>
                <a:effectLst/>
                <a:latin typeface="Filson"/>
              </a:rPr>
              <a:t>Matplotlib</a:t>
            </a:r>
            <a:r>
              <a:rPr lang="fr-FR" b="0" i="0" dirty="0">
                <a:solidFill>
                  <a:srgbClr val="333333"/>
                </a:solidFill>
                <a:effectLst/>
                <a:latin typeface="Filson"/>
              </a:rPr>
              <a:t>, qui aident à la visualisation de données, en proposant notamment des outils de construction de graphiques.</a:t>
            </a:r>
            <a:br>
              <a:rPr lang="fr-FR" b="0" i="0" dirty="0">
                <a:solidFill>
                  <a:srgbClr val="333333"/>
                </a:solidFill>
                <a:effectLst/>
                <a:latin typeface="Filson"/>
              </a:rPr>
            </a:br>
            <a:endParaRPr lang="fr-FR" b="0" i="0" dirty="0">
              <a:solidFill>
                <a:srgbClr val="333333"/>
              </a:solidFill>
              <a:effectLst/>
              <a:latin typeface="Filson"/>
            </a:endParaRPr>
          </a:p>
          <a:p>
            <a:pPr algn="l"/>
            <a:r>
              <a:rPr lang="fr-FR" b="0" i="0" dirty="0">
                <a:solidFill>
                  <a:srgbClr val="333333"/>
                </a:solidFill>
                <a:effectLst/>
                <a:latin typeface="Filson"/>
              </a:rPr>
              <a:t>Pour utiliser une bibliothèque, il te suffit de l’importer au début du programme (une ligne de code suffit). C’est très pratique car tu peux alors utiliser toutes les fonctions qu’elle contient.</a:t>
            </a:r>
            <a:br>
              <a:rPr lang="fr-FR" b="0" i="0" dirty="0">
                <a:solidFill>
                  <a:srgbClr val="333333"/>
                </a:solidFill>
                <a:effectLst/>
                <a:latin typeface="Filson"/>
              </a:rPr>
            </a:br>
            <a:endParaRPr lang="fr-FR" b="0" i="0" dirty="0">
              <a:solidFill>
                <a:srgbClr val="333333"/>
              </a:solidFill>
              <a:effectLst/>
              <a:latin typeface="Filson"/>
            </a:endParaRPr>
          </a:p>
          <a:p>
            <a:pPr algn="l"/>
            <a:r>
              <a:rPr lang="fr-FR" b="1" i="0" dirty="0">
                <a:solidFill>
                  <a:srgbClr val="333333"/>
                </a:solidFill>
                <a:effectLst/>
                <a:latin typeface="Filson"/>
              </a:rPr>
              <a:t>Remarque </a:t>
            </a:r>
            <a:r>
              <a:rPr lang="fr-FR" b="0" i="0" dirty="0">
                <a:solidFill>
                  <a:srgbClr val="333333"/>
                </a:solidFill>
                <a:effectLst/>
                <a:latin typeface="Filson"/>
              </a:rPr>
              <a:t>: il est possible qu’il y ait parfois des doublons, c'est-à-dire que deux fonctions soient disponibles dans deux bibliothèques différentes et sous deux noms différents alors qu’elles servent à la même chose.</a:t>
            </a:r>
            <a:br>
              <a:rPr lang="fr-FR" b="0" i="0" dirty="0">
                <a:solidFill>
                  <a:srgbClr val="333333"/>
                </a:solidFill>
                <a:effectLst/>
                <a:latin typeface="Filson"/>
              </a:rPr>
            </a:br>
            <a:endParaRPr lang="fr-FR" b="0" i="0" dirty="0">
              <a:solidFill>
                <a:srgbClr val="333333"/>
              </a:solidFill>
              <a:effectLst/>
              <a:latin typeface="Filson"/>
            </a:endParaRPr>
          </a:p>
          <a:p>
            <a:pPr algn="l"/>
            <a:r>
              <a:rPr lang="fr-FR" b="0" i="0" dirty="0">
                <a:solidFill>
                  <a:srgbClr val="333333"/>
                </a:solidFill>
                <a:effectLst/>
                <a:latin typeface="Filson"/>
              </a:rPr>
              <a:t>La richesse des </a:t>
            </a:r>
            <a:r>
              <a:rPr lang="fr-FR" b="1" i="0" dirty="0">
                <a:solidFill>
                  <a:srgbClr val="333333"/>
                </a:solidFill>
                <a:effectLst/>
                <a:latin typeface="Filson"/>
              </a:rPr>
              <a:t>bibliothèques Python </a:t>
            </a:r>
            <a:r>
              <a:rPr lang="fr-FR" b="0" i="0" dirty="0">
                <a:solidFill>
                  <a:srgbClr val="333333"/>
                </a:solidFill>
                <a:effectLst/>
                <a:latin typeface="Filson"/>
              </a:rPr>
              <a:t>permet de </a:t>
            </a:r>
            <a:r>
              <a:rPr lang="fr-FR" b="1" i="0" dirty="0">
                <a:solidFill>
                  <a:srgbClr val="333333"/>
                </a:solidFill>
                <a:effectLst/>
                <a:latin typeface="Filson"/>
              </a:rPr>
              <a:t>repousser les limites du langage</a:t>
            </a:r>
            <a:r>
              <a:rPr lang="fr-FR" b="0" i="0" dirty="0">
                <a:solidFill>
                  <a:srgbClr val="333333"/>
                </a:solidFill>
                <a:effectLst/>
                <a:latin typeface="Filson"/>
              </a:rPr>
              <a:t> et de s’attaquer à des </a:t>
            </a:r>
            <a:r>
              <a:rPr lang="fr-FR" b="1" i="0" dirty="0">
                <a:solidFill>
                  <a:srgbClr val="333333"/>
                </a:solidFill>
                <a:effectLst/>
                <a:latin typeface="Filson"/>
              </a:rPr>
              <a:t>projets ambitieux et exigeants</a:t>
            </a:r>
            <a:r>
              <a:rPr lang="fr-FR" b="0" i="0" dirty="0">
                <a:solidFill>
                  <a:srgbClr val="333333"/>
                </a:solidFill>
                <a:effectLst/>
                <a:latin typeface="Filson"/>
              </a:rPr>
              <a:t> dans énormément de secteurs d’application. Par exemple, dans le domaine de la recherche scientifique, la bibliothèque </a:t>
            </a:r>
            <a:r>
              <a:rPr lang="fr-FR" b="0" i="0" dirty="0" err="1">
                <a:solidFill>
                  <a:srgbClr val="333333"/>
                </a:solidFill>
                <a:effectLst/>
                <a:latin typeface="Filson"/>
              </a:rPr>
              <a:t>biopython</a:t>
            </a:r>
            <a:r>
              <a:rPr lang="fr-FR" b="0" i="0" dirty="0">
                <a:solidFill>
                  <a:srgbClr val="333333"/>
                </a:solidFill>
                <a:effectLst/>
                <a:latin typeface="Filson"/>
              </a:rPr>
              <a:t> permet de traiter et d'analyser plus facilement des données biologiques. Dans le domaine des jeux vidéos, la bibliothèque </a:t>
            </a:r>
            <a:r>
              <a:rPr lang="fr-FR" b="0" i="0" dirty="0" err="1">
                <a:solidFill>
                  <a:srgbClr val="333333"/>
                </a:solidFill>
                <a:effectLst/>
                <a:latin typeface="Filson"/>
              </a:rPr>
              <a:t>pyGame</a:t>
            </a:r>
            <a:r>
              <a:rPr lang="fr-FR" b="0" i="0" dirty="0">
                <a:solidFill>
                  <a:srgbClr val="333333"/>
                </a:solidFill>
                <a:effectLst/>
                <a:latin typeface="Filson"/>
              </a:rPr>
              <a:t> est utilisée pour créer des jeux vidéo en 2D ou 3D.</a:t>
            </a:r>
          </a:p>
          <a:p>
            <a:pPr algn="l"/>
            <a:r>
              <a:rPr lang="fr-FR" b="0" i="0" dirty="0">
                <a:solidFill>
                  <a:srgbClr val="333333"/>
                </a:solidFill>
                <a:effectLst/>
                <a:latin typeface="Filson"/>
              </a:rPr>
              <a:t>Les </a:t>
            </a:r>
            <a:r>
              <a:rPr lang="fr-FR" b="1" i="0" dirty="0">
                <a:solidFill>
                  <a:srgbClr val="333333"/>
                </a:solidFill>
                <a:effectLst/>
                <a:latin typeface="Filson"/>
              </a:rPr>
              <a:t>bibliothèques Python</a:t>
            </a:r>
            <a:r>
              <a:rPr lang="fr-FR" b="0" i="0" dirty="0">
                <a:solidFill>
                  <a:srgbClr val="333333"/>
                </a:solidFill>
                <a:effectLst/>
                <a:latin typeface="Filson"/>
              </a:rPr>
              <a:t> participent ainsi aux </a:t>
            </a:r>
            <a:r>
              <a:rPr lang="fr-FR" b="1" i="0" dirty="0">
                <a:solidFill>
                  <a:srgbClr val="333333"/>
                </a:solidFill>
                <a:effectLst/>
                <a:latin typeface="Filson"/>
              </a:rPr>
              <a:t>deux forces principales du langage</a:t>
            </a:r>
            <a:r>
              <a:rPr lang="fr-FR" b="0" i="0" dirty="0">
                <a:solidFill>
                  <a:srgbClr val="333333"/>
                </a:solidFill>
                <a:effectLst/>
                <a:latin typeface="Filson"/>
              </a:rPr>
              <a:t> : </a:t>
            </a:r>
          </a:p>
          <a:p>
            <a:pPr algn="just">
              <a:buFont typeface="+mj-lt"/>
              <a:buAutoNum type="arabicPeriod"/>
            </a:pPr>
            <a:r>
              <a:rPr lang="fr-FR" b="0" i="0" dirty="0">
                <a:solidFill>
                  <a:srgbClr val="333333"/>
                </a:solidFill>
                <a:effectLst/>
                <a:latin typeface="Filson"/>
              </a:rPr>
              <a:t>sa simplicité d’utilisation,</a:t>
            </a:r>
          </a:p>
          <a:p>
            <a:pPr algn="just">
              <a:buFont typeface="+mj-lt"/>
              <a:buAutoNum type="arabicPeriod"/>
            </a:pPr>
            <a:r>
              <a:rPr lang="fr-FR" b="0" i="0" dirty="0">
                <a:solidFill>
                  <a:srgbClr val="333333"/>
                </a:solidFill>
                <a:effectLst/>
                <a:latin typeface="Filson"/>
              </a:rPr>
              <a:t>sa polyvalence.</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r>
              <a:rPr lang="fr-FR" b="0" i="0" dirty="0">
                <a:solidFill>
                  <a:srgbClr val="333333"/>
                </a:solidFill>
                <a:effectLst/>
                <a:latin typeface="Filson"/>
              </a:rPr>
              <a:t>Si Python est utilisable dans autant de domaines, c’est grâce à la </a:t>
            </a:r>
            <a:r>
              <a:rPr lang="fr-FR" b="1" i="0" dirty="0">
                <a:solidFill>
                  <a:srgbClr val="333333"/>
                </a:solidFill>
                <a:effectLst/>
                <a:latin typeface="Filson"/>
              </a:rPr>
              <a:t>richesse de ses bibliothèques</a:t>
            </a:r>
            <a:r>
              <a:rPr lang="fr-FR" b="0" i="0" dirty="0">
                <a:solidFill>
                  <a:srgbClr val="333333"/>
                </a:solidFill>
                <a:effectLst/>
                <a:latin typeface="Filson"/>
              </a:rPr>
              <a:t> (ou « </a:t>
            </a:r>
            <a:r>
              <a:rPr lang="fr-FR" b="0" i="1" dirty="0">
                <a:solidFill>
                  <a:srgbClr val="333333"/>
                </a:solidFill>
                <a:effectLst/>
                <a:latin typeface="Filson"/>
              </a:rPr>
              <a:t>librairies </a:t>
            </a:r>
            <a:r>
              <a:rPr lang="fr-FR" b="0" i="0" dirty="0">
                <a:solidFill>
                  <a:srgbClr val="333333"/>
                </a:solidFill>
                <a:effectLst/>
                <a:latin typeface="Filson"/>
              </a:rPr>
              <a:t>» en anglais). </a:t>
            </a:r>
            <a:br>
              <a:rPr lang="fr-FR" b="0" i="0" dirty="0">
                <a:solidFill>
                  <a:srgbClr val="333333"/>
                </a:solidFill>
                <a:effectLst/>
                <a:latin typeface="Filson"/>
              </a:rPr>
            </a:br>
            <a:endParaRPr lang="fr-FR" b="0" i="0" dirty="0">
              <a:solidFill>
                <a:srgbClr val="333333"/>
              </a:solidFill>
              <a:effectLst/>
              <a:latin typeface="Filson"/>
            </a:endParaRPr>
          </a:p>
          <a:p>
            <a:pPr algn="l"/>
            <a:r>
              <a:rPr lang="fr-FR" b="0" i="0" dirty="0">
                <a:solidFill>
                  <a:srgbClr val="333333"/>
                </a:solidFill>
                <a:effectLst/>
                <a:latin typeface="Filson"/>
              </a:rPr>
              <a:t>Une </a:t>
            </a:r>
            <a:r>
              <a:rPr lang="fr-FR" b="1" i="0" u="none" strike="noStrike" dirty="0">
                <a:solidFill>
                  <a:srgbClr val="22E39E"/>
                </a:solidFill>
                <a:effectLst/>
                <a:latin typeface="Filson"/>
                <a:hlinkClick r:id="rId3"/>
              </a:rPr>
              <a:t>bibliothèque Python</a:t>
            </a:r>
            <a:r>
              <a:rPr lang="fr-FR" b="0" i="0" dirty="0">
                <a:solidFill>
                  <a:srgbClr val="333333"/>
                </a:solidFill>
                <a:effectLst/>
                <a:latin typeface="Filson"/>
              </a:rPr>
              <a:t> regroupe en un même endroit des fonctions qui ont une thématique commune. Ces fonctions n’existent pas dans le pack originel Python, mais elles ont été codées par des développeurs qui ont mis leur travail en open-source. </a:t>
            </a:r>
            <a:br>
              <a:rPr lang="fr-FR" b="0" i="0" dirty="0">
                <a:solidFill>
                  <a:srgbClr val="333333"/>
                </a:solidFill>
                <a:effectLst/>
                <a:latin typeface="Filson"/>
              </a:rPr>
            </a:br>
            <a:endParaRPr lang="fr-FR" b="0" i="0" dirty="0">
              <a:solidFill>
                <a:srgbClr val="333333"/>
              </a:solidFill>
              <a:effectLst/>
              <a:latin typeface="Filson"/>
            </a:endParaRPr>
          </a:p>
          <a:p>
            <a:pPr algn="l"/>
            <a:r>
              <a:rPr lang="fr-FR" b="0" i="0" dirty="0">
                <a:solidFill>
                  <a:srgbClr val="333333"/>
                </a:solidFill>
                <a:effectLst/>
                <a:latin typeface="Filson"/>
              </a:rPr>
              <a:t>Les bibliothèques Python les plus utilisées par les Data </a:t>
            </a:r>
            <a:r>
              <a:rPr lang="fr-FR" b="0" i="0" dirty="0" err="1">
                <a:solidFill>
                  <a:srgbClr val="333333"/>
                </a:solidFill>
                <a:effectLst/>
                <a:latin typeface="Filson"/>
              </a:rPr>
              <a:t>Analyst</a:t>
            </a:r>
            <a:r>
              <a:rPr lang="fr-FR" b="0" i="0" dirty="0">
                <a:solidFill>
                  <a:srgbClr val="333333"/>
                </a:solidFill>
                <a:effectLst/>
                <a:latin typeface="Filson"/>
              </a:rPr>
              <a:t> sont :</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0" i="0" dirty="0">
                <a:solidFill>
                  <a:srgbClr val="333333"/>
                </a:solidFill>
                <a:effectLst/>
                <a:latin typeface="Filson"/>
              </a:rPr>
              <a:t>‍</a:t>
            </a:r>
            <a:r>
              <a:rPr lang="fr-FR" b="1" i="0" dirty="0">
                <a:solidFill>
                  <a:srgbClr val="333333"/>
                </a:solidFill>
                <a:effectLst/>
                <a:latin typeface="Filson"/>
              </a:rPr>
              <a:t>Pandas</a:t>
            </a:r>
            <a:r>
              <a:rPr lang="fr-FR" b="0" i="0" dirty="0">
                <a:solidFill>
                  <a:srgbClr val="333333"/>
                </a:solidFill>
                <a:effectLst/>
                <a:latin typeface="Filson"/>
              </a:rPr>
              <a:t>, qui permet de manipuler et d’analyser des tables de données à la manière d’un « Excel sous stéroïdes ».</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1" i="0" dirty="0" err="1">
                <a:solidFill>
                  <a:srgbClr val="333333"/>
                </a:solidFill>
                <a:effectLst/>
                <a:latin typeface="Filson"/>
              </a:rPr>
              <a:t>NumPy</a:t>
            </a:r>
            <a:r>
              <a:rPr lang="fr-FR" b="0" i="0" dirty="0">
                <a:solidFill>
                  <a:srgbClr val="333333"/>
                </a:solidFill>
                <a:effectLst/>
                <a:latin typeface="Filson"/>
              </a:rPr>
              <a:t>, qui permet d’effectuer des calculs scientifiques (en particulier statistiques et </a:t>
            </a:r>
            <a:r>
              <a:rPr lang="fr-FR" b="0" i="0" dirty="0" err="1">
                <a:solidFill>
                  <a:srgbClr val="333333"/>
                </a:solidFill>
                <a:effectLst/>
                <a:latin typeface="Filson"/>
              </a:rPr>
              <a:t>probabilistiques</a:t>
            </a:r>
            <a:r>
              <a:rPr lang="fr-FR" b="0" i="0" dirty="0">
                <a:solidFill>
                  <a:srgbClr val="333333"/>
                </a:solidFill>
                <a:effectLst/>
                <a:latin typeface="Filson"/>
              </a:rPr>
              <a:t>).</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1" i="0" dirty="0" err="1">
                <a:solidFill>
                  <a:srgbClr val="333333"/>
                </a:solidFill>
                <a:effectLst/>
                <a:latin typeface="Filson"/>
              </a:rPr>
              <a:t>Scikit-Learn</a:t>
            </a:r>
            <a:r>
              <a:rPr lang="fr-FR" b="0" i="0" dirty="0">
                <a:solidFill>
                  <a:srgbClr val="333333"/>
                </a:solidFill>
                <a:effectLst/>
                <a:latin typeface="Filson"/>
              </a:rPr>
              <a:t> et </a:t>
            </a:r>
            <a:r>
              <a:rPr lang="fr-FR" b="1" i="0" dirty="0" err="1">
                <a:solidFill>
                  <a:srgbClr val="333333"/>
                </a:solidFill>
                <a:effectLst/>
                <a:latin typeface="Filson"/>
              </a:rPr>
              <a:t>Tensorflow</a:t>
            </a:r>
            <a:r>
              <a:rPr lang="fr-FR" b="0" i="0" dirty="0">
                <a:solidFill>
                  <a:srgbClr val="333333"/>
                </a:solidFill>
                <a:effectLst/>
                <a:latin typeface="Filson"/>
              </a:rPr>
              <a:t>, qui aident au développement de modèles de Machine Learning et de </a:t>
            </a:r>
            <a:r>
              <a:rPr lang="fr-FR" b="0" i="0" dirty="0" err="1">
                <a:solidFill>
                  <a:srgbClr val="333333"/>
                </a:solidFill>
                <a:effectLst/>
                <a:latin typeface="Filson"/>
              </a:rPr>
              <a:t>Deep</a:t>
            </a:r>
            <a:r>
              <a:rPr lang="fr-FR" b="0" i="0" dirty="0">
                <a:solidFill>
                  <a:srgbClr val="333333"/>
                </a:solidFill>
                <a:effectLst/>
                <a:latin typeface="Filson"/>
              </a:rPr>
              <a:t> Learning.</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1" i="0" dirty="0" err="1">
                <a:solidFill>
                  <a:srgbClr val="333333"/>
                </a:solidFill>
                <a:effectLst/>
                <a:latin typeface="Filson"/>
              </a:rPr>
              <a:t>Scrapy</a:t>
            </a:r>
            <a:r>
              <a:rPr lang="fr-FR" b="1" i="0" dirty="0">
                <a:solidFill>
                  <a:srgbClr val="333333"/>
                </a:solidFill>
                <a:effectLst/>
                <a:latin typeface="Filson"/>
              </a:rPr>
              <a:t> </a:t>
            </a:r>
            <a:r>
              <a:rPr lang="fr-FR" b="0" i="0" dirty="0">
                <a:solidFill>
                  <a:srgbClr val="333333"/>
                </a:solidFill>
                <a:effectLst/>
                <a:latin typeface="Filson"/>
              </a:rPr>
              <a:t>et </a:t>
            </a:r>
            <a:r>
              <a:rPr lang="fr-FR" b="1" i="0" dirty="0" err="1">
                <a:solidFill>
                  <a:srgbClr val="333333"/>
                </a:solidFill>
                <a:effectLst/>
                <a:latin typeface="Filson"/>
              </a:rPr>
              <a:t>BeautifulSoup</a:t>
            </a:r>
            <a:r>
              <a:rPr lang="fr-FR" b="0" i="0" dirty="0">
                <a:solidFill>
                  <a:srgbClr val="333333"/>
                </a:solidFill>
                <a:effectLst/>
                <a:latin typeface="Filson"/>
              </a:rPr>
              <a:t>, qui permettent d’extraire des données directement depuis le Web (ce qu’on appelle le « </a:t>
            </a:r>
            <a:r>
              <a:rPr lang="fr-FR" b="0" i="0" dirty="0" err="1">
                <a:solidFill>
                  <a:srgbClr val="333333"/>
                </a:solidFill>
                <a:effectLst/>
                <a:latin typeface="Filson"/>
              </a:rPr>
              <a:t>scraping</a:t>
            </a:r>
            <a:r>
              <a:rPr lang="fr-FR" b="0" i="0" dirty="0">
                <a:solidFill>
                  <a:srgbClr val="333333"/>
                </a:solidFill>
                <a:effectLst/>
                <a:latin typeface="Filson"/>
              </a:rPr>
              <a:t> »).</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1" i="0" dirty="0" err="1">
                <a:solidFill>
                  <a:srgbClr val="333333"/>
                </a:solidFill>
                <a:effectLst/>
                <a:latin typeface="Filson"/>
              </a:rPr>
              <a:t>Seaborn</a:t>
            </a:r>
            <a:r>
              <a:rPr lang="fr-FR" b="1" i="0" dirty="0">
                <a:solidFill>
                  <a:srgbClr val="333333"/>
                </a:solidFill>
                <a:effectLst/>
                <a:latin typeface="Filson"/>
              </a:rPr>
              <a:t> </a:t>
            </a:r>
            <a:r>
              <a:rPr lang="fr-FR" b="0" i="0" dirty="0">
                <a:solidFill>
                  <a:srgbClr val="333333"/>
                </a:solidFill>
                <a:effectLst/>
                <a:latin typeface="Filson"/>
              </a:rPr>
              <a:t>et </a:t>
            </a:r>
            <a:r>
              <a:rPr lang="fr-FR" b="1" i="0" dirty="0" err="1">
                <a:solidFill>
                  <a:srgbClr val="333333"/>
                </a:solidFill>
                <a:effectLst/>
                <a:latin typeface="Filson"/>
              </a:rPr>
              <a:t>Matplotlib</a:t>
            </a:r>
            <a:r>
              <a:rPr lang="fr-FR" b="0" i="0" dirty="0">
                <a:solidFill>
                  <a:srgbClr val="333333"/>
                </a:solidFill>
                <a:effectLst/>
                <a:latin typeface="Filson"/>
              </a:rPr>
              <a:t>, qui aident à la visualisation de données, en proposant notamment des outils de construction de graphiques.</a:t>
            </a:r>
            <a:br>
              <a:rPr lang="fr-FR" b="0" i="0" dirty="0">
                <a:solidFill>
                  <a:srgbClr val="333333"/>
                </a:solidFill>
                <a:effectLst/>
                <a:latin typeface="Filson"/>
              </a:rPr>
            </a:br>
            <a:endParaRPr lang="fr-FR" b="0" i="0" dirty="0">
              <a:solidFill>
                <a:srgbClr val="333333"/>
              </a:solidFill>
              <a:effectLst/>
              <a:latin typeface="Filson"/>
            </a:endParaRPr>
          </a:p>
          <a:p>
            <a:pPr algn="l"/>
            <a:r>
              <a:rPr lang="fr-FR" b="0" i="0" dirty="0">
                <a:solidFill>
                  <a:srgbClr val="333333"/>
                </a:solidFill>
                <a:effectLst/>
                <a:latin typeface="Filson"/>
              </a:rPr>
              <a:t>Pour utiliser une bibliothèque, il te suffit de l’importer au début du programme (une ligne de code suffit). C’est très pratique car tu peux alors utiliser toutes les fonctions qu’elle contient.</a:t>
            </a:r>
            <a:br>
              <a:rPr lang="fr-FR" b="0" i="0" dirty="0">
                <a:solidFill>
                  <a:srgbClr val="333333"/>
                </a:solidFill>
                <a:effectLst/>
                <a:latin typeface="Filson"/>
              </a:rPr>
            </a:br>
            <a:endParaRPr lang="fr-FR" b="0" i="0" dirty="0">
              <a:solidFill>
                <a:srgbClr val="333333"/>
              </a:solidFill>
              <a:effectLst/>
              <a:latin typeface="Filson"/>
            </a:endParaRPr>
          </a:p>
          <a:p>
            <a:pPr algn="l"/>
            <a:r>
              <a:rPr lang="fr-FR" b="1" i="0" dirty="0">
                <a:solidFill>
                  <a:srgbClr val="333333"/>
                </a:solidFill>
                <a:effectLst/>
                <a:latin typeface="Filson"/>
              </a:rPr>
              <a:t>Remarque </a:t>
            </a:r>
            <a:r>
              <a:rPr lang="fr-FR" b="0" i="0" dirty="0">
                <a:solidFill>
                  <a:srgbClr val="333333"/>
                </a:solidFill>
                <a:effectLst/>
                <a:latin typeface="Filson"/>
              </a:rPr>
              <a:t>: il est possible qu’il y ait parfois des doublons, c'est-à-dire que deux fonctions soient disponibles dans deux bibliothèques différentes et sous deux noms différents alors qu’elles servent à la même chose.</a:t>
            </a:r>
            <a:br>
              <a:rPr lang="fr-FR" b="0" i="0" dirty="0">
                <a:solidFill>
                  <a:srgbClr val="333333"/>
                </a:solidFill>
                <a:effectLst/>
                <a:latin typeface="Filson"/>
              </a:rPr>
            </a:br>
            <a:endParaRPr lang="fr-FR" b="0" i="0" dirty="0">
              <a:solidFill>
                <a:srgbClr val="333333"/>
              </a:solidFill>
              <a:effectLst/>
              <a:latin typeface="Filson"/>
            </a:endParaRPr>
          </a:p>
          <a:p>
            <a:pPr algn="l"/>
            <a:r>
              <a:rPr lang="fr-FR" b="0" i="0" dirty="0">
                <a:solidFill>
                  <a:srgbClr val="333333"/>
                </a:solidFill>
                <a:effectLst/>
                <a:latin typeface="Filson"/>
              </a:rPr>
              <a:t>La richesse des </a:t>
            </a:r>
            <a:r>
              <a:rPr lang="fr-FR" b="1" i="0" dirty="0">
                <a:solidFill>
                  <a:srgbClr val="333333"/>
                </a:solidFill>
                <a:effectLst/>
                <a:latin typeface="Filson"/>
              </a:rPr>
              <a:t>bibliothèques Python </a:t>
            </a:r>
            <a:r>
              <a:rPr lang="fr-FR" b="0" i="0" dirty="0">
                <a:solidFill>
                  <a:srgbClr val="333333"/>
                </a:solidFill>
                <a:effectLst/>
                <a:latin typeface="Filson"/>
              </a:rPr>
              <a:t>permet de </a:t>
            </a:r>
            <a:r>
              <a:rPr lang="fr-FR" b="1" i="0" dirty="0">
                <a:solidFill>
                  <a:srgbClr val="333333"/>
                </a:solidFill>
                <a:effectLst/>
                <a:latin typeface="Filson"/>
              </a:rPr>
              <a:t>repousser les limites du langage</a:t>
            </a:r>
            <a:r>
              <a:rPr lang="fr-FR" b="0" i="0" dirty="0">
                <a:solidFill>
                  <a:srgbClr val="333333"/>
                </a:solidFill>
                <a:effectLst/>
                <a:latin typeface="Filson"/>
              </a:rPr>
              <a:t> et de s’attaquer à des </a:t>
            </a:r>
            <a:r>
              <a:rPr lang="fr-FR" b="1" i="0" dirty="0">
                <a:solidFill>
                  <a:srgbClr val="333333"/>
                </a:solidFill>
                <a:effectLst/>
                <a:latin typeface="Filson"/>
              </a:rPr>
              <a:t>projets ambitieux et exigeants</a:t>
            </a:r>
            <a:r>
              <a:rPr lang="fr-FR" b="0" i="0" dirty="0">
                <a:solidFill>
                  <a:srgbClr val="333333"/>
                </a:solidFill>
                <a:effectLst/>
                <a:latin typeface="Filson"/>
              </a:rPr>
              <a:t> dans énormément de secteurs d’application. Par exemple, dans le domaine de la recherche scientifique, la bibliothèque </a:t>
            </a:r>
            <a:r>
              <a:rPr lang="fr-FR" b="0" i="0" dirty="0" err="1">
                <a:solidFill>
                  <a:srgbClr val="333333"/>
                </a:solidFill>
                <a:effectLst/>
                <a:latin typeface="Filson"/>
              </a:rPr>
              <a:t>biopython</a:t>
            </a:r>
            <a:r>
              <a:rPr lang="fr-FR" b="0" i="0" dirty="0">
                <a:solidFill>
                  <a:srgbClr val="333333"/>
                </a:solidFill>
                <a:effectLst/>
                <a:latin typeface="Filson"/>
              </a:rPr>
              <a:t> permet de traiter et d'analyser plus facilement des données biologiques. Dans le domaine des jeux vidéos, la bibliothèque </a:t>
            </a:r>
            <a:r>
              <a:rPr lang="fr-FR" b="0" i="0" dirty="0" err="1">
                <a:solidFill>
                  <a:srgbClr val="333333"/>
                </a:solidFill>
                <a:effectLst/>
                <a:latin typeface="Filson"/>
              </a:rPr>
              <a:t>pyGame</a:t>
            </a:r>
            <a:r>
              <a:rPr lang="fr-FR" b="0" i="0" dirty="0">
                <a:solidFill>
                  <a:srgbClr val="333333"/>
                </a:solidFill>
                <a:effectLst/>
                <a:latin typeface="Filson"/>
              </a:rPr>
              <a:t> est utilisée pour créer des jeux vidéo en 2D ou 3D.</a:t>
            </a:r>
          </a:p>
          <a:p>
            <a:pPr algn="l"/>
            <a:r>
              <a:rPr lang="fr-FR" b="0" i="0" dirty="0">
                <a:solidFill>
                  <a:srgbClr val="333333"/>
                </a:solidFill>
                <a:effectLst/>
                <a:latin typeface="Filson"/>
              </a:rPr>
              <a:t>Les </a:t>
            </a:r>
            <a:r>
              <a:rPr lang="fr-FR" b="1" i="0" dirty="0">
                <a:solidFill>
                  <a:srgbClr val="333333"/>
                </a:solidFill>
                <a:effectLst/>
                <a:latin typeface="Filson"/>
              </a:rPr>
              <a:t>bibliothèques Python</a:t>
            </a:r>
            <a:r>
              <a:rPr lang="fr-FR" b="0" i="0" dirty="0">
                <a:solidFill>
                  <a:srgbClr val="333333"/>
                </a:solidFill>
                <a:effectLst/>
                <a:latin typeface="Filson"/>
              </a:rPr>
              <a:t> participent ainsi aux </a:t>
            </a:r>
            <a:r>
              <a:rPr lang="fr-FR" b="1" i="0" dirty="0">
                <a:solidFill>
                  <a:srgbClr val="333333"/>
                </a:solidFill>
                <a:effectLst/>
                <a:latin typeface="Filson"/>
              </a:rPr>
              <a:t>deux forces principales du langage</a:t>
            </a:r>
            <a:r>
              <a:rPr lang="fr-FR" b="0" i="0" dirty="0">
                <a:solidFill>
                  <a:srgbClr val="333333"/>
                </a:solidFill>
                <a:effectLst/>
                <a:latin typeface="Filson"/>
              </a:rPr>
              <a:t> : </a:t>
            </a:r>
          </a:p>
          <a:p>
            <a:pPr algn="just">
              <a:buFont typeface="+mj-lt"/>
              <a:buAutoNum type="arabicPeriod"/>
            </a:pPr>
            <a:r>
              <a:rPr lang="fr-FR" b="0" i="0" dirty="0">
                <a:solidFill>
                  <a:srgbClr val="333333"/>
                </a:solidFill>
                <a:effectLst/>
                <a:latin typeface="Filson"/>
              </a:rPr>
              <a:t>sa simplicité d’utilisation,</a:t>
            </a:r>
          </a:p>
          <a:p>
            <a:pPr algn="just">
              <a:buFont typeface="+mj-lt"/>
              <a:buAutoNum type="arabicPeriod"/>
            </a:pPr>
            <a:r>
              <a:rPr lang="fr-FR" b="0" i="0" dirty="0">
                <a:solidFill>
                  <a:srgbClr val="333333"/>
                </a:solidFill>
                <a:effectLst/>
                <a:latin typeface="Filson"/>
              </a:rPr>
              <a:t>sa polyvalence.</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47731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algn="l"/>
            <a:r>
              <a:rPr lang="fr-FR" b="0" i="0" dirty="0">
                <a:solidFill>
                  <a:srgbClr val="333333"/>
                </a:solidFill>
                <a:effectLst/>
                <a:latin typeface="Filson"/>
              </a:rPr>
              <a:t>Si Python est un </a:t>
            </a:r>
            <a:r>
              <a:rPr lang="fr-FR" b="1" i="0" dirty="0">
                <a:solidFill>
                  <a:srgbClr val="333333"/>
                </a:solidFill>
                <a:effectLst/>
                <a:latin typeface="Filson"/>
              </a:rPr>
              <a:t>langage d’avenir</a:t>
            </a:r>
            <a:r>
              <a:rPr lang="fr-FR" b="0" i="0" dirty="0">
                <a:solidFill>
                  <a:srgbClr val="333333"/>
                </a:solidFill>
                <a:effectLst/>
                <a:latin typeface="Filson"/>
              </a:rPr>
              <a:t>, c’est parce qu' il est tout à fait indiqué pour la </a:t>
            </a:r>
            <a:r>
              <a:rPr lang="fr-FR" b="1" i="0" dirty="0">
                <a:solidFill>
                  <a:srgbClr val="333333"/>
                </a:solidFill>
                <a:effectLst/>
                <a:latin typeface="Filson"/>
              </a:rPr>
              <a:t>Data Science</a:t>
            </a:r>
            <a:r>
              <a:rPr lang="fr-FR" b="0" i="0" dirty="0">
                <a:solidFill>
                  <a:srgbClr val="333333"/>
                </a:solidFill>
                <a:effectLst/>
                <a:latin typeface="Filson"/>
              </a:rPr>
              <a:t>. Déjà en 2019, c' était </a:t>
            </a:r>
            <a:r>
              <a:rPr lang="fr-FR" b="1" i="0" dirty="0">
                <a:solidFill>
                  <a:srgbClr val="333333"/>
                </a:solidFill>
                <a:effectLst/>
                <a:latin typeface="Filson"/>
              </a:rPr>
              <a:t>le langage le plus recommandé</a:t>
            </a:r>
            <a:r>
              <a:rPr lang="fr-FR" b="0" i="0" dirty="0">
                <a:solidFill>
                  <a:srgbClr val="333333"/>
                </a:solidFill>
                <a:effectLst/>
                <a:latin typeface="Filson"/>
              </a:rPr>
              <a:t> par les acteurs du Big data.</a:t>
            </a:r>
          </a:p>
          <a:p>
            <a:pPr algn="l"/>
            <a:r>
              <a:rPr lang="fr-FR" b="0" i="0" dirty="0">
                <a:solidFill>
                  <a:srgbClr val="333333"/>
                </a:solidFill>
                <a:effectLst/>
                <a:latin typeface="Filson"/>
              </a:rPr>
              <a:t>Python permet :</a:t>
            </a:r>
          </a:p>
          <a:p>
            <a:pPr algn="just">
              <a:buFont typeface="Arial" panose="020B0604020202020204" pitchFamily="34" charset="0"/>
              <a:buChar char="•"/>
            </a:pPr>
            <a:r>
              <a:rPr lang="fr-FR" b="1" i="0" dirty="0">
                <a:solidFill>
                  <a:srgbClr val="333333"/>
                </a:solidFill>
                <a:effectLst/>
                <a:latin typeface="Filson"/>
              </a:rPr>
              <a:t>la récolte </a:t>
            </a:r>
            <a:r>
              <a:rPr lang="fr-FR" b="0" i="0" dirty="0">
                <a:solidFill>
                  <a:srgbClr val="333333"/>
                </a:solidFill>
                <a:effectLst/>
                <a:latin typeface="Filson"/>
              </a:rPr>
              <a:t>de données, </a:t>
            </a:r>
          </a:p>
          <a:p>
            <a:pPr algn="just">
              <a:buFont typeface="Arial" panose="020B0604020202020204" pitchFamily="34" charset="0"/>
              <a:buChar char="•"/>
            </a:pPr>
            <a:r>
              <a:rPr lang="fr-FR" b="1" i="0" dirty="0">
                <a:solidFill>
                  <a:srgbClr val="333333"/>
                </a:solidFill>
                <a:effectLst/>
                <a:latin typeface="Filson"/>
              </a:rPr>
              <a:t>l’analyse </a:t>
            </a:r>
            <a:r>
              <a:rPr lang="fr-FR" b="0" i="0" dirty="0">
                <a:solidFill>
                  <a:srgbClr val="333333"/>
                </a:solidFill>
                <a:effectLst/>
                <a:latin typeface="Filson"/>
              </a:rPr>
              <a:t>de données, </a:t>
            </a:r>
          </a:p>
          <a:p>
            <a:pPr algn="just">
              <a:buFont typeface="Arial" panose="020B0604020202020204" pitchFamily="34" charset="0"/>
              <a:buChar char="•"/>
            </a:pPr>
            <a:r>
              <a:rPr lang="fr-FR" b="1" i="0" dirty="0">
                <a:solidFill>
                  <a:srgbClr val="333333"/>
                </a:solidFill>
                <a:effectLst/>
                <a:latin typeface="Filson"/>
              </a:rPr>
              <a:t>l’exploitation</a:t>
            </a:r>
            <a:r>
              <a:rPr lang="fr-FR" b="0" i="0" dirty="0">
                <a:solidFill>
                  <a:srgbClr val="333333"/>
                </a:solidFill>
                <a:effectLst/>
                <a:latin typeface="Filson"/>
              </a:rPr>
              <a:t> de données. </a:t>
            </a:r>
          </a:p>
          <a:p>
            <a:pPr algn="l"/>
            <a:r>
              <a:rPr lang="fr-FR" b="0" i="0" dirty="0">
                <a:solidFill>
                  <a:srgbClr val="333333"/>
                </a:solidFill>
                <a:effectLst/>
                <a:latin typeface="Filson"/>
              </a:rPr>
              <a:t>Python permet par exemple de réaliser du </a:t>
            </a:r>
            <a:r>
              <a:rPr lang="fr-FR" b="1" i="0" dirty="0">
                <a:solidFill>
                  <a:srgbClr val="333333"/>
                </a:solidFill>
                <a:effectLst/>
                <a:latin typeface="Filson"/>
              </a:rPr>
              <a:t>web </a:t>
            </a:r>
            <a:r>
              <a:rPr lang="fr-FR" b="1" i="0" dirty="0" err="1">
                <a:solidFill>
                  <a:srgbClr val="333333"/>
                </a:solidFill>
                <a:effectLst/>
                <a:latin typeface="Filson"/>
              </a:rPr>
              <a:t>scraping</a:t>
            </a:r>
            <a:r>
              <a:rPr lang="fr-FR" b="0" i="0" dirty="0">
                <a:solidFill>
                  <a:srgbClr val="333333"/>
                </a:solidFill>
                <a:effectLst/>
                <a:latin typeface="Filson"/>
              </a:rPr>
              <a:t>. Le </a:t>
            </a:r>
            <a:r>
              <a:rPr lang="fr-FR" b="1" i="0" u="none" strike="noStrike" dirty="0">
                <a:solidFill>
                  <a:srgbClr val="22E39E"/>
                </a:solidFill>
                <a:effectLst/>
                <a:latin typeface="Filson"/>
                <a:hlinkClick r:id="rId3"/>
              </a:rPr>
              <a:t>web </a:t>
            </a:r>
            <a:r>
              <a:rPr lang="fr-FR" b="1" i="0" u="none" strike="noStrike" dirty="0" err="1">
                <a:solidFill>
                  <a:srgbClr val="22E39E"/>
                </a:solidFill>
                <a:effectLst/>
                <a:latin typeface="Filson"/>
                <a:hlinkClick r:id="rId3"/>
              </a:rPr>
              <a:t>scraping</a:t>
            </a:r>
            <a:r>
              <a:rPr lang="fr-FR" b="1" i="0" u="none" strike="noStrike" dirty="0">
                <a:solidFill>
                  <a:srgbClr val="22E39E"/>
                </a:solidFill>
                <a:effectLst/>
                <a:latin typeface="Filson"/>
                <a:hlinkClick r:id="rId3"/>
              </a:rPr>
              <a:t> avec Python</a:t>
            </a:r>
            <a:r>
              <a:rPr lang="fr-FR" b="0" i="0" dirty="0">
                <a:solidFill>
                  <a:srgbClr val="333333"/>
                </a:solidFill>
                <a:effectLst/>
                <a:latin typeface="Filson"/>
              </a:rPr>
              <a:t> consiste à </a:t>
            </a:r>
            <a:r>
              <a:rPr lang="fr-FR" b="1" i="0" dirty="0">
                <a:solidFill>
                  <a:srgbClr val="333333"/>
                </a:solidFill>
                <a:effectLst/>
                <a:latin typeface="Filson"/>
              </a:rPr>
              <a:t>collecter de grandes quantités d’informations</a:t>
            </a:r>
            <a:r>
              <a:rPr lang="fr-FR" b="0" i="0" dirty="0">
                <a:solidFill>
                  <a:srgbClr val="333333"/>
                </a:solidFill>
                <a:effectLst/>
                <a:latin typeface="Filson"/>
              </a:rPr>
              <a:t> disponibles sur Internet. Il peut s’agir par exemple des références produits, des prix d’une marketplace, des avis clients... Ce sont des données qu’il est théoriquement possible de récolter à la main en parcourant les pages du site. Python permet </a:t>
            </a:r>
            <a:r>
              <a:rPr lang="fr-FR" b="1" i="0" dirty="0">
                <a:solidFill>
                  <a:srgbClr val="333333"/>
                </a:solidFill>
                <a:effectLst/>
                <a:latin typeface="Filson"/>
              </a:rPr>
              <a:t>d’automatiser l’opération</a:t>
            </a:r>
            <a:r>
              <a:rPr lang="fr-FR" b="0" i="0" dirty="0">
                <a:solidFill>
                  <a:srgbClr val="333333"/>
                </a:solidFill>
                <a:effectLst/>
                <a:latin typeface="Filson"/>
              </a:rPr>
              <a:t> et de la rendre bien plus rapide.</a:t>
            </a:r>
          </a:p>
          <a:p>
            <a:pPr algn="l"/>
            <a:r>
              <a:rPr lang="fr-FR" b="0" i="0" dirty="0">
                <a:solidFill>
                  <a:srgbClr val="333333"/>
                </a:solidFill>
                <a:effectLst/>
                <a:latin typeface="Filson"/>
              </a:rPr>
              <a:t>Un grand nombre de sites internet propose une API (gratuite ou payante). En utilisant </a:t>
            </a:r>
            <a:r>
              <a:rPr lang="fr-FR" b="1" i="0" u="none" strike="noStrike" dirty="0">
                <a:solidFill>
                  <a:srgbClr val="22E39E"/>
                </a:solidFill>
                <a:effectLst/>
                <a:latin typeface="Filson"/>
                <a:hlinkClick r:id="rId4"/>
              </a:rPr>
              <a:t>API REST</a:t>
            </a:r>
            <a:r>
              <a:rPr lang="fr-FR" b="0" i="0" dirty="0">
                <a:solidFill>
                  <a:srgbClr val="333333"/>
                </a:solidFill>
                <a:effectLst/>
                <a:latin typeface="Filson"/>
              </a:rPr>
              <a:t>, par exemple, tu peux collecter facilement une grande quantité de données en se connectant directement au(x) serveur(s) d'un site ou d'une application.</a:t>
            </a:r>
          </a:p>
          <a:p>
            <a:pPr algn="l"/>
            <a:r>
              <a:rPr lang="fr-FR" b="0" i="0" dirty="0">
                <a:solidFill>
                  <a:srgbClr val="333333"/>
                </a:solidFill>
                <a:effectLst/>
                <a:latin typeface="Filson"/>
              </a:rPr>
              <a:t>Python offre une gamme d’opérations qui permettent de </a:t>
            </a:r>
            <a:r>
              <a:rPr lang="fr-FR" b="1" i="0" dirty="0">
                <a:solidFill>
                  <a:srgbClr val="333333"/>
                </a:solidFill>
                <a:effectLst/>
                <a:latin typeface="Filson"/>
              </a:rPr>
              <a:t>partir d’une base de données brute pour aboutir à une visualisation claire</a:t>
            </a:r>
            <a:r>
              <a:rPr lang="fr-FR" b="0" i="0" dirty="0">
                <a:solidFill>
                  <a:srgbClr val="333333"/>
                </a:solidFill>
                <a:effectLst/>
                <a:latin typeface="Filson"/>
              </a:rPr>
              <a:t> de ces données et de leurs tendances. Il est possible de coder des scripts qui nettoient et trient les données. On peut ensuite visualiser ces données sous forme de tableaux, ou, encore mieux, de graphiques statiques et dynamiques. C'est la </a:t>
            </a:r>
            <a:r>
              <a:rPr lang="fr-FR" b="1" i="0" u="none" strike="noStrike" dirty="0">
                <a:solidFill>
                  <a:srgbClr val="22E39E"/>
                </a:solidFill>
                <a:effectLst/>
                <a:latin typeface="Filson"/>
                <a:hlinkClick r:id="rId5"/>
              </a:rPr>
              <a:t>data visualisation</a:t>
            </a:r>
            <a:r>
              <a:rPr lang="fr-FR" b="0" i="0" dirty="0">
                <a:solidFill>
                  <a:srgbClr val="333333"/>
                </a:solidFill>
                <a:effectLst/>
                <a:latin typeface="Filson"/>
              </a:rPr>
              <a:t>.</a:t>
            </a:r>
          </a:p>
          <a:p>
            <a:pPr algn="l"/>
            <a:r>
              <a:rPr lang="fr-FR" b="0" i="0" dirty="0">
                <a:solidFill>
                  <a:srgbClr val="333333"/>
                </a:solidFill>
                <a:effectLst/>
                <a:latin typeface="Filson"/>
              </a:rPr>
              <a:t>Pour aller plus loin, Python est également indiqué pour le développement </a:t>
            </a:r>
            <a:r>
              <a:rPr lang="fr-FR" b="1" i="0" dirty="0">
                <a:solidFill>
                  <a:srgbClr val="333333"/>
                </a:solidFill>
                <a:effectLst/>
                <a:latin typeface="Filson"/>
              </a:rPr>
              <a:t>d’algorithmes de Machine Learning</a:t>
            </a:r>
            <a:r>
              <a:rPr lang="fr-FR" b="0" i="0" dirty="0">
                <a:solidFill>
                  <a:srgbClr val="333333"/>
                </a:solidFill>
                <a:effectLst/>
                <a:latin typeface="Filson"/>
              </a:rPr>
              <a:t>. Cela consiste à coder un programme qui </a:t>
            </a:r>
            <a:r>
              <a:rPr lang="fr-FR" b="1" i="0" dirty="0">
                <a:solidFill>
                  <a:srgbClr val="333333"/>
                </a:solidFill>
                <a:effectLst/>
                <a:latin typeface="Filson"/>
              </a:rPr>
              <a:t>repère des patterns</a:t>
            </a:r>
            <a:r>
              <a:rPr lang="fr-FR" b="0" i="0" dirty="0">
                <a:solidFill>
                  <a:srgbClr val="333333"/>
                </a:solidFill>
                <a:effectLst/>
                <a:latin typeface="Filson"/>
              </a:rPr>
              <a:t> ou des tendances dans un ensemble de données.</a:t>
            </a:r>
          </a:p>
          <a:p>
            <a:pPr algn="l"/>
            <a:r>
              <a:rPr lang="fr-FR" b="0" i="0" dirty="0">
                <a:solidFill>
                  <a:srgbClr val="151515"/>
                </a:solidFill>
                <a:effectLst/>
                <a:latin typeface="RedHatText"/>
              </a:rPr>
              <a:t>Une API REST (également appelée API RESTful) est une interface de programmation d'application (API ou API web) qui respecte les contraintes du style d'architecture REST et permet d'interagir avec les services web RESTful. L'architecture REST (</a:t>
            </a:r>
            <a:r>
              <a:rPr lang="fr-FR" b="0" i="0" dirty="0" err="1">
                <a:solidFill>
                  <a:srgbClr val="151515"/>
                </a:solidFill>
                <a:effectLst/>
                <a:latin typeface="RedHatText"/>
              </a:rPr>
              <a:t>Representational</a:t>
            </a:r>
            <a:r>
              <a:rPr lang="fr-FR" b="0" i="0" dirty="0">
                <a:solidFill>
                  <a:srgbClr val="151515"/>
                </a:solidFill>
                <a:effectLst/>
                <a:latin typeface="RedHatText"/>
              </a:rPr>
              <a:t> State Transfer) a été créée par l'informaticien Roy Fielding.</a:t>
            </a:r>
            <a:endParaRPr lang="fr-FR" b="0" i="0" dirty="0">
              <a:solidFill>
                <a:srgbClr val="333333"/>
              </a:solidFill>
              <a:effectLst/>
              <a:latin typeface="Filson"/>
            </a:endParaRPr>
          </a:p>
          <a:p>
            <a:pPr algn="l"/>
            <a:r>
              <a:rPr lang="fr-FR" i="0" dirty="0">
                <a:solidFill>
                  <a:srgbClr val="151515"/>
                </a:solidFill>
                <a:effectLst/>
                <a:latin typeface="RedHatText"/>
              </a:rPr>
              <a:t>Une API est un ensemble de définitions et de protocoles qui facilite la création et l'intégration de logiciels d'applications. </a:t>
            </a:r>
            <a:r>
              <a:rPr lang="fr-FR" i="0" dirty="0">
                <a:solidFill>
                  <a:srgbClr val="151515"/>
                </a:solidFill>
                <a:effectLst/>
                <a:latin typeface="var(--pfe-theme--font-family,;"/>
              </a:rPr>
              <a:t>Elle est parfois considérée comme un contrat entre un fournisseur d'informations et un utilisateur d'informations,</a:t>
            </a:r>
            <a:r>
              <a:rPr lang="fr-FR" i="0" dirty="0">
                <a:solidFill>
                  <a:srgbClr val="151515"/>
                </a:solidFill>
                <a:effectLst/>
                <a:latin typeface="RedHatText"/>
              </a:rPr>
              <a:t> qui permet de définir le contenu demandé au consommateur (l'appel) et le contenu demandé au producteur (la réponse).</a:t>
            </a:r>
            <a:r>
              <a:rPr lang="fr-FR" i="0" dirty="0">
                <a:solidFill>
                  <a:srgbClr val="151515"/>
                </a:solidFill>
                <a:effectLst/>
                <a:latin typeface="var(--pfe-theme--font-family,;"/>
              </a:rPr>
              <a:t> Par exemple, l'API conçue pour un service de météo peut demander à l'utilisateur de fournir un code postal et au producteur de renvoyer une réponse en deux parties : la première concernant la température maximale et la seconde la température minimale.</a:t>
            </a:r>
            <a:endParaRPr lang="fr-FR" i="0" dirty="0">
              <a:solidFill>
                <a:srgbClr val="151515"/>
              </a:solidFill>
              <a:effectLst/>
              <a:latin typeface="RedHatText"/>
            </a:endParaRPr>
          </a:p>
          <a:p>
            <a:pPr algn="l"/>
            <a:r>
              <a:rPr lang="fr-FR" i="0" dirty="0">
                <a:solidFill>
                  <a:srgbClr val="151515"/>
                </a:solidFill>
                <a:effectLst/>
                <a:latin typeface="RedHatText"/>
              </a:rPr>
              <a:t>En d'autres termes, lorsque vous souhaitez interagir avec un ordinateur ou un système pour récupérer des informations ou exécuter une fonction, une API permet d'indiquer au système ce que vous attendez de lui, afin qu'il puisse comprendre votre demande et y répondre. </a:t>
            </a:r>
          </a:p>
          <a:p>
            <a:pPr algn="l"/>
            <a:r>
              <a:rPr lang="fr-FR" i="0" dirty="0">
                <a:solidFill>
                  <a:srgbClr val="151515"/>
                </a:solidFill>
                <a:effectLst/>
                <a:latin typeface="RedHatText"/>
              </a:rPr>
              <a:t>Vous pouvez vous représenter une API comme un médiateur entre les utilisateurs ou clients et les ressources ou services web auxquels ils souhaitent accéder. Pour une entreprise, c'est aussi une solution pour partager des ressources et des informations, tout en maintenant un certain niveau de sécurité, de contrôle et d'authentification, en déterminant qui est autorisé à accéder à quoi. </a:t>
            </a:r>
          </a:p>
          <a:p>
            <a:pPr algn="l"/>
            <a:endParaRPr lang="fr-FR" b="0" i="0" dirty="0">
              <a:solidFill>
                <a:srgbClr val="333333"/>
              </a:solidFill>
              <a:effectLst/>
              <a:latin typeface="Filson"/>
            </a:endParaRPr>
          </a:p>
          <a:p>
            <a:endParaRPr lang="fr-FR" dirty="0"/>
          </a:p>
        </p:txBody>
      </p:sp>
    </p:spTree>
    <p:extLst>
      <p:ext uri="{BB962C8B-B14F-4D97-AF65-F5344CB8AC3E}">
        <p14:creationId xmlns:p14="http://schemas.microsoft.com/office/powerpoint/2010/main" val="762118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2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2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75471502-9857-4010-857F-561220EE1E52}"/>
              </a:ext>
            </a:extLst>
          </p:cNvPr>
          <p:cNvPicPr>
            <a:picLocks noChangeAspect="1"/>
          </p:cNvPicPr>
          <p:nvPr/>
        </p:nvPicPr>
        <p:blipFill>
          <a:blip r:embed="rId2"/>
          <a:stretch>
            <a:fillRect/>
          </a:stretch>
        </p:blipFill>
        <p:spPr>
          <a:xfrm>
            <a:off x="274177" y="585542"/>
            <a:ext cx="8444663" cy="4113206"/>
          </a:xfrm>
          <a:prstGeom prst="rect">
            <a:avLst/>
          </a:prstGeom>
        </p:spPr>
      </p:pic>
    </p:spTree>
    <p:extLst>
      <p:ext uri="{BB962C8B-B14F-4D97-AF65-F5344CB8AC3E}">
        <p14:creationId xmlns:p14="http://schemas.microsoft.com/office/powerpoint/2010/main" val="3853298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63DA0-2CA4-4FCF-BAC4-8B0BC9111E9E}"/>
              </a:ext>
            </a:extLst>
          </p:cNvPr>
          <p:cNvSpPr>
            <a:spLocks noGrp="1"/>
          </p:cNvSpPr>
          <p:nvPr>
            <p:ph type="title"/>
          </p:nvPr>
        </p:nvSpPr>
        <p:spPr/>
        <p:txBody>
          <a:bodyPr>
            <a:normAutofit fontScale="90000"/>
          </a:bodyPr>
          <a:lstStyle/>
          <a:p>
            <a:r>
              <a:rPr lang="fr-FR" b="1" i="0" dirty="0">
                <a:solidFill>
                  <a:srgbClr val="333333"/>
                </a:solidFill>
                <a:effectLst/>
                <a:latin typeface="Filson"/>
              </a:rPr>
              <a:t>Le langage de programmation de la Data Science</a:t>
            </a:r>
            <a:br>
              <a:rPr lang="fr-FR" b="1" i="0" dirty="0">
                <a:solidFill>
                  <a:srgbClr val="333333"/>
                </a:solidFill>
                <a:effectLst/>
                <a:latin typeface="Filson"/>
              </a:rPr>
            </a:br>
            <a:endParaRPr lang="fr-FR" dirty="0"/>
          </a:p>
        </p:txBody>
      </p:sp>
      <p:sp>
        <p:nvSpPr>
          <p:cNvPr id="3" name="Espace réservé du texte 2">
            <a:extLst>
              <a:ext uri="{FF2B5EF4-FFF2-40B4-BE49-F238E27FC236}">
                <a16:creationId xmlns:a16="http://schemas.microsoft.com/office/drawing/2014/main" id="{70DB1901-FD04-4FE0-B18F-A9FF313A8F94}"/>
              </a:ext>
            </a:extLst>
          </p:cNvPr>
          <p:cNvSpPr>
            <a:spLocks noGrp="1"/>
          </p:cNvSpPr>
          <p:nvPr>
            <p:ph type="body" idx="1"/>
          </p:nvPr>
        </p:nvSpPr>
        <p:spPr/>
        <p:txBody>
          <a:bodyPr/>
          <a:lstStyle/>
          <a:p>
            <a:pPr algn="just">
              <a:buFont typeface="Arial" panose="020B0604020202020204" pitchFamily="34" charset="0"/>
              <a:buChar char="•"/>
            </a:pPr>
            <a:r>
              <a:rPr lang="fr-FR" sz="2000" b="1" i="0" dirty="0">
                <a:solidFill>
                  <a:srgbClr val="333333"/>
                </a:solidFill>
                <a:effectLst/>
                <a:latin typeface="+mn-lt"/>
              </a:rPr>
              <a:t>la récolte </a:t>
            </a:r>
            <a:r>
              <a:rPr lang="fr-FR" sz="2000" b="0" i="0" dirty="0">
                <a:solidFill>
                  <a:srgbClr val="333333"/>
                </a:solidFill>
                <a:effectLst/>
                <a:latin typeface="+mn-lt"/>
              </a:rPr>
              <a:t>de données, </a:t>
            </a:r>
          </a:p>
          <a:p>
            <a:pPr algn="just">
              <a:buFont typeface="Arial" panose="020B0604020202020204" pitchFamily="34" charset="0"/>
              <a:buChar char="•"/>
            </a:pPr>
            <a:r>
              <a:rPr lang="fr-FR" sz="2000" b="1" i="0" dirty="0">
                <a:solidFill>
                  <a:srgbClr val="333333"/>
                </a:solidFill>
                <a:effectLst/>
                <a:latin typeface="+mn-lt"/>
              </a:rPr>
              <a:t>l’analyse </a:t>
            </a:r>
            <a:r>
              <a:rPr lang="fr-FR" sz="2000" b="0" i="0" dirty="0">
                <a:solidFill>
                  <a:srgbClr val="333333"/>
                </a:solidFill>
                <a:effectLst/>
                <a:latin typeface="+mn-lt"/>
              </a:rPr>
              <a:t>de données, </a:t>
            </a:r>
          </a:p>
          <a:p>
            <a:pPr algn="just">
              <a:buFont typeface="Arial" panose="020B0604020202020204" pitchFamily="34" charset="0"/>
              <a:buChar char="•"/>
            </a:pPr>
            <a:r>
              <a:rPr lang="fr-FR" sz="2000" b="1" i="0" dirty="0">
                <a:solidFill>
                  <a:srgbClr val="333333"/>
                </a:solidFill>
                <a:effectLst/>
                <a:latin typeface="+mn-lt"/>
              </a:rPr>
              <a:t>l’exploitation</a:t>
            </a:r>
            <a:r>
              <a:rPr lang="fr-FR" sz="2000" b="0" i="0" dirty="0">
                <a:solidFill>
                  <a:srgbClr val="333333"/>
                </a:solidFill>
                <a:effectLst/>
                <a:latin typeface="+mn-lt"/>
              </a:rPr>
              <a:t> de données</a:t>
            </a:r>
          </a:p>
          <a:p>
            <a:pPr algn="just">
              <a:buFont typeface="Arial" panose="020B0604020202020204" pitchFamily="34" charset="0"/>
              <a:buChar char="•"/>
            </a:pPr>
            <a:r>
              <a:rPr lang="fr-FR" sz="2000" b="0" i="0" dirty="0">
                <a:solidFill>
                  <a:srgbClr val="333333"/>
                </a:solidFill>
                <a:effectLst/>
                <a:latin typeface="+mn-lt"/>
              </a:rPr>
              <a:t> </a:t>
            </a:r>
            <a:r>
              <a:rPr lang="fr-FR" sz="2000" b="1" i="0" dirty="0">
                <a:solidFill>
                  <a:srgbClr val="333333"/>
                </a:solidFill>
                <a:effectLst/>
                <a:latin typeface="+mn-lt"/>
              </a:rPr>
              <a:t>web </a:t>
            </a:r>
            <a:r>
              <a:rPr lang="fr-FR" sz="2000" b="1" i="0" dirty="0" err="1">
                <a:solidFill>
                  <a:srgbClr val="333333"/>
                </a:solidFill>
                <a:effectLst/>
                <a:latin typeface="+mn-lt"/>
              </a:rPr>
              <a:t>scraping</a:t>
            </a:r>
            <a:endParaRPr lang="fr-FR" sz="2000" dirty="0">
              <a:solidFill>
                <a:srgbClr val="333333"/>
              </a:solidFill>
              <a:latin typeface="+mn-lt"/>
            </a:endParaRPr>
          </a:p>
          <a:p>
            <a:pPr algn="just">
              <a:buFont typeface="Arial" panose="020B0604020202020204" pitchFamily="34" charset="0"/>
              <a:buChar char="•"/>
            </a:pPr>
            <a:r>
              <a:rPr lang="fr-FR" sz="2000" b="1" i="0" dirty="0">
                <a:solidFill>
                  <a:srgbClr val="333333"/>
                </a:solidFill>
                <a:effectLst/>
                <a:latin typeface="+mn-lt"/>
              </a:rPr>
              <a:t>API REST</a:t>
            </a:r>
          </a:p>
          <a:p>
            <a:pPr algn="just">
              <a:buFont typeface="Arial" panose="020B0604020202020204" pitchFamily="34" charset="0"/>
              <a:buChar char="•"/>
            </a:pPr>
            <a:r>
              <a:rPr lang="fr-FR" sz="2000" b="1" i="0" dirty="0">
                <a:solidFill>
                  <a:srgbClr val="333333"/>
                </a:solidFill>
                <a:effectLst/>
                <a:latin typeface="+mn-lt"/>
              </a:rPr>
              <a:t>Data </a:t>
            </a:r>
            <a:r>
              <a:rPr lang="fr-FR" sz="2000" b="1" i="0" dirty="0" err="1">
                <a:solidFill>
                  <a:srgbClr val="333333"/>
                </a:solidFill>
                <a:effectLst/>
                <a:latin typeface="+mn-lt"/>
              </a:rPr>
              <a:t>viasualization</a:t>
            </a:r>
            <a:r>
              <a:rPr lang="fr-FR" sz="2000" b="1" i="0" dirty="0">
                <a:solidFill>
                  <a:srgbClr val="333333"/>
                </a:solidFill>
                <a:effectLst/>
                <a:latin typeface="+mn-lt"/>
              </a:rPr>
              <a:t> </a:t>
            </a:r>
          </a:p>
          <a:p>
            <a:pPr algn="just">
              <a:buFont typeface="Arial" panose="020B0604020202020204" pitchFamily="34" charset="0"/>
              <a:buChar char="•"/>
            </a:pPr>
            <a:r>
              <a:rPr lang="fr-FR" sz="2000" b="1" dirty="0">
                <a:solidFill>
                  <a:srgbClr val="333333"/>
                </a:solidFill>
                <a:latin typeface="+mn-lt"/>
              </a:rPr>
              <a:t>A</a:t>
            </a:r>
            <a:r>
              <a:rPr lang="fr-FR" sz="2000" b="1" i="0" dirty="0">
                <a:solidFill>
                  <a:srgbClr val="333333"/>
                </a:solidFill>
                <a:effectLst/>
                <a:latin typeface="+mn-lt"/>
              </a:rPr>
              <a:t>lgorithmes de Machine Learning </a:t>
            </a:r>
            <a:r>
              <a:rPr lang="fr-FR" sz="2000" i="0" dirty="0">
                <a:solidFill>
                  <a:srgbClr val="333333"/>
                </a:solidFill>
                <a:effectLst/>
                <a:latin typeface="+mn-lt"/>
              </a:rPr>
              <a:t>pour </a:t>
            </a:r>
            <a:r>
              <a:rPr lang="fr-FR" sz="2000" i="0" dirty="0" err="1">
                <a:solidFill>
                  <a:srgbClr val="333333"/>
                </a:solidFill>
                <a:effectLst/>
                <a:latin typeface="+mn-lt"/>
              </a:rPr>
              <a:t>reperer</a:t>
            </a:r>
            <a:r>
              <a:rPr lang="fr-FR" sz="2000" i="0" dirty="0">
                <a:solidFill>
                  <a:srgbClr val="333333"/>
                </a:solidFill>
                <a:effectLst/>
                <a:latin typeface="+mn-lt"/>
              </a:rPr>
              <a:t> des patterns </a:t>
            </a:r>
            <a:r>
              <a:rPr lang="fr-FR" sz="2000" b="0" i="0" dirty="0">
                <a:solidFill>
                  <a:srgbClr val="333333"/>
                </a:solidFill>
                <a:effectLst/>
                <a:latin typeface="+mn-lt"/>
              </a:rPr>
              <a:t>ou des tendances dans un ensemble de données</a:t>
            </a:r>
            <a:endParaRPr lang="fr-FR" sz="2000" b="1" i="0" dirty="0">
              <a:solidFill>
                <a:srgbClr val="333333"/>
              </a:solidFill>
              <a:effectLst/>
              <a:latin typeface="+mn-lt"/>
            </a:endParaRPr>
          </a:p>
          <a:p>
            <a:pPr algn="just">
              <a:buFont typeface="Arial" panose="020B0604020202020204" pitchFamily="34" charset="0"/>
              <a:buChar char="•"/>
            </a:pPr>
            <a:endParaRPr lang="fr-FR" sz="2000" b="1" i="0" dirty="0">
              <a:solidFill>
                <a:srgbClr val="333333"/>
              </a:solidFill>
              <a:effectLst/>
              <a:latin typeface="+mn-lt"/>
            </a:endParaRPr>
          </a:p>
          <a:p>
            <a:endParaRPr lang="fr-FR" dirty="0"/>
          </a:p>
        </p:txBody>
      </p:sp>
    </p:spTree>
    <p:extLst>
      <p:ext uri="{BB962C8B-B14F-4D97-AF65-F5344CB8AC3E}">
        <p14:creationId xmlns:p14="http://schemas.microsoft.com/office/powerpoint/2010/main" val="684914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algn="l"/>
            <a:r>
              <a:rPr lang="fr-FR" b="1" i="0" dirty="0">
                <a:solidFill>
                  <a:srgbClr val="333333"/>
                </a:solidFill>
                <a:effectLst/>
                <a:latin typeface="Filson"/>
              </a:rPr>
              <a:t>Les outils nécessaires pour utiliser Python</a:t>
            </a:r>
          </a:p>
        </p:txBody>
      </p:sp>
      <p:sp>
        <p:nvSpPr>
          <p:cNvPr id="128" name="Google Shape;128;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algn="l"/>
            <a:r>
              <a:rPr lang="fr-FR" sz="2000" b="0" i="0" dirty="0">
                <a:solidFill>
                  <a:srgbClr val="333333"/>
                </a:solidFill>
                <a:effectLst/>
                <a:latin typeface="+mn-lt"/>
              </a:rPr>
              <a:t>Pour utiliser Python, il faut bien sûr commencer par </a:t>
            </a:r>
            <a:r>
              <a:rPr lang="fr-FR" sz="2000" b="1" i="0" dirty="0">
                <a:solidFill>
                  <a:srgbClr val="333333"/>
                </a:solidFill>
                <a:effectLst/>
                <a:latin typeface="+mn-lt"/>
              </a:rPr>
              <a:t>télécharger Python</a:t>
            </a:r>
            <a:r>
              <a:rPr lang="fr-FR" sz="2000" b="0" i="0" dirty="0">
                <a:solidFill>
                  <a:srgbClr val="333333"/>
                </a:solidFill>
                <a:effectLst/>
                <a:latin typeface="+mn-lt"/>
              </a:rPr>
              <a:t>. Tu as alors deux possibilités :</a:t>
            </a:r>
          </a:p>
          <a:p>
            <a:pPr algn="l"/>
            <a:endParaRPr lang="fr-FR" sz="2000" b="0" i="0" dirty="0">
              <a:solidFill>
                <a:srgbClr val="333333"/>
              </a:solidFill>
              <a:effectLst/>
              <a:latin typeface="+mn-lt"/>
            </a:endParaRPr>
          </a:p>
          <a:p>
            <a:pPr marL="596900" lvl="1" indent="0" algn="just">
              <a:buNone/>
            </a:pPr>
            <a:r>
              <a:rPr lang="fr-FR" sz="2000" b="1" dirty="0">
                <a:solidFill>
                  <a:srgbClr val="333333"/>
                </a:solidFill>
                <a:latin typeface="+mn-lt"/>
              </a:rPr>
              <a:t>1</a:t>
            </a:r>
            <a:r>
              <a:rPr lang="fr-FR" sz="2000" dirty="0">
                <a:solidFill>
                  <a:srgbClr val="333333"/>
                </a:solidFill>
                <a:latin typeface="+mn-lt"/>
              </a:rPr>
              <a:t>. </a:t>
            </a:r>
            <a:r>
              <a:rPr lang="fr-FR" sz="2000" b="1" i="0" dirty="0">
                <a:solidFill>
                  <a:srgbClr val="333333"/>
                </a:solidFill>
                <a:effectLst/>
                <a:latin typeface="+mn-lt"/>
              </a:rPr>
              <a:t>Télécharger Python</a:t>
            </a:r>
            <a:r>
              <a:rPr lang="fr-FR" sz="2000" b="0" i="0" dirty="0">
                <a:solidFill>
                  <a:srgbClr val="333333"/>
                </a:solidFill>
                <a:effectLst/>
                <a:latin typeface="+mn-lt"/>
              </a:rPr>
              <a:t> </a:t>
            </a:r>
            <a:r>
              <a:rPr lang="fr-FR" sz="2000" b="1" i="0" u="none" strike="noStrike" dirty="0">
                <a:solidFill>
                  <a:srgbClr val="22E39E"/>
                </a:solidFill>
                <a:effectLst/>
                <a:latin typeface="+mn-lt"/>
                <a:hlinkClick r:id="rId3"/>
              </a:rPr>
              <a:t>https://www.python.org/downloads/</a:t>
            </a:r>
            <a:r>
              <a:rPr lang="fr-FR" sz="2000" b="1" i="0" u="none" strike="noStrike" dirty="0">
                <a:solidFill>
                  <a:srgbClr val="22E39E"/>
                </a:solidFill>
                <a:effectLst/>
                <a:latin typeface="+mn-lt"/>
              </a:rPr>
              <a:t> </a:t>
            </a:r>
            <a:r>
              <a:rPr lang="fr-FR" sz="2000" i="0" u="none" strike="noStrike" dirty="0">
                <a:solidFill>
                  <a:schemeClr val="tx1"/>
                </a:solidFill>
                <a:effectLst/>
                <a:latin typeface="+mn-lt"/>
              </a:rPr>
              <a:t>+</a:t>
            </a:r>
            <a:r>
              <a:rPr lang="fr-FR" sz="2000" b="1" i="0" u="none" strike="noStrike" dirty="0">
                <a:solidFill>
                  <a:schemeClr val="tx1"/>
                </a:solidFill>
                <a:effectLst/>
                <a:latin typeface="+mn-lt"/>
              </a:rPr>
              <a:t> IDE </a:t>
            </a:r>
            <a:r>
              <a:rPr lang="fr-FR" sz="2000" i="0" u="none" strike="noStrike" dirty="0">
                <a:solidFill>
                  <a:schemeClr val="tx1"/>
                </a:solidFill>
                <a:effectLst/>
                <a:latin typeface="+mn-lt"/>
              </a:rPr>
              <a:t>(VS Code par exemple)</a:t>
            </a:r>
            <a:endParaRPr lang="fr-FR" sz="2000" i="0" dirty="0">
              <a:solidFill>
                <a:schemeClr val="tx1"/>
              </a:solidFill>
              <a:effectLst/>
              <a:latin typeface="+mn-lt"/>
            </a:endParaRPr>
          </a:p>
          <a:p>
            <a:pPr marL="596900" lvl="1" indent="0" algn="just">
              <a:buNone/>
            </a:pPr>
            <a:r>
              <a:rPr lang="fr-FR" sz="2000" b="1" dirty="0">
                <a:solidFill>
                  <a:srgbClr val="333333"/>
                </a:solidFill>
                <a:latin typeface="+mn-lt"/>
              </a:rPr>
              <a:t>2. </a:t>
            </a:r>
            <a:r>
              <a:rPr lang="fr-FR" sz="2000" b="1" i="0" dirty="0">
                <a:solidFill>
                  <a:srgbClr val="333333"/>
                </a:solidFill>
                <a:effectLst/>
                <a:latin typeface="+mn-lt"/>
              </a:rPr>
              <a:t>Télécharger Anaconda</a:t>
            </a:r>
            <a:r>
              <a:rPr lang="fr-FR" sz="2000" b="0" i="0" dirty="0">
                <a:solidFill>
                  <a:srgbClr val="333333"/>
                </a:solidFill>
                <a:effectLst/>
                <a:latin typeface="+mn-lt"/>
              </a:rPr>
              <a:t>, un navigateur qui contient le langage Python ainsi que des outils utiles pour utiliser ce langage.</a:t>
            </a:r>
          </a:p>
          <a:p>
            <a:pPr marL="0" lvl="0" indent="0" algn="l" rtl="0">
              <a:lnSpc>
                <a:spcPct val="115000"/>
              </a:lnSpc>
              <a:spcBef>
                <a:spcPts val="0"/>
              </a:spcBef>
              <a:spcAft>
                <a:spcPts val="1200"/>
              </a:spcAft>
              <a:buSzPts val="18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60B0297-63FD-49D8-9703-17870257E084}"/>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45703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0B82FD3-2A30-4CE1-B4E6-3AC3C0524591}"/>
              </a:ext>
            </a:extLst>
          </p:cNvPr>
          <p:cNvPicPr>
            <a:picLocks noChangeAspect="1"/>
          </p:cNvPicPr>
          <p:nvPr/>
        </p:nvPicPr>
        <p:blipFill>
          <a:blip r:embed="rId3"/>
          <a:stretch>
            <a:fillRect/>
          </a:stretch>
        </p:blipFill>
        <p:spPr>
          <a:xfrm>
            <a:off x="85997" y="312910"/>
            <a:ext cx="9058003" cy="4517679"/>
          </a:xfrm>
          <a:prstGeom prst="rect">
            <a:avLst/>
          </a:prstGeom>
        </p:spPr>
      </p:pic>
    </p:spTree>
    <p:extLst>
      <p:ext uri="{BB962C8B-B14F-4D97-AF65-F5344CB8AC3E}">
        <p14:creationId xmlns:p14="http://schemas.microsoft.com/office/powerpoint/2010/main" val="4213204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55CB4-D157-4270-9425-290BCF5977DD}"/>
              </a:ext>
            </a:extLst>
          </p:cNvPr>
          <p:cNvSpPr>
            <a:spLocks noGrp="1"/>
          </p:cNvSpPr>
          <p:nvPr>
            <p:ph type="title"/>
          </p:nvPr>
        </p:nvSpPr>
        <p:spPr/>
        <p:txBody>
          <a:bodyPr>
            <a:normAutofit fontScale="90000"/>
          </a:bodyPr>
          <a:lstStyle/>
          <a:p>
            <a:r>
              <a:rPr lang="fr-FR" b="1" i="0" dirty="0">
                <a:solidFill>
                  <a:srgbClr val="333333"/>
                </a:solidFill>
                <a:effectLst/>
                <a:latin typeface="Filson"/>
              </a:rPr>
              <a:t>IDE </a:t>
            </a:r>
            <a:r>
              <a:rPr lang="fr-FR" b="0" i="0" dirty="0">
                <a:solidFill>
                  <a:srgbClr val="333333"/>
                </a:solidFill>
                <a:effectLst/>
                <a:latin typeface="Filson"/>
              </a:rPr>
              <a:t>(Integrated </a:t>
            </a:r>
            <a:r>
              <a:rPr lang="fr-FR" b="0" i="0" dirty="0" err="1">
                <a:solidFill>
                  <a:srgbClr val="333333"/>
                </a:solidFill>
                <a:effectLst/>
                <a:latin typeface="Filson"/>
              </a:rPr>
              <a:t>Development</a:t>
            </a:r>
            <a:r>
              <a:rPr lang="fr-FR" b="0" i="0" dirty="0">
                <a:solidFill>
                  <a:srgbClr val="333333"/>
                </a:solidFill>
                <a:effectLst/>
                <a:latin typeface="Filson"/>
              </a:rPr>
              <a:t> </a:t>
            </a:r>
            <a:r>
              <a:rPr lang="fr-FR" b="0" i="0" dirty="0" err="1">
                <a:solidFill>
                  <a:srgbClr val="333333"/>
                </a:solidFill>
                <a:effectLst/>
                <a:latin typeface="Filson"/>
              </a:rPr>
              <a:t>Environment</a:t>
            </a:r>
            <a:r>
              <a:rPr lang="fr-FR" b="0" i="0" dirty="0">
                <a:solidFill>
                  <a:srgbClr val="333333"/>
                </a:solidFill>
                <a:effectLst/>
                <a:latin typeface="Filson"/>
              </a:rPr>
              <a:t>) </a:t>
            </a:r>
            <a:endParaRPr lang="fr-FR" dirty="0"/>
          </a:p>
        </p:txBody>
      </p:sp>
      <p:sp>
        <p:nvSpPr>
          <p:cNvPr id="3" name="Espace réservé du texte 2">
            <a:extLst>
              <a:ext uri="{FF2B5EF4-FFF2-40B4-BE49-F238E27FC236}">
                <a16:creationId xmlns:a16="http://schemas.microsoft.com/office/drawing/2014/main" id="{A6A41F2F-DBBA-43B3-ABFA-2FCAABBDFEF8}"/>
              </a:ext>
            </a:extLst>
          </p:cNvPr>
          <p:cNvSpPr>
            <a:spLocks noGrp="1"/>
          </p:cNvSpPr>
          <p:nvPr>
            <p:ph type="body" idx="1"/>
          </p:nvPr>
        </p:nvSpPr>
        <p:spPr/>
        <p:txBody>
          <a:bodyPr/>
          <a:lstStyle/>
          <a:p>
            <a:pPr algn="l"/>
            <a:r>
              <a:rPr lang="fr-FR" sz="2000" b="0" i="0" dirty="0">
                <a:solidFill>
                  <a:srgbClr val="333333"/>
                </a:solidFill>
                <a:effectLst/>
                <a:latin typeface="+mn-lt"/>
              </a:rPr>
              <a:t>Un IDE combine des </a:t>
            </a:r>
            <a:r>
              <a:rPr lang="fr-FR" sz="2000" b="1" i="0" dirty="0">
                <a:solidFill>
                  <a:srgbClr val="333333"/>
                </a:solidFill>
                <a:effectLst/>
                <a:latin typeface="+mn-lt"/>
              </a:rPr>
              <a:t>fonctionnalités d’édition de texte et d’exécution de code</a:t>
            </a:r>
            <a:r>
              <a:rPr lang="fr-FR" sz="2000" b="0" i="0" dirty="0">
                <a:solidFill>
                  <a:srgbClr val="333333"/>
                </a:solidFill>
                <a:effectLst/>
                <a:latin typeface="+mn-lt"/>
              </a:rPr>
              <a:t>. Autrement dit, dans un même endroit tu peux :</a:t>
            </a:r>
          </a:p>
          <a:p>
            <a:pPr lvl="1" algn="just">
              <a:buFont typeface="Arial" panose="020B0604020202020204" pitchFamily="34" charset="0"/>
              <a:buChar char="•"/>
            </a:pPr>
            <a:r>
              <a:rPr lang="fr-FR" sz="2000" b="0" i="0" dirty="0">
                <a:solidFill>
                  <a:srgbClr val="333333"/>
                </a:solidFill>
                <a:effectLst/>
                <a:latin typeface="+mn-lt"/>
              </a:rPr>
              <a:t>écrire ton code</a:t>
            </a:r>
          </a:p>
          <a:p>
            <a:pPr lvl="1" algn="just">
              <a:buFont typeface="Arial" panose="020B0604020202020204" pitchFamily="34" charset="0"/>
              <a:buChar char="•"/>
            </a:pPr>
            <a:r>
              <a:rPr lang="fr-FR" sz="2000" b="0" i="0" dirty="0">
                <a:solidFill>
                  <a:srgbClr val="333333"/>
                </a:solidFill>
                <a:effectLst/>
                <a:latin typeface="+mn-lt"/>
              </a:rPr>
              <a:t>écrire des commentaires à propos de ton code</a:t>
            </a:r>
          </a:p>
          <a:p>
            <a:pPr lvl="1" algn="just">
              <a:buFont typeface="Arial" panose="020B0604020202020204" pitchFamily="34" charset="0"/>
              <a:buChar char="•"/>
            </a:pPr>
            <a:r>
              <a:rPr lang="fr-FR" sz="2000" b="0" i="0" dirty="0">
                <a:solidFill>
                  <a:srgbClr val="333333"/>
                </a:solidFill>
                <a:effectLst/>
                <a:latin typeface="+mn-lt"/>
              </a:rPr>
              <a:t>exécuter ton code et obtenir son résultat.</a:t>
            </a:r>
          </a:p>
          <a:p>
            <a:pPr lvl="1" algn="just">
              <a:buFont typeface="Arial" panose="020B0604020202020204" pitchFamily="34" charset="0"/>
              <a:buChar char="•"/>
            </a:pPr>
            <a:endParaRPr lang="fr-FR" sz="2000" dirty="0">
              <a:solidFill>
                <a:srgbClr val="333333"/>
              </a:solidFill>
              <a:latin typeface="+mn-lt"/>
            </a:endParaRPr>
          </a:p>
          <a:p>
            <a:pPr lvl="1" algn="just">
              <a:buFont typeface="Arial" panose="020B0604020202020204" pitchFamily="34" charset="0"/>
              <a:buChar char="•"/>
            </a:pPr>
            <a:r>
              <a:rPr lang="fr-FR" sz="2800" b="0" i="0" dirty="0" err="1">
                <a:solidFill>
                  <a:srgbClr val="333333"/>
                </a:solidFill>
                <a:effectLst/>
                <a:latin typeface="Filson"/>
              </a:rPr>
              <a:t>Jupyter</a:t>
            </a:r>
            <a:r>
              <a:rPr lang="fr-FR" sz="2800" b="0" i="0" dirty="0">
                <a:solidFill>
                  <a:srgbClr val="333333"/>
                </a:solidFill>
                <a:effectLst/>
                <a:latin typeface="Filson"/>
              </a:rPr>
              <a:t> Notebook</a:t>
            </a:r>
            <a:endParaRPr lang="fr-FR" sz="2000" b="0" i="0" dirty="0">
              <a:solidFill>
                <a:srgbClr val="333333"/>
              </a:solidFill>
              <a:effectLst/>
              <a:latin typeface="+mn-lt"/>
            </a:endParaRPr>
          </a:p>
          <a:p>
            <a:endParaRPr lang="fr-FR" dirty="0"/>
          </a:p>
        </p:txBody>
      </p:sp>
    </p:spTree>
    <p:extLst>
      <p:ext uri="{BB962C8B-B14F-4D97-AF65-F5344CB8AC3E}">
        <p14:creationId xmlns:p14="http://schemas.microsoft.com/office/powerpoint/2010/main" val="4176213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6ECD8A-FDFD-45CB-A0D7-F5998BC48E87}"/>
              </a:ext>
            </a:extLst>
          </p:cNvPr>
          <p:cNvSpPr>
            <a:spLocks noGrp="1"/>
          </p:cNvSpPr>
          <p:nvPr>
            <p:ph type="title"/>
          </p:nvPr>
        </p:nvSpPr>
        <p:spPr/>
        <p:txBody>
          <a:bodyPr/>
          <a:lstStyle/>
          <a:p>
            <a:endParaRPr lang="fr-FR" dirty="0"/>
          </a:p>
        </p:txBody>
      </p:sp>
      <p:pic>
        <p:nvPicPr>
          <p:cNvPr id="4" name="Image 3">
            <a:extLst>
              <a:ext uri="{FF2B5EF4-FFF2-40B4-BE49-F238E27FC236}">
                <a16:creationId xmlns:a16="http://schemas.microsoft.com/office/drawing/2014/main" id="{876772CC-4614-4F28-9326-AD769D21953D}"/>
              </a:ext>
            </a:extLst>
          </p:cNvPr>
          <p:cNvPicPr>
            <a:picLocks noChangeAspect="1"/>
          </p:cNvPicPr>
          <p:nvPr/>
        </p:nvPicPr>
        <p:blipFill>
          <a:blip r:embed="rId2"/>
          <a:stretch>
            <a:fillRect/>
          </a:stretch>
        </p:blipFill>
        <p:spPr>
          <a:xfrm>
            <a:off x="0" y="62508"/>
            <a:ext cx="9144000" cy="5018484"/>
          </a:xfrm>
          <a:prstGeom prst="rect">
            <a:avLst/>
          </a:prstGeom>
        </p:spPr>
      </p:pic>
    </p:spTree>
    <p:extLst>
      <p:ext uri="{BB962C8B-B14F-4D97-AF65-F5344CB8AC3E}">
        <p14:creationId xmlns:p14="http://schemas.microsoft.com/office/powerpoint/2010/main" val="385875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248BE-66CB-444D-BCBD-310C32C95680}"/>
              </a:ext>
            </a:extLst>
          </p:cNvPr>
          <p:cNvSpPr>
            <a:spLocks noGrp="1"/>
          </p:cNvSpPr>
          <p:nvPr>
            <p:ph type="title"/>
          </p:nvPr>
        </p:nvSpPr>
        <p:spPr>
          <a:xfrm>
            <a:off x="311700" y="231515"/>
            <a:ext cx="8520600" cy="841800"/>
          </a:xfrm>
        </p:spPr>
        <p:txBody>
          <a:bodyPr>
            <a:normAutofit/>
          </a:bodyPr>
          <a:lstStyle/>
          <a:p>
            <a:pPr algn="l"/>
            <a:r>
              <a:rPr lang="fr-FR" sz="2000" b="1" dirty="0"/>
              <a:t>C’est quoi Python</a:t>
            </a:r>
          </a:p>
        </p:txBody>
      </p:sp>
      <p:sp>
        <p:nvSpPr>
          <p:cNvPr id="4" name="ZoneTexte 3">
            <a:extLst>
              <a:ext uri="{FF2B5EF4-FFF2-40B4-BE49-F238E27FC236}">
                <a16:creationId xmlns:a16="http://schemas.microsoft.com/office/drawing/2014/main" id="{FD4B505F-6B73-4352-944C-0678F6D192D1}"/>
              </a:ext>
            </a:extLst>
          </p:cNvPr>
          <p:cNvSpPr txBox="1"/>
          <p:nvPr/>
        </p:nvSpPr>
        <p:spPr>
          <a:xfrm>
            <a:off x="742384" y="1025929"/>
            <a:ext cx="8273419" cy="2462213"/>
          </a:xfrm>
          <a:prstGeom prst="rect">
            <a:avLst/>
          </a:prstGeom>
          <a:noFill/>
        </p:spPr>
        <p:txBody>
          <a:bodyPr wrap="none" rtlCol="0">
            <a:spAutoFit/>
          </a:bodyPr>
          <a:lstStyle/>
          <a:p>
            <a:pPr marL="342900" indent="-342900">
              <a:buFont typeface="Arial" panose="020B0604020202020204" pitchFamily="34" charset="0"/>
              <a:buChar char="•"/>
            </a:pPr>
            <a:r>
              <a:rPr lang="fr-FR" sz="2000" i="0" dirty="0">
                <a:solidFill>
                  <a:schemeClr val="tx1"/>
                </a:solidFill>
                <a:effectLst/>
                <a:latin typeface="+mn-lt"/>
              </a:rPr>
              <a:t>un langage de programmation open source</a:t>
            </a:r>
          </a:p>
          <a:p>
            <a:pPr marL="342900" indent="-342900">
              <a:buFont typeface="Arial" panose="020B0604020202020204" pitchFamily="34" charset="0"/>
              <a:buChar char="•"/>
            </a:pPr>
            <a:endParaRPr lang="fr-FR" sz="2000" i="0" dirty="0">
              <a:solidFill>
                <a:schemeClr val="tx1"/>
              </a:solidFill>
              <a:effectLst/>
              <a:latin typeface="+mn-lt"/>
            </a:endParaRPr>
          </a:p>
          <a:p>
            <a:pPr marL="342900" indent="-342900">
              <a:buFont typeface="Arial" panose="020B0604020202020204" pitchFamily="34" charset="0"/>
              <a:buChar char="•"/>
            </a:pPr>
            <a:r>
              <a:rPr lang="fr-FR" sz="2000" i="0" dirty="0">
                <a:solidFill>
                  <a:schemeClr val="tx1"/>
                </a:solidFill>
                <a:effectLst/>
                <a:latin typeface="+mn-lt"/>
              </a:rPr>
              <a:t>un langage de programmation orienté objet</a:t>
            </a:r>
          </a:p>
          <a:p>
            <a:pPr marL="342900" indent="-342900">
              <a:buFont typeface="Arial" panose="020B0604020202020204" pitchFamily="34" charset="0"/>
              <a:buChar char="•"/>
            </a:pPr>
            <a:endParaRPr lang="fr-FR" sz="2000" dirty="0">
              <a:solidFill>
                <a:schemeClr val="tx1"/>
              </a:solidFill>
              <a:latin typeface="+mn-lt"/>
            </a:endParaRPr>
          </a:p>
          <a:p>
            <a:pPr marL="342900" indent="-342900">
              <a:buFont typeface="Arial" panose="020B0604020202020204" pitchFamily="34" charset="0"/>
              <a:buChar char="•"/>
            </a:pPr>
            <a:r>
              <a:rPr lang="fr-FR" sz="2000" i="0" dirty="0">
                <a:solidFill>
                  <a:schemeClr val="tx1"/>
                </a:solidFill>
                <a:effectLst/>
                <a:latin typeface="+mn-lt"/>
              </a:rPr>
              <a:t>un langage polyvalent largement utilisé dans la Data et IA</a:t>
            </a:r>
          </a:p>
          <a:p>
            <a:pPr marL="342900" indent="-342900">
              <a:buFont typeface="Arial" panose="020B0604020202020204" pitchFamily="34" charset="0"/>
              <a:buChar char="•"/>
            </a:pPr>
            <a:endParaRPr lang="fr-FR" sz="2000" i="0" dirty="0">
              <a:solidFill>
                <a:schemeClr val="tx1"/>
              </a:solidFill>
              <a:effectLst/>
              <a:latin typeface="+mn-lt"/>
            </a:endParaRPr>
          </a:p>
          <a:p>
            <a:pPr marL="342900" indent="-342900">
              <a:buFont typeface="Arial" panose="020B0604020202020204" pitchFamily="34" charset="0"/>
              <a:buChar char="•"/>
            </a:pPr>
            <a:r>
              <a:rPr lang="fr-FR" sz="2000" i="0" dirty="0">
                <a:solidFill>
                  <a:schemeClr val="tx1"/>
                </a:solidFill>
                <a:effectLst/>
                <a:latin typeface="+mn-lt"/>
              </a:rPr>
              <a:t>le premier langage le plus utilisé par les développeurs d’applications</a:t>
            </a:r>
          </a:p>
          <a:p>
            <a:endParaRPr lang="fr-FR" dirty="0"/>
          </a:p>
        </p:txBody>
      </p:sp>
      <p:pic>
        <p:nvPicPr>
          <p:cNvPr id="6" name="Image 5">
            <a:extLst>
              <a:ext uri="{FF2B5EF4-FFF2-40B4-BE49-F238E27FC236}">
                <a16:creationId xmlns:a16="http://schemas.microsoft.com/office/drawing/2014/main" id="{9DB82FF9-2643-4D18-9D22-6059D9ACA7F3}"/>
              </a:ext>
            </a:extLst>
          </p:cNvPr>
          <p:cNvPicPr>
            <a:picLocks noChangeAspect="1"/>
          </p:cNvPicPr>
          <p:nvPr/>
        </p:nvPicPr>
        <p:blipFill>
          <a:blip r:embed="rId3"/>
          <a:stretch>
            <a:fillRect/>
          </a:stretch>
        </p:blipFill>
        <p:spPr>
          <a:xfrm>
            <a:off x="666074" y="3440755"/>
            <a:ext cx="8166226" cy="1702745"/>
          </a:xfrm>
          <a:prstGeom prst="rect">
            <a:avLst/>
          </a:prstGeom>
        </p:spPr>
      </p:pic>
    </p:spTree>
    <p:extLst>
      <p:ext uri="{BB962C8B-B14F-4D97-AF65-F5344CB8AC3E}">
        <p14:creationId xmlns:p14="http://schemas.microsoft.com/office/powerpoint/2010/main" val="405140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744B60AA-A7AD-43AB-987D-6DD2C2205B19}"/>
              </a:ext>
            </a:extLst>
          </p:cNvPr>
          <p:cNvSpPr txBox="1">
            <a:spLocks/>
          </p:cNvSpPr>
          <p:nvPr/>
        </p:nvSpPr>
        <p:spPr>
          <a:xfrm>
            <a:off x="311700" y="240569"/>
            <a:ext cx="8520600" cy="8418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fr-FR" sz="2000" b="1"/>
              <a:t>Pourquoi utiliser Python?</a:t>
            </a:r>
            <a:endParaRPr lang="fr-FR" sz="2000" dirty="0"/>
          </a:p>
        </p:txBody>
      </p:sp>
      <p:sp>
        <p:nvSpPr>
          <p:cNvPr id="4" name="ZoneTexte 3">
            <a:extLst>
              <a:ext uri="{FF2B5EF4-FFF2-40B4-BE49-F238E27FC236}">
                <a16:creationId xmlns:a16="http://schemas.microsoft.com/office/drawing/2014/main" id="{28B65C07-799F-4322-860A-EB1502513E69}"/>
              </a:ext>
            </a:extLst>
          </p:cNvPr>
          <p:cNvSpPr txBox="1"/>
          <p:nvPr/>
        </p:nvSpPr>
        <p:spPr>
          <a:xfrm>
            <a:off x="576837" y="912294"/>
            <a:ext cx="7863578" cy="4616648"/>
          </a:xfrm>
          <a:prstGeom prst="rect">
            <a:avLst/>
          </a:prstGeom>
          <a:noFill/>
        </p:spPr>
        <p:txBody>
          <a:bodyPr wrap="square" rtlCol="0">
            <a:spAutoFit/>
          </a:bodyPr>
          <a:lstStyle/>
          <a:p>
            <a:pPr algn="just" fontAlgn="base">
              <a:buFont typeface="Arial" panose="020B0604020202020204" pitchFamily="34" charset="0"/>
              <a:buChar char="•"/>
            </a:pPr>
            <a:r>
              <a:rPr lang="fr-FR" sz="2000" i="0" dirty="0">
                <a:solidFill>
                  <a:srgbClr val="000000"/>
                </a:solidFill>
                <a:effectLst/>
                <a:latin typeface="+mn-lt"/>
              </a:rPr>
              <a:t>Polyvalence</a:t>
            </a:r>
          </a:p>
          <a:p>
            <a:pPr algn="just" fontAlgn="base">
              <a:buFont typeface="Arial" panose="020B0604020202020204" pitchFamily="34" charset="0"/>
              <a:buChar char="•"/>
            </a:pPr>
            <a:endParaRPr lang="fr-FR" sz="2000" i="0" dirty="0">
              <a:solidFill>
                <a:srgbClr val="000000"/>
              </a:solidFill>
              <a:effectLst/>
              <a:latin typeface="+mn-lt"/>
            </a:endParaRPr>
          </a:p>
          <a:p>
            <a:pPr algn="just" fontAlgn="base">
              <a:buFont typeface="Arial" panose="020B0604020202020204" pitchFamily="34" charset="0"/>
              <a:buChar char="•"/>
            </a:pPr>
            <a:r>
              <a:rPr lang="fr-FR" sz="2000" dirty="0">
                <a:latin typeface="+mn-lt"/>
              </a:rPr>
              <a:t>Flexibilité</a:t>
            </a:r>
          </a:p>
          <a:p>
            <a:pPr algn="just" fontAlgn="base">
              <a:buFont typeface="Arial" panose="020B0604020202020204" pitchFamily="34" charset="0"/>
              <a:buChar char="•"/>
            </a:pPr>
            <a:endParaRPr lang="fr-FR" sz="2000" dirty="0">
              <a:latin typeface="+mn-lt"/>
            </a:endParaRPr>
          </a:p>
          <a:p>
            <a:pPr algn="just" fontAlgn="base">
              <a:buFont typeface="Arial" panose="020B0604020202020204" pitchFamily="34" charset="0"/>
              <a:buChar char="•"/>
            </a:pPr>
            <a:r>
              <a:rPr lang="fr-FR" sz="2000" dirty="0">
                <a:latin typeface="+mn-lt"/>
              </a:rPr>
              <a:t>Facile à apprendre, simple à comprendre, à </a:t>
            </a:r>
            <a:r>
              <a:rPr lang="fr-FR" sz="2000" i="0" dirty="0">
                <a:solidFill>
                  <a:srgbClr val="000000"/>
                </a:solidFill>
                <a:effectLst/>
                <a:latin typeface="+mn-lt"/>
              </a:rPr>
              <a:t>utiliser</a:t>
            </a:r>
          </a:p>
          <a:p>
            <a:pPr algn="just" fontAlgn="base">
              <a:buFont typeface="Arial" panose="020B0604020202020204" pitchFamily="34" charset="0"/>
              <a:buChar char="•"/>
            </a:pPr>
            <a:endParaRPr lang="fr-FR" sz="2000" i="0" dirty="0">
              <a:solidFill>
                <a:srgbClr val="000000"/>
              </a:solidFill>
              <a:effectLst/>
              <a:latin typeface="+mn-lt"/>
            </a:endParaRPr>
          </a:p>
          <a:p>
            <a:pPr algn="just" fontAlgn="base">
              <a:buFont typeface="Arial" panose="020B0604020202020204" pitchFamily="34" charset="0"/>
              <a:buChar char="•"/>
            </a:pPr>
            <a:r>
              <a:rPr lang="fr-FR" sz="2000" dirty="0">
                <a:latin typeface="+mn-lt"/>
              </a:rPr>
              <a:t>Code simple pour concepts complexes </a:t>
            </a:r>
          </a:p>
          <a:p>
            <a:pPr algn="just" fontAlgn="base">
              <a:buFont typeface="Arial" panose="020B0604020202020204" pitchFamily="34" charset="0"/>
              <a:buChar char="•"/>
            </a:pPr>
            <a:endParaRPr lang="fr-FR" sz="2000" i="0" dirty="0">
              <a:solidFill>
                <a:srgbClr val="000000"/>
              </a:solidFill>
              <a:effectLst/>
              <a:latin typeface="+mn-lt"/>
            </a:endParaRPr>
          </a:p>
          <a:p>
            <a:pPr algn="just" fontAlgn="base">
              <a:buFont typeface="Arial" panose="020B0604020202020204" pitchFamily="34" charset="0"/>
              <a:buChar char="•"/>
            </a:pPr>
            <a:r>
              <a:rPr lang="fr-FR" sz="2000" dirty="0">
                <a:latin typeface="+mn-lt"/>
              </a:rPr>
              <a:t>Compatible avec les principales plates-formes et systèmes</a:t>
            </a:r>
          </a:p>
          <a:p>
            <a:pPr algn="just" fontAlgn="base">
              <a:buFont typeface="Arial" panose="020B0604020202020204" pitchFamily="34" charset="0"/>
              <a:buChar char="•"/>
            </a:pPr>
            <a:endParaRPr lang="fr-FR" sz="2000" dirty="0">
              <a:latin typeface="+mn-lt"/>
            </a:endParaRPr>
          </a:p>
          <a:p>
            <a:pPr algn="just" fontAlgn="base">
              <a:buFont typeface="Arial" panose="020B0604020202020204" pitchFamily="34" charset="0"/>
              <a:buChar char="•"/>
            </a:pPr>
            <a:r>
              <a:rPr lang="fr-FR" sz="2000" dirty="0">
                <a:latin typeface="+mn-lt"/>
              </a:rPr>
              <a:t>Bibliothèque standard robuste</a:t>
            </a:r>
          </a:p>
          <a:p>
            <a:pPr algn="just" fontAlgn="base">
              <a:buFont typeface="Arial" panose="020B0604020202020204" pitchFamily="34" charset="0"/>
              <a:buChar char="•"/>
            </a:pPr>
            <a:endParaRPr lang="fr-FR" sz="2000" dirty="0">
              <a:latin typeface="+mn-lt"/>
            </a:endParaRPr>
          </a:p>
          <a:p>
            <a:pPr algn="just" fontAlgn="base">
              <a:buFont typeface="Arial" panose="020B0604020202020204" pitchFamily="34" charset="0"/>
              <a:buChar char="•"/>
            </a:pPr>
            <a:r>
              <a:rPr lang="fr-FR" sz="2000" dirty="0">
                <a:latin typeface="+mn-lt"/>
              </a:rPr>
              <a:t>Une large communauté</a:t>
            </a:r>
            <a:endParaRPr lang="fr-FR" sz="2000" i="0" dirty="0">
              <a:solidFill>
                <a:srgbClr val="000000"/>
              </a:solidFill>
              <a:effectLst/>
              <a:latin typeface="+mn-lt"/>
            </a:endParaRPr>
          </a:p>
          <a:p>
            <a:pPr algn="just" fontAlgn="base">
              <a:buFont typeface="Arial" panose="020B0604020202020204" pitchFamily="34" charset="0"/>
              <a:buChar char="•"/>
            </a:pPr>
            <a:endParaRPr lang="fr-FR" sz="2000" dirty="0">
              <a:latin typeface="+mn-lt"/>
            </a:endParaRPr>
          </a:p>
          <a:p>
            <a:endParaRPr lang="fr-FR" dirty="0"/>
          </a:p>
        </p:txBody>
      </p:sp>
      <p:pic>
        <p:nvPicPr>
          <p:cNvPr id="6" name="Image 5">
            <a:extLst>
              <a:ext uri="{FF2B5EF4-FFF2-40B4-BE49-F238E27FC236}">
                <a16:creationId xmlns:a16="http://schemas.microsoft.com/office/drawing/2014/main" id="{43A5F9A1-6F72-45D0-95F4-1AEBFC3810F6}"/>
              </a:ext>
            </a:extLst>
          </p:cNvPr>
          <p:cNvPicPr>
            <a:picLocks noChangeAspect="1"/>
          </p:cNvPicPr>
          <p:nvPr/>
        </p:nvPicPr>
        <p:blipFill>
          <a:blip r:embed="rId3"/>
          <a:stretch>
            <a:fillRect/>
          </a:stretch>
        </p:blipFill>
        <p:spPr>
          <a:xfrm>
            <a:off x="3872855" y="0"/>
            <a:ext cx="4959445" cy="2249306"/>
          </a:xfrm>
          <a:prstGeom prst="rect">
            <a:avLst/>
          </a:prstGeom>
        </p:spPr>
      </p:pic>
    </p:spTree>
    <p:extLst>
      <p:ext uri="{BB962C8B-B14F-4D97-AF65-F5344CB8AC3E}">
        <p14:creationId xmlns:p14="http://schemas.microsoft.com/office/powerpoint/2010/main" val="405095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746810-BB4C-45FE-926B-B39B99FA5F8C}"/>
              </a:ext>
            </a:extLst>
          </p:cNvPr>
          <p:cNvSpPr>
            <a:spLocks noGrp="1"/>
          </p:cNvSpPr>
          <p:nvPr>
            <p:ph type="title"/>
          </p:nvPr>
        </p:nvSpPr>
        <p:spPr>
          <a:xfrm>
            <a:off x="311700" y="240569"/>
            <a:ext cx="8520600" cy="841800"/>
          </a:xfrm>
        </p:spPr>
        <p:txBody>
          <a:bodyPr>
            <a:normAutofit/>
          </a:bodyPr>
          <a:lstStyle/>
          <a:p>
            <a:pPr algn="l"/>
            <a:r>
              <a:rPr lang="fr-FR" sz="2000" b="1" i="1" dirty="0">
                <a:solidFill>
                  <a:srgbClr val="202124"/>
                </a:solidFill>
                <a:effectLst/>
                <a:latin typeface="+mn-lt"/>
              </a:rPr>
              <a:t>(Où</a:t>
            </a:r>
            <a:r>
              <a:rPr lang="fr-FR" sz="2000" b="1" i="1" dirty="0">
                <a:latin typeface="+mn-lt"/>
              </a:rPr>
              <a:t> </a:t>
            </a:r>
            <a:r>
              <a:rPr lang="fr-FR" sz="2000" b="1" i="1" dirty="0"/>
              <a:t>utiliser Python?) </a:t>
            </a:r>
            <a:r>
              <a:rPr lang="fr-FR" sz="2000" b="1" i="0" dirty="0">
                <a:solidFill>
                  <a:srgbClr val="333333"/>
                </a:solidFill>
                <a:effectLst/>
                <a:latin typeface="+mn-lt"/>
              </a:rPr>
              <a:t>Un langage puissant et polyvalent</a:t>
            </a:r>
            <a:br>
              <a:rPr lang="fr-FR" sz="1100" b="1" i="0" dirty="0">
                <a:solidFill>
                  <a:srgbClr val="333333"/>
                </a:solidFill>
                <a:effectLst/>
                <a:latin typeface="Filson"/>
              </a:rPr>
            </a:br>
            <a:endParaRPr lang="fr-FR" sz="2000" dirty="0"/>
          </a:p>
        </p:txBody>
      </p:sp>
      <p:sp>
        <p:nvSpPr>
          <p:cNvPr id="3" name="ZoneTexte 2">
            <a:extLst>
              <a:ext uri="{FF2B5EF4-FFF2-40B4-BE49-F238E27FC236}">
                <a16:creationId xmlns:a16="http://schemas.microsoft.com/office/drawing/2014/main" id="{16E04858-5E2D-409D-B70A-5AD47E15440B}"/>
              </a:ext>
            </a:extLst>
          </p:cNvPr>
          <p:cNvSpPr txBox="1"/>
          <p:nvPr/>
        </p:nvSpPr>
        <p:spPr>
          <a:xfrm>
            <a:off x="640211" y="1402199"/>
            <a:ext cx="7863578" cy="2154436"/>
          </a:xfrm>
          <a:prstGeom prst="rect">
            <a:avLst/>
          </a:prstGeom>
          <a:noFill/>
        </p:spPr>
        <p:txBody>
          <a:bodyPr wrap="square" rtlCol="0">
            <a:spAutoFit/>
          </a:bodyPr>
          <a:lstStyle/>
          <a:p>
            <a:pPr algn="just" fontAlgn="base">
              <a:buFont typeface="Arial" panose="020B0604020202020204" pitchFamily="34" charset="0"/>
              <a:buChar char="•"/>
            </a:pPr>
            <a:r>
              <a:rPr lang="fr-FR" sz="2000" b="1" i="0" dirty="0">
                <a:solidFill>
                  <a:srgbClr val="000000"/>
                </a:solidFill>
                <a:effectLst/>
                <a:latin typeface="+mn-lt"/>
              </a:rPr>
              <a:t>Data Science </a:t>
            </a:r>
            <a:r>
              <a:rPr lang="fr-FR" sz="2000" b="0" i="0" dirty="0">
                <a:solidFill>
                  <a:srgbClr val="000000"/>
                </a:solidFill>
                <a:effectLst/>
                <a:latin typeface="+mn-lt"/>
              </a:rPr>
              <a:t>– incluant le machine </a:t>
            </a:r>
            <a:r>
              <a:rPr lang="fr-FR" sz="2000" b="0" i="0" dirty="0" err="1">
                <a:solidFill>
                  <a:srgbClr val="000000"/>
                </a:solidFill>
                <a:effectLst/>
                <a:latin typeface="+mn-lt"/>
              </a:rPr>
              <a:t>learning</a:t>
            </a:r>
            <a:r>
              <a:rPr lang="fr-FR" sz="2000" b="0" i="0" dirty="0">
                <a:solidFill>
                  <a:srgbClr val="000000"/>
                </a:solidFill>
                <a:effectLst/>
                <a:latin typeface="+mn-lt"/>
              </a:rPr>
              <a:t>, l’analyse de données ainsi que la visualisation de données</a:t>
            </a:r>
          </a:p>
          <a:p>
            <a:pPr algn="just" fontAlgn="base">
              <a:buFont typeface="Arial" panose="020B0604020202020204" pitchFamily="34" charset="0"/>
              <a:buChar char="•"/>
            </a:pPr>
            <a:endParaRPr lang="fr-FR" sz="2000" dirty="0">
              <a:latin typeface="+mn-lt"/>
            </a:endParaRPr>
          </a:p>
          <a:p>
            <a:pPr algn="just" fontAlgn="base">
              <a:buFont typeface="Arial" panose="020B0604020202020204" pitchFamily="34" charset="0"/>
              <a:buChar char="•"/>
            </a:pPr>
            <a:r>
              <a:rPr lang="fr-FR" sz="2000" b="0" i="0" dirty="0">
                <a:solidFill>
                  <a:srgbClr val="000000"/>
                </a:solidFill>
                <a:effectLst/>
                <a:latin typeface="+mn-lt"/>
              </a:rPr>
              <a:t>Développement </a:t>
            </a:r>
            <a:r>
              <a:rPr lang="fr-FR" sz="2000" b="1" i="0" dirty="0">
                <a:solidFill>
                  <a:srgbClr val="000000"/>
                </a:solidFill>
                <a:effectLst/>
                <a:latin typeface="+mn-lt"/>
              </a:rPr>
              <a:t>web</a:t>
            </a:r>
          </a:p>
          <a:p>
            <a:pPr algn="just" fontAlgn="base"/>
            <a:endParaRPr lang="fr-FR" sz="2000" b="0" i="0" dirty="0">
              <a:solidFill>
                <a:srgbClr val="000000"/>
              </a:solidFill>
              <a:effectLst/>
              <a:latin typeface="+mn-lt"/>
            </a:endParaRPr>
          </a:p>
          <a:p>
            <a:pPr algn="just" fontAlgn="base">
              <a:buFont typeface="Arial" panose="020B0604020202020204" pitchFamily="34" charset="0"/>
              <a:buChar char="•"/>
            </a:pPr>
            <a:r>
              <a:rPr lang="fr-FR" sz="2000" b="1" i="0" dirty="0">
                <a:solidFill>
                  <a:srgbClr val="000000"/>
                </a:solidFill>
                <a:effectLst/>
                <a:latin typeface="+mn-lt"/>
              </a:rPr>
              <a:t>Scripting</a:t>
            </a:r>
          </a:p>
          <a:p>
            <a:endParaRPr lang="fr-FR" dirty="0"/>
          </a:p>
        </p:txBody>
      </p:sp>
      <p:pic>
        <p:nvPicPr>
          <p:cNvPr id="5" name="Image 4">
            <a:extLst>
              <a:ext uri="{FF2B5EF4-FFF2-40B4-BE49-F238E27FC236}">
                <a16:creationId xmlns:a16="http://schemas.microsoft.com/office/drawing/2014/main" id="{493CBC06-CA63-40C7-804D-44F4B7C82D28}"/>
              </a:ext>
            </a:extLst>
          </p:cNvPr>
          <p:cNvPicPr>
            <a:picLocks noChangeAspect="1"/>
          </p:cNvPicPr>
          <p:nvPr/>
        </p:nvPicPr>
        <p:blipFill>
          <a:blip r:embed="rId3"/>
          <a:stretch>
            <a:fillRect/>
          </a:stretch>
        </p:blipFill>
        <p:spPr>
          <a:xfrm>
            <a:off x="3529195" y="1860967"/>
            <a:ext cx="5176356" cy="3041964"/>
          </a:xfrm>
          <a:prstGeom prst="rect">
            <a:avLst/>
          </a:prstGeom>
        </p:spPr>
      </p:pic>
    </p:spTree>
    <p:extLst>
      <p:ext uri="{BB962C8B-B14F-4D97-AF65-F5344CB8AC3E}">
        <p14:creationId xmlns:p14="http://schemas.microsoft.com/office/powerpoint/2010/main" val="1062631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9EF907-DBAF-4A05-B707-0ABE572ACC93}"/>
              </a:ext>
            </a:extLst>
          </p:cNvPr>
          <p:cNvSpPr>
            <a:spLocks noGrp="1"/>
          </p:cNvSpPr>
          <p:nvPr>
            <p:ph type="title"/>
          </p:nvPr>
        </p:nvSpPr>
        <p:spPr/>
        <p:txBody>
          <a:bodyPr>
            <a:normAutofit fontScale="90000"/>
          </a:bodyPr>
          <a:lstStyle/>
          <a:p>
            <a:r>
              <a:rPr lang="fr-FR" sz="2800" dirty="0">
                <a:latin typeface="Arial" panose="020B0604020202020204" pitchFamily="34" charset="0"/>
                <a:cs typeface="Arial" panose="020B0604020202020204" pitchFamily="34" charset="0"/>
              </a:rPr>
              <a:t>Concepts Python</a:t>
            </a:r>
            <a:endParaRPr lang="fr-FR" dirty="0"/>
          </a:p>
        </p:txBody>
      </p:sp>
      <p:sp>
        <p:nvSpPr>
          <p:cNvPr id="3" name="Espace réservé du texte 2">
            <a:extLst>
              <a:ext uri="{FF2B5EF4-FFF2-40B4-BE49-F238E27FC236}">
                <a16:creationId xmlns:a16="http://schemas.microsoft.com/office/drawing/2014/main" id="{80F9C904-7D9F-49AA-A13E-8E033959E88B}"/>
              </a:ext>
            </a:extLst>
          </p:cNvPr>
          <p:cNvSpPr>
            <a:spLocks noGrp="1"/>
          </p:cNvSpPr>
          <p:nvPr>
            <p:ph type="body" idx="1"/>
          </p:nvPr>
        </p:nvSpPr>
        <p:spPr/>
        <p:txBody>
          <a:bodyPr/>
          <a:lstStyle/>
          <a:p>
            <a:r>
              <a:rPr lang="fr-FR" dirty="0">
                <a:solidFill>
                  <a:schemeClr val="tx1"/>
                </a:solidFill>
                <a:latin typeface="+mn-lt"/>
              </a:rPr>
              <a:t>OUTILS CONTROL FLOW : if </a:t>
            </a:r>
            <a:r>
              <a:rPr lang="fr-FR" dirty="0" err="1">
                <a:solidFill>
                  <a:schemeClr val="tx1"/>
                </a:solidFill>
                <a:latin typeface="+mn-lt"/>
              </a:rPr>
              <a:t>statements</a:t>
            </a:r>
            <a:r>
              <a:rPr lang="fr-FR" dirty="0">
                <a:solidFill>
                  <a:schemeClr val="tx1"/>
                </a:solidFill>
                <a:latin typeface="+mn-lt"/>
              </a:rPr>
              <a:t>, for, </a:t>
            </a:r>
            <a:r>
              <a:rPr lang="fr-FR" dirty="0" err="1">
                <a:solidFill>
                  <a:schemeClr val="tx1"/>
                </a:solidFill>
                <a:latin typeface="+mn-lt"/>
              </a:rPr>
              <a:t>functions</a:t>
            </a:r>
            <a:r>
              <a:rPr lang="fr-FR" dirty="0">
                <a:solidFill>
                  <a:schemeClr val="tx1"/>
                </a:solidFill>
                <a:latin typeface="+mn-lt"/>
              </a:rPr>
              <a:t>, break, </a:t>
            </a:r>
            <a:r>
              <a:rPr lang="fr-FR" dirty="0" err="1">
                <a:solidFill>
                  <a:schemeClr val="tx1"/>
                </a:solidFill>
                <a:latin typeface="+mn-lt"/>
              </a:rPr>
              <a:t>else</a:t>
            </a:r>
            <a:r>
              <a:rPr lang="fr-FR" dirty="0">
                <a:solidFill>
                  <a:schemeClr val="tx1"/>
                </a:solidFill>
                <a:latin typeface="+mn-lt"/>
              </a:rPr>
              <a:t> clauses, </a:t>
            </a:r>
          </a:p>
          <a:p>
            <a:r>
              <a:rPr lang="fr-FR" dirty="0">
                <a:solidFill>
                  <a:schemeClr val="tx1"/>
                </a:solidFill>
                <a:latin typeface="+mn-lt"/>
              </a:rPr>
              <a:t>DATA STRUCTURES : </a:t>
            </a:r>
            <a:r>
              <a:rPr lang="fr-FR" dirty="0" err="1">
                <a:solidFill>
                  <a:schemeClr val="tx1"/>
                </a:solidFill>
                <a:latin typeface="+mn-lt"/>
              </a:rPr>
              <a:t>Lists</a:t>
            </a:r>
            <a:r>
              <a:rPr lang="fr-FR" dirty="0">
                <a:solidFill>
                  <a:schemeClr val="tx1"/>
                </a:solidFill>
                <a:latin typeface="+mn-lt"/>
              </a:rPr>
              <a:t>, List </a:t>
            </a:r>
            <a:r>
              <a:rPr lang="fr-FR" dirty="0" err="1">
                <a:solidFill>
                  <a:schemeClr val="tx1"/>
                </a:solidFill>
                <a:latin typeface="+mn-lt"/>
              </a:rPr>
              <a:t>Comprehensions</a:t>
            </a:r>
            <a:r>
              <a:rPr lang="fr-FR" dirty="0">
                <a:solidFill>
                  <a:schemeClr val="tx1"/>
                </a:solidFill>
                <a:latin typeface="+mn-lt"/>
              </a:rPr>
              <a:t>, Tuples, Sets, </a:t>
            </a:r>
            <a:r>
              <a:rPr lang="fr-FR" dirty="0" err="1">
                <a:solidFill>
                  <a:schemeClr val="tx1"/>
                </a:solidFill>
                <a:latin typeface="+mn-lt"/>
              </a:rPr>
              <a:t>Dictionaries</a:t>
            </a:r>
            <a:r>
              <a:rPr lang="fr-FR" dirty="0">
                <a:solidFill>
                  <a:schemeClr val="tx1"/>
                </a:solidFill>
                <a:latin typeface="+mn-lt"/>
              </a:rPr>
              <a:t>, Loop, Conditions</a:t>
            </a:r>
          </a:p>
          <a:p>
            <a:r>
              <a:rPr lang="fr-FR" dirty="0">
                <a:solidFill>
                  <a:schemeClr val="tx1"/>
                </a:solidFill>
                <a:latin typeface="+mn-lt"/>
              </a:rPr>
              <a:t>MODULES and Packages</a:t>
            </a:r>
          </a:p>
          <a:p>
            <a:r>
              <a:rPr lang="fr-FR" i="0" u="none" strike="noStrike" baseline="0" dirty="0">
                <a:solidFill>
                  <a:schemeClr val="tx1"/>
                </a:solidFill>
                <a:latin typeface="+mn-lt"/>
              </a:rPr>
              <a:t>Input and Output</a:t>
            </a:r>
          </a:p>
          <a:p>
            <a:r>
              <a:rPr lang="fr-FR" i="0" u="none" strike="noStrike" baseline="0" dirty="0" err="1">
                <a:solidFill>
                  <a:schemeClr val="tx1"/>
                </a:solidFill>
                <a:latin typeface="+mn-lt"/>
              </a:rPr>
              <a:t>Errors</a:t>
            </a:r>
            <a:r>
              <a:rPr lang="fr-FR" i="0" u="none" strike="noStrike" baseline="0" dirty="0">
                <a:solidFill>
                  <a:schemeClr val="tx1"/>
                </a:solidFill>
                <a:latin typeface="+mn-lt"/>
              </a:rPr>
              <a:t> and Exceptions</a:t>
            </a:r>
            <a:endParaRPr lang="fr-FR" dirty="0">
              <a:solidFill>
                <a:schemeClr val="tx1"/>
              </a:solidFill>
              <a:latin typeface="+mn-lt"/>
            </a:endParaRPr>
          </a:p>
          <a:p>
            <a:pPr algn="l"/>
            <a:r>
              <a:rPr lang="fr-FR" i="0" u="none" strike="noStrike" baseline="0" dirty="0">
                <a:solidFill>
                  <a:schemeClr val="tx1"/>
                </a:solidFill>
                <a:latin typeface="+mn-lt"/>
              </a:rPr>
              <a:t>Classes </a:t>
            </a:r>
            <a:endParaRPr lang="fr-FR" dirty="0">
              <a:solidFill>
                <a:schemeClr val="tx1"/>
              </a:solidFill>
              <a:latin typeface="+mn-lt"/>
            </a:endParaRPr>
          </a:p>
          <a:p>
            <a:pPr algn="l"/>
            <a:endParaRPr lang="fr-FR" dirty="0">
              <a:solidFill>
                <a:schemeClr val="tx1"/>
              </a:solidFill>
              <a:latin typeface="+mn-lt"/>
            </a:endParaRPr>
          </a:p>
          <a:p>
            <a:r>
              <a:rPr lang="fr-FR" dirty="0">
                <a:solidFill>
                  <a:schemeClr val="tx1"/>
                </a:solidFill>
                <a:latin typeface="+mn-lt"/>
              </a:rPr>
              <a:t>Standard </a:t>
            </a:r>
            <a:r>
              <a:rPr lang="fr-FR" dirty="0" err="1">
                <a:solidFill>
                  <a:schemeClr val="tx1"/>
                </a:solidFill>
                <a:latin typeface="+mn-lt"/>
              </a:rPr>
              <a:t>libraries</a:t>
            </a:r>
            <a:endParaRPr lang="fr-FR" dirty="0">
              <a:solidFill>
                <a:schemeClr val="tx1"/>
              </a:solidFill>
              <a:latin typeface="+mn-lt"/>
            </a:endParaRPr>
          </a:p>
          <a:p>
            <a:endParaRPr lang="fr-FR" dirty="0"/>
          </a:p>
        </p:txBody>
      </p:sp>
    </p:spTree>
    <p:extLst>
      <p:ext uri="{BB962C8B-B14F-4D97-AF65-F5344CB8AC3E}">
        <p14:creationId xmlns:p14="http://schemas.microsoft.com/office/powerpoint/2010/main" val="415605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algn="l"/>
            <a:r>
              <a:rPr lang="fr-FR" b="1" i="0" dirty="0">
                <a:solidFill>
                  <a:srgbClr val="333333"/>
                </a:solidFill>
                <a:effectLst/>
                <a:latin typeface="Filson"/>
              </a:rPr>
              <a:t>Un langage complété par les bibliothèques Python</a:t>
            </a:r>
          </a:p>
        </p:txBody>
      </p:sp>
      <p:sp>
        <p:nvSpPr>
          <p:cNvPr id="116" name="Google Shape;116;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algn="just">
              <a:buFont typeface="Arial" panose="020B0604020202020204" pitchFamily="34" charset="0"/>
              <a:buChar char="•"/>
            </a:pPr>
            <a:r>
              <a:rPr lang="fr-FR" b="0" i="0" dirty="0">
                <a:solidFill>
                  <a:srgbClr val="333333"/>
                </a:solidFill>
                <a:effectLst/>
                <a:latin typeface="Filson"/>
              </a:rPr>
              <a:t>‍</a:t>
            </a:r>
            <a:r>
              <a:rPr lang="fr-FR" b="1" i="0" dirty="0">
                <a:solidFill>
                  <a:srgbClr val="333333"/>
                </a:solidFill>
                <a:effectLst/>
                <a:latin typeface="Filson"/>
              </a:rPr>
              <a:t>Pandas</a:t>
            </a:r>
            <a:r>
              <a:rPr lang="fr-FR" b="0" i="0" dirty="0">
                <a:solidFill>
                  <a:srgbClr val="333333"/>
                </a:solidFill>
                <a:effectLst/>
                <a:latin typeface="Filson"/>
              </a:rPr>
              <a:t>, qui permet de manipuler et d’analyser des tables de données à la manière d’un « Excel sous stéroïdes ».</a:t>
            </a:r>
            <a:r>
              <a:rPr lang="fr-FR" b="1" i="0" dirty="0">
                <a:solidFill>
                  <a:srgbClr val="333333"/>
                </a:solidFill>
                <a:effectLst/>
                <a:latin typeface="Filson"/>
              </a:rPr>
              <a:t>‍</a:t>
            </a:r>
          </a:p>
          <a:p>
            <a:pPr algn="just">
              <a:buFont typeface="Arial" panose="020B0604020202020204" pitchFamily="34" charset="0"/>
              <a:buChar char="•"/>
            </a:pPr>
            <a:r>
              <a:rPr lang="fr-FR" b="1" i="0" dirty="0" err="1">
                <a:solidFill>
                  <a:srgbClr val="333333"/>
                </a:solidFill>
                <a:effectLst/>
                <a:latin typeface="Filson"/>
              </a:rPr>
              <a:t>NumPy</a:t>
            </a:r>
            <a:r>
              <a:rPr lang="fr-FR" b="0" i="0" dirty="0">
                <a:solidFill>
                  <a:srgbClr val="333333"/>
                </a:solidFill>
                <a:effectLst/>
                <a:latin typeface="Filson"/>
              </a:rPr>
              <a:t>, qui permet d’effectuer des calculs scientifiques (en particulier statistiques et </a:t>
            </a:r>
            <a:r>
              <a:rPr lang="fr-FR" b="0" i="0" dirty="0" err="1">
                <a:solidFill>
                  <a:srgbClr val="333333"/>
                </a:solidFill>
                <a:effectLst/>
                <a:latin typeface="Filson"/>
              </a:rPr>
              <a:t>probabilistiques</a:t>
            </a:r>
            <a:r>
              <a:rPr lang="fr-FR" b="0" i="0" dirty="0">
                <a:solidFill>
                  <a:srgbClr val="333333"/>
                </a:solidFill>
                <a:effectLst/>
                <a:latin typeface="Filson"/>
              </a:rPr>
              <a:t>).</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1" i="0" dirty="0" err="1">
                <a:solidFill>
                  <a:srgbClr val="333333"/>
                </a:solidFill>
                <a:effectLst/>
                <a:latin typeface="Filson"/>
              </a:rPr>
              <a:t>Scikit-Learn</a:t>
            </a:r>
            <a:r>
              <a:rPr lang="fr-FR" b="0" i="0" dirty="0">
                <a:solidFill>
                  <a:srgbClr val="333333"/>
                </a:solidFill>
                <a:effectLst/>
                <a:latin typeface="Filson"/>
              </a:rPr>
              <a:t> et </a:t>
            </a:r>
            <a:r>
              <a:rPr lang="fr-FR" b="1" i="0" dirty="0" err="1">
                <a:solidFill>
                  <a:srgbClr val="333333"/>
                </a:solidFill>
                <a:effectLst/>
                <a:latin typeface="Filson"/>
              </a:rPr>
              <a:t>Tensorflow</a:t>
            </a:r>
            <a:r>
              <a:rPr lang="fr-FR" b="0" i="0" dirty="0">
                <a:solidFill>
                  <a:srgbClr val="333333"/>
                </a:solidFill>
                <a:effectLst/>
                <a:latin typeface="Filson"/>
              </a:rPr>
              <a:t>, qui aident au développement de modèles de Machine Learning et de </a:t>
            </a:r>
            <a:r>
              <a:rPr lang="fr-FR" b="0" i="0" dirty="0" err="1">
                <a:solidFill>
                  <a:srgbClr val="333333"/>
                </a:solidFill>
                <a:effectLst/>
                <a:latin typeface="Filson"/>
              </a:rPr>
              <a:t>Deep</a:t>
            </a:r>
            <a:r>
              <a:rPr lang="fr-FR" b="0" i="0" dirty="0">
                <a:solidFill>
                  <a:srgbClr val="333333"/>
                </a:solidFill>
                <a:effectLst/>
                <a:latin typeface="Filson"/>
              </a:rPr>
              <a:t> Learning.</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1" i="0" dirty="0" err="1">
                <a:solidFill>
                  <a:srgbClr val="333333"/>
                </a:solidFill>
                <a:effectLst/>
                <a:latin typeface="Filson"/>
              </a:rPr>
              <a:t>Scrapy</a:t>
            </a:r>
            <a:r>
              <a:rPr lang="fr-FR" b="1" i="0" dirty="0">
                <a:solidFill>
                  <a:srgbClr val="333333"/>
                </a:solidFill>
                <a:effectLst/>
                <a:latin typeface="Filson"/>
              </a:rPr>
              <a:t> </a:t>
            </a:r>
            <a:r>
              <a:rPr lang="fr-FR" b="0" i="0" dirty="0">
                <a:solidFill>
                  <a:srgbClr val="333333"/>
                </a:solidFill>
                <a:effectLst/>
                <a:latin typeface="Filson"/>
              </a:rPr>
              <a:t>et </a:t>
            </a:r>
            <a:r>
              <a:rPr lang="fr-FR" b="1" i="0" dirty="0" err="1">
                <a:solidFill>
                  <a:srgbClr val="333333"/>
                </a:solidFill>
                <a:effectLst/>
                <a:latin typeface="Filson"/>
              </a:rPr>
              <a:t>BeautifulSoup</a:t>
            </a:r>
            <a:r>
              <a:rPr lang="fr-FR" b="0" i="0" dirty="0">
                <a:solidFill>
                  <a:srgbClr val="333333"/>
                </a:solidFill>
                <a:effectLst/>
                <a:latin typeface="Filson"/>
              </a:rPr>
              <a:t>, qui permettent d’extraire des données directement depuis le Web (ce qu’on appelle le « </a:t>
            </a:r>
            <a:r>
              <a:rPr lang="fr-FR" b="0" i="0" dirty="0" err="1">
                <a:solidFill>
                  <a:srgbClr val="333333"/>
                </a:solidFill>
                <a:effectLst/>
                <a:latin typeface="Filson"/>
              </a:rPr>
              <a:t>scraping</a:t>
            </a:r>
            <a:r>
              <a:rPr lang="fr-FR" b="0" i="0" dirty="0">
                <a:solidFill>
                  <a:srgbClr val="333333"/>
                </a:solidFill>
                <a:effectLst/>
                <a:latin typeface="Filson"/>
              </a:rPr>
              <a:t> »).</a:t>
            </a:r>
            <a:r>
              <a:rPr lang="fr-FR" b="1" i="0" dirty="0">
                <a:solidFill>
                  <a:srgbClr val="333333"/>
                </a:solidFill>
                <a:effectLst/>
                <a:latin typeface="Filson"/>
              </a:rPr>
              <a:t>‍</a:t>
            </a:r>
            <a:endParaRPr lang="fr-FR" b="0" i="0" dirty="0">
              <a:solidFill>
                <a:srgbClr val="333333"/>
              </a:solidFill>
              <a:effectLst/>
              <a:latin typeface="Filson"/>
            </a:endParaRPr>
          </a:p>
          <a:p>
            <a:pPr algn="just">
              <a:buFont typeface="Arial" panose="020B0604020202020204" pitchFamily="34" charset="0"/>
              <a:buChar char="•"/>
            </a:pPr>
            <a:r>
              <a:rPr lang="fr-FR" b="1" i="0" dirty="0" err="1">
                <a:solidFill>
                  <a:srgbClr val="333333"/>
                </a:solidFill>
                <a:effectLst/>
                <a:latin typeface="Filson"/>
              </a:rPr>
              <a:t>Seaborn</a:t>
            </a:r>
            <a:r>
              <a:rPr lang="fr-FR" b="1" i="0" dirty="0">
                <a:solidFill>
                  <a:srgbClr val="333333"/>
                </a:solidFill>
                <a:effectLst/>
                <a:latin typeface="Filson"/>
              </a:rPr>
              <a:t> </a:t>
            </a:r>
            <a:r>
              <a:rPr lang="fr-FR" b="0" i="0" dirty="0">
                <a:solidFill>
                  <a:srgbClr val="333333"/>
                </a:solidFill>
                <a:effectLst/>
                <a:latin typeface="Filson"/>
              </a:rPr>
              <a:t>et </a:t>
            </a:r>
            <a:r>
              <a:rPr lang="fr-FR" b="1" i="0" dirty="0" err="1">
                <a:solidFill>
                  <a:srgbClr val="333333"/>
                </a:solidFill>
                <a:effectLst/>
                <a:latin typeface="Filson"/>
              </a:rPr>
              <a:t>Matplotlib</a:t>
            </a:r>
            <a:r>
              <a:rPr lang="fr-FR" b="0" i="0" dirty="0">
                <a:solidFill>
                  <a:srgbClr val="333333"/>
                </a:solidFill>
                <a:effectLst/>
                <a:latin typeface="Filson"/>
              </a:rPr>
              <a:t>, qui aident à la visualisation de données, en proposant notamment des outils de construction de graphiques.</a:t>
            </a:r>
          </a:p>
          <a:p>
            <a:pPr marL="0" lvl="0" indent="0" algn="l" rtl="0">
              <a:lnSpc>
                <a:spcPct val="115000"/>
              </a:lnSpc>
              <a:spcBef>
                <a:spcPts val="0"/>
              </a:spcBef>
              <a:spcAft>
                <a:spcPts val="1200"/>
              </a:spcAft>
              <a:buSzPts val="18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algn="l"/>
            <a:r>
              <a:rPr lang="fr-FR" b="1" i="0" dirty="0">
                <a:solidFill>
                  <a:srgbClr val="333333"/>
                </a:solidFill>
                <a:effectLst/>
                <a:latin typeface="Filson"/>
              </a:rPr>
              <a:t>Un langage complété par les bibliothèques Python</a:t>
            </a:r>
          </a:p>
        </p:txBody>
      </p:sp>
      <p:pic>
        <p:nvPicPr>
          <p:cNvPr id="3" name="Image 2">
            <a:extLst>
              <a:ext uri="{FF2B5EF4-FFF2-40B4-BE49-F238E27FC236}">
                <a16:creationId xmlns:a16="http://schemas.microsoft.com/office/drawing/2014/main" id="{AA07BAE7-05CA-4867-9AE1-F7C69567ADD4}"/>
              </a:ext>
            </a:extLst>
          </p:cNvPr>
          <p:cNvPicPr>
            <a:picLocks noChangeAspect="1"/>
          </p:cNvPicPr>
          <p:nvPr/>
        </p:nvPicPr>
        <p:blipFill>
          <a:blip r:embed="rId3"/>
          <a:stretch>
            <a:fillRect/>
          </a:stretch>
        </p:blipFill>
        <p:spPr>
          <a:xfrm>
            <a:off x="1855961" y="1017725"/>
            <a:ext cx="5209278" cy="3829702"/>
          </a:xfrm>
          <a:prstGeom prst="rect">
            <a:avLst/>
          </a:prstGeom>
        </p:spPr>
      </p:pic>
    </p:spTree>
    <p:extLst>
      <p:ext uri="{BB962C8B-B14F-4D97-AF65-F5344CB8AC3E}">
        <p14:creationId xmlns:p14="http://schemas.microsoft.com/office/powerpoint/2010/main" val="2443790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3"/>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rmAutofit fontScale="90000"/>
          </a:bodyPr>
          <a:lstStyle/>
          <a:p>
            <a:pPr algn="l"/>
            <a:r>
              <a:rPr lang="fr-FR" b="1" i="0" dirty="0">
                <a:solidFill>
                  <a:srgbClr val="333333"/>
                </a:solidFill>
                <a:effectLst/>
                <a:latin typeface="Filson"/>
              </a:rPr>
              <a:t>Le langage de référence du Machine Learning et de la Data science</a:t>
            </a:r>
          </a:p>
        </p:txBody>
      </p:sp>
      <p:sp>
        <p:nvSpPr>
          <p:cNvPr id="122" name="Google Shape;12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algn="l"/>
            <a:r>
              <a:rPr lang="fr-FR" b="0" i="0" dirty="0">
                <a:solidFill>
                  <a:srgbClr val="333333"/>
                </a:solidFill>
                <a:effectLst/>
                <a:latin typeface="Filson"/>
              </a:rPr>
              <a:t>Grâce à la </a:t>
            </a:r>
            <a:r>
              <a:rPr lang="fr-FR" b="1" i="0" dirty="0">
                <a:solidFill>
                  <a:srgbClr val="333333"/>
                </a:solidFill>
                <a:effectLst/>
                <a:latin typeface="Filson"/>
              </a:rPr>
              <a:t>richesse de ses bibliothèques</a:t>
            </a:r>
            <a:r>
              <a:rPr lang="fr-FR" b="0" i="0" dirty="0">
                <a:solidFill>
                  <a:srgbClr val="333333"/>
                </a:solidFill>
                <a:effectLst/>
                <a:latin typeface="Filson"/>
              </a:rPr>
              <a:t>, Python est particulièrement bien adapté au </a:t>
            </a:r>
            <a:r>
              <a:rPr lang="fr-FR" b="1" i="0" dirty="0">
                <a:solidFill>
                  <a:srgbClr val="333333"/>
                </a:solidFill>
                <a:effectLst/>
                <a:latin typeface="Filson"/>
              </a:rPr>
              <a:t>traitement de la donnée</a:t>
            </a:r>
            <a:r>
              <a:rPr lang="fr-FR" b="0" i="0" dirty="0">
                <a:solidFill>
                  <a:srgbClr val="333333"/>
                </a:solidFill>
                <a:effectLst/>
                <a:latin typeface="Filson"/>
              </a:rPr>
              <a:t> : collecte avec </a:t>
            </a:r>
            <a:r>
              <a:rPr lang="fr-FR" b="0" i="0" dirty="0" err="1">
                <a:solidFill>
                  <a:srgbClr val="333333"/>
                </a:solidFill>
                <a:effectLst/>
                <a:latin typeface="Filson"/>
              </a:rPr>
              <a:t>BeautifulSoup</a:t>
            </a:r>
            <a:r>
              <a:rPr lang="fr-FR" b="0" i="0" dirty="0">
                <a:solidFill>
                  <a:srgbClr val="333333"/>
                </a:solidFill>
                <a:effectLst/>
                <a:latin typeface="Filson"/>
              </a:rPr>
              <a:t>, traitement et nettoyage avec Pandas, modélisation avec </a:t>
            </a:r>
            <a:r>
              <a:rPr lang="fr-FR" b="0" i="0" dirty="0" err="1">
                <a:solidFill>
                  <a:srgbClr val="333333"/>
                </a:solidFill>
                <a:effectLst/>
                <a:latin typeface="Filson"/>
              </a:rPr>
              <a:t>Scikit-Learn</a:t>
            </a:r>
            <a:r>
              <a:rPr lang="fr-FR" b="0" i="0" dirty="0">
                <a:solidFill>
                  <a:srgbClr val="333333"/>
                </a:solidFill>
                <a:effectLst/>
                <a:latin typeface="Filson"/>
              </a:rPr>
              <a:t> et </a:t>
            </a:r>
            <a:r>
              <a:rPr lang="fr-FR" b="0" i="0" dirty="0" err="1">
                <a:solidFill>
                  <a:srgbClr val="333333"/>
                </a:solidFill>
                <a:effectLst/>
                <a:latin typeface="Filson"/>
              </a:rPr>
              <a:t>Tensorflow</a:t>
            </a:r>
            <a:r>
              <a:rPr lang="fr-FR" b="0" i="0" dirty="0">
                <a:solidFill>
                  <a:srgbClr val="333333"/>
                </a:solidFill>
                <a:effectLst/>
                <a:latin typeface="Filson"/>
              </a:rPr>
              <a:t>, visualisation avec </a:t>
            </a:r>
            <a:r>
              <a:rPr lang="fr-FR" b="0" i="0" dirty="0" err="1">
                <a:solidFill>
                  <a:srgbClr val="333333"/>
                </a:solidFill>
                <a:effectLst/>
                <a:latin typeface="Filson"/>
              </a:rPr>
              <a:t>Matplotlib</a:t>
            </a:r>
            <a:r>
              <a:rPr lang="fr-FR" b="0" i="0" dirty="0">
                <a:solidFill>
                  <a:srgbClr val="333333"/>
                </a:solidFill>
                <a:effectLst/>
                <a:latin typeface="Filson"/>
              </a:rPr>
              <a:t>… pour donner quelques exemples.</a:t>
            </a:r>
          </a:p>
          <a:p>
            <a:pPr algn="l"/>
            <a:endParaRPr lang="fr-FR" b="0" i="0" dirty="0">
              <a:solidFill>
                <a:srgbClr val="333333"/>
              </a:solidFill>
              <a:effectLst/>
              <a:latin typeface="Filson"/>
            </a:endParaRPr>
          </a:p>
          <a:p>
            <a:r>
              <a:rPr lang="fr-FR" b="0" i="0" dirty="0">
                <a:solidFill>
                  <a:srgbClr val="333333"/>
                </a:solidFill>
                <a:effectLst/>
                <a:latin typeface="Filson"/>
              </a:rPr>
              <a:t>Python est le langage le plus adapté au Big Data, c’est pourquoi il est devenu le langage le plus utilisé en Machine Learning</a:t>
            </a:r>
            <a:r>
              <a:rPr lang="fr-FR" dirty="0">
                <a:solidFill>
                  <a:srgbClr val="333333"/>
                </a:solidFill>
                <a:latin typeface="Filson"/>
              </a:rPr>
              <a:t>. </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1775</TotalTime>
  <Words>4428</Words>
  <Application>Microsoft Office PowerPoint</Application>
  <PresentationFormat>Affichage à l'écran (16:9)</PresentationFormat>
  <Paragraphs>173</Paragraphs>
  <Slides>14</Slides>
  <Notes>11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14</vt:i4>
      </vt:variant>
    </vt:vector>
  </HeadingPairs>
  <TitlesOfParts>
    <vt:vector size="24" baseType="lpstr">
      <vt:lpstr>Abhaya Libre</vt:lpstr>
      <vt:lpstr>arial</vt:lpstr>
      <vt:lpstr>arial</vt:lpstr>
      <vt:lpstr>Filson</vt:lpstr>
      <vt:lpstr>inherit</vt:lpstr>
      <vt:lpstr>Metropolis</vt:lpstr>
      <vt:lpstr>Oxygen</vt:lpstr>
      <vt:lpstr>RedHatText</vt:lpstr>
      <vt:lpstr>var(--pfe-theme--font-family,;</vt:lpstr>
      <vt:lpstr>Simple Light</vt:lpstr>
      <vt:lpstr>Présentation PowerPoint</vt:lpstr>
      <vt:lpstr>Présentation PowerPoint</vt:lpstr>
      <vt:lpstr>C’est quoi Python</vt:lpstr>
      <vt:lpstr>Présentation PowerPoint</vt:lpstr>
      <vt:lpstr>(Où utiliser Python?) Un langage puissant et polyvalent </vt:lpstr>
      <vt:lpstr>Concepts Python</vt:lpstr>
      <vt:lpstr>Un langage complété par les bibliothèques Python</vt:lpstr>
      <vt:lpstr>Un langage complété par les bibliothèques Python</vt:lpstr>
      <vt:lpstr>Le langage de référence du Machine Learning et de la Data science</vt:lpstr>
      <vt:lpstr>Le langage de programmation de la Data Science </vt:lpstr>
      <vt:lpstr>Les outils nécessaires pour utiliser Python</vt:lpstr>
      <vt:lpstr>Présentation PowerPoint</vt:lpstr>
      <vt:lpstr>Présentation PowerPoint</vt:lpstr>
      <vt:lpstr>IDE (Integrated Development Environment)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[Votre titre de présentation]</dc:title>
  <dc:creator>Claudia Unteșu</dc:creator>
  <cp:lastModifiedBy>Claudia Unteșu</cp:lastModifiedBy>
  <cp:revision>10</cp:revision>
  <dcterms:modified xsi:type="dcterms:W3CDTF">2022-06-28T20:11:08Z</dcterms:modified>
</cp:coreProperties>
</file>