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Roboto"/>
      <p:regular r:id="rId37"/>
      <p:bold r:id="rId38"/>
      <p:italic r:id="rId39"/>
      <p:boldItalic r:id="rId40"/>
    </p:embeddedFont>
    <p:embeddedFont>
      <p:font typeface="Lato"/>
      <p:regular r:id="rId41"/>
      <p:bold r:id="rId42"/>
      <p:italic r:id="rId43"/>
      <p:boldItalic r:id="rId44"/>
    </p:embeddedFont>
    <p:embeddedFont>
      <p:font typeface="Lato Light"/>
      <p:regular r:id="rId45"/>
      <p:bold r:id="rId46"/>
      <p:italic r:id="rId47"/>
      <p:boldItalic r:id="rId48"/>
    </p:embeddedFont>
    <p:embeddedFont>
      <p:font typeface="Lato Hairline"/>
      <p:regular r:id="rId49"/>
      <p:bold r:id="rId50"/>
      <p:italic r:id="rId51"/>
      <p:boldItalic r:id="rId52"/>
    </p:embeddedFont>
    <p:embeddedFont>
      <p:font typeface="Lato Black"/>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5" roundtripDataSignature="AMtx7mjlVNLrRv88eUxcqjI8syCcj9CQ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LatoLight-bold.fntdata"/><Relationship Id="rId45" Type="http://schemas.openxmlformats.org/officeDocument/2006/relationships/font" Target="fonts/La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Light-boldItalic.fntdata"/><Relationship Id="rId47" Type="http://schemas.openxmlformats.org/officeDocument/2006/relationships/font" Target="fonts/LatoLight-italic.fntdata"/><Relationship Id="rId49" Type="http://schemas.openxmlformats.org/officeDocument/2006/relationships/font" Target="fonts/LatoHairli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oboto-regular.fntdata"/><Relationship Id="rId36" Type="http://schemas.openxmlformats.org/officeDocument/2006/relationships/slide" Target="slides/slide32.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atoHairline-italic.fntdata"/><Relationship Id="rId50" Type="http://schemas.openxmlformats.org/officeDocument/2006/relationships/font" Target="fonts/LatoHairline-bold.fntdata"/><Relationship Id="rId53" Type="http://schemas.openxmlformats.org/officeDocument/2006/relationships/font" Target="fonts/LatoBlack-bold.fntdata"/><Relationship Id="rId52" Type="http://schemas.openxmlformats.org/officeDocument/2006/relationships/font" Target="fonts/LatoHairline-boldItalic.fntdata"/><Relationship Id="rId11" Type="http://schemas.openxmlformats.org/officeDocument/2006/relationships/slide" Target="slides/slide7.xml"/><Relationship Id="rId55" Type="http://customschemas.google.com/relationships/presentationmetadata" Target="metadata"/><Relationship Id="rId10" Type="http://schemas.openxmlformats.org/officeDocument/2006/relationships/slide" Target="slides/slide6.xml"/><Relationship Id="rId54" Type="http://schemas.openxmlformats.org/officeDocument/2006/relationships/font" Target="fonts/LatoBlack-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hashank7-iitd.medium.com/understanding-vector-quantized-variational-autoencoders-vq-vae-323d710a888a"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gitau_am/a-friendly-introduction-to-denoising-diffusion-probabilistic-models-cc76b8abef25" TargetMode="External"/><Relationship Id="rId3" Type="http://schemas.openxmlformats.org/officeDocument/2006/relationships/hyperlink" Target="https://dmytro-kuzmenko.medium.com/diffusion-model-pathway-chapter-i-denoising-diffusion-probabilistic-models-5012fc615b8b" TargetMode="External"/><Relationship Id="rId4" Type="http://schemas.openxmlformats.org/officeDocument/2006/relationships/hyperlink" Target="https://medium.com/@deep_space/navigating-ddpms-a-closer-look-at-denoising-diffusion-probabilistic-models-a55f74d5227a"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e409d55b3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e409d55b3_0_2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de409d55b3_0_2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e409d55b3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e409d55b3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Aqui explicaria els punt 2. Background del paper</a:t>
            </a:r>
            <a:endParaRPr/>
          </a:p>
        </p:txBody>
      </p:sp>
      <p:sp>
        <p:nvSpPr>
          <p:cNvPr id="234" name="Google Shape;234;g2de409d55b3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e409d55b3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e409d55b3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de409d55b3_0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e253c72e2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de253c72e2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explicat millor que al paper: </a:t>
            </a:r>
            <a:r>
              <a:rPr lang="en-US" u="sng">
                <a:solidFill>
                  <a:schemeClr val="hlink"/>
                </a:solidFill>
                <a:hlinkClick r:id="rId2"/>
              </a:rPr>
              <a:t>https://shashank7-iitd.medium.com/understanding-vector-quantized-variational-autoencoders-vq-vae-323d710a888a</a:t>
            </a:r>
            <a:endParaRPr/>
          </a:p>
          <a:p>
            <a:pPr indent="0" lvl="0" marL="0" rtl="0" algn="l">
              <a:spcBef>
                <a:spcPts val="0"/>
              </a:spcBef>
              <a:spcAft>
                <a:spcPts val="0"/>
              </a:spcAft>
              <a:buNone/>
            </a:pPr>
            <a:r>
              <a:t/>
            </a:r>
            <a:endParaRPr/>
          </a:p>
        </p:txBody>
      </p:sp>
      <p:sp>
        <p:nvSpPr>
          <p:cNvPr id="257" name="Google Shape;257;g2de253c72e2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e253c72e2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e253c72e2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rgbClr val="242424"/>
              </a:buClr>
              <a:buSzPts val="1400"/>
              <a:buFont typeface="Courier New"/>
              <a:buAutoNum type="arabicPeriod"/>
            </a:pPr>
            <a:r>
              <a:rPr lang="en-US">
                <a:solidFill>
                  <a:srgbClr val="242424"/>
                </a:solidFill>
                <a:highlight>
                  <a:srgbClr val="F2F2F2"/>
                </a:highlight>
                <a:latin typeface="Courier New"/>
                <a:ea typeface="Courier New"/>
                <a:cs typeface="Courier New"/>
                <a:sym typeface="Courier New"/>
              </a:rPr>
              <a:t>Reconstruction loss: which optimizes the decoder and encoder</a:t>
            </a:r>
            <a:endParaRPr>
              <a:solidFill>
                <a:srgbClr val="242424"/>
              </a:solidFill>
              <a:highlight>
                <a:srgbClr val="F2F2F2"/>
              </a:highlight>
              <a:latin typeface="Courier New"/>
              <a:ea typeface="Courier New"/>
              <a:cs typeface="Courier New"/>
              <a:sym typeface="Courier New"/>
            </a:endParaRPr>
          </a:p>
          <a:p>
            <a:pPr indent="-317500" lvl="0" marL="457200" rtl="0" algn="l">
              <a:spcBef>
                <a:spcPts val="0"/>
              </a:spcBef>
              <a:spcAft>
                <a:spcPts val="0"/>
              </a:spcAft>
              <a:buClr>
                <a:srgbClr val="242424"/>
              </a:buClr>
              <a:buSzPts val="1400"/>
              <a:buFont typeface="Courier New"/>
              <a:buAutoNum type="arabicPeriod"/>
            </a:pPr>
            <a:r>
              <a:rPr lang="en-US">
                <a:solidFill>
                  <a:srgbClr val="242424"/>
                </a:solidFill>
                <a:highlight>
                  <a:srgbClr val="F2F2F2"/>
                </a:highlight>
                <a:latin typeface="Courier New"/>
                <a:ea typeface="Courier New"/>
                <a:cs typeface="Courier New"/>
                <a:sym typeface="Courier New"/>
              </a:rPr>
              <a:t>Codebook: l2 or l1 error to move the embedding vectors eᵢ towards the encoder output -&gt; goal is to learn the embedding dictionary</a:t>
            </a:r>
            <a:endParaRPr>
              <a:solidFill>
                <a:srgbClr val="242424"/>
              </a:solidFill>
              <a:highlight>
                <a:srgbClr val="F2F2F2"/>
              </a:highlight>
              <a:latin typeface="Courier New"/>
              <a:ea typeface="Courier New"/>
              <a:cs typeface="Courier New"/>
              <a:sym typeface="Courier New"/>
            </a:endParaRPr>
          </a:p>
          <a:p>
            <a:pPr indent="-317500" lvl="0" marL="457200" rtl="0" algn="l">
              <a:spcBef>
                <a:spcPts val="0"/>
              </a:spcBef>
              <a:spcAft>
                <a:spcPts val="0"/>
              </a:spcAft>
              <a:buClr>
                <a:srgbClr val="242424"/>
              </a:buClr>
              <a:buSzPts val="1400"/>
              <a:buFont typeface="Courier New"/>
              <a:buAutoNum type="arabicPeriod"/>
            </a:pPr>
            <a:r>
              <a:rPr lang="en-US">
                <a:solidFill>
                  <a:srgbClr val="242424"/>
                </a:solidFill>
                <a:highlight>
                  <a:srgbClr val="F2F2F2"/>
                </a:highlight>
                <a:latin typeface="Courier New"/>
                <a:ea typeface="Courier New"/>
                <a:cs typeface="Courier New"/>
                <a:sym typeface="Courier New"/>
              </a:rPr>
              <a:t>Commitment loss: train embeddings eᵢ as fast as the encoder parameters, make sure that the encoder commits to an embedding</a:t>
            </a:r>
            <a:endParaRPr>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rgbClr val="242424"/>
                </a:solidFill>
                <a:highlight>
                  <a:srgbClr val="F2F2F2"/>
                </a:highlight>
                <a:latin typeface="Courier New"/>
                <a:ea typeface="Courier New"/>
                <a:cs typeface="Courier New"/>
                <a:sym typeface="Courier New"/>
              </a:rPr>
              <a:t>// sg represents stop gradient operator meaning no gradient </a:t>
            </a:r>
            <a:endParaRPr>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US">
                <a:solidFill>
                  <a:srgbClr val="242424"/>
                </a:solidFill>
                <a:highlight>
                  <a:srgbClr val="F2F2F2"/>
                </a:highlight>
                <a:latin typeface="Courier New"/>
                <a:ea typeface="Courier New"/>
                <a:cs typeface="Courier New"/>
                <a:sym typeface="Courier New"/>
              </a:rPr>
              <a:t>// flows through whatever it's applied on</a:t>
            </a:r>
            <a:endParaRPr>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a:solidFill>
                  <a:srgbClr val="242424"/>
                </a:solidFill>
                <a:highlight>
                  <a:srgbClr val="F2F2F2"/>
                </a:highlight>
                <a:latin typeface="Courier New"/>
                <a:ea typeface="Courier New"/>
                <a:cs typeface="Courier New"/>
                <a:sym typeface="Courier New"/>
              </a:rPr>
              <a:t>With that loss we train both the dictionary embeddings as well as encoder and decoder network</a:t>
            </a:r>
            <a:endParaRPr>
              <a:solidFill>
                <a:srgbClr val="242424"/>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242424"/>
              </a:solidFill>
              <a:highlight>
                <a:srgbClr val="F2F2F2"/>
              </a:highlight>
              <a:latin typeface="Courier New"/>
              <a:ea typeface="Courier New"/>
              <a:cs typeface="Courier New"/>
              <a:sym typeface="Courier New"/>
            </a:endParaRPr>
          </a:p>
        </p:txBody>
      </p:sp>
      <p:sp>
        <p:nvSpPr>
          <p:cNvPr id="272" name="Google Shape;272;g2de253c72e2_0_1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e409d55b3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de409d55b3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Aqui explicaria els punt 2. Background del paper</a:t>
            </a:r>
            <a:endParaRPr/>
          </a:p>
        </p:txBody>
      </p:sp>
      <p:sp>
        <p:nvSpPr>
          <p:cNvPr id="292" name="Google Shape;292;g2de409d55b3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e253c72e2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e253c72e2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per figures: </a:t>
            </a:r>
            <a:r>
              <a:rPr lang="en-US" u="sng">
                <a:solidFill>
                  <a:schemeClr val="hlink"/>
                </a:solidFill>
                <a:hlinkClick r:id="rId2"/>
              </a:rPr>
              <a:t>https://medium.com/@gitau_am/a-friendly-introduction-to-denoising-diffusion-probabilistic-models-cc76b8abef25</a:t>
            </a:r>
            <a:endParaRPr/>
          </a:p>
          <a:p>
            <a:pPr indent="0" lvl="0" marL="0" rtl="0" algn="l">
              <a:spcBef>
                <a:spcPts val="0"/>
              </a:spcBef>
              <a:spcAft>
                <a:spcPts val="0"/>
              </a:spcAft>
              <a:buNone/>
            </a:pPr>
            <a:r>
              <a:rPr lang="en-US"/>
              <a:t>per explicacio: </a:t>
            </a:r>
            <a:r>
              <a:rPr lang="en-US" u="sng">
                <a:solidFill>
                  <a:schemeClr val="hlink"/>
                </a:solidFill>
                <a:hlinkClick r:id="rId3"/>
              </a:rPr>
              <a:t>https://dmytro-kuzmenko.medium.com/diffusion-model-pathway-chapter-i-denoising-diffusion-probabilistic-models-5012fc615b8b</a:t>
            </a:r>
            <a:endParaRPr/>
          </a:p>
          <a:p>
            <a:pPr indent="0" lvl="0" marL="0" rtl="0" algn="l">
              <a:spcBef>
                <a:spcPts val="0"/>
              </a:spcBef>
              <a:spcAft>
                <a:spcPts val="0"/>
              </a:spcAft>
              <a:buNone/>
            </a:pPr>
            <a:r>
              <a:rPr lang="en-US"/>
              <a:t>per explicació i derivacio matematica: </a:t>
            </a:r>
            <a:r>
              <a:rPr lang="en-US" u="sng">
                <a:solidFill>
                  <a:schemeClr val="hlink"/>
                </a:solidFill>
                <a:hlinkClick r:id="rId4"/>
              </a:rPr>
              <a:t>https://medium.com/@deep_space/navigating-ddpms-a-closer-look-at-denoising-diffusion-probabilistic-models-a55f74d5227a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def markov chain: A Markov chain is a mathematical concept used to model a sequence of possible events in which the probability of each event depends only on the state attained in the previous event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4" name="Google Shape;304;g2de253c72e2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e42f0a96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e42f0a96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de42f0a960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e409d55b3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e409d55b3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a:t>
            </a:r>
            <a:r>
              <a:rPr lang="en-US"/>
              <a:t>he mean and variance of the added noise is adjusted at each time-step, affecting the amount of noise introduced at each stage, therefore variance schedule determines how the noise level evolves during the diffusion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we cannot use bayes theorem because the integrals are intractable due to the requirement of all possible space of images for computing the integral to get the desired distribution -&gt; we use the variational lower bound</a:t>
            </a:r>
            <a:endParaRPr/>
          </a:p>
        </p:txBody>
      </p:sp>
      <p:sp>
        <p:nvSpPr>
          <p:cNvPr id="336" name="Google Shape;336;g2de409d55b3_0_3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e42f0a960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e42f0a960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KL divergence </a:t>
            </a:r>
            <a:r>
              <a:rPr lang="en-US"/>
              <a:t>measures how one probability distribution is different from a second reference probability distribution</a:t>
            </a:r>
            <a:endParaRPr/>
          </a:p>
          <a:p>
            <a:pPr indent="-317500" lvl="0" marL="457200" rtl="0" algn="l">
              <a:spcBef>
                <a:spcPts val="0"/>
              </a:spcBef>
              <a:spcAft>
                <a:spcPts val="0"/>
              </a:spcAft>
              <a:buSzPts val="1400"/>
              <a:buChar char="-"/>
            </a:pPr>
            <a:r>
              <a:rPr lang="en-US"/>
              <a:t>LT (first term in S), it is constant as q has no parameters to learn as its just adds noise to the image repetitively using a variance-schedule and xT is a Gaussian -&gt; can be ignored for model training</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t/>
            </a:r>
            <a:endParaRPr/>
          </a:p>
        </p:txBody>
      </p:sp>
      <p:sp>
        <p:nvSpPr>
          <p:cNvPr id="354" name="Google Shape;354;g2de42f0a960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d80bfa43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d80bfa43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dd80bfa43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e71c0946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e71c09467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de71c09467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e253c72e2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e253c72e2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In brief, we use the learned variational lower bound across the DDPM’s Markov chain to identify the latent values that were unlikely to occur in the training set. We replace these unlikely values with more probable ones according to the DDPM, and then we use the latent spatial information to filter the residual maps (obtained from the difference between the original image and the healed image).</a:t>
            </a:r>
            <a:endParaRPr/>
          </a:p>
        </p:txBody>
      </p:sp>
      <p:sp>
        <p:nvSpPr>
          <p:cNvPr id="383" name="Google Shape;383;g2de253c72e2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e409d55b3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de409d55b3_0_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Healthy image: low KL divergence in L_{T-1}</a:t>
            </a:r>
            <a:endParaRPr/>
          </a:p>
          <a:p>
            <a:pPr indent="-317500" lvl="0" marL="457200" rtl="0" algn="l">
              <a:spcBef>
                <a:spcPts val="0"/>
              </a:spcBef>
              <a:spcAft>
                <a:spcPts val="0"/>
              </a:spcAft>
              <a:buSzPts val="1400"/>
              <a:buChar char="-"/>
            </a:pPr>
            <a:r>
              <a:rPr lang="en-US"/>
              <a:t>Anomaly image: high L_{T-1} in the anomalous region</a:t>
            </a:r>
            <a:endParaRPr/>
          </a:p>
        </p:txBody>
      </p:sp>
      <p:sp>
        <p:nvSpPr>
          <p:cNvPr id="397" name="Google Shape;397;g2de409d55b3_0_2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de71c0946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de71c09467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notes:</a:t>
            </a:r>
            <a:endParaRPr/>
          </a:p>
          <a:p>
            <a:pPr indent="-317500" lvl="0" marL="457200" rtl="0" algn="l">
              <a:spcBef>
                <a:spcPts val="0"/>
              </a:spcBef>
              <a:spcAft>
                <a:spcPts val="0"/>
              </a:spcAft>
              <a:buSzPts val="1400"/>
              <a:buChar char="-"/>
            </a:pPr>
            <a:r>
              <a:rPr lang="en-US"/>
              <a:t>the loss is computed for each pixel of the image</a:t>
            </a:r>
            <a:endParaRPr/>
          </a:p>
          <a:p>
            <a:pPr indent="-317500" lvl="0" marL="457200" rtl="0" algn="l">
              <a:spcBef>
                <a:spcPts val="0"/>
              </a:spcBef>
              <a:spcAft>
                <a:spcPts val="0"/>
              </a:spcAft>
              <a:buSzPts val="1400"/>
              <a:buChar char="-"/>
            </a:pPr>
            <a:r>
              <a:rPr lang="en-US"/>
              <a:t>Using the threshold, the images are binarized as 1 or 0 -&gt; meaning loss bigger than threshold is anomaly (1) and loss smaller than threshold is normal (0)</a:t>
            </a:r>
            <a:endParaRPr/>
          </a:p>
          <a:p>
            <a:pPr indent="-317500" lvl="0" marL="457200" rtl="0" algn="l">
              <a:spcBef>
                <a:spcPts val="0"/>
              </a:spcBef>
              <a:spcAft>
                <a:spcPts val="0"/>
              </a:spcAft>
              <a:buSzPts val="1400"/>
              <a:buChar char="-"/>
            </a:pPr>
            <a:r>
              <a:t/>
            </a:r>
            <a:endParaRPr/>
          </a:p>
        </p:txBody>
      </p:sp>
      <p:sp>
        <p:nvSpPr>
          <p:cNvPr id="409" name="Google Shape;409;g2de71c0946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de409d55b3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de409d55b3_0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aqui es on substitueix la noise dels anomalies x la dels healthy (gaussian, oi?)</a:t>
            </a:r>
            <a:endParaRPr/>
          </a:p>
        </p:txBody>
      </p:sp>
      <p:sp>
        <p:nvSpPr>
          <p:cNvPr id="423" name="Google Shape;423;g2de409d55b3_0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de71c09467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de71c09467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2de71c09467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de253c72e2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de253c72e2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i="1" lang="en-US" sz="1050">
                <a:highlight>
                  <a:srgbClr val="C9DAF8"/>
                </a:highlight>
                <a:latin typeface="Roboto"/>
                <a:ea typeface="Roboto"/>
                <a:cs typeface="Roboto"/>
                <a:sym typeface="Roboto"/>
              </a:rPr>
              <a:t>The process of corrupting the dataset with sprites involves overlaying or inserting predefined sprite images onto healthy brain images. These sprite images may represent various types of simulated pathological lesions or abnormalities that are artificially introduced into the original healthy brain scans.</a:t>
            </a:r>
            <a:endParaRPr i="1" sz="1050">
              <a:highlight>
                <a:srgbClr val="C9DAF8"/>
              </a:highlight>
              <a:latin typeface="Roboto"/>
              <a:ea typeface="Roboto"/>
              <a:cs typeface="Roboto"/>
              <a:sym typeface="Roboto"/>
            </a:endParaRPr>
          </a:p>
          <a:p>
            <a:pPr indent="0" lvl="0" marL="457200" rtl="0" algn="l">
              <a:lnSpc>
                <a:spcPct val="115000"/>
              </a:lnSpc>
              <a:spcBef>
                <a:spcPts val="0"/>
              </a:spcBef>
              <a:spcAft>
                <a:spcPts val="0"/>
              </a:spcAft>
              <a:buNone/>
            </a:pPr>
            <a:r>
              <a:rPr i="1" lang="en-US" sz="1050">
                <a:highlight>
                  <a:srgbClr val="C9DAF8"/>
                </a:highlight>
                <a:latin typeface="Roboto"/>
                <a:ea typeface="Roboto"/>
                <a:cs typeface="Roboto"/>
                <a:sym typeface="Roboto"/>
              </a:rPr>
              <a:t>By adding these synthetic anomalies in a controlled manner, researchers can assess how well DDPMs can identify and delineate these anomalous regions from normal brain tissue during anomaly detection task</a:t>
            </a:r>
            <a:r>
              <a:rPr i="1" lang="en-US" sz="1100">
                <a:latin typeface="Arial"/>
                <a:ea typeface="Arial"/>
                <a:cs typeface="Arial"/>
                <a:sym typeface="Arial"/>
              </a:rPr>
              <a:t> </a:t>
            </a:r>
            <a:endParaRPr/>
          </a:p>
        </p:txBody>
      </p:sp>
      <p:sp>
        <p:nvSpPr>
          <p:cNvPr id="450" name="Google Shape;450;g2de253c72e2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de409d55b3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de409d55b3_0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
        <p:nvSpPr>
          <p:cNvPr id="469" name="Google Shape;469;g2de409d55b3_0_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de409d55b3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de409d55b3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CT → computed tomography</a:t>
            </a:r>
            <a:endParaRPr/>
          </a:p>
          <a:p>
            <a:pPr indent="0" lvl="0" marL="0" rtl="0" algn="l">
              <a:spcBef>
                <a:spcPts val="0"/>
              </a:spcBef>
              <a:spcAft>
                <a:spcPts val="0"/>
              </a:spcAft>
              <a:buNone/>
            </a:pPr>
            <a:r>
              <a:rPr lang="en-US"/>
              <a:t>DDIM → denoising diffusion implicit models. speed up reverse process</a:t>
            </a:r>
            <a:endParaRPr/>
          </a:p>
        </p:txBody>
      </p:sp>
      <p:sp>
        <p:nvSpPr>
          <p:cNvPr id="482" name="Google Shape;482;g2de409d55b3_0_1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de253c72e2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de253c72e2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2de253c72e2_0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e409d55b3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e409d55b3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de409d55b3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e253c72e2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de253c72e2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2de253c72e2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de71c0946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de71c09467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2de71c09467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e253c72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e253c72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Aqui explicaria el que posa al punt 1.Introduction del paper, les diferents maneres de fer segmentation, abans de centrar-nos en diffusion models</a:t>
            </a:r>
            <a:endParaRPr/>
          </a:p>
        </p:txBody>
      </p:sp>
      <p:sp>
        <p:nvSpPr>
          <p:cNvPr id="120" name="Google Shape;120;g2de253c72e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e409d55b3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e409d55b3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de409d55b3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e409d55b3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e409d55b3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Autoregressive models: directly maximize the expected log-likelihood of training data</a:t>
            </a:r>
            <a:endParaRPr/>
          </a:p>
        </p:txBody>
      </p:sp>
      <p:sp>
        <p:nvSpPr>
          <p:cNvPr id="154" name="Google Shape;154;g2de409d55b3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409d55b3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409d55b3_0_2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US"/>
              <a:t>The unidirectional bias is intrinsic to how the autoregressive model is built</a:t>
            </a:r>
            <a:endParaRPr/>
          </a:p>
          <a:p>
            <a:pPr indent="-317500" lvl="0" marL="457200" rtl="0" algn="l">
              <a:spcBef>
                <a:spcPts val="0"/>
              </a:spcBef>
              <a:spcAft>
                <a:spcPts val="0"/>
              </a:spcAft>
              <a:buClr>
                <a:schemeClr val="dk1"/>
              </a:buClr>
              <a:buSzPts val="1400"/>
              <a:buChar char="-"/>
            </a:pPr>
            <a:r>
              <a:rPr lang="en-US"/>
              <a:t>The different ordered versions for the input are derived from the multidimensional latent representation of vector quantized variational autoencoder (VQ-VAE).</a:t>
            </a:r>
            <a:endParaRPr/>
          </a:p>
          <a:p>
            <a:pPr indent="0" lvl="0" marL="0" rtl="0" algn="l">
              <a:spcBef>
                <a:spcPts val="0"/>
              </a:spcBef>
              <a:spcAft>
                <a:spcPts val="0"/>
              </a:spcAft>
              <a:buNone/>
            </a:pPr>
            <a:r>
              <a:t/>
            </a:r>
            <a:endParaRPr/>
          </a:p>
        </p:txBody>
      </p:sp>
      <p:sp>
        <p:nvSpPr>
          <p:cNvPr id="172" name="Google Shape;172;g2de409d55b3_0_2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e409d55b3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e409d55b3_0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US"/>
              <a:t>The unidirectional bias is intrinsic to how the autoregressive model is built</a:t>
            </a:r>
            <a:endParaRPr/>
          </a:p>
          <a:p>
            <a:pPr indent="-317500" lvl="0" marL="457200" rtl="0" algn="l">
              <a:spcBef>
                <a:spcPts val="0"/>
              </a:spcBef>
              <a:spcAft>
                <a:spcPts val="0"/>
              </a:spcAft>
              <a:buClr>
                <a:schemeClr val="dk1"/>
              </a:buClr>
              <a:buSzPts val="1400"/>
              <a:buChar char="-"/>
            </a:pPr>
            <a:r>
              <a:rPr lang="en-US"/>
              <a:t>The different ordered versions for the input are derived from the multidimensional latent representation of vector quantized variational autoencoder (VQ-VAE).</a:t>
            </a:r>
            <a:endParaRPr/>
          </a:p>
          <a:p>
            <a:pPr indent="0" lvl="0" marL="0" rtl="0" algn="l">
              <a:spcBef>
                <a:spcPts val="0"/>
              </a:spcBef>
              <a:spcAft>
                <a:spcPts val="0"/>
              </a:spcAft>
              <a:buNone/>
            </a:pPr>
            <a:r>
              <a:t/>
            </a:r>
            <a:endParaRPr/>
          </a:p>
        </p:txBody>
      </p:sp>
      <p:sp>
        <p:nvSpPr>
          <p:cNvPr id="189" name="Google Shape;189;g2de409d55b3_0_2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e409d55b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e409d55b3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de409d55b3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6" name="Shape 16"/>
        <p:cNvGrpSpPr/>
        <p:nvPr/>
      </p:nvGrpSpPr>
      <p:grpSpPr>
        <a:xfrm>
          <a:off x="0" y="0"/>
          <a:ext cx="0" cy="0"/>
          <a:chOff x="0" y="0"/>
          <a:chExt cx="0" cy="0"/>
        </a:xfrm>
      </p:grpSpPr>
      <p:sp>
        <p:nvSpPr>
          <p:cNvPr id="17" name="Google Shape;17;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3" name="Shape 73"/>
        <p:cNvGrpSpPr/>
        <p:nvPr/>
      </p:nvGrpSpPr>
      <p:grpSpPr>
        <a:xfrm>
          <a:off x="0" y="0"/>
          <a:ext cx="0" cy="0"/>
          <a:chOff x="0" y="0"/>
          <a:chExt cx="0" cy="0"/>
        </a:xfrm>
      </p:grpSpPr>
      <p:sp>
        <p:nvSpPr>
          <p:cNvPr id="74" name="Google Shape;7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9" name="Shape 79"/>
        <p:cNvGrpSpPr/>
        <p:nvPr/>
      </p:nvGrpSpPr>
      <p:grpSpPr>
        <a:xfrm>
          <a:off x="0" y="0"/>
          <a:ext cx="0" cy="0"/>
          <a:chOff x="0" y="0"/>
          <a:chExt cx="0" cy="0"/>
        </a:xfrm>
      </p:grpSpPr>
      <p:sp>
        <p:nvSpPr>
          <p:cNvPr id="80" name="Google Shape;80;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0" name="Shape 50"/>
        <p:cNvGrpSpPr/>
        <p:nvPr/>
      </p:nvGrpSpPr>
      <p:grpSpPr>
        <a:xfrm>
          <a:off x="0" y="0"/>
          <a:ext cx="0" cy="0"/>
          <a:chOff x="0" y="0"/>
          <a:chExt cx="0" cy="0"/>
        </a:xfrm>
      </p:grpSpPr>
      <p:sp>
        <p:nvSpPr>
          <p:cNvPr id="51" name="Google Shape;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5" name="Shape 55"/>
        <p:cNvGrpSpPr/>
        <p:nvPr/>
      </p:nvGrpSpPr>
      <p:grpSpPr>
        <a:xfrm>
          <a:off x="0" y="0"/>
          <a:ext cx="0" cy="0"/>
          <a:chOff x="0" y="0"/>
          <a:chExt cx="0" cy="0"/>
        </a:xfrm>
      </p:grpSpPr>
      <p:sp>
        <p:nvSpPr>
          <p:cNvPr id="56" name="Google Shape;5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9" name="Shape 59"/>
        <p:cNvGrpSpPr/>
        <p:nvPr/>
      </p:nvGrpSpPr>
      <p:grpSpPr>
        <a:xfrm>
          <a:off x="0" y="0"/>
          <a:ext cx="0" cy="0"/>
          <a:chOff x="0" y="0"/>
          <a:chExt cx="0" cy="0"/>
        </a:xfrm>
      </p:grpSpPr>
      <p:sp>
        <p:nvSpPr>
          <p:cNvPr id="60" name="Google Shape;60;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6" name="Shape 66"/>
        <p:cNvGrpSpPr/>
        <p:nvPr/>
      </p:nvGrpSpPr>
      <p:grpSpPr>
        <a:xfrm>
          <a:off x="0" y="0"/>
          <a:ext cx="0" cy="0"/>
          <a:chOff x="0" y="0"/>
          <a:chExt cx="0" cy="0"/>
        </a:xfrm>
      </p:grpSpPr>
      <p:sp>
        <p:nvSpPr>
          <p:cNvPr id="67" name="Google Shape;67;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p:nvPr>
            <p:ph idx="2" type="pic"/>
          </p:nvPr>
        </p:nvSpPr>
        <p:spPr>
          <a:xfrm>
            <a:off x="5183188" y="987425"/>
            <a:ext cx="6172200" cy="4873625"/>
          </a:xfrm>
          <a:prstGeom prst="rect">
            <a:avLst/>
          </a:prstGeom>
          <a:noFill/>
          <a:ln>
            <a:noFill/>
          </a:ln>
        </p:spPr>
      </p:sp>
      <p:sp>
        <p:nvSpPr>
          <p:cNvPr id="69" name="Google Shape;69;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Texto&#10;&#10;Descripción generada automáticamente" id="15" name="Google Shape;15;p4"/>
          <p:cNvPicPr preferRelativeResize="0"/>
          <p:nvPr/>
        </p:nvPicPr>
        <p:blipFill rotWithShape="1">
          <a:blip r:embed="rId1">
            <a:alphaModFix/>
          </a:blip>
          <a:srcRect b="0" l="0" r="0" t="0"/>
          <a:stretch/>
        </p:blipFill>
        <p:spPr>
          <a:xfrm>
            <a:off x="128090" y="6456869"/>
            <a:ext cx="1217087"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s://shashank7-iitd.medium.com/understanding-vector-quantized-variational-autoencoders-vq-vae-323d710a888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hyperlink" Target="https://shashank7-iitd.medium.com/understanding-vector-quantized-variational-autoencoders-vq-vae-323d710a888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hyperlink" Target="https://medium.com/@gitau_am/a-friendly-introduction-to-denoising-diffusion-probabilistic-models-cc76b8abef2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arxiv.org/pdf/2206.03461" TargetMode="External"/><Relationship Id="rId4" Type="http://schemas.openxmlformats.org/officeDocument/2006/relationships/hyperlink" Target="https://shashank7-iitd.medium.com/understanding-vector-quantized-variational-autoencoders-vq-vae-323d710a888a" TargetMode="External"/><Relationship Id="rId5" Type="http://schemas.openxmlformats.org/officeDocument/2006/relationships/hyperlink" Target="https://medium.com/@gitau_am/a-friendly-introduction-to-denoising-diffusion-probabilistic-models-cc76b8abef25" TargetMode="External"/><Relationship Id="rId6" Type="http://schemas.openxmlformats.org/officeDocument/2006/relationships/hyperlink" Target="https://dmytro-kuzmenko.medium.com/diffusion-model-pathway-chapter-i-denoising-diffusion-probabilistic-models-5012fc615b8b" TargetMode="External"/><Relationship Id="rId7" Type="http://schemas.openxmlformats.org/officeDocument/2006/relationships/hyperlink" Target="https://medium.com/@deep_space/navigating-ddpms-a-closer-look-at-denoising-diffusion-probabilistic-models-a55f74d5227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Un hombre sentado frente a una computadora&#10;&#10;Descripción generada automáticamente con confianza media" id="91" name="Google Shape;91;p1"/>
          <p:cNvPicPr preferRelativeResize="0"/>
          <p:nvPr/>
        </p:nvPicPr>
        <p:blipFill rotWithShape="1">
          <a:blip r:embed="rId3">
            <a:alphaModFix/>
          </a:blip>
          <a:srcRect b="15413" l="0" r="0" t="0"/>
          <a:stretch/>
        </p:blipFill>
        <p:spPr>
          <a:xfrm>
            <a:off x="0" y="-3325"/>
            <a:ext cx="12219700" cy="6858000"/>
          </a:xfrm>
          <a:prstGeom prst="rect">
            <a:avLst/>
          </a:prstGeom>
          <a:noFill/>
          <a:ln>
            <a:noFill/>
          </a:ln>
        </p:spPr>
      </p:pic>
      <p:sp>
        <p:nvSpPr>
          <p:cNvPr id="92" name="Google Shape;92;p1"/>
          <p:cNvSpPr/>
          <p:nvPr/>
        </p:nvSpPr>
        <p:spPr>
          <a:xfrm>
            <a:off x="633314" y="1073777"/>
            <a:ext cx="5952405" cy="4412648"/>
          </a:xfrm>
          <a:custGeom>
            <a:rect b="b" l="l" r="r" t="t"/>
            <a:pathLst>
              <a:path extrusionOk="0" h="4412648" w="5952405">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5011220" y="2133388"/>
                  <a:pt x="5011220" y="2279261"/>
                  <a:pt x="4942588" y="2393224"/>
                </a:cubicBezTo>
                <a:cubicBezTo>
                  <a:pt x="4942588" y="2393224"/>
                  <a:pt x="4942588" y="2393224"/>
                  <a:pt x="4550147" y="3071961"/>
                </a:cubicBezTo>
                <a:lnTo>
                  <a:pt x="4549818" y="3072530"/>
                </a:lnTo>
                <a:lnTo>
                  <a:pt x="4539741" y="3072530"/>
                </a:lnTo>
                <a:cubicBezTo>
                  <a:pt x="4403802" y="3072530"/>
                  <a:pt x="4131924" y="3072530"/>
                  <a:pt x="3588169" y="3072530"/>
                </a:cubicBezTo>
                <a:cubicBezTo>
                  <a:pt x="3529910" y="3072530"/>
                  <a:pt x="3458704" y="3110912"/>
                  <a:pt x="3432811" y="3158889"/>
                </a:cubicBezTo>
                <a:cubicBezTo>
                  <a:pt x="3432811" y="3158889"/>
                  <a:pt x="3432811" y="3158889"/>
                  <a:pt x="2889055" y="4089642"/>
                </a:cubicBezTo>
                <a:cubicBezTo>
                  <a:pt x="2859925" y="4140817"/>
                  <a:pt x="2859925" y="4217580"/>
                  <a:pt x="2889055" y="4268756"/>
                </a:cubicBezTo>
                <a:cubicBezTo>
                  <a:pt x="2889055" y="4268756"/>
                  <a:pt x="2889055" y="4268756"/>
                  <a:pt x="2957025" y="4385100"/>
                </a:cubicBezTo>
                <a:lnTo>
                  <a:pt x="2973119" y="4412648"/>
                </a:lnTo>
                <a:lnTo>
                  <a:pt x="2913734" y="4412648"/>
                </a:lnTo>
                <a:cubicBezTo>
                  <a:pt x="2599952" y="4412648"/>
                  <a:pt x="2132928"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txBox="1"/>
          <p:nvPr>
            <p:ph type="ctrTitle"/>
          </p:nvPr>
        </p:nvSpPr>
        <p:spPr>
          <a:xfrm>
            <a:off x="1883306" y="956275"/>
            <a:ext cx="2953800" cy="142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sz="4400">
                <a:solidFill>
                  <a:schemeClr val="lt1"/>
                </a:solidFill>
              </a:rPr>
              <a:t>DSxHealth application</a:t>
            </a:r>
            <a:endParaRPr/>
          </a:p>
        </p:txBody>
      </p:sp>
      <p:sp>
        <p:nvSpPr>
          <p:cNvPr id="94" name="Google Shape;94;p1"/>
          <p:cNvSpPr/>
          <p:nvPr/>
        </p:nvSpPr>
        <p:spPr>
          <a:xfrm>
            <a:off x="3500521" y="4146804"/>
            <a:ext cx="2527006" cy="2213337"/>
          </a:xfrm>
          <a:custGeom>
            <a:rect b="b" l="l" r="r" t="t"/>
            <a:pathLst>
              <a:path extrusionOk="0" h="2651787" w="2991693">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ph idx="1" type="subTitle"/>
          </p:nvPr>
        </p:nvSpPr>
        <p:spPr>
          <a:xfrm>
            <a:off x="1581903" y="3758175"/>
            <a:ext cx="2448300" cy="488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en-US">
                <a:solidFill>
                  <a:schemeClr val="lt1"/>
                </a:solidFill>
              </a:rPr>
              <a:t>Alba Garcia and</a:t>
            </a:r>
            <a:endParaRPr>
              <a:solidFill>
                <a:schemeClr val="lt1"/>
              </a:solidFill>
            </a:endParaRPr>
          </a:p>
          <a:p>
            <a:pPr indent="0" lvl="0" marL="0" rtl="0" algn="l">
              <a:lnSpc>
                <a:spcPct val="90000"/>
              </a:lnSpc>
              <a:spcBef>
                <a:spcPts val="0"/>
              </a:spcBef>
              <a:spcAft>
                <a:spcPts val="0"/>
              </a:spcAft>
              <a:buClr>
                <a:schemeClr val="lt1"/>
              </a:buClr>
              <a:buSzPts val="2400"/>
              <a:buNone/>
            </a:pPr>
            <a:r>
              <a:rPr lang="en-US">
                <a:solidFill>
                  <a:schemeClr val="lt1"/>
                </a:solidFill>
              </a:rPr>
              <a:t>Clàudia Valverde</a:t>
            </a:r>
            <a:endParaRPr/>
          </a:p>
        </p:txBody>
      </p:sp>
      <p:pic>
        <p:nvPicPr>
          <p:cNvPr descr="Texto&#10;&#10;Descripción generada automáticamente" id="96" name="Google Shape;96;p1"/>
          <p:cNvPicPr preferRelativeResize="0"/>
          <p:nvPr/>
        </p:nvPicPr>
        <p:blipFill rotWithShape="1">
          <a:blip r:embed="rId4">
            <a:alphaModFix/>
          </a:blip>
          <a:srcRect b="0" l="0" r="0" t="0"/>
          <a:stretch/>
        </p:blipFill>
        <p:spPr>
          <a:xfrm>
            <a:off x="3820414" y="4932260"/>
            <a:ext cx="1887220" cy="566166"/>
          </a:xfrm>
          <a:prstGeom prst="rect">
            <a:avLst/>
          </a:prstGeom>
          <a:noFill/>
          <a:ln>
            <a:noFill/>
          </a:ln>
        </p:spPr>
      </p:pic>
      <p:sp>
        <p:nvSpPr>
          <p:cNvPr id="97" name="Google Shape;9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de409d55b3_0_235"/>
          <p:cNvSpPr txBox="1"/>
          <p:nvPr>
            <p:ph idx="1" type="body"/>
          </p:nvPr>
        </p:nvSpPr>
        <p:spPr>
          <a:xfrm>
            <a:off x="833850" y="1053038"/>
            <a:ext cx="10515600" cy="4305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b="1" i="1" sz="2500">
              <a:latin typeface="Lato"/>
              <a:ea typeface="Lato"/>
              <a:cs typeface="Lato"/>
              <a:sym typeface="Lato"/>
            </a:endParaRPr>
          </a:p>
          <a:p>
            <a:pPr indent="0" lvl="0" marL="0" rtl="0" algn="l">
              <a:spcBef>
                <a:spcPts val="1000"/>
              </a:spcBef>
              <a:spcAft>
                <a:spcPts val="0"/>
              </a:spcAft>
              <a:buNone/>
            </a:pPr>
            <a:r>
              <a:t/>
            </a:r>
            <a:endParaRPr b="1" i="1" sz="2500">
              <a:latin typeface="Lato"/>
              <a:ea typeface="Lato"/>
              <a:cs typeface="Lato"/>
              <a:sym typeface="Lato"/>
            </a:endParaRPr>
          </a:p>
          <a:p>
            <a:pPr indent="0" lvl="0" marL="0" rtl="0" algn="l">
              <a:spcBef>
                <a:spcPts val="1000"/>
              </a:spcBef>
              <a:spcAft>
                <a:spcPts val="0"/>
              </a:spcAft>
              <a:buNone/>
            </a:pPr>
            <a:r>
              <a:t/>
            </a:r>
            <a:endParaRPr b="1" i="1" sz="2500">
              <a:latin typeface="Lato"/>
              <a:ea typeface="Lato"/>
              <a:cs typeface="Lato"/>
              <a:sym typeface="Lato"/>
            </a:endParaRPr>
          </a:p>
          <a:p>
            <a:pPr indent="0" lvl="0" marL="0" rtl="0" algn="ctr">
              <a:spcBef>
                <a:spcPts val="1000"/>
              </a:spcBef>
              <a:spcAft>
                <a:spcPts val="0"/>
              </a:spcAft>
              <a:buNone/>
            </a:pPr>
            <a:r>
              <a:rPr b="1" i="1" lang="en-US" sz="2500">
                <a:latin typeface="Lato"/>
                <a:ea typeface="Lato"/>
                <a:cs typeface="Lato"/>
                <a:sym typeface="Lato"/>
              </a:rPr>
              <a:t>Proposal</a:t>
            </a:r>
            <a:r>
              <a:rPr lang="en-US" sz="2500">
                <a:latin typeface="Lato"/>
                <a:ea typeface="Lato"/>
                <a:cs typeface="Lato"/>
                <a:sym typeface="Lato"/>
              </a:rPr>
              <a:t>: use </a:t>
            </a:r>
            <a:r>
              <a:rPr b="1" lang="en-US" sz="2500">
                <a:solidFill>
                  <a:srgbClr val="04CFBF"/>
                </a:solidFill>
                <a:latin typeface="Lato"/>
                <a:ea typeface="Lato"/>
                <a:cs typeface="Lato"/>
                <a:sym typeface="Lato"/>
              </a:rPr>
              <a:t>VQ-VAE</a:t>
            </a:r>
            <a:r>
              <a:rPr lang="en-US" sz="2500">
                <a:latin typeface="Lato"/>
                <a:ea typeface="Lato"/>
                <a:cs typeface="Lato"/>
                <a:sym typeface="Lato"/>
              </a:rPr>
              <a:t> to </a:t>
            </a:r>
            <a:r>
              <a:rPr i="1" lang="en-US" sz="2500">
                <a:latin typeface="Lato"/>
                <a:ea typeface="Lato"/>
                <a:cs typeface="Lato"/>
                <a:sym typeface="Lato"/>
              </a:rPr>
              <a:t>compress the input image</a:t>
            </a:r>
            <a:r>
              <a:rPr lang="en-US" sz="2500">
                <a:latin typeface="Lato"/>
                <a:ea typeface="Lato"/>
                <a:cs typeface="Lato"/>
                <a:sym typeface="Lato"/>
              </a:rPr>
              <a:t> and </a:t>
            </a:r>
            <a:r>
              <a:rPr i="1" lang="en-US" sz="2500">
                <a:latin typeface="Lato"/>
                <a:ea typeface="Lato"/>
                <a:cs typeface="Lato"/>
                <a:sym typeface="Lato"/>
              </a:rPr>
              <a:t>model its latent space </a:t>
            </a:r>
            <a:r>
              <a:rPr lang="en-US" sz="2500">
                <a:latin typeface="Lato"/>
                <a:ea typeface="Lato"/>
                <a:cs typeface="Lato"/>
                <a:sym typeface="Lato"/>
              </a:rPr>
              <a:t>using a</a:t>
            </a:r>
            <a:r>
              <a:rPr lang="en-US" sz="2500">
                <a:solidFill>
                  <a:srgbClr val="04CFBF"/>
                </a:solidFill>
                <a:latin typeface="Lato"/>
                <a:ea typeface="Lato"/>
                <a:cs typeface="Lato"/>
                <a:sym typeface="Lato"/>
              </a:rPr>
              <a:t> </a:t>
            </a:r>
            <a:r>
              <a:rPr b="1" lang="en-US" sz="2500">
                <a:solidFill>
                  <a:srgbClr val="04CFBF"/>
                </a:solidFill>
                <a:latin typeface="Lato"/>
                <a:ea typeface="Lato"/>
                <a:cs typeface="Lato"/>
                <a:sym typeface="Lato"/>
              </a:rPr>
              <a:t>diffusion model</a:t>
            </a:r>
            <a:r>
              <a:rPr lang="en-US" sz="2200">
                <a:latin typeface="Lato"/>
                <a:ea typeface="Lato"/>
                <a:cs typeface="Lato"/>
                <a:sym typeface="Lato"/>
              </a:rPr>
              <a:t>.</a:t>
            </a:r>
            <a:endParaRPr sz="2200">
              <a:latin typeface="Lato"/>
              <a:ea typeface="Lato"/>
              <a:cs typeface="Lato"/>
              <a:sym typeface="Lato"/>
            </a:endParaRPr>
          </a:p>
          <a:p>
            <a:pPr indent="0" lvl="0" marL="0" rtl="0" algn="l">
              <a:spcBef>
                <a:spcPts val="1000"/>
              </a:spcBef>
              <a:spcAft>
                <a:spcPts val="0"/>
              </a:spcAft>
              <a:buNone/>
            </a:pPr>
            <a:r>
              <a:t/>
            </a:r>
            <a:endParaRPr sz="2200">
              <a:latin typeface="Lato"/>
              <a:ea typeface="Lato"/>
              <a:cs typeface="Lato"/>
              <a:sym typeface="Lato"/>
            </a:endParaRPr>
          </a:p>
          <a:p>
            <a:pPr indent="0" lvl="0" marL="0" rtl="0" algn="l">
              <a:spcBef>
                <a:spcPts val="1000"/>
              </a:spcBef>
              <a:spcAft>
                <a:spcPts val="0"/>
              </a:spcAft>
              <a:buClr>
                <a:schemeClr val="dk1"/>
              </a:buClr>
              <a:buSzPts val="1100"/>
              <a:buFont typeface="Arial"/>
              <a:buNone/>
            </a:pPr>
            <a:r>
              <a:t/>
            </a:r>
            <a:endParaRPr sz="2200">
              <a:latin typeface="Lato"/>
              <a:ea typeface="Lato"/>
              <a:cs typeface="Lato"/>
              <a:sym typeface="Lato"/>
            </a:endParaRPr>
          </a:p>
          <a:p>
            <a:pPr indent="0" lvl="0" marL="0" rtl="0" algn="l">
              <a:spcBef>
                <a:spcPts val="1000"/>
              </a:spcBef>
              <a:spcAft>
                <a:spcPts val="0"/>
              </a:spcAft>
              <a:buClr>
                <a:schemeClr val="dk1"/>
              </a:buClr>
              <a:buSzPts val="1100"/>
              <a:buFont typeface="Arial"/>
              <a:buNone/>
            </a:pPr>
            <a:r>
              <a:rPr lang="en-US" sz="2200">
                <a:latin typeface="Lato"/>
                <a:ea typeface="Lato"/>
                <a:cs typeface="Lato"/>
                <a:sym typeface="Lato"/>
              </a:rPr>
              <a:t>Propose mechanisms to explore the capacities of DDPMs and perform extensive experiments on brain data with synthetic and real lesions.</a:t>
            </a:r>
            <a:endParaRPr b="1" sz="1800">
              <a:latin typeface="Lato"/>
              <a:ea typeface="Lato"/>
              <a:cs typeface="Lato"/>
              <a:sym typeface="Lato"/>
            </a:endParaRPr>
          </a:p>
        </p:txBody>
      </p:sp>
      <p:sp>
        <p:nvSpPr>
          <p:cNvPr id="226" name="Google Shape;226;g2de409d55b3_0_2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7" name="Google Shape;227;g2de409d55b3_0_235"/>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228" name="Google Shape;228;g2de409d55b3_0_235"/>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229" name="Google Shape;229;g2de409d55b3_0_235"/>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INTRODUCTION TO THE PROBLEM</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Motivation and limitations</a:t>
            </a:r>
            <a:endParaRPr b="1" i="0" sz="1200" u="none" cap="none" strike="noStrike">
              <a:solidFill>
                <a:srgbClr val="000000"/>
              </a:solidFill>
              <a:latin typeface="Lato"/>
              <a:ea typeface="Lato"/>
              <a:cs typeface="Lato"/>
              <a:sym typeface="Lato"/>
            </a:endParaRPr>
          </a:p>
        </p:txBody>
      </p:sp>
      <p:sp>
        <p:nvSpPr>
          <p:cNvPr id="230" name="Google Shape;230;g2de409d55b3_0_235"/>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de409d55b3_0_9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7" name="Google Shape;237;g2de409d55b3_0_97"/>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238" name="Google Shape;238;g2de409d55b3_0_97"/>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239" name="Google Shape;239;g2de409d55b3_0_97"/>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MODEL</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VQ-VAE + DDPM</a:t>
            </a:r>
            <a:endParaRPr b="1" i="0" sz="1200" u="none" cap="none" strike="noStrike">
              <a:solidFill>
                <a:srgbClr val="000000"/>
              </a:solidFill>
              <a:latin typeface="Lato"/>
              <a:ea typeface="Lato"/>
              <a:cs typeface="Lato"/>
              <a:sym typeface="Lato"/>
            </a:endParaRPr>
          </a:p>
        </p:txBody>
      </p:sp>
      <p:sp>
        <p:nvSpPr>
          <p:cNvPr id="240" name="Google Shape;240;g2de409d55b3_0_97"/>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g2de409d55b3_0_97"/>
          <p:cNvPicPr preferRelativeResize="0"/>
          <p:nvPr/>
        </p:nvPicPr>
        <p:blipFill>
          <a:blip r:embed="rId3">
            <a:alphaModFix/>
          </a:blip>
          <a:stretch>
            <a:fillRect/>
          </a:stretch>
        </p:blipFill>
        <p:spPr>
          <a:xfrm>
            <a:off x="1583713" y="1201450"/>
            <a:ext cx="9764574" cy="50850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de409d55b3_0_1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48" name="Google Shape;248;g2de409d55b3_0_132"/>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249" name="Google Shape;249;g2de409d55b3_0_132"/>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250" name="Google Shape;250;g2de409d55b3_0_132"/>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MODEL</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VQ-VAE + DDPM</a:t>
            </a:r>
            <a:endParaRPr b="1" i="0" sz="1200" u="none" cap="none" strike="noStrike">
              <a:solidFill>
                <a:srgbClr val="000000"/>
              </a:solidFill>
              <a:latin typeface="Lato"/>
              <a:ea typeface="Lato"/>
              <a:cs typeface="Lato"/>
              <a:sym typeface="Lato"/>
            </a:endParaRPr>
          </a:p>
        </p:txBody>
      </p:sp>
      <p:sp>
        <p:nvSpPr>
          <p:cNvPr id="251" name="Google Shape;251;g2de409d55b3_0_132"/>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g2de409d55b3_0_132"/>
          <p:cNvPicPr preferRelativeResize="0"/>
          <p:nvPr/>
        </p:nvPicPr>
        <p:blipFill>
          <a:blip r:embed="rId3">
            <a:alphaModFix/>
          </a:blip>
          <a:stretch>
            <a:fillRect/>
          </a:stretch>
        </p:blipFill>
        <p:spPr>
          <a:xfrm>
            <a:off x="1583713" y="1201450"/>
            <a:ext cx="9764574" cy="5085092"/>
          </a:xfrm>
          <a:prstGeom prst="rect">
            <a:avLst/>
          </a:prstGeom>
          <a:noFill/>
          <a:ln>
            <a:noFill/>
          </a:ln>
        </p:spPr>
      </p:pic>
      <p:sp>
        <p:nvSpPr>
          <p:cNvPr id="253" name="Google Shape;253;g2de409d55b3_0_132"/>
          <p:cNvSpPr/>
          <p:nvPr/>
        </p:nvSpPr>
        <p:spPr>
          <a:xfrm>
            <a:off x="1593336" y="1327156"/>
            <a:ext cx="2791200" cy="5029200"/>
          </a:xfrm>
          <a:prstGeom prst="rect">
            <a:avLst/>
          </a:prstGeom>
          <a:noFill/>
          <a:ln cap="flat" cmpd="sng" w="28575">
            <a:solidFill>
              <a:srgbClr val="04C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de253c72e2_0_81"/>
          <p:cNvSpPr txBox="1"/>
          <p:nvPr>
            <p:ph idx="1" type="body"/>
          </p:nvPr>
        </p:nvSpPr>
        <p:spPr>
          <a:xfrm>
            <a:off x="739900" y="1059425"/>
            <a:ext cx="7392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latin typeface="Lato"/>
                <a:ea typeface="Lato"/>
                <a:cs typeface="Lato"/>
                <a:sym typeface="Lato"/>
              </a:rPr>
              <a:t>Autoencoder with discrete latent space</a:t>
            </a:r>
            <a:endParaRPr sz="24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381000" lvl="0" marL="457200" rtl="0" algn="l">
              <a:spcBef>
                <a:spcPts val="0"/>
              </a:spcBef>
              <a:spcAft>
                <a:spcPts val="0"/>
              </a:spcAft>
              <a:buClr>
                <a:schemeClr val="accent4"/>
              </a:buClr>
              <a:buSzPts val="2400"/>
              <a:buFont typeface="Lato"/>
              <a:buChar char="-"/>
            </a:pPr>
            <a:r>
              <a:rPr b="1" lang="en-US" sz="2000">
                <a:solidFill>
                  <a:schemeClr val="accent4"/>
                </a:solidFill>
                <a:latin typeface="Lato"/>
                <a:ea typeface="Lato"/>
                <a:cs typeface="Lato"/>
                <a:sym typeface="Lato"/>
              </a:rPr>
              <a:t>Encoder</a:t>
            </a:r>
            <a:r>
              <a:rPr lang="en-US" sz="2000">
                <a:latin typeface="Lato"/>
                <a:ea typeface="Lato"/>
                <a:cs typeface="Lato"/>
                <a:sym typeface="Lato"/>
              </a:rPr>
              <a:t> </a:t>
            </a:r>
            <a:r>
              <a:rPr lang="en-US" sz="1800">
                <a:latin typeface="Lato"/>
                <a:ea typeface="Lato"/>
                <a:cs typeface="Lato"/>
                <a:sym typeface="Lato"/>
              </a:rPr>
              <a:t>maps input image </a:t>
            </a:r>
            <a:r>
              <a:rPr lang="en-US" sz="1800">
                <a:latin typeface="Courier New"/>
                <a:ea typeface="Courier New"/>
                <a:cs typeface="Courier New"/>
                <a:sym typeface="Courier New"/>
              </a:rPr>
              <a:t>x</a:t>
            </a:r>
            <a:r>
              <a:rPr lang="en-US" sz="1800">
                <a:latin typeface="Lato"/>
                <a:ea typeface="Lato"/>
                <a:cs typeface="Lato"/>
                <a:sym typeface="Lato"/>
              </a:rPr>
              <a:t> to a smaller dimensional latent representation </a:t>
            </a:r>
            <a:r>
              <a:rPr lang="en-US" sz="1800">
                <a:latin typeface="Courier New"/>
                <a:ea typeface="Courier New"/>
                <a:cs typeface="Courier New"/>
                <a:sym typeface="Courier New"/>
              </a:rPr>
              <a:t>z_e</a:t>
            </a:r>
            <a:endParaRPr sz="1800">
              <a:latin typeface="Courier New"/>
              <a:ea typeface="Courier New"/>
              <a:cs typeface="Courier New"/>
              <a:sym typeface="Courier New"/>
            </a:endParaRPr>
          </a:p>
          <a:p>
            <a:pPr indent="0" lvl="0" marL="457200" rtl="0" algn="l">
              <a:spcBef>
                <a:spcPts val="0"/>
              </a:spcBef>
              <a:spcAft>
                <a:spcPts val="0"/>
              </a:spcAft>
              <a:buNone/>
            </a:pPr>
            <a:r>
              <a:t/>
            </a:r>
            <a:endParaRPr sz="1800">
              <a:latin typeface="Courier New"/>
              <a:ea typeface="Courier New"/>
              <a:cs typeface="Courier New"/>
              <a:sym typeface="Courier New"/>
            </a:endParaRPr>
          </a:p>
          <a:p>
            <a:pPr indent="-381000" lvl="0" marL="457200" rtl="0" algn="l">
              <a:spcBef>
                <a:spcPts val="0"/>
              </a:spcBef>
              <a:spcAft>
                <a:spcPts val="0"/>
              </a:spcAft>
              <a:buClr>
                <a:srgbClr val="A4C2F4"/>
              </a:buClr>
              <a:buSzPts val="2400"/>
              <a:buFont typeface="Lato"/>
              <a:buChar char="-"/>
            </a:pPr>
            <a:r>
              <a:rPr b="1" lang="en-US" sz="2000">
                <a:solidFill>
                  <a:srgbClr val="A4C2F4"/>
                </a:solidFill>
                <a:latin typeface="Lato"/>
                <a:ea typeface="Lato"/>
                <a:cs typeface="Lato"/>
                <a:sym typeface="Lato"/>
              </a:rPr>
              <a:t>VQ laye</a:t>
            </a:r>
            <a:r>
              <a:rPr lang="en-US" sz="2000">
                <a:solidFill>
                  <a:srgbClr val="A4C2F4"/>
                </a:solidFill>
                <a:latin typeface="Lato"/>
                <a:ea typeface="Lato"/>
                <a:cs typeface="Lato"/>
                <a:sym typeface="Lato"/>
              </a:rPr>
              <a:t>r</a:t>
            </a:r>
            <a:r>
              <a:rPr lang="en-US" sz="2000">
                <a:latin typeface="Lato"/>
                <a:ea typeface="Lato"/>
                <a:cs typeface="Lato"/>
                <a:sym typeface="Lato"/>
              </a:rPr>
              <a:t> </a:t>
            </a:r>
            <a:r>
              <a:rPr lang="en-US" sz="1800">
                <a:latin typeface="Lato"/>
                <a:ea typeface="Lato"/>
                <a:cs typeface="Lato"/>
                <a:sym typeface="Lato"/>
              </a:rPr>
              <a:t>selects embeddings from a dictionary based on distance</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81000" lvl="0" marL="457200" rtl="0" algn="l">
              <a:spcBef>
                <a:spcPts val="0"/>
              </a:spcBef>
              <a:spcAft>
                <a:spcPts val="0"/>
              </a:spcAft>
              <a:buClr>
                <a:schemeClr val="accent6"/>
              </a:buClr>
              <a:buSzPts val="2400"/>
              <a:buFont typeface="Lato"/>
              <a:buChar char="-"/>
            </a:pPr>
            <a:r>
              <a:rPr b="1" lang="en-US" sz="2000">
                <a:solidFill>
                  <a:schemeClr val="accent6"/>
                </a:solidFill>
                <a:latin typeface="Lato"/>
                <a:ea typeface="Lato"/>
                <a:cs typeface="Lato"/>
                <a:sym typeface="Lato"/>
              </a:rPr>
              <a:t>Decoder</a:t>
            </a:r>
            <a:r>
              <a:rPr lang="en-US" sz="2000">
                <a:latin typeface="Lato"/>
                <a:ea typeface="Lato"/>
                <a:cs typeface="Lato"/>
                <a:sym typeface="Lato"/>
              </a:rPr>
              <a:t> </a:t>
            </a:r>
            <a:r>
              <a:rPr lang="en-US" sz="1800">
                <a:latin typeface="Lato"/>
                <a:ea typeface="Lato"/>
                <a:cs typeface="Lato"/>
                <a:sym typeface="Lato"/>
              </a:rPr>
              <a:t>reconstructs the observation, outputs </a:t>
            </a:r>
            <a:r>
              <a:rPr lang="en-US" sz="1800">
                <a:latin typeface="Courier New"/>
                <a:ea typeface="Courier New"/>
                <a:cs typeface="Courier New"/>
                <a:sym typeface="Courier New"/>
              </a:rPr>
              <a:t>x’</a:t>
            </a:r>
            <a:endParaRPr sz="1800">
              <a:latin typeface="Courier New"/>
              <a:ea typeface="Courier New"/>
              <a:cs typeface="Courier New"/>
              <a:sym typeface="Courier New"/>
            </a:endParaRPr>
          </a:p>
        </p:txBody>
      </p:sp>
      <p:sp>
        <p:nvSpPr>
          <p:cNvPr id="260" name="Google Shape;260;g2de253c72e2_0_8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1" name="Google Shape;261;g2de253c72e2_0_81"/>
          <p:cNvPicPr preferRelativeResize="0"/>
          <p:nvPr/>
        </p:nvPicPr>
        <p:blipFill>
          <a:blip r:embed="rId3">
            <a:alphaModFix/>
          </a:blip>
          <a:stretch>
            <a:fillRect/>
          </a:stretch>
        </p:blipFill>
        <p:spPr>
          <a:xfrm>
            <a:off x="8459725" y="954800"/>
            <a:ext cx="3673976" cy="1840333"/>
          </a:xfrm>
          <a:prstGeom prst="rect">
            <a:avLst/>
          </a:prstGeom>
          <a:noFill/>
          <a:ln>
            <a:noFill/>
          </a:ln>
        </p:spPr>
      </p:pic>
      <p:sp>
        <p:nvSpPr>
          <p:cNvPr id="262" name="Google Shape;262;g2de253c72e2_0_81"/>
          <p:cNvSpPr/>
          <p:nvPr/>
        </p:nvSpPr>
        <p:spPr>
          <a:xfrm>
            <a:off x="8463346" y="1000294"/>
            <a:ext cx="1050300" cy="1820100"/>
          </a:xfrm>
          <a:prstGeom prst="rect">
            <a:avLst/>
          </a:prstGeom>
          <a:noFill/>
          <a:ln cap="flat" cmpd="sng" w="28575">
            <a:solidFill>
              <a:srgbClr val="04C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63" name="Google Shape;263;g2de253c72e2_0_81"/>
          <p:cNvPicPr preferRelativeResize="0"/>
          <p:nvPr/>
        </p:nvPicPr>
        <p:blipFill>
          <a:blip r:embed="rId4">
            <a:alphaModFix/>
          </a:blip>
          <a:stretch>
            <a:fillRect/>
          </a:stretch>
        </p:blipFill>
        <p:spPr>
          <a:xfrm>
            <a:off x="1306175" y="4098963"/>
            <a:ext cx="9579650" cy="2073775"/>
          </a:xfrm>
          <a:prstGeom prst="rect">
            <a:avLst/>
          </a:prstGeom>
          <a:noFill/>
          <a:ln>
            <a:noFill/>
          </a:ln>
        </p:spPr>
      </p:pic>
      <p:sp>
        <p:nvSpPr>
          <p:cNvPr id="264" name="Google Shape;264;g2de253c72e2_0_81"/>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265" name="Google Shape;265;g2de253c72e2_0_81"/>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266" name="Google Shape;266;g2de253c72e2_0_81"/>
          <p:cNvSpPr txBox="1"/>
          <p:nvPr/>
        </p:nvSpPr>
        <p:spPr>
          <a:xfrm>
            <a:off x="900000" y="97200"/>
            <a:ext cx="64569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MODEL</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Vector Quantized Variational Autoencoder (VQ-VAE)</a:t>
            </a:r>
            <a:endParaRPr b="1" i="0" sz="1200" u="none" cap="none" strike="noStrike">
              <a:solidFill>
                <a:srgbClr val="000000"/>
              </a:solidFill>
              <a:latin typeface="Lato"/>
              <a:ea typeface="Lato"/>
              <a:cs typeface="Lato"/>
              <a:sym typeface="Lato"/>
            </a:endParaRPr>
          </a:p>
        </p:txBody>
      </p:sp>
      <p:sp>
        <p:nvSpPr>
          <p:cNvPr id="267" name="Google Shape;267;g2de253c72e2_0_81"/>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de253c72e2_0_81"/>
          <p:cNvSpPr txBox="1"/>
          <p:nvPr/>
        </p:nvSpPr>
        <p:spPr>
          <a:xfrm>
            <a:off x="1306175" y="6172750"/>
            <a:ext cx="10806600" cy="295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i="1" lang="en-US" sz="800" u="sng">
                <a:solidFill>
                  <a:schemeClr val="hlink"/>
                </a:solidFill>
                <a:latin typeface="Calibri"/>
                <a:ea typeface="Calibri"/>
                <a:cs typeface="Calibri"/>
                <a:sym typeface="Calibri"/>
                <a:hlinkClick r:id="rId5"/>
              </a:rPr>
              <a:t>https://shashank7-iitd.medium.com/understanding-vector-quantized-variational-autoencoders-vq-vae-323d710a888a</a:t>
            </a:r>
            <a:endParaRPr i="1" sz="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de253c72e2_0_123"/>
          <p:cNvSpPr txBox="1"/>
          <p:nvPr>
            <p:ph idx="1" type="body"/>
          </p:nvPr>
        </p:nvSpPr>
        <p:spPr>
          <a:xfrm>
            <a:off x="256300" y="1193475"/>
            <a:ext cx="5410200" cy="3905100"/>
          </a:xfrm>
          <a:prstGeom prst="rect">
            <a:avLst/>
          </a:prstGeom>
        </p:spPr>
        <p:txBody>
          <a:bodyPr anchorCtr="0" anchor="t" bIns="45700" lIns="91425" spcFirstLastPara="1" rIns="91425" wrap="square" tIns="45700">
            <a:normAutofit/>
          </a:bodyPr>
          <a:lstStyle/>
          <a:p>
            <a:pPr indent="-344170" lvl="0" marL="457200" rtl="0" algn="l">
              <a:lnSpc>
                <a:spcPct val="80000"/>
              </a:lnSpc>
              <a:spcBef>
                <a:spcPts val="1000"/>
              </a:spcBef>
              <a:spcAft>
                <a:spcPts val="0"/>
              </a:spcAft>
              <a:buSzPts val="1820"/>
              <a:buFont typeface="Lato"/>
              <a:buChar char="○"/>
            </a:pPr>
            <a:r>
              <a:rPr i="1" lang="en-US" sz="1820">
                <a:solidFill>
                  <a:srgbClr val="04CFBF"/>
                </a:solidFill>
                <a:latin typeface="Lato"/>
                <a:ea typeface="Lato"/>
                <a:cs typeface="Lato"/>
                <a:sym typeface="Lato"/>
              </a:rPr>
              <a:t>Codebook</a:t>
            </a:r>
            <a:r>
              <a:rPr lang="en-US" sz="1820">
                <a:latin typeface="Lato"/>
                <a:ea typeface="Lato"/>
                <a:cs typeface="Lato"/>
                <a:sym typeface="Lato"/>
              </a:rPr>
              <a:t>: embedding dictionary with finite number </a:t>
            </a:r>
            <a:r>
              <a:rPr i="1" lang="en-US" sz="1820">
                <a:latin typeface="Lato"/>
                <a:ea typeface="Lato"/>
                <a:cs typeface="Lato"/>
                <a:sym typeface="Lato"/>
              </a:rPr>
              <a:t>k</a:t>
            </a:r>
            <a:r>
              <a:rPr lang="en-US" sz="1820">
                <a:latin typeface="Lato"/>
                <a:ea typeface="Lato"/>
                <a:cs typeface="Lato"/>
                <a:sym typeface="Lato"/>
              </a:rPr>
              <a:t> of vectors</a:t>
            </a:r>
            <a:endParaRPr sz="1820">
              <a:latin typeface="Lato"/>
              <a:ea typeface="Lato"/>
              <a:cs typeface="Lato"/>
              <a:sym typeface="Lato"/>
            </a:endParaRPr>
          </a:p>
          <a:p>
            <a:pPr indent="0" lvl="0" marL="457200" rtl="0" algn="l">
              <a:lnSpc>
                <a:spcPct val="80000"/>
              </a:lnSpc>
              <a:spcBef>
                <a:spcPts val="1000"/>
              </a:spcBef>
              <a:spcAft>
                <a:spcPts val="0"/>
              </a:spcAft>
              <a:buSzPts val="1018"/>
              <a:buNone/>
            </a:pPr>
            <a:r>
              <a:t/>
            </a:r>
            <a:endParaRPr sz="1820">
              <a:latin typeface="Lato"/>
              <a:ea typeface="Lato"/>
              <a:cs typeface="Lato"/>
              <a:sym typeface="Lato"/>
            </a:endParaRPr>
          </a:p>
          <a:p>
            <a:pPr indent="-344170" lvl="0" marL="457200" rtl="0" algn="l">
              <a:lnSpc>
                <a:spcPct val="80000"/>
              </a:lnSpc>
              <a:spcBef>
                <a:spcPts val="1000"/>
              </a:spcBef>
              <a:spcAft>
                <a:spcPts val="0"/>
              </a:spcAft>
              <a:buSzPts val="1820"/>
              <a:buFont typeface="Lato"/>
              <a:buChar char="○"/>
            </a:pPr>
            <a:r>
              <a:rPr i="1" lang="en-US" sz="1820">
                <a:latin typeface="Lato"/>
                <a:ea typeface="Lato"/>
                <a:cs typeface="Lato"/>
                <a:sym typeface="Lato"/>
              </a:rPr>
              <a:t>Element-wise quantization</a:t>
            </a:r>
            <a:r>
              <a:rPr lang="en-US" sz="1820">
                <a:latin typeface="Lato"/>
                <a:ea typeface="Lato"/>
                <a:cs typeface="Lato"/>
                <a:sym typeface="Lato"/>
              </a:rPr>
              <a:t>: find the the index of closest vector using </a:t>
            </a:r>
            <a:r>
              <a:rPr i="1" lang="en-US" sz="1820">
                <a:latin typeface="Lato"/>
                <a:ea typeface="Lato"/>
                <a:cs typeface="Lato"/>
                <a:sym typeface="Lato"/>
              </a:rPr>
              <a:t>argmin</a:t>
            </a:r>
            <a:endParaRPr i="1" sz="1820">
              <a:latin typeface="Lato"/>
              <a:ea typeface="Lato"/>
              <a:cs typeface="Lato"/>
              <a:sym typeface="Lato"/>
            </a:endParaRPr>
          </a:p>
          <a:p>
            <a:pPr indent="0" lvl="0" marL="0" rtl="0" algn="l">
              <a:lnSpc>
                <a:spcPct val="80000"/>
              </a:lnSpc>
              <a:spcBef>
                <a:spcPts val="1000"/>
              </a:spcBef>
              <a:spcAft>
                <a:spcPts val="0"/>
              </a:spcAft>
              <a:buSzPts val="1018"/>
              <a:buNone/>
            </a:pPr>
            <a:r>
              <a:t/>
            </a:r>
            <a:endParaRPr i="1" sz="1820">
              <a:latin typeface="Lato"/>
              <a:ea typeface="Lato"/>
              <a:cs typeface="Lato"/>
              <a:sym typeface="Lato"/>
            </a:endParaRPr>
          </a:p>
          <a:p>
            <a:pPr indent="-344170" lvl="0" marL="457200" rtl="0" algn="l">
              <a:lnSpc>
                <a:spcPct val="80000"/>
              </a:lnSpc>
              <a:spcBef>
                <a:spcPts val="1000"/>
              </a:spcBef>
              <a:spcAft>
                <a:spcPts val="0"/>
              </a:spcAft>
              <a:buSzPts val="1820"/>
              <a:buFont typeface="Lato"/>
              <a:buChar char="○"/>
            </a:pPr>
            <a:r>
              <a:rPr lang="en-US" sz="1820">
                <a:latin typeface="Lato"/>
                <a:ea typeface="Lato"/>
                <a:cs typeface="Lato"/>
                <a:sym typeface="Lato"/>
              </a:rPr>
              <a:t>Coping gradients for training process</a:t>
            </a:r>
            <a:endParaRPr sz="1820">
              <a:latin typeface="Lato"/>
              <a:ea typeface="Lato"/>
              <a:cs typeface="Lato"/>
              <a:sym typeface="Lato"/>
            </a:endParaRPr>
          </a:p>
          <a:p>
            <a:pPr indent="0" lvl="0" marL="0" rtl="0" algn="l">
              <a:lnSpc>
                <a:spcPct val="80000"/>
              </a:lnSpc>
              <a:spcBef>
                <a:spcPts val="1000"/>
              </a:spcBef>
              <a:spcAft>
                <a:spcPts val="0"/>
              </a:spcAft>
              <a:buSzPts val="1018"/>
              <a:buNone/>
            </a:pPr>
            <a:r>
              <a:t/>
            </a:r>
            <a:endParaRPr sz="1820">
              <a:latin typeface="Lato"/>
              <a:ea typeface="Lato"/>
              <a:cs typeface="Lato"/>
              <a:sym typeface="Lato"/>
            </a:endParaRPr>
          </a:p>
          <a:p>
            <a:pPr indent="-344170" lvl="0" marL="457200" rtl="0" algn="l">
              <a:lnSpc>
                <a:spcPct val="80000"/>
              </a:lnSpc>
              <a:spcBef>
                <a:spcPts val="1000"/>
              </a:spcBef>
              <a:spcAft>
                <a:spcPts val="0"/>
              </a:spcAft>
              <a:buSzPts val="1820"/>
              <a:buFont typeface="Lato"/>
              <a:buChar char="○"/>
            </a:pPr>
            <a:r>
              <a:rPr lang="en-US" sz="1820">
                <a:latin typeface="Lato"/>
                <a:ea typeface="Lato"/>
                <a:cs typeface="Lato"/>
                <a:sym typeface="Lato"/>
              </a:rPr>
              <a:t>Loss function that trains dictionary embeddings, encoder and decoder</a:t>
            </a:r>
            <a:endParaRPr sz="1820">
              <a:latin typeface="Lato"/>
              <a:ea typeface="Lato"/>
              <a:cs typeface="Lato"/>
              <a:sym typeface="Lato"/>
            </a:endParaRPr>
          </a:p>
          <a:p>
            <a:pPr indent="0" lvl="0" marL="0" rtl="0" algn="l">
              <a:lnSpc>
                <a:spcPct val="80000"/>
              </a:lnSpc>
              <a:spcBef>
                <a:spcPts val="1000"/>
              </a:spcBef>
              <a:spcAft>
                <a:spcPts val="0"/>
              </a:spcAft>
              <a:buSzPts val="1018"/>
              <a:buNone/>
            </a:pPr>
            <a:r>
              <a:t/>
            </a:r>
            <a:endParaRPr i="1" sz="1820">
              <a:latin typeface="Lato"/>
              <a:ea typeface="Lato"/>
              <a:cs typeface="Lato"/>
              <a:sym typeface="Lato"/>
            </a:endParaRPr>
          </a:p>
        </p:txBody>
      </p:sp>
      <p:pic>
        <p:nvPicPr>
          <p:cNvPr id="275" name="Google Shape;275;g2de253c72e2_0_123"/>
          <p:cNvPicPr preferRelativeResize="0"/>
          <p:nvPr/>
        </p:nvPicPr>
        <p:blipFill>
          <a:blip r:embed="rId3">
            <a:alphaModFix/>
          </a:blip>
          <a:stretch>
            <a:fillRect/>
          </a:stretch>
        </p:blipFill>
        <p:spPr>
          <a:xfrm>
            <a:off x="6013477" y="1016275"/>
            <a:ext cx="6044222" cy="2714500"/>
          </a:xfrm>
          <a:prstGeom prst="rect">
            <a:avLst/>
          </a:prstGeom>
          <a:noFill/>
          <a:ln>
            <a:noFill/>
          </a:ln>
        </p:spPr>
      </p:pic>
      <p:sp>
        <p:nvSpPr>
          <p:cNvPr id="276" name="Google Shape;276;g2de253c72e2_0_123"/>
          <p:cNvSpPr txBox="1"/>
          <p:nvPr>
            <p:ph idx="1" type="body"/>
          </p:nvPr>
        </p:nvSpPr>
        <p:spPr>
          <a:xfrm>
            <a:off x="3617575" y="5963425"/>
            <a:ext cx="1640400" cy="3417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1500">
                <a:latin typeface="Lato"/>
                <a:ea typeface="Lato"/>
                <a:cs typeface="Lato"/>
                <a:sym typeface="Lato"/>
              </a:rPr>
              <a:t>Reconstruction</a:t>
            </a:r>
            <a:endParaRPr sz="1500">
              <a:latin typeface="Lato"/>
              <a:ea typeface="Lato"/>
              <a:cs typeface="Lato"/>
              <a:sym typeface="Lato"/>
            </a:endParaRPr>
          </a:p>
        </p:txBody>
      </p:sp>
      <p:sp>
        <p:nvSpPr>
          <p:cNvPr id="277" name="Google Shape;277;g2de253c72e2_0_123"/>
          <p:cNvSpPr txBox="1"/>
          <p:nvPr>
            <p:ph idx="1" type="body"/>
          </p:nvPr>
        </p:nvSpPr>
        <p:spPr>
          <a:xfrm>
            <a:off x="5603100" y="5936975"/>
            <a:ext cx="1900200" cy="507900"/>
          </a:xfrm>
          <a:prstGeom prst="rect">
            <a:avLst/>
          </a:prstGeom>
        </p:spPr>
        <p:txBody>
          <a:bodyPr anchorCtr="0" anchor="ctr" bIns="45700" lIns="91425" spcFirstLastPara="1" rIns="91425" wrap="square" tIns="45700">
            <a:spAutoFit/>
          </a:bodyPr>
          <a:lstStyle/>
          <a:p>
            <a:pPr indent="0" lvl="0" marL="0" rtl="0" algn="ctr">
              <a:spcBef>
                <a:spcPts val="1000"/>
              </a:spcBef>
              <a:spcAft>
                <a:spcPts val="0"/>
              </a:spcAft>
              <a:buNone/>
            </a:pPr>
            <a:r>
              <a:rPr lang="en-US" sz="1500">
                <a:latin typeface="Lato"/>
                <a:ea typeface="Lato"/>
                <a:cs typeface="Lato"/>
                <a:sym typeface="Lato"/>
              </a:rPr>
              <a:t>Exponential moving average</a:t>
            </a:r>
            <a:endParaRPr sz="1500">
              <a:latin typeface="Lato"/>
              <a:ea typeface="Lato"/>
              <a:cs typeface="Lato"/>
              <a:sym typeface="Lato"/>
            </a:endParaRPr>
          </a:p>
        </p:txBody>
      </p:sp>
      <p:sp>
        <p:nvSpPr>
          <p:cNvPr id="278" name="Google Shape;278;g2de253c72e2_0_123"/>
          <p:cNvSpPr txBox="1"/>
          <p:nvPr>
            <p:ph idx="1" type="body"/>
          </p:nvPr>
        </p:nvSpPr>
        <p:spPr>
          <a:xfrm>
            <a:off x="8074450" y="5936925"/>
            <a:ext cx="1640400" cy="3417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1500">
                <a:latin typeface="Lato"/>
                <a:ea typeface="Lato"/>
                <a:cs typeface="Lato"/>
                <a:sym typeface="Lato"/>
              </a:rPr>
              <a:t>Commitment</a:t>
            </a:r>
            <a:endParaRPr sz="1500">
              <a:latin typeface="Lato"/>
              <a:ea typeface="Lato"/>
              <a:cs typeface="Lato"/>
              <a:sym typeface="Lato"/>
            </a:endParaRPr>
          </a:p>
        </p:txBody>
      </p:sp>
      <p:pic>
        <p:nvPicPr>
          <p:cNvPr id="279" name="Google Shape;279;g2de253c72e2_0_123"/>
          <p:cNvPicPr preferRelativeResize="0"/>
          <p:nvPr/>
        </p:nvPicPr>
        <p:blipFill>
          <a:blip r:embed="rId4">
            <a:alphaModFix/>
          </a:blip>
          <a:stretch>
            <a:fillRect/>
          </a:stretch>
        </p:blipFill>
        <p:spPr>
          <a:xfrm>
            <a:off x="1819488" y="5160274"/>
            <a:ext cx="8553027" cy="541158"/>
          </a:xfrm>
          <a:prstGeom prst="rect">
            <a:avLst/>
          </a:prstGeom>
          <a:noFill/>
          <a:ln>
            <a:noFill/>
          </a:ln>
        </p:spPr>
      </p:pic>
      <p:sp>
        <p:nvSpPr>
          <p:cNvPr id="280" name="Google Shape;280;g2de253c72e2_0_123"/>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281" name="Google Shape;281;g2de253c72e2_0_123"/>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282" name="Google Shape;282;g2de253c72e2_0_123"/>
          <p:cNvSpPr txBox="1"/>
          <p:nvPr/>
        </p:nvSpPr>
        <p:spPr>
          <a:xfrm>
            <a:off x="900000" y="97200"/>
            <a:ext cx="64569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MODEL</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Vector Quantization Layer</a:t>
            </a:r>
            <a:endParaRPr b="1" i="0" sz="1200" u="none" cap="none" strike="noStrike">
              <a:solidFill>
                <a:srgbClr val="000000"/>
              </a:solidFill>
              <a:latin typeface="Lato"/>
              <a:ea typeface="Lato"/>
              <a:cs typeface="Lato"/>
              <a:sym typeface="Lato"/>
            </a:endParaRPr>
          </a:p>
        </p:txBody>
      </p:sp>
      <p:sp>
        <p:nvSpPr>
          <p:cNvPr id="283" name="Google Shape;283;g2de253c72e2_0_123"/>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2de253c72e2_0_123"/>
          <p:cNvSpPr/>
          <p:nvPr/>
        </p:nvSpPr>
        <p:spPr>
          <a:xfrm rot="-5400000">
            <a:off x="6405600" y="4854100"/>
            <a:ext cx="138600" cy="1930200"/>
          </a:xfrm>
          <a:prstGeom prst="leftBrace">
            <a:avLst>
              <a:gd fmla="val 50000" name="adj1"/>
              <a:gd fmla="val 50000" name="adj2"/>
            </a:avLst>
          </a:prstGeom>
          <a:noFill/>
          <a:ln cap="flat" cmpd="sng" w="9525">
            <a:solidFill>
              <a:srgbClr val="04C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5" name="Google Shape;285;g2de253c72e2_0_123"/>
          <p:cNvSpPr/>
          <p:nvPr/>
        </p:nvSpPr>
        <p:spPr>
          <a:xfrm rot="-5400000">
            <a:off x="8825350" y="4572225"/>
            <a:ext cx="138600" cy="2493900"/>
          </a:xfrm>
          <a:prstGeom prst="leftBrace">
            <a:avLst>
              <a:gd fmla="val 50000" name="adj1"/>
              <a:gd fmla="val 50000" name="adj2"/>
            </a:avLst>
          </a:prstGeom>
          <a:noFill/>
          <a:ln cap="flat" cmpd="sng" w="9525">
            <a:solidFill>
              <a:srgbClr val="04C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6" name="Google Shape;286;g2de253c72e2_0_123"/>
          <p:cNvSpPr/>
          <p:nvPr/>
        </p:nvSpPr>
        <p:spPr>
          <a:xfrm rot="-5400000">
            <a:off x="4368475" y="5191625"/>
            <a:ext cx="138600" cy="1281600"/>
          </a:xfrm>
          <a:prstGeom prst="leftBrace">
            <a:avLst>
              <a:gd fmla="val 50000" name="adj1"/>
              <a:gd fmla="val 50000" name="adj2"/>
            </a:avLst>
          </a:prstGeom>
          <a:noFill/>
          <a:ln cap="flat" cmpd="sng" w="9525">
            <a:solidFill>
              <a:srgbClr val="04C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7" name="Google Shape;287;g2de253c72e2_0_123"/>
          <p:cNvSpPr txBox="1"/>
          <p:nvPr/>
        </p:nvSpPr>
        <p:spPr>
          <a:xfrm>
            <a:off x="6330488" y="3730775"/>
            <a:ext cx="5410200" cy="295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i="1" lang="en-US" sz="800" u="sng">
                <a:solidFill>
                  <a:schemeClr val="hlink"/>
                </a:solidFill>
                <a:latin typeface="Calibri"/>
                <a:ea typeface="Calibri"/>
                <a:cs typeface="Calibri"/>
                <a:sym typeface="Calibri"/>
                <a:hlinkClick r:id="rId5"/>
              </a:rPr>
              <a:t>https://shashank7-iitd.medium.com/understanding-vector-quantized-variational-autoencoders-vq-vae-323d710a888a</a:t>
            </a:r>
            <a:endParaRPr i="1" sz="800">
              <a:latin typeface="Calibri"/>
              <a:ea typeface="Calibri"/>
              <a:cs typeface="Calibri"/>
              <a:sym typeface="Calibri"/>
            </a:endParaRPr>
          </a:p>
        </p:txBody>
      </p:sp>
      <p:sp>
        <p:nvSpPr>
          <p:cNvPr id="288" name="Google Shape;288;g2de253c72e2_0_1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de409d55b3_0_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5" name="Google Shape;295;g2de409d55b3_0_9"/>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296" name="Google Shape;296;g2de409d55b3_0_9"/>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297" name="Google Shape;297;g2de409d55b3_0_9"/>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MODEL</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VQ-VAE + DDPM </a:t>
            </a:r>
            <a:endParaRPr b="1" i="0" sz="1200" u="none" cap="none" strike="noStrike">
              <a:solidFill>
                <a:srgbClr val="000000"/>
              </a:solidFill>
              <a:latin typeface="Lato"/>
              <a:ea typeface="Lato"/>
              <a:cs typeface="Lato"/>
              <a:sym typeface="Lato"/>
            </a:endParaRPr>
          </a:p>
        </p:txBody>
      </p:sp>
      <p:sp>
        <p:nvSpPr>
          <p:cNvPr id="298" name="Google Shape;298;g2de409d55b3_0_9"/>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9" name="Google Shape;299;g2de409d55b3_0_9"/>
          <p:cNvPicPr preferRelativeResize="0"/>
          <p:nvPr/>
        </p:nvPicPr>
        <p:blipFill>
          <a:blip r:embed="rId3">
            <a:alphaModFix/>
          </a:blip>
          <a:stretch>
            <a:fillRect/>
          </a:stretch>
        </p:blipFill>
        <p:spPr>
          <a:xfrm>
            <a:off x="1583713" y="1098150"/>
            <a:ext cx="9764574" cy="5258212"/>
          </a:xfrm>
          <a:prstGeom prst="rect">
            <a:avLst/>
          </a:prstGeom>
          <a:noFill/>
          <a:ln>
            <a:noFill/>
          </a:ln>
        </p:spPr>
      </p:pic>
      <p:sp>
        <p:nvSpPr>
          <p:cNvPr id="300" name="Google Shape;300;g2de409d55b3_0_9"/>
          <p:cNvSpPr/>
          <p:nvPr/>
        </p:nvSpPr>
        <p:spPr>
          <a:xfrm>
            <a:off x="4414975" y="1413175"/>
            <a:ext cx="6530100" cy="4793700"/>
          </a:xfrm>
          <a:prstGeom prst="rect">
            <a:avLst/>
          </a:prstGeom>
          <a:noFill/>
          <a:ln cap="flat" cmpd="sng" w="38100">
            <a:solidFill>
              <a:srgbClr val="04C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de253c72e2_0_92"/>
          <p:cNvSpPr txBox="1"/>
          <p:nvPr>
            <p:ph idx="1" type="body"/>
          </p:nvPr>
        </p:nvSpPr>
        <p:spPr>
          <a:xfrm>
            <a:off x="838200" y="1253400"/>
            <a:ext cx="75501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latin typeface="Lato"/>
                <a:ea typeface="Lato"/>
                <a:cs typeface="Lato"/>
                <a:sym typeface="Lato"/>
              </a:rPr>
              <a:t>P</a:t>
            </a:r>
            <a:r>
              <a:rPr lang="en-US" sz="2200">
                <a:latin typeface="Lato"/>
                <a:ea typeface="Lato"/>
                <a:cs typeface="Lato"/>
                <a:sym typeface="Lato"/>
              </a:rPr>
              <a:t>arameterized </a:t>
            </a:r>
            <a:r>
              <a:rPr b="1" lang="en-US" sz="2200">
                <a:latin typeface="Lato"/>
                <a:ea typeface="Lato"/>
                <a:cs typeface="Lato"/>
                <a:sym typeface="Lato"/>
              </a:rPr>
              <a:t>Markov chain</a:t>
            </a:r>
            <a:r>
              <a:rPr lang="en-US" sz="2200">
                <a:latin typeface="Lato"/>
                <a:ea typeface="Lato"/>
                <a:cs typeface="Lato"/>
                <a:sym typeface="Lato"/>
              </a:rPr>
              <a:t> trained using variational inference</a:t>
            </a:r>
            <a:endParaRPr sz="2200">
              <a:latin typeface="Lato"/>
              <a:ea typeface="Lato"/>
              <a:cs typeface="Lato"/>
              <a:sym typeface="Lato"/>
            </a:endParaRPr>
          </a:p>
          <a:p>
            <a:pPr indent="-349250" lvl="0" marL="457200" rtl="0" algn="l">
              <a:spcBef>
                <a:spcPts val="1000"/>
              </a:spcBef>
              <a:spcAft>
                <a:spcPts val="0"/>
              </a:spcAft>
              <a:buSzPts val="1900"/>
              <a:buFont typeface="Lato"/>
              <a:buChar char="-"/>
            </a:pPr>
            <a:r>
              <a:rPr lang="en-US" sz="1900">
                <a:latin typeface="Lato"/>
                <a:ea typeface="Lato"/>
                <a:cs typeface="Lato"/>
                <a:sym typeface="Lato"/>
              </a:rPr>
              <a:t>Learns the distribution of the latent representation</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b="1" lang="en-US" sz="1900">
                <a:solidFill>
                  <a:srgbClr val="278183"/>
                </a:solidFill>
                <a:latin typeface="Lato"/>
                <a:ea typeface="Lato"/>
                <a:cs typeface="Lato"/>
                <a:sym typeface="Lato"/>
              </a:rPr>
              <a:t>Forward process</a:t>
            </a:r>
            <a:r>
              <a:rPr lang="en-US" sz="1900">
                <a:latin typeface="Lato"/>
                <a:ea typeface="Lato"/>
                <a:cs typeface="Lato"/>
                <a:sym typeface="Lato"/>
              </a:rPr>
              <a:t>: </a:t>
            </a:r>
            <a:r>
              <a:rPr lang="en-US" sz="1900">
                <a:latin typeface="Lato Light"/>
                <a:ea typeface="Lato Light"/>
                <a:cs typeface="Lato Light"/>
                <a:sym typeface="Lato Light"/>
              </a:rPr>
              <a:t>adds Gaussian noise  - </a:t>
            </a:r>
            <a:r>
              <a:rPr lang="en-US" sz="1800">
                <a:latin typeface="Courier New"/>
                <a:ea typeface="Courier New"/>
                <a:cs typeface="Courier New"/>
                <a:sym typeface="Courier New"/>
              </a:rPr>
              <a:t>q(x</a:t>
            </a:r>
            <a:r>
              <a:rPr baseline="-25000" lang="en-US" sz="1800">
                <a:latin typeface="Courier New"/>
                <a:ea typeface="Courier New"/>
                <a:cs typeface="Courier New"/>
                <a:sym typeface="Courier New"/>
              </a:rPr>
              <a:t>{1:T}</a:t>
            </a:r>
            <a:r>
              <a:rPr lang="en-US" sz="1800">
                <a:latin typeface="Courier New"/>
                <a:ea typeface="Courier New"/>
                <a:cs typeface="Courier New"/>
                <a:sym typeface="Courier New"/>
              </a:rPr>
              <a:t>|x</a:t>
            </a:r>
            <a:r>
              <a:rPr baseline="-25000" lang="en-US" sz="1800">
                <a:latin typeface="Courier New"/>
                <a:ea typeface="Courier New"/>
                <a:cs typeface="Courier New"/>
                <a:sym typeface="Courier New"/>
              </a:rPr>
              <a:t>0</a:t>
            </a:r>
            <a:r>
              <a:rPr lang="en-US" sz="1800">
                <a:latin typeface="Courier New"/>
                <a:ea typeface="Courier New"/>
                <a:cs typeface="Courier New"/>
                <a:sym typeface="Courier New"/>
              </a:rPr>
              <a:t>)</a:t>
            </a:r>
            <a:endParaRPr sz="1700">
              <a:latin typeface="Lato Light"/>
              <a:ea typeface="Lato Light"/>
              <a:cs typeface="Lato Light"/>
              <a:sym typeface="Lato Light"/>
            </a:endParaRPr>
          </a:p>
          <a:p>
            <a:pPr indent="-349250" lvl="0" marL="457200" rtl="0" algn="l">
              <a:spcBef>
                <a:spcPts val="0"/>
              </a:spcBef>
              <a:spcAft>
                <a:spcPts val="0"/>
              </a:spcAft>
              <a:buSzPts val="1900"/>
              <a:buFont typeface="Lato"/>
              <a:buChar char="-"/>
            </a:pPr>
            <a:r>
              <a:rPr b="1" lang="en-US" sz="1900">
                <a:solidFill>
                  <a:srgbClr val="278183"/>
                </a:solidFill>
                <a:latin typeface="Lato"/>
                <a:ea typeface="Lato"/>
                <a:cs typeface="Lato"/>
                <a:sym typeface="Lato"/>
              </a:rPr>
              <a:t>Reverse process</a:t>
            </a:r>
            <a:r>
              <a:rPr lang="en-US" sz="1900">
                <a:latin typeface="Lato"/>
                <a:ea typeface="Lato"/>
                <a:cs typeface="Lato"/>
                <a:sym typeface="Lato"/>
              </a:rPr>
              <a:t>:</a:t>
            </a:r>
            <a:r>
              <a:rPr lang="en-US" sz="1900">
                <a:latin typeface="Lato Light"/>
                <a:ea typeface="Lato Light"/>
                <a:cs typeface="Lato Light"/>
                <a:sym typeface="Lato Light"/>
              </a:rPr>
              <a:t> removes Gaussian noise - </a:t>
            </a:r>
            <a:r>
              <a:rPr lang="en-US" sz="1600">
                <a:latin typeface="Courier New"/>
                <a:ea typeface="Courier New"/>
                <a:cs typeface="Courier New"/>
                <a:sym typeface="Courier New"/>
              </a:rPr>
              <a:t>p</a:t>
            </a:r>
            <a:r>
              <a:rPr lang="en-US" sz="700">
                <a:solidFill>
                  <a:srgbClr val="202124"/>
                </a:solidFill>
                <a:latin typeface="Courier New"/>
                <a:ea typeface="Courier New"/>
                <a:cs typeface="Courier New"/>
                <a:sym typeface="Courier New"/>
              </a:rPr>
              <a:t>θ</a:t>
            </a:r>
            <a:r>
              <a:rPr lang="en-US" sz="1600">
                <a:latin typeface="Courier New"/>
                <a:ea typeface="Courier New"/>
                <a:cs typeface="Courier New"/>
                <a:sym typeface="Courier New"/>
              </a:rPr>
              <a:t>(x</a:t>
            </a:r>
            <a:r>
              <a:rPr baseline="-25000" lang="en-US" sz="1600">
                <a:latin typeface="Courier New"/>
                <a:ea typeface="Courier New"/>
                <a:cs typeface="Courier New"/>
                <a:sym typeface="Courier New"/>
              </a:rPr>
              <a:t>{t-1}</a:t>
            </a:r>
            <a:r>
              <a:rPr lang="en-US" sz="1600">
                <a:latin typeface="Courier New"/>
                <a:ea typeface="Courier New"/>
                <a:cs typeface="Courier New"/>
                <a:sym typeface="Courier New"/>
              </a:rPr>
              <a:t>|x</a:t>
            </a:r>
            <a:r>
              <a:rPr baseline="-25000" lang="en-US" sz="1600">
                <a:latin typeface="Courier New"/>
                <a:ea typeface="Courier New"/>
                <a:cs typeface="Courier New"/>
                <a:sym typeface="Courier New"/>
              </a:rPr>
              <a:t>t</a:t>
            </a:r>
            <a:r>
              <a:rPr lang="en-US" sz="1600">
                <a:latin typeface="Courier New"/>
                <a:ea typeface="Courier New"/>
                <a:cs typeface="Courier New"/>
                <a:sym typeface="Courier New"/>
              </a:rPr>
              <a:t>)</a:t>
            </a:r>
            <a:endParaRPr sz="1500">
              <a:latin typeface="Lato Light"/>
              <a:ea typeface="Lato Light"/>
              <a:cs typeface="Lato Light"/>
              <a:sym typeface="Lato Light"/>
            </a:endParaRPr>
          </a:p>
        </p:txBody>
      </p:sp>
      <p:sp>
        <p:nvSpPr>
          <p:cNvPr id="307" name="Google Shape;307;g2de253c72e2_0_9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08" name="Google Shape;308;g2de253c72e2_0_92"/>
          <p:cNvPicPr preferRelativeResize="0"/>
          <p:nvPr/>
        </p:nvPicPr>
        <p:blipFill>
          <a:blip r:embed="rId3">
            <a:alphaModFix/>
          </a:blip>
          <a:stretch>
            <a:fillRect/>
          </a:stretch>
        </p:blipFill>
        <p:spPr>
          <a:xfrm>
            <a:off x="8459725" y="954800"/>
            <a:ext cx="3673976" cy="1840333"/>
          </a:xfrm>
          <a:prstGeom prst="rect">
            <a:avLst/>
          </a:prstGeom>
          <a:noFill/>
          <a:ln>
            <a:noFill/>
          </a:ln>
        </p:spPr>
      </p:pic>
      <p:sp>
        <p:nvSpPr>
          <p:cNvPr id="309" name="Google Shape;309;g2de253c72e2_0_92"/>
          <p:cNvSpPr/>
          <p:nvPr/>
        </p:nvSpPr>
        <p:spPr>
          <a:xfrm>
            <a:off x="9525000" y="1059875"/>
            <a:ext cx="2435100" cy="1662600"/>
          </a:xfrm>
          <a:prstGeom prst="rect">
            <a:avLst/>
          </a:prstGeom>
          <a:noFill/>
          <a:ln cap="flat" cmpd="sng" w="38100">
            <a:solidFill>
              <a:srgbClr val="04CF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10" name="Google Shape;310;g2de253c72e2_0_92"/>
          <p:cNvPicPr preferRelativeResize="0"/>
          <p:nvPr/>
        </p:nvPicPr>
        <p:blipFill>
          <a:blip r:embed="rId4">
            <a:alphaModFix/>
          </a:blip>
          <a:stretch>
            <a:fillRect/>
          </a:stretch>
        </p:blipFill>
        <p:spPr>
          <a:xfrm>
            <a:off x="2272150" y="4534524"/>
            <a:ext cx="3559589" cy="1840325"/>
          </a:xfrm>
          <a:prstGeom prst="rect">
            <a:avLst/>
          </a:prstGeom>
          <a:noFill/>
          <a:ln>
            <a:noFill/>
          </a:ln>
        </p:spPr>
      </p:pic>
      <p:sp>
        <p:nvSpPr>
          <p:cNvPr id="311" name="Google Shape;311;g2de253c72e2_0_92"/>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312" name="Google Shape;312;g2de253c72e2_0_92"/>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313" name="Google Shape;313;g2de253c72e2_0_92"/>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MODEL</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Denoissing Diffusion Probabilistic Model</a:t>
            </a:r>
            <a:endParaRPr b="1" i="0" sz="1200" u="none" cap="none" strike="noStrike">
              <a:solidFill>
                <a:srgbClr val="000000"/>
              </a:solidFill>
              <a:latin typeface="Lato"/>
              <a:ea typeface="Lato"/>
              <a:cs typeface="Lato"/>
              <a:sym typeface="Lato"/>
            </a:endParaRPr>
          </a:p>
        </p:txBody>
      </p:sp>
      <p:sp>
        <p:nvSpPr>
          <p:cNvPr id="314" name="Google Shape;314;g2de253c72e2_0_92"/>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5" name="Google Shape;315;g2de253c72e2_0_92"/>
          <p:cNvPicPr preferRelativeResize="0"/>
          <p:nvPr/>
        </p:nvPicPr>
        <p:blipFill>
          <a:blip r:embed="rId5">
            <a:alphaModFix/>
          </a:blip>
          <a:stretch>
            <a:fillRect/>
          </a:stretch>
        </p:blipFill>
        <p:spPr>
          <a:xfrm>
            <a:off x="2272150" y="3296228"/>
            <a:ext cx="7647699" cy="1238300"/>
          </a:xfrm>
          <a:prstGeom prst="rect">
            <a:avLst/>
          </a:prstGeom>
          <a:noFill/>
          <a:ln>
            <a:noFill/>
          </a:ln>
        </p:spPr>
      </p:pic>
      <p:sp>
        <p:nvSpPr>
          <p:cNvPr id="316" name="Google Shape;316;g2de253c72e2_0_92"/>
          <p:cNvSpPr txBox="1"/>
          <p:nvPr/>
        </p:nvSpPr>
        <p:spPr>
          <a:xfrm>
            <a:off x="5831738" y="5832725"/>
            <a:ext cx="5410200" cy="295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i="1" lang="en-US" sz="800" u="sng">
                <a:solidFill>
                  <a:schemeClr val="hlink"/>
                </a:solidFill>
                <a:latin typeface="Calibri"/>
                <a:ea typeface="Calibri"/>
                <a:cs typeface="Calibri"/>
                <a:sym typeface="Calibri"/>
                <a:hlinkClick r:id="rId6"/>
              </a:rPr>
              <a:t>https://medium.com/@gitau_am/a-friendly-introduction-to-denoising-diffusion-probabilistic-models-cc76b8abef25</a:t>
            </a:r>
            <a:endParaRPr i="1" sz="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de42f0a960_0_5"/>
          <p:cNvSpPr/>
          <p:nvPr/>
        </p:nvSpPr>
        <p:spPr>
          <a:xfrm>
            <a:off x="395050" y="1088575"/>
            <a:ext cx="11452200" cy="3278400"/>
          </a:xfrm>
          <a:prstGeom prst="roundRect">
            <a:avLst>
              <a:gd fmla="val 16667" name="adj"/>
            </a:avLst>
          </a:prstGeom>
          <a:solidFill>
            <a:srgbClr val="EEEEEE"/>
          </a:solidFill>
          <a:ln cap="flat" cmpd="sng" w="19050">
            <a:solidFill>
              <a:srgbClr val="2781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3" name="Google Shape;323;g2de42f0a960_0_5"/>
          <p:cNvSpPr txBox="1"/>
          <p:nvPr>
            <p:ph idx="1" type="body"/>
          </p:nvPr>
        </p:nvSpPr>
        <p:spPr>
          <a:xfrm>
            <a:off x="863350" y="1720600"/>
            <a:ext cx="10515600" cy="1635900"/>
          </a:xfrm>
          <a:prstGeom prst="rect">
            <a:avLst/>
          </a:prstGeom>
        </p:spPr>
        <p:txBody>
          <a:bodyPr anchorCtr="0" anchor="t" bIns="45700" lIns="91425" spcFirstLastPara="1" rIns="91425" wrap="square" tIns="45700">
            <a:normAutofit lnSpcReduction="20000"/>
          </a:bodyPr>
          <a:lstStyle/>
          <a:p>
            <a:pPr indent="-355600" lvl="0" marL="457200" rtl="0" algn="l">
              <a:spcBef>
                <a:spcPts val="1000"/>
              </a:spcBef>
              <a:spcAft>
                <a:spcPts val="0"/>
              </a:spcAft>
              <a:buSzPts val="2000"/>
              <a:buFont typeface="Calibri"/>
              <a:buChar char="-"/>
            </a:pPr>
            <a:r>
              <a:rPr lang="en-US" sz="2000"/>
              <a:t>G</a:t>
            </a:r>
            <a:r>
              <a:rPr lang="en-US" sz="2000"/>
              <a:t>radually destroys the structure of the training data via a fixed Markov chain (Gaussian prior) over T diffusion steps </a:t>
            </a:r>
            <a:endParaRPr sz="2000"/>
          </a:p>
          <a:p>
            <a:pPr indent="0" lvl="0" marL="0" rtl="0" algn="l">
              <a:spcBef>
                <a:spcPts val="1000"/>
              </a:spcBef>
              <a:spcAft>
                <a:spcPts val="0"/>
              </a:spcAft>
              <a:buNone/>
            </a:pPr>
            <a:r>
              <a:t/>
            </a:r>
            <a:endParaRPr sz="2000"/>
          </a:p>
          <a:p>
            <a:pPr indent="-355600" lvl="0" marL="457200" rtl="0" algn="l">
              <a:spcBef>
                <a:spcPts val="1000"/>
              </a:spcBef>
              <a:spcAft>
                <a:spcPts val="0"/>
              </a:spcAft>
              <a:buSzPts val="2000"/>
              <a:buFont typeface="Calibri"/>
              <a:buChar char="-"/>
            </a:pPr>
            <a:r>
              <a:rPr lang="en-US" sz="2000"/>
              <a:t>The goal of this step is to get an approximate the </a:t>
            </a:r>
            <a:r>
              <a:rPr b="1" lang="en-US" sz="2000"/>
              <a:t>posterior distribution</a:t>
            </a:r>
            <a:r>
              <a:rPr lang="en-US" sz="2000"/>
              <a:t> </a:t>
            </a:r>
            <a:r>
              <a:rPr lang="en-US" sz="2000">
                <a:latin typeface="Courier New"/>
                <a:ea typeface="Courier New"/>
                <a:cs typeface="Courier New"/>
                <a:sym typeface="Courier New"/>
              </a:rPr>
              <a:t>q(x</a:t>
            </a:r>
            <a:r>
              <a:rPr baseline="-25000" lang="en-US" sz="2000">
                <a:latin typeface="Courier New"/>
                <a:ea typeface="Courier New"/>
                <a:cs typeface="Courier New"/>
                <a:sym typeface="Courier New"/>
              </a:rPr>
              <a:t>{1:T}</a:t>
            </a:r>
            <a:r>
              <a:rPr lang="en-US" sz="2000">
                <a:latin typeface="Courier New"/>
                <a:ea typeface="Courier New"/>
                <a:cs typeface="Courier New"/>
                <a:sym typeface="Courier New"/>
              </a:rPr>
              <a:t>|x</a:t>
            </a:r>
            <a:r>
              <a:rPr baseline="-25000" lang="en-US" sz="2000">
                <a:latin typeface="Courier New"/>
                <a:ea typeface="Courier New"/>
                <a:cs typeface="Courier New"/>
                <a:sym typeface="Courier New"/>
              </a:rPr>
              <a:t>0</a:t>
            </a: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324" name="Google Shape;324;g2de42f0a960_0_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5" name="Google Shape;325;g2de42f0a960_0_5"/>
          <p:cNvPicPr preferRelativeResize="0"/>
          <p:nvPr/>
        </p:nvPicPr>
        <p:blipFill>
          <a:blip r:embed="rId3">
            <a:alphaModFix/>
          </a:blip>
          <a:stretch>
            <a:fillRect/>
          </a:stretch>
        </p:blipFill>
        <p:spPr>
          <a:xfrm>
            <a:off x="3143425" y="3034537"/>
            <a:ext cx="5896449" cy="1160200"/>
          </a:xfrm>
          <a:prstGeom prst="rect">
            <a:avLst/>
          </a:prstGeom>
          <a:noFill/>
          <a:ln>
            <a:noFill/>
          </a:ln>
        </p:spPr>
      </p:pic>
      <p:sp>
        <p:nvSpPr>
          <p:cNvPr id="326" name="Google Shape;326;g2de42f0a960_0_5"/>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327" name="Google Shape;327;g2de42f0a960_0_5"/>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328" name="Google Shape;328;g2de42f0a960_0_5"/>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Diffusion Models</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Lato"/>
              <a:ea typeface="Lato"/>
              <a:cs typeface="Lato"/>
              <a:sym typeface="Lato"/>
            </a:endParaRPr>
          </a:p>
        </p:txBody>
      </p:sp>
      <p:sp>
        <p:nvSpPr>
          <p:cNvPr id="329" name="Google Shape;329;g2de42f0a960_0_5"/>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de42f0a960_0_5"/>
          <p:cNvSpPr txBox="1"/>
          <p:nvPr/>
        </p:nvSpPr>
        <p:spPr>
          <a:xfrm>
            <a:off x="739800" y="1114213"/>
            <a:ext cx="3211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278183"/>
                </a:solidFill>
                <a:latin typeface="Lato"/>
                <a:ea typeface="Lato"/>
                <a:cs typeface="Lato"/>
                <a:sym typeface="Lato"/>
              </a:rPr>
              <a:t>FORWARD PROCESS</a:t>
            </a:r>
            <a:endParaRPr b="1" sz="2200">
              <a:solidFill>
                <a:srgbClr val="278183"/>
              </a:solidFill>
              <a:latin typeface="Lato"/>
              <a:ea typeface="Lato"/>
              <a:cs typeface="Lato"/>
              <a:sym typeface="Lato"/>
            </a:endParaRPr>
          </a:p>
        </p:txBody>
      </p:sp>
      <p:sp>
        <p:nvSpPr>
          <p:cNvPr id="331" name="Google Shape;331;g2de42f0a960_0_5"/>
          <p:cNvSpPr/>
          <p:nvPr/>
        </p:nvSpPr>
        <p:spPr>
          <a:xfrm>
            <a:off x="395050" y="4680850"/>
            <a:ext cx="11452200" cy="762000"/>
          </a:xfrm>
          <a:prstGeom prst="roundRect">
            <a:avLst>
              <a:gd fmla="val 16667" name="adj"/>
            </a:avLst>
          </a:prstGeom>
          <a:solidFill>
            <a:srgbClr val="EEEEEE"/>
          </a:solidFill>
          <a:ln cap="flat" cmpd="sng" w="19050">
            <a:solidFill>
              <a:srgbClr val="2781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2" name="Google Shape;332;g2de42f0a960_0_5"/>
          <p:cNvSpPr txBox="1"/>
          <p:nvPr/>
        </p:nvSpPr>
        <p:spPr>
          <a:xfrm>
            <a:off x="739800" y="4840763"/>
            <a:ext cx="3211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278183"/>
                </a:solidFill>
                <a:latin typeface="Lato"/>
                <a:ea typeface="Lato"/>
                <a:cs typeface="Lato"/>
                <a:sym typeface="Lato"/>
              </a:rPr>
              <a:t>REVERSE</a:t>
            </a:r>
            <a:r>
              <a:rPr b="1" lang="en-US" sz="2200">
                <a:solidFill>
                  <a:srgbClr val="278183"/>
                </a:solidFill>
                <a:latin typeface="Lato"/>
                <a:ea typeface="Lato"/>
                <a:cs typeface="Lato"/>
                <a:sym typeface="Lato"/>
              </a:rPr>
              <a:t> PROCESS</a:t>
            </a:r>
            <a:endParaRPr b="1" sz="2200">
              <a:solidFill>
                <a:srgbClr val="27818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de409d55b3_0_316"/>
          <p:cNvSpPr/>
          <p:nvPr/>
        </p:nvSpPr>
        <p:spPr>
          <a:xfrm>
            <a:off x="395050" y="1088575"/>
            <a:ext cx="11452200" cy="626100"/>
          </a:xfrm>
          <a:prstGeom prst="roundRect">
            <a:avLst>
              <a:gd fmla="val 16667" name="adj"/>
            </a:avLst>
          </a:prstGeom>
          <a:solidFill>
            <a:srgbClr val="EEEEEE"/>
          </a:solidFill>
          <a:ln cap="flat" cmpd="sng" w="19050">
            <a:solidFill>
              <a:srgbClr val="2781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9" name="Google Shape;339;g2de409d55b3_0_3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0" name="Google Shape;340;g2de409d55b3_0_316"/>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341" name="Google Shape;341;g2de409d55b3_0_316"/>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342" name="Google Shape;342;g2de409d55b3_0_316"/>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Diffusion Models</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Lato"/>
              <a:ea typeface="Lato"/>
              <a:cs typeface="Lato"/>
              <a:sym typeface="Lato"/>
            </a:endParaRPr>
          </a:p>
        </p:txBody>
      </p:sp>
      <p:sp>
        <p:nvSpPr>
          <p:cNvPr id="343" name="Google Shape;343;g2de409d55b3_0_316"/>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2de409d55b3_0_316"/>
          <p:cNvSpPr txBox="1"/>
          <p:nvPr/>
        </p:nvSpPr>
        <p:spPr>
          <a:xfrm>
            <a:off x="739800" y="1114213"/>
            <a:ext cx="3211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278183"/>
                </a:solidFill>
                <a:latin typeface="Lato"/>
                <a:ea typeface="Lato"/>
                <a:cs typeface="Lato"/>
                <a:sym typeface="Lato"/>
              </a:rPr>
              <a:t>FORWARD PROCESS</a:t>
            </a:r>
            <a:endParaRPr b="1" sz="2200">
              <a:solidFill>
                <a:srgbClr val="278183"/>
              </a:solidFill>
              <a:latin typeface="Lato"/>
              <a:ea typeface="Lato"/>
              <a:cs typeface="Lato"/>
              <a:sym typeface="Lato"/>
            </a:endParaRPr>
          </a:p>
        </p:txBody>
      </p:sp>
      <p:sp>
        <p:nvSpPr>
          <p:cNvPr id="345" name="Google Shape;345;g2de409d55b3_0_316"/>
          <p:cNvSpPr/>
          <p:nvPr/>
        </p:nvSpPr>
        <p:spPr>
          <a:xfrm>
            <a:off x="395050" y="1930325"/>
            <a:ext cx="11452200" cy="4510500"/>
          </a:xfrm>
          <a:prstGeom prst="roundRect">
            <a:avLst>
              <a:gd fmla="val 16667" name="adj"/>
            </a:avLst>
          </a:prstGeom>
          <a:solidFill>
            <a:srgbClr val="EEEEEE"/>
          </a:solidFill>
          <a:ln cap="flat" cmpd="sng" w="19050">
            <a:solidFill>
              <a:srgbClr val="2781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6" name="Google Shape;346;g2de409d55b3_0_316"/>
          <p:cNvSpPr txBox="1"/>
          <p:nvPr/>
        </p:nvSpPr>
        <p:spPr>
          <a:xfrm>
            <a:off x="739800" y="2119363"/>
            <a:ext cx="3211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278183"/>
                </a:solidFill>
                <a:latin typeface="Lato"/>
                <a:ea typeface="Lato"/>
                <a:cs typeface="Lato"/>
                <a:sym typeface="Lato"/>
              </a:rPr>
              <a:t>REVERSE PROCESS</a:t>
            </a:r>
            <a:endParaRPr b="1" sz="2200">
              <a:solidFill>
                <a:srgbClr val="278183"/>
              </a:solidFill>
              <a:latin typeface="Lato"/>
              <a:ea typeface="Lato"/>
              <a:cs typeface="Lato"/>
              <a:sym typeface="Lato"/>
            </a:endParaRPr>
          </a:p>
        </p:txBody>
      </p:sp>
      <p:sp>
        <p:nvSpPr>
          <p:cNvPr id="347" name="Google Shape;347;g2de409d55b3_0_316"/>
          <p:cNvSpPr txBox="1"/>
          <p:nvPr>
            <p:ph idx="1" type="body"/>
          </p:nvPr>
        </p:nvSpPr>
        <p:spPr>
          <a:xfrm>
            <a:off x="863350" y="2704250"/>
            <a:ext cx="10878600" cy="32907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Font typeface="Lato"/>
              <a:buChar char="-"/>
            </a:pPr>
            <a:r>
              <a:rPr lang="en-US" sz="2000">
                <a:latin typeface="Lato"/>
                <a:ea typeface="Lato"/>
                <a:cs typeface="Lato"/>
                <a:sym typeface="Lato"/>
              </a:rPr>
              <a:t>Recover the original data </a:t>
            </a:r>
            <a:r>
              <a:rPr lang="en-US" sz="2000">
                <a:latin typeface="Courier New"/>
                <a:ea typeface="Courier New"/>
                <a:cs typeface="Courier New"/>
                <a:sym typeface="Courier New"/>
              </a:rPr>
              <a:t>x</a:t>
            </a:r>
            <a:r>
              <a:rPr baseline="-25000" lang="en-US" sz="2000">
                <a:latin typeface="Courier New"/>
                <a:ea typeface="Courier New"/>
                <a:cs typeface="Courier New"/>
                <a:sym typeface="Courier New"/>
              </a:rPr>
              <a:t>0</a:t>
            </a:r>
            <a:r>
              <a:rPr lang="en-US" sz="2000">
                <a:latin typeface="Lato"/>
                <a:ea typeface="Lato"/>
                <a:cs typeface="Lato"/>
                <a:sym typeface="Lato"/>
              </a:rPr>
              <a:t> from the noisy input </a:t>
            </a:r>
            <a:r>
              <a:rPr lang="en-US" sz="2000">
                <a:latin typeface="Courier New"/>
                <a:ea typeface="Courier New"/>
                <a:cs typeface="Courier New"/>
                <a:sym typeface="Courier New"/>
              </a:rPr>
              <a:t>x</a:t>
            </a:r>
            <a:r>
              <a:rPr baseline="-25000" lang="en-US" sz="2000">
                <a:latin typeface="Courier New"/>
                <a:ea typeface="Courier New"/>
                <a:cs typeface="Courier New"/>
                <a:sym typeface="Courier New"/>
              </a:rPr>
              <a:t>T</a:t>
            </a:r>
            <a:r>
              <a:rPr baseline="-25000" lang="en-US" sz="2000">
                <a:latin typeface="Lato"/>
                <a:ea typeface="Lato"/>
                <a:cs typeface="Lato"/>
                <a:sym typeface="Lato"/>
              </a:rPr>
              <a:t> </a:t>
            </a:r>
            <a:endParaRPr baseline="-25000" sz="2000">
              <a:latin typeface="Lato"/>
              <a:ea typeface="Lato"/>
              <a:cs typeface="Lato"/>
              <a:sym typeface="Lato"/>
            </a:endParaRPr>
          </a:p>
          <a:p>
            <a:pPr indent="-381000" lvl="0" marL="457200" rtl="0" algn="l">
              <a:spcBef>
                <a:spcPts val="0"/>
              </a:spcBef>
              <a:spcAft>
                <a:spcPts val="0"/>
              </a:spcAft>
              <a:buSzPts val="2400"/>
              <a:buFont typeface="Calibri"/>
              <a:buChar char="-"/>
            </a:pPr>
            <a:r>
              <a:rPr lang="en-US" sz="2000">
                <a:latin typeface="Lato"/>
                <a:ea typeface="Lato"/>
                <a:cs typeface="Lato"/>
                <a:sym typeface="Lato"/>
              </a:rPr>
              <a:t>The goal is to learn the distribution </a:t>
            </a:r>
            <a:r>
              <a:rPr lang="en-US" sz="2000">
                <a:latin typeface="Courier New"/>
                <a:ea typeface="Courier New"/>
                <a:cs typeface="Courier New"/>
                <a:sym typeface="Courier New"/>
              </a:rPr>
              <a:t>p</a:t>
            </a:r>
            <a:r>
              <a:rPr lang="en-US" sz="1100">
                <a:solidFill>
                  <a:srgbClr val="202124"/>
                </a:solidFill>
                <a:latin typeface="Courier New"/>
                <a:ea typeface="Courier New"/>
                <a:cs typeface="Courier New"/>
                <a:sym typeface="Courier New"/>
              </a:rPr>
              <a:t>θ</a:t>
            </a:r>
            <a:r>
              <a:rPr lang="en-US" sz="2000">
                <a:latin typeface="Courier New"/>
                <a:ea typeface="Courier New"/>
                <a:cs typeface="Courier New"/>
                <a:sym typeface="Courier New"/>
              </a:rPr>
              <a:t>(x</a:t>
            </a:r>
            <a:r>
              <a:rPr baseline="-25000" lang="en-US" sz="2000">
                <a:latin typeface="Courier New"/>
                <a:ea typeface="Courier New"/>
                <a:cs typeface="Courier New"/>
                <a:sym typeface="Courier New"/>
              </a:rPr>
              <a:t>{t-1}</a:t>
            </a:r>
            <a:r>
              <a:rPr lang="en-US" sz="2000">
                <a:latin typeface="Courier New"/>
                <a:ea typeface="Courier New"/>
                <a:cs typeface="Courier New"/>
                <a:sym typeface="Courier New"/>
              </a:rPr>
              <a:t>|x</a:t>
            </a:r>
            <a:r>
              <a:rPr baseline="-25000" lang="en-US" sz="2000">
                <a:latin typeface="Courier New"/>
                <a:ea typeface="Courier New"/>
                <a:cs typeface="Courier New"/>
                <a:sym typeface="Courier New"/>
              </a:rPr>
              <a:t>t</a:t>
            </a:r>
            <a:r>
              <a:rPr lang="en-US" sz="2000">
                <a:latin typeface="Courier New"/>
                <a:ea typeface="Courier New"/>
                <a:cs typeface="Courier New"/>
                <a:sym typeface="Courier New"/>
              </a:rPr>
              <a:t>)</a:t>
            </a:r>
            <a:r>
              <a:rPr lang="en-US" sz="2000">
                <a:latin typeface="Lato"/>
                <a:ea typeface="Lato"/>
                <a:cs typeface="Lato"/>
                <a:sym typeface="Lato"/>
              </a:rPr>
              <a:t> that is the same as learning </a:t>
            </a:r>
            <a:r>
              <a:rPr lang="en-US" sz="2000">
                <a:latin typeface="Courier New"/>
                <a:ea typeface="Courier New"/>
                <a:cs typeface="Courier New"/>
                <a:sym typeface="Courier New"/>
              </a:rPr>
              <a:t>q(x</a:t>
            </a:r>
            <a:r>
              <a:rPr baseline="-25000" lang="en-US" sz="2000">
                <a:latin typeface="Courier New"/>
                <a:ea typeface="Courier New"/>
                <a:cs typeface="Courier New"/>
                <a:sym typeface="Courier New"/>
              </a:rPr>
              <a:t>{t-1}</a:t>
            </a:r>
            <a:r>
              <a:rPr lang="en-US" sz="2000">
                <a:latin typeface="Courier New"/>
                <a:ea typeface="Courier New"/>
                <a:cs typeface="Courier New"/>
                <a:sym typeface="Courier New"/>
              </a:rPr>
              <a:t>|x</a:t>
            </a:r>
            <a:r>
              <a:rPr baseline="-25000" lang="en-US" sz="2000">
                <a:latin typeface="Courier New"/>
                <a:ea typeface="Courier New"/>
                <a:cs typeface="Courier New"/>
                <a:sym typeface="Courier New"/>
              </a:rPr>
              <a:t>t</a:t>
            </a: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spcBef>
                <a:spcPts val="1000"/>
              </a:spcBef>
              <a:spcAft>
                <a:spcPts val="0"/>
              </a:spcAft>
              <a:buNone/>
            </a:pPr>
            <a:r>
              <a:t/>
            </a:r>
            <a:endParaRPr sz="2100">
              <a:latin typeface="Lato"/>
              <a:ea typeface="Lato"/>
              <a:cs typeface="Lato"/>
              <a:sym typeface="Lato"/>
            </a:endParaRPr>
          </a:p>
          <a:p>
            <a:pPr indent="0" lvl="0" marL="457200" rtl="0" algn="l">
              <a:spcBef>
                <a:spcPts val="0"/>
              </a:spcBef>
              <a:spcAft>
                <a:spcPts val="0"/>
              </a:spcAft>
              <a:buNone/>
            </a:pPr>
            <a:r>
              <a:t/>
            </a:r>
            <a:endParaRPr sz="2100">
              <a:latin typeface="Lato"/>
              <a:ea typeface="Lato"/>
              <a:cs typeface="Lato"/>
              <a:sym typeface="Lato"/>
            </a:endParaRPr>
          </a:p>
          <a:p>
            <a:pPr indent="0" lvl="0" marL="457200" rtl="0" algn="l">
              <a:spcBef>
                <a:spcPts val="0"/>
              </a:spcBef>
              <a:spcAft>
                <a:spcPts val="0"/>
              </a:spcAft>
              <a:buNone/>
            </a:pPr>
            <a:r>
              <a:t/>
            </a:r>
            <a:endParaRPr sz="2100">
              <a:latin typeface="Lato"/>
              <a:ea typeface="Lato"/>
              <a:cs typeface="Lato"/>
              <a:sym typeface="Lato"/>
            </a:endParaRPr>
          </a:p>
          <a:p>
            <a:pPr indent="0" lvl="0" marL="457200" rtl="0" algn="l">
              <a:spcBef>
                <a:spcPts val="0"/>
              </a:spcBef>
              <a:spcAft>
                <a:spcPts val="0"/>
              </a:spcAft>
              <a:buNone/>
            </a:pPr>
            <a:r>
              <a:t/>
            </a:r>
            <a:endParaRPr sz="2100">
              <a:latin typeface="Lato"/>
              <a:ea typeface="Lato"/>
              <a:cs typeface="Lato"/>
              <a:sym typeface="Lato"/>
            </a:endParaRPr>
          </a:p>
          <a:p>
            <a:pPr indent="0" lvl="0" marL="457200" rtl="0" algn="l">
              <a:spcBef>
                <a:spcPts val="0"/>
              </a:spcBef>
              <a:spcAft>
                <a:spcPts val="0"/>
              </a:spcAft>
              <a:buNone/>
            </a:pPr>
            <a:r>
              <a:t/>
            </a:r>
            <a:endParaRPr sz="2100">
              <a:latin typeface="Lato"/>
              <a:ea typeface="Lato"/>
              <a:cs typeface="Lato"/>
              <a:sym typeface="Lato"/>
            </a:endParaRPr>
          </a:p>
          <a:p>
            <a:pPr indent="-381000" lvl="0" marL="457200" rtl="0" algn="l">
              <a:spcBef>
                <a:spcPts val="1000"/>
              </a:spcBef>
              <a:spcAft>
                <a:spcPts val="0"/>
              </a:spcAft>
              <a:buSzPts val="2400"/>
              <a:buChar char="-"/>
            </a:pPr>
            <a:r>
              <a:rPr lang="en-US" sz="2100">
                <a:latin typeface="Courier New"/>
                <a:ea typeface="Courier New"/>
                <a:cs typeface="Courier New"/>
                <a:sym typeface="Courier New"/>
              </a:rPr>
              <a:t>p</a:t>
            </a:r>
            <a:r>
              <a:rPr lang="en-US" sz="1200">
                <a:solidFill>
                  <a:srgbClr val="202124"/>
                </a:solidFill>
                <a:latin typeface="Courier New"/>
                <a:ea typeface="Courier New"/>
                <a:cs typeface="Courier New"/>
                <a:sym typeface="Courier New"/>
              </a:rPr>
              <a:t>θ</a:t>
            </a:r>
            <a:r>
              <a:rPr lang="en-US" sz="2100">
                <a:latin typeface="Lato"/>
                <a:ea typeface="Lato"/>
                <a:cs typeface="Lato"/>
                <a:sym typeface="Lato"/>
              </a:rPr>
              <a:t> is modelled as </a:t>
            </a:r>
            <a:endParaRPr sz="2100">
              <a:latin typeface="Lato"/>
              <a:ea typeface="Lato"/>
              <a:cs typeface="Lato"/>
              <a:sym typeface="Lato"/>
            </a:endParaRPr>
          </a:p>
          <a:p>
            <a:pPr indent="-361950" lvl="0" marL="457200" rtl="0" algn="l">
              <a:spcBef>
                <a:spcPts val="0"/>
              </a:spcBef>
              <a:spcAft>
                <a:spcPts val="0"/>
              </a:spcAft>
              <a:buSzPts val="2100"/>
              <a:buFont typeface="Lato"/>
              <a:buChar char="-"/>
            </a:pPr>
            <a:r>
              <a:rPr lang="en-US" sz="2100">
                <a:latin typeface="Lato"/>
                <a:ea typeface="Lato"/>
                <a:cs typeface="Lato"/>
                <a:sym typeface="Lato"/>
              </a:rPr>
              <a:t>In the training we minimize variational lower bound of the log likelihood</a:t>
            </a:r>
            <a:endParaRPr sz="2500">
              <a:latin typeface="Lato"/>
              <a:ea typeface="Lato"/>
              <a:cs typeface="Lato"/>
              <a:sym typeface="Lato"/>
            </a:endParaRPr>
          </a:p>
        </p:txBody>
      </p:sp>
      <p:pic>
        <p:nvPicPr>
          <p:cNvPr id="348" name="Google Shape;348;g2de409d55b3_0_316"/>
          <p:cNvPicPr preferRelativeResize="0"/>
          <p:nvPr/>
        </p:nvPicPr>
        <p:blipFill>
          <a:blip r:embed="rId3">
            <a:alphaModFix/>
          </a:blip>
          <a:stretch>
            <a:fillRect/>
          </a:stretch>
        </p:blipFill>
        <p:spPr>
          <a:xfrm>
            <a:off x="3671911" y="3621999"/>
            <a:ext cx="5587974" cy="970750"/>
          </a:xfrm>
          <a:prstGeom prst="rect">
            <a:avLst/>
          </a:prstGeom>
          <a:noFill/>
          <a:ln>
            <a:noFill/>
          </a:ln>
        </p:spPr>
      </p:pic>
      <p:pic>
        <p:nvPicPr>
          <p:cNvPr id="349" name="Google Shape;349;g2de409d55b3_0_316"/>
          <p:cNvPicPr preferRelativeResize="0"/>
          <p:nvPr/>
        </p:nvPicPr>
        <p:blipFill>
          <a:blip r:embed="rId4">
            <a:alphaModFix/>
          </a:blip>
          <a:stretch>
            <a:fillRect/>
          </a:stretch>
        </p:blipFill>
        <p:spPr>
          <a:xfrm>
            <a:off x="3467700" y="4978950"/>
            <a:ext cx="3049261" cy="365100"/>
          </a:xfrm>
          <a:prstGeom prst="rect">
            <a:avLst/>
          </a:prstGeom>
          <a:noFill/>
          <a:ln>
            <a:noFill/>
          </a:ln>
        </p:spPr>
      </p:pic>
      <p:pic>
        <p:nvPicPr>
          <p:cNvPr id="350" name="Google Shape;350;g2de409d55b3_0_316"/>
          <p:cNvPicPr preferRelativeResize="0"/>
          <p:nvPr/>
        </p:nvPicPr>
        <p:blipFill rotWithShape="1">
          <a:blip r:embed="rId5">
            <a:alphaModFix/>
          </a:blip>
          <a:srcRect b="25350" l="0" r="0" t="0"/>
          <a:stretch/>
        </p:blipFill>
        <p:spPr>
          <a:xfrm>
            <a:off x="3981950" y="5730251"/>
            <a:ext cx="4228100" cy="62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de42f0a960_0_48"/>
          <p:cNvSpPr txBox="1"/>
          <p:nvPr>
            <p:ph idx="1" type="body"/>
          </p:nvPr>
        </p:nvSpPr>
        <p:spPr>
          <a:xfrm>
            <a:off x="838200" y="1108400"/>
            <a:ext cx="10631400" cy="5247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300">
                <a:latin typeface="Lato"/>
                <a:ea typeface="Lato"/>
                <a:cs typeface="Lato"/>
                <a:sym typeface="Lato"/>
              </a:rPr>
              <a:t>Variational lower bound can be </a:t>
            </a:r>
            <a:r>
              <a:rPr lang="en-US" sz="2300">
                <a:latin typeface="Lato"/>
                <a:ea typeface="Lato"/>
                <a:cs typeface="Lato"/>
                <a:sym typeface="Lato"/>
              </a:rPr>
              <a:t>rewritten</a:t>
            </a:r>
            <a:r>
              <a:rPr lang="en-US" sz="2300">
                <a:latin typeface="Lato"/>
                <a:ea typeface="Lato"/>
                <a:cs typeface="Lato"/>
                <a:sym typeface="Lato"/>
              </a:rPr>
              <a:t> </a:t>
            </a:r>
            <a:r>
              <a:rPr lang="en-US" sz="2300">
                <a:latin typeface="Lato"/>
                <a:ea typeface="Lato"/>
                <a:cs typeface="Lato"/>
                <a:sym typeface="Lato"/>
              </a:rPr>
              <a:t>using the Kullback–Leibler (KL) divergence</a:t>
            </a:r>
            <a:endParaRPr sz="2300">
              <a:latin typeface="Lato"/>
              <a:ea typeface="Lato"/>
              <a:cs typeface="Lato"/>
              <a:sym typeface="Lato"/>
            </a:endParaRPr>
          </a:p>
          <a:p>
            <a:pPr indent="0" lvl="0" marL="0" rtl="0" algn="l">
              <a:spcBef>
                <a:spcPts val="0"/>
              </a:spcBef>
              <a:spcAft>
                <a:spcPts val="0"/>
              </a:spcAft>
              <a:buNone/>
            </a:pPr>
            <a:r>
              <a:t/>
            </a:r>
            <a:endParaRPr sz="2300">
              <a:latin typeface="Lato"/>
              <a:ea typeface="Lato"/>
              <a:cs typeface="Lato"/>
              <a:sym typeface="Lato"/>
            </a:endParaRPr>
          </a:p>
          <a:p>
            <a:pPr indent="0" lvl="0" marL="0" rtl="0" algn="l">
              <a:spcBef>
                <a:spcPts val="0"/>
              </a:spcBef>
              <a:spcAft>
                <a:spcPts val="0"/>
              </a:spcAft>
              <a:buNone/>
            </a:pPr>
            <a:r>
              <a:t/>
            </a:r>
            <a:endParaRPr sz="2300">
              <a:latin typeface="Lato"/>
              <a:ea typeface="Lato"/>
              <a:cs typeface="Lato"/>
              <a:sym typeface="Lato"/>
            </a:endParaRPr>
          </a:p>
          <a:p>
            <a:pPr indent="0" lvl="0" marL="0" rtl="0" algn="l">
              <a:spcBef>
                <a:spcPts val="0"/>
              </a:spcBef>
              <a:spcAft>
                <a:spcPts val="0"/>
              </a:spcAft>
              <a:buNone/>
            </a:pPr>
            <a:r>
              <a:t/>
            </a:r>
            <a:endParaRPr sz="2300">
              <a:latin typeface="Lato"/>
              <a:ea typeface="Lato"/>
              <a:cs typeface="Lato"/>
              <a:sym typeface="Lato"/>
            </a:endParaRPr>
          </a:p>
          <a:p>
            <a:pPr indent="0" lvl="0" marL="0" rtl="0" algn="l">
              <a:spcBef>
                <a:spcPts val="0"/>
              </a:spcBef>
              <a:spcAft>
                <a:spcPts val="0"/>
              </a:spcAft>
              <a:buNone/>
            </a:pPr>
            <a:r>
              <a:t/>
            </a:r>
            <a:endParaRPr sz="2300">
              <a:latin typeface="Lato"/>
              <a:ea typeface="Lato"/>
              <a:cs typeface="Lato"/>
              <a:sym typeface="Lato"/>
            </a:endParaRPr>
          </a:p>
          <a:p>
            <a:pPr indent="0" lvl="0" marL="457200" rtl="0" algn="l">
              <a:spcBef>
                <a:spcPts val="0"/>
              </a:spcBef>
              <a:spcAft>
                <a:spcPts val="0"/>
              </a:spcAft>
              <a:buNone/>
            </a:pPr>
            <a:r>
              <a:t/>
            </a:r>
            <a:endParaRPr sz="2300">
              <a:latin typeface="Lato"/>
              <a:ea typeface="Lato"/>
              <a:cs typeface="Lato"/>
              <a:sym typeface="Lato"/>
            </a:endParaRPr>
          </a:p>
          <a:p>
            <a:pPr indent="-381000" lvl="0" marL="457200" rtl="0" algn="l">
              <a:spcBef>
                <a:spcPts val="0"/>
              </a:spcBef>
              <a:spcAft>
                <a:spcPts val="0"/>
              </a:spcAft>
              <a:buSzPts val="2400"/>
              <a:buFont typeface="Lato"/>
              <a:buChar char="-"/>
            </a:pPr>
            <a:r>
              <a:rPr lang="en-US" sz="2300">
                <a:latin typeface="Lato"/>
                <a:ea typeface="Lato"/>
                <a:cs typeface="Lato"/>
                <a:sym typeface="Lato"/>
              </a:rPr>
              <a:t>L</a:t>
            </a:r>
            <a:r>
              <a:rPr baseline="-25000" lang="en-US" sz="1800">
                <a:latin typeface="Lato"/>
                <a:ea typeface="Lato"/>
                <a:cs typeface="Lato"/>
                <a:sym typeface="Lato"/>
              </a:rPr>
              <a:t>T</a:t>
            </a:r>
            <a:r>
              <a:rPr lang="en-US" sz="2300">
                <a:latin typeface="Lato"/>
                <a:ea typeface="Lato"/>
                <a:cs typeface="Lato"/>
                <a:sym typeface="Lato"/>
              </a:rPr>
              <a:t>: </a:t>
            </a:r>
            <a:r>
              <a:rPr lang="en-US" sz="2300">
                <a:latin typeface="Lato Light"/>
                <a:ea typeface="Lato Light"/>
                <a:cs typeface="Lato Light"/>
                <a:sym typeface="Lato Light"/>
              </a:rPr>
              <a:t> is constant as q has no parameters to learn</a:t>
            </a:r>
            <a:endParaRPr sz="2300">
              <a:latin typeface="Lato Light"/>
              <a:ea typeface="Lato Light"/>
              <a:cs typeface="Lato Light"/>
              <a:sym typeface="Lato Light"/>
            </a:endParaRPr>
          </a:p>
          <a:p>
            <a:pPr indent="0" lvl="0" marL="457200" rtl="0" algn="l">
              <a:spcBef>
                <a:spcPts val="0"/>
              </a:spcBef>
              <a:spcAft>
                <a:spcPts val="0"/>
              </a:spcAft>
              <a:buNone/>
            </a:pPr>
            <a:r>
              <a:t/>
            </a:r>
            <a:endParaRPr sz="2300">
              <a:latin typeface="Lato"/>
              <a:ea typeface="Lato"/>
              <a:cs typeface="Lato"/>
              <a:sym typeface="Lato"/>
            </a:endParaRPr>
          </a:p>
          <a:p>
            <a:pPr indent="-381000" lvl="0" marL="457200" rtl="0" algn="l">
              <a:spcBef>
                <a:spcPts val="0"/>
              </a:spcBef>
              <a:spcAft>
                <a:spcPts val="0"/>
              </a:spcAft>
              <a:buSzPts val="2400"/>
              <a:buFont typeface="Lato"/>
              <a:buChar char="-"/>
            </a:pPr>
            <a:r>
              <a:rPr lang="en-US" sz="2300">
                <a:latin typeface="Lato"/>
                <a:ea typeface="Lato"/>
                <a:cs typeface="Lato"/>
                <a:sym typeface="Lato"/>
              </a:rPr>
              <a:t>L</a:t>
            </a:r>
            <a:r>
              <a:rPr baseline="-25000" lang="en-US" sz="1800">
                <a:latin typeface="Lato"/>
                <a:ea typeface="Lato"/>
                <a:cs typeface="Lato"/>
                <a:sym typeface="Lato"/>
              </a:rPr>
              <a:t>T-1</a:t>
            </a:r>
            <a:r>
              <a:rPr lang="en-US" sz="2300">
                <a:latin typeface="Lato"/>
                <a:ea typeface="Lato"/>
                <a:cs typeface="Lato"/>
                <a:sym typeface="Lato"/>
              </a:rPr>
              <a:t>: </a:t>
            </a:r>
            <a:r>
              <a:rPr lang="en-US" sz="2300">
                <a:latin typeface="Lato Light"/>
                <a:ea typeface="Lato Light"/>
                <a:cs typeface="Lato Light"/>
                <a:sym typeface="Lato Light"/>
              </a:rPr>
              <a:t>penalises errors in one reverse step and requires a direct comparison          between</a:t>
            </a:r>
            <a:r>
              <a:rPr lang="en-US" sz="2300">
                <a:latin typeface="Lato"/>
                <a:ea typeface="Lato"/>
                <a:cs typeface="Lato"/>
                <a:sym typeface="Lato"/>
              </a:rPr>
              <a:t> </a:t>
            </a:r>
            <a:r>
              <a:rPr lang="en-US" sz="2300">
                <a:latin typeface="Courier New"/>
                <a:ea typeface="Courier New"/>
                <a:cs typeface="Courier New"/>
                <a:sym typeface="Courier New"/>
              </a:rPr>
              <a:t>p</a:t>
            </a:r>
            <a:r>
              <a:rPr baseline="-25000" lang="en-US" sz="2300">
                <a:latin typeface="Courier New"/>
                <a:ea typeface="Courier New"/>
                <a:cs typeface="Courier New"/>
                <a:sym typeface="Courier New"/>
              </a:rPr>
              <a:t>θ</a:t>
            </a:r>
            <a:r>
              <a:rPr lang="en-US" sz="2300">
                <a:latin typeface="Courier New"/>
                <a:ea typeface="Courier New"/>
                <a:cs typeface="Courier New"/>
                <a:sym typeface="Courier New"/>
              </a:rPr>
              <a:t>(x</a:t>
            </a:r>
            <a:r>
              <a:rPr baseline="-25000" lang="en-US" sz="2300">
                <a:latin typeface="Courier New"/>
                <a:ea typeface="Courier New"/>
                <a:cs typeface="Courier New"/>
                <a:sym typeface="Courier New"/>
              </a:rPr>
              <a:t>t−1</a:t>
            </a:r>
            <a:r>
              <a:rPr lang="en-US" sz="2300">
                <a:latin typeface="Courier New"/>
                <a:ea typeface="Courier New"/>
                <a:cs typeface="Courier New"/>
                <a:sym typeface="Courier New"/>
              </a:rPr>
              <a:t>|x</a:t>
            </a:r>
            <a:r>
              <a:rPr baseline="-25000" lang="en-US" sz="2300">
                <a:latin typeface="Courier New"/>
                <a:ea typeface="Courier New"/>
                <a:cs typeface="Courier New"/>
                <a:sym typeface="Courier New"/>
              </a:rPr>
              <a:t>t</a:t>
            </a:r>
            <a:r>
              <a:rPr lang="en-US" sz="2300">
                <a:latin typeface="Courier New"/>
                <a:ea typeface="Courier New"/>
                <a:cs typeface="Courier New"/>
                <a:sym typeface="Courier New"/>
              </a:rPr>
              <a:t>)</a:t>
            </a:r>
            <a:r>
              <a:rPr lang="en-US" sz="2300">
                <a:latin typeface="Lato"/>
                <a:ea typeface="Lato"/>
                <a:cs typeface="Lato"/>
                <a:sym typeface="Lato"/>
              </a:rPr>
              <a:t> </a:t>
            </a:r>
            <a:r>
              <a:rPr lang="en-US" sz="2300">
                <a:latin typeface="Lato Light"/>
                <a:ea typeface="Lato Light"/>
                <a:cs typeface="Lato Light"/>
                <a:sym typeface="Lato Light"/>
              </a:rPr>
              <a:t>and its corresponding diffusion process posteriors</a:t>
            </a:r>
            <a:endParaRPr sz="2300">
              <a:latin typeface="Lato Light"/>
              <a:ea typeface="Lato Light"/>
              <a:cs typeface="Lato Light"/>
              <a:sym typeface="Lato Light"/>
            </a:endParaRPr>
          </a:p>
          <a:p>
            <a:pPr indent="0" lvl="0" marL="0" rtl="0" algn="l">
              <a:spcBef>
                <a:spcPts val="0"/>
              </a:spcBef>
              <a:spcAft>
                <a:spcPts val="0"/>
              </a:spcAft>
              <a:buNone/>
            </a:pPr>
            <a:r>
              <a:t/>
            </a:r>
            <a:endParaRPr sz="2300">
              <a:latin typeface="Lato"/>
              <a:ea typeface="Lato"/>
              <a:cs typeface="Lato"/>
              <a:sym typeface="Lato"/>
            </a:endParaRPr>
          </a:p>
          <a:p>
            <a:pPr indent="-381000" lvl="0" marL="457200" rtl="0" algn="l">
              <a:spcBef>
                <a:spcPts val="0"/>
              </a:spcBef>
              <a:spcAft>
                <a:spcPts val="0"/>
              </a:spcAft>
              <a:buSzPts val="2400"/>
              <a:buFont typeface="Lato"/>
              <a:buChar char="-"/>
            </a:pPr>
            <a:r>
              <a:rPr lang="en-US" sz="2300">
                <a:latin typeface="Lato"/>
                <a:ea typeface="Lato"/>
                <a:cs typeface="Lato"/>
                <a:sym typeface="Lato"/>
              </a:rPr>
              <a:t>L</a:t>
            </a:r>
            <a:r>
              <a:rPr baseline="-25000" lang="en-US" sz="1800">
                <a:latin typeface="Lato"/>
                <a:ea typeface="Lato"/>
                <a:cs typeface="Lato"/>
                <a:sym typeface="Lato"/>
              </a:rPr>
              <a:t>0</a:t>
            </a:r>
            <a:r>
              <a:rPr lang="en-US" sz="2300">
                <a:latin typeface="Lato"/>
                <a:ea typeface="Lato"/>
                <a:cs typeface="Lato"/>
                <a:sym typeface="Lato"/>
              </a:rPr>
              <a:t>: </a:t>
            </a:r>
            <a:r>
              <a:rPr lang="en-US" sz="2300">
                <a:latin typeface="Lato Light"/>
                <a:ea typeface="Lato Light"/>
                <a:cs typeface="Lato Light"/>
                <a:sym typeface="Lato Light"/>
              </a:rPr>
              <a:t>final transition </a:t>
            </a:r>
            <a:r>
              <a:rPr lang="en-US" sz="2300">
                <a:latin typeface="Lato Hairline"/>
                <a:ea typeface="Lato Hairline"/>
                <a:cs typeface="Lato Hairline"/>
                <a:sym typeface="Lato Hairline"/>
              </a:rPr>
              <a:t>→</a:t>
            </a:r>
            <a:r>
              <a:rPr lang="en-US" sz="2300">
                <a:latin typeface="Lato Light"/>
                <a:ea typeface="Lato Light"/>
                <a:cs typeface="Lato Light"/>
                <a:sym typeface="Lato Light"/>
              </a:rPr>
              <a:t> configured as an independent discrete decoder</a:t>
            </a:r>
            <a:endParaRPr sz="2300">
              <a:latin typeface="Lato Light"/>
              <a:ea typeface="Lato Light"/>
              <a:cs typeface="Lato Light"/>
              <a:sym typeface="Lato Light"/>
            </a:endParaRPr>
          </a:p>
          <a:p>
            <a:pPr indent="0" lvl="0" marL="0" rtl="0" algn="l">
              <a:spcBef>
                <a:spcPts val="0"/>
              </a:spcBef>
              <a:spcAft>
                <a:spcPts val="0"/>
              </a:spcAft>
              <a:buNone/>
            </a:pPr>
            <a:r>
              <a:t/>
            </a:r>
            <a:endParaRPr sz="2300">
              <a:latin typeface="Lato"/>
              <a:ea typeface="Lato"/>
              <a:cs typeface="Lato"/>
              <a:sym typeface="Lato"/>
            </a:endParaRPr>
          </a:p>
          <a:p>
            <a:pPr indent="0" lvl="0" marL="0" rtl="0" algn="l">
              <a:spcBef>
                <a:spcPts val="0"/>
              </a:spcBef>
              <a:spcAft>
                <a:spcPts val="0"/>
              </a:spcAft>
              <a:buNone/>
            </a:pPr>
            <a:r>
              <a:rPr lang="en-US" sz="2300">
                <a:latin typeface="Lato"/>
                <a:ea typeface="Lato"/>
                <a:cs typeface="Lato"/>
                <a:sym typeface="Lato"/>
              </a:rPr>
              <a:t>Once </a:t>
            </a:r>
            <a:r>
              <a:rPr lang="en-US" sz="2300">
                <a:latin typeface="Courier New"/>
                <a:ea typeface="Courier New"/>
                <a:cs typeface="Courier New"/>
                <a:sym typeface="Courier New"/>
              </a:rPr>
              <a:t>x</a:t>
            </a:r>
            <a:r>
              <a:rPr baseline="-25000" lang="en-US" sz="2300">
                <a:latin typeface="Courier New"/>
                <a:ea typeface="Courier New"/>
                <a:cs typeface="Courier New"/>
                <a:sym typeface="Courier New"/>
              </a:rPr>
              <a:t>1</a:t>
            </a:r>
            <a:r>
              <a:rPr lang="en-US" sz="2300">
                <a:latin typeface="Lato"/>
                <a:ea typeface="Lato"/>
                <a:cs typeface="Lato"/>
                <a:sym typeface="Lato"/>
              </a:rPr>
              <a:t> is obtained, our objective is to </a:t>
            </a:r>
            <a:r>
              <a:rPr lang="en-US" sz="2300">
                <a:highlight>
                  <a:srgbClr val="D0E0E3"/>
                </a:highlight>
                <a:latin typeface="Lato"/>
                <a:ea typeface="Lato"/>
                <a:cs typeface="Lato"/>
                <a:sym typeface="Lato"/>
              </a:rPr>
              <a:t>synthesize </a:t>
            </a:r>
            <a:r>
              <a:rPr lang="en-US" sz="2300">
                <a:highlight>
                  <a:srgbClr val="D0E0E3"/>
                </a:highlight>
                <a:latin typeface="Courier New"/>
                <a:ea typeface="Courier New"/>
                <a:cs typeface="Courier New"/>
                <a:sym typeface="Courier New"/>
              </a:rPr>
              <a:t>x</a:t>
            </a:r>
            <a:r>
              <a:rPr baseline="-25000" lang="en-US" sz="2300">
                <a:highlight>
                  <a:srgbClr val="D0E0E3"/>
                </a:highlight>
                <a:latin typeface="Courier New"/>
                <a:ea typeface="Courier New"/>
                <a:cs typeface="Courier New"/>
                <a:sym typeface="Courier New"/>
              </a:rPr>
              <a:t>0</a:t>
            </a:r>
            <a:r>
              <a:rPr lang="en-US" sz="2300">
                <a:latin typeface="Lato"/>
                <a:ea typeface="Lato"/>
                <a:cs typeface="Lato"/>
                <a:sym typeface="Lato"/>
              </a:rPr>
              <a:t>. To do that, the model needs to output discrete log likelihoods for every individual pixel.</a:t>
            </a:r>
            <a:endParaRPr sz="2300">
              <a:latin typeface="Lato"/>
              <a:ea typeface="Lato"/>
              <a:cs typeface="Lato"/>
              <a:sym typeface="Lato"/>
            </a:endParaRPr>
          </a:p>
        </p:txBody>
      </p:sp>
      <p:sp>
        <p:nvSpPr>
          <p:cNvPr id="357" name="Google Shape;357;g2de42f0a960_0_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58" name="Google Shape;358;g2de42f0a960_0_48"/>
          <p:cNvPicPr preferRelativeResize="0"/>
          <p:nvPr/>
        </p:nvPicPr>
        <p:blipFill rotWithShape="1">
          <a:blip r:embed="rId3">
            <a:alphaModFix/>
          </a:blip>
          <a:srcRect b="0" l="2647" r="0" t="0"/>
          <a:stretch/>
        </p:blipFill>
        <p:spPr>
          <a:xfrm>
            <a:off x="1318350" y="1840300"/>
            <a:ext cx="9761776" cy="952275"/>
          </a:xfrm>
          <a:prstGeom prst="rect">
            <a:avLst/>
          </a:prstGeom>
          <a:noFill/>
          <a:ln>
            <a:noFill/>
          </a:ln>
        </p:spPr>
      </p:pic>
      <p:sp>
        <p:nvSpPr>
          <p:cNvPr id="359" name="Google Shape;359;g2de42f0a960_0_48"/>
          <p:cNvSpPr txBox="1"/>
          <p:nvPr>
            <p:ph idx="1" type="body"/>
          </p:nvPr>
        </p:nvSpPr>
        <p:spPr>
          <a:xfrm>
            <a:off x="2405650" y="2931175"/>
            <a:ext cx="1640400" cy="3651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b="1" lang="en-US" sz="1800">
                <a:solidFill>
                  <a:srgbClr val="0000FF"/>
                </a:solidFill>
              </a:rPr>
              <a:t>L</a:t>
            </a:r>
            <a:r>
              <a:rPr b="1" baseline="-25000" lang="en-US" sz="1800">
                <a:solidFill>
                  <a:srgbClr val="0000FF"/>
                </a:solidFill>
              </a:rPr>
              <a:t>T</a:t>
            </a:r>
            <a:endParaRPr b="1" baseline="-25000" sz="1800">
              <a:solidFill>
                <a:srgbClr val="0000FF"/>
              </a:solidFill>
            </a:endParaRPr>
          </a:p>
        </p:txBody>
      </p:sp>
      <p:sp>
        <p:nvSpPr>
          <p:cNvPr id="360" name="Google Shape;360;g2de42f0a960_0_48"/>
          <p:cNvSpPr txBox="1"/>
          <p:nvPr>
            <p:ph idx="1" type="body"/>
          </p:nvPr>
        </p:nvSpPr>
        <p:spPr>
          <a:xfrm>
            <a:off x="6395100" y="2931775"/>
            <a:ext cx="1640400" cy="3417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b="1" lang="en-US" sz="1800">
                <a:solidFill>
                  <a:srgbClr val="0000FF"/>
                </a:solidFill>
              </a:rPr>
              <a:t>L</a:t>
            </a:r>
            <a:r>
              <a:rPr b="1" baseline="-25000" lang="en-US" sz="1800">
                <a:solidFill>
                  <a:srgbClr val="0000FF"/>
                </a:solidFill>
              </a:rPr>
              <a:t>T-1</a:t>
            </a:r>
            <a:endParaRPr b="1" baseline="-25000" sz="1800">
              <a:solidFill>
                <a:srgbClr val="0000FF"/>
              </a:solidFill>
            </a:endParaRPr>
          </a:p>
        </p:txBody>
      </p:sp>
      <p:sp>
        <p:nvSpPr>
          <p:cNvPr id="361" name="Google Shape;361;g2de42f0a960_0_48"/>
          <p:cNvSpPr txBox="1"/>
          <p:nvPr>
            <p:ph idx="1" type="body"/>
          </p:nvPr>
        </p:nvSpPr>
        <p:spPr>
          <a:xfrm>
            <a:off x="9381750" y="2931775"/>
            <a:ext cx="1640400" cy="3417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b="1" lang="en-US" sz="1800">
                <a:solidFill>
                  <a:srgbClr val="0000FF"/>
                </a:solidFill>
              </a:rPr>
              <a:t>L</a:t>
            </a:r>
            <a:r>
              <a:rPr b="1" baseline="-25000" lang="en-US" sz="1800">
                <a:solidFill>
                  <a:srgbClr val="0000FF"/>
                </a:solidFill>
              </a:rPr>
              <a:t>0</a:t>
            </a:r>
            <a:endParaRPr b="1" baseline="-25000" sz="1800">
              <a:solidFill>
                <a:srgbClr val="0000FF"/>
              </a:solidFill>
            </a:endParaRPr>
          </a:p>
        </p:txBody>
      </p:sp>
      <p:sp>
        <p:nvSpPr>
          <p:cNvPr id="362" name="Google Shape;362;g2de42f0a960_0_48"/>
          <p:cNvSpPr/>
          <p:nvPr/>
        </p:nvSpPr>
        <p:spPr>
          <a:xfrm rot="-5400000">
            <a:off x="3156550" y="1595125"/>
            <a:ext cx="138600" cy="2533500"/>
          </a:xfrm>
          <a:prstGeom prst="lef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3" name="Google Shape;363;g2de42f0a960_0_48"/>
          <p:cNvSpPr/>
          <p:nvPr/>
        </p:nvSpPr>
        <p:spPr>
          <a:xfrm rot="-5400000">
            <a:off x="7146300" y="990325"/>
            <a:ext cx="138000" cy="3743700"/>
          </a:xfrm>
          <a:prstGeom prst="lef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4" name="Google Shape;364;g2de42f0a960_0_48"/>
          <p:cNvSpPr/>
          <p:nvPr/>
        </p:nvSpPr>
        <p:spPr>
          <a:xfrm rot="-5400000">
            <a:off x="10141200" y="2206675"/>
            <a:ext cx="121500" cy="1310400"/>
          </a:xfrm>
          <a:prstGeom prst="leftBrace">
            <a:avLst>
              <a:gd fmla="val 50000" name="adj1"/>
              <a:gd fmla="val 50000" name="adj2"/>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5" name="Google Shape;365;g2de42f0a960_0_48"/>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366" name="Google Shape;366;g2de42f0a960_0_48"/>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367" name="Google Shape;367;g2de42f0a960_0_48"/>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Diffusion Models</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Loss formulation</a:t>
            </a:r>
            <a:endParaRPr b="1" i="0" sz="1200" u="none" cap="none" strike="noStrike">
              <a:solidFill>
                <a:srgbClr val="000000"/>
              </a:solidFill>
              <a:latin typeface="Lato"/>
              <a:ea typeface="Lato"/>
              <a:cs typeface="Lato"/>
              <a:sym typeface="Lato"/>
            </a:endParaRPr>
          </a:p>
        </p:txBody>
      </p:sp>
      <p:sp>
        <p:nvSpPr>
          <p:cNvPr id="368" name="Google Shape;368;g2de42f0a960_0_48"/>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dd80bfa432_0_0"/>
          <p:cNvSpPr txBox="1"/>
          <p:nvPr>
            <p:ph type="ctrTitle"/>
          </p:nvPr>
        </p:nvSpPr>
        <p:spPr>
          <a:xfrm>
            <a:off x="1524000" y="1122379"/>
            <a:ext cx="9144000" cy="309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lang="en-US" sz="5100">
                <a:latin typeface="Lato"/>
                <a:ea typeface="Lato"/>
                <a:cs typeface="Lato"/>
                <a:sym typeface="Lato"/>
              </a:rPr>
              <a:t>“Fast unsupervised brain anomaly detection and segmentation with diffusion models”</a:t>
            </a:r>
            <a:endParaRPr sz="5100">
              <a:latin typeface="Lato"/>
              <a:ea typeface="Lato"/>
              <a:cs typeface="Lato"/>
              <a:sym typeface="Lato"/>
            </a:endParaRPr>
          </a:p>
        </p:txBody>
      </p:sp>
      <p:sp>
        <p:nvSpPr>
          <p:cNvPr id="104" name="Google Shape;104;g2dd80bfa432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5" name="Google Shape;105;g2dd80bfa432_0_0"/>
          <p:cNvSpPr/>
          <p:nvPr/>
        </p:nvSpPr>
        <p:spPr>
          <a:xfrm>
            <a:off x="0" y="0"/>
            <a:ext cx="12192000" cy="8661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de71c09467_0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5" name="Google Shape;375;g2de71c09467_0_3"/>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376" name="Google Shape;376;g2de71c09467_0_3"/>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377" name="Google Shape;377;g2de71c09467_0_3"/>
          <p:cNvSpPr txBox="1"/>
          <p:nvPr/>
        </p:nvSpPr>
        <p:spPr>
          <a:xfrm>
            <a:off x="900000" y="97200"/>
            <a:ext cx="38478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ANOMALY SEGMENTATION METHOD</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Lato"/>
              <a:ea typeface="Lato"/>
              <a:cs typeface="Lato"/>
              <a:sym typeface="Lato"/>
            </a:endParaRPr>
          </a:p>
        </p:txBody>
      </p:sp>
      <p:sp>
        <p:nvSpPr>
          <p:cNvPr id="378" name="Google Shape;378;g2de71c09467_0_3"/>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9" name="Google Shape;379;g2de71c09467_0_3"/>
          <p:cNvPicPr preferRelativeResize="0"/>
          <p:nvPr/>
        </p:nvPicPr>
        <p:blipFill>
          <a:blip r:embed="rId3">
            <a:alphaModFix/>
          </a:blip>
          <a:stretch>
            <a:fillRect/>
          </a:stretch>
        </p:blipFill>
        <p:spPr>
          <a:xfrm>
            <a:off x="1583713" y="1201450"/>
            <a:ext cx="9764574" cy="50850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de253c72e2_0_59"/>
          <p:cNvSpPr txBox="1"/>
          <p:nvPr>
            <p:ph idx="1" type="body"/>
          </p:nvPr>
        </p:nvSpPr>
        <p:spPr>
          <a:xfrm>
            <a:off x="838200" y="3130038"/>
            <a:ext cx="10515600" cy="2891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Lato"/>
                <a:ea typeface="Lato"/>
                <a:cs typeface="Lato"/>
                <a:sym typeface="Lato"/>
              </a:rPr>
              <a:t>Train</a:t>
            </a:r>
            <a:r>
              <a:rPr lang="en-US">
                <a:latin typeface="Lato Light"/>
                <a:ea typeface="Lato Light"/>
                <a:cs typeface="Lato Light"/>
                <a:sym typeface="Lato Light"/>
              </a:rPr>
              <a:t> </a:t>
            </a:r>
            <a:r>
              <a:rPr lang="en-US">
                <a:solidFill>
                  <a:srgbClr val="278183"/>
                </a:solidFill>
                <a:latin typeface="Lato Light"/>
                <a:ea typeface="Lato Light"/>
                <a:cs typeface="Lato Light"/>
                <a:sym typeface="Lato Light"/>
              </a:rPr>
              <a:t>VQ-VAE</a:t>
            </a:r>
            <a:r>
              <a:rPr lang="en-US">
                <a:latin typeface="Lato Light"/>
                <a:ea typeface="Lato Light"/>
                <a:cs typeface="Lato Light"/>
                <a:sym typeface="Lato Light"/>
              </a:rPr>
              <a:t> and </a:t>
            </a:r>
            <a:r>
              <a:rPr lang="en-US">
                <a:solidFill>
                  <a:srgbClr val="278183"/>
                </a:solidFill>
                <a:latin typeface="Lato Light"/>
                <a:ea typeface="Lato Light"/>
                <a:cs typeface="Lato Light"/>
                <a:sym typeface="Lato Light"/>
              </a:rPr>
              <a:t>DDPM</a:t>
            </a:r>
            <a:r>
              <a:rPr lang="en-US">
                <a:latin typeface="Lato Light"/>
                <a:ea typeface="Lato Light"/>
                <a:cs typeface="Lato Light"/>
                <a:sym typeface="Lato Light"/>
              </a:rPr>
              <a:t> on </a:t>
            </a:r>
            <a:r>
              <a:rPr lang="en-US">
                <a:latin typeface="Lato"/>
                <a:ea typeface="Lato"/>
                <a:cs typeface="Lato"/>
                <a:sym typeface="Lato"/>
              </a:rPr>
              <a:t>healthy dataset</a:t>
            </a:r>
            <a:r>
              <a:rPr lang="en-US">
                <a:latin typeface="Lato Light"/>
                <a:ea typeface="Lato Light"/>
                <a:cs typeface="Lato Light"/>
                <a:sym typeface="Lato Light"/>
              </a:rPr>
              <a:t> to guide the brain image in the later healing process (reverse process)</a:t>
            </a:r>
            <a:endParaRPr>
              <a:latin typeface="Lato Light"/>
              <a:ea typeface="Lato Light"/>
              <a:cs typeface="Lato Light"/>
              <a:sym typeface="Lato Light"/>
            </a:endParaRPr>
          </a:p>
          <a:p>
            <a:pPr indent="0" lvl="0" marL="0" rtl="0" algn="l">
              <a:spcBef>
                <a:spcPts val="1000"/>
              </a:spcBef>
              <a:spcAft>
                <a:spcPts val="0"/>
              </a:spcAft>
              <a:buNone/>
            </a:pPr>
            <a:r>
              <a:t/>
            </a:r>
            <a:endParaRPr>
              <a:latin typeface="Lato Light"/>
              <a:ea typeface="Lato Light"/>
              <a:cs typeface="Lato Light"/>
              <a:sym typeface="Lato Light"/>
            </a:endParaRPr>
          </a:p>
          <a:p>
            <a:pPr indent="0" lvl="0" marL="0" rtl="0" algn="l">
              <a:spcBef>
                <a:spcPts val="1000"/>
              </a:spcBef>
              <a:spcAft>
                <a:spcPts val="0"/>
              </a:spcAft>
              <a:buNone/>
            </a:pPr>
            <a:r>
              <a:t/>
            </a:r>
            <a:endParaRPr>
              <a:latin typeface="Lato Light"/>
              <a:ea typeface="Lato Light"/>
              <a:cs typeface="Lato Light"/>
              <a:sym typeface="Lato Light"/>
            </a:endParaRPr>
          </a:p>
          <a:p>
            <a:pPr indent="0" lvl="0" marL="0" rtl="0" algn="l">
              <a:spcBef>
                <a:spcPts val="1000"/>
              </a:spcBef>
              <a:spcAft>
                <a:spcPts val="0"/>
              </a:spcAft>
              <a:buNone/>
            </a:pPr>
            <a:r>
              <a:rPr lang="en-US">
                <a:highlight>
                  <a:srgbClr val="FFF2CC"/>
                </a:highlight>
                <a:latin typeface="Lato Light"/>
                <a:ea typeface="Lato Light"/>
                <a:cs typeface="Lato Light"/>
                <a:sym typeface="Lato Light"/>
              </a:rPr>
              <a:t>VQ-VAE encoder:</a:t>
            </a:r>
            <a:r>
              <a:rPr lang="en-US">
                <a:latin typeface="Lato Light"/>
                <a:ea typeface="Lato Light"/>
                <a:cs typeface="Lato Light"/>
                <a:sym typeface="Lato Light"/>
              </a:rPr>
              <a:t> obtain latent representation </a:t>
            </a:r>
            <a:r>
              <a:rPr lang="en-US">
                <a:latin typeface="Courier New"/>
                <a:ea typeface="Courier New"/>
                <a:cs typeface="Courier New"/>
                <a:sym typeface="Courier New"/>
              </a:rPr>
              <a:t>z</a:t>
            </a:r>
            <a:r>
              <a:rPr lang="en-US">
                <a:latin typeface="Lato Light"/>
                <a:ea typeface="Lato Light"/>
                <a:cs typeface="Lato Light"/>
                <a:sym typeface="Lato Light"/>
              </a:rPr>
              <a:t> of the </a:t>
            </a:r>
            <a:r>
              <a:rPr lang="en-US">
                <a:latin typeface="Lato"/>
                <a:ea typeface="Lato"/>
                <a:cs typeface="Lato"/>
                <a:sym typeface="Lato"/>
              </a:rPr>
              <a:t>test</a:t>
            </a:r>
            <a:r>
              <a:rPr lang="en-US">
                <a:latin typeface="Lato Light"/>
                <a:ea typeface="Lato Light"/>
                <a:cs typeface="Lato Light"/>
                <a:sym typeface="Lato Light"/>
              </a:rPr>
              <a:t> images</a:t>
            </a:r>
            <a:endParaRPr>
              <a:latin typeface="Lato Light"/>
              <a:ea typeface="Lato Light"/>
              <a:cs typeface="Lato Light"/>
              <a:sym typeface="Lato Light"/>
            </a:endParaRPr>
          </a:p>
        </p:txBody>
      </p:sp>
      <p:sp>
        <p:nvSpPr>
          <p:cNvPr id="386" name="Google Shape;386;g2de253c72e2_0_5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7" name="Google Shape;387;g2de253c72e2_0_59"/>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388" name="Google Shape;388;g2de253c72e2_0_59"/>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389" name="Google Shape;389;g2de253c72e2_0_59"/>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200"/>
              <a:buFont typeface="Arial"/>
              <a:buNone/>
            </a:pPr>
            <a:r>
              <a:rPr lang="en-US" sz="1200">
                <a:solidFill>
                  <a:schemeClr val="dk1"/>
                </a:solidFill>
                <a:latin typeface="Lato Light"/>
                <a:ea typeface="Lato Light"/>
                <a:cs typeface="Lato Light"/>
                <a:sym typeface="Lato Light"/>
              </a:rPr>
              <a:t>PROPOSED ANOMALY SEGMENTATION METHOD</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Step by step</a:t>
            </a:r>
            <a:endParaRPr b="1" i="0" sz="1200" u="none" cap="none" strike="noStrike">
              <a:solidFill>
                <a:srgbClr val="000000"/>
              </a:solidFill>
              <a:latin typeface="Lato"/>
              <a:ea typeface="Lato"/>
              <a:cs typeface="Lato"/>
              <a:sym typeface="Lato"/>
            </a:endParaRPr>
          </a:p>
        </p:txBody>
      </p:sp>
      <p:sp>
        <p:nvSpPr>
          <p:cNvPr id="390" name="Google Shape;390;g2de253c72e2_0_59"/>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1" name="Google Shape;391;g2de253c72e2_0_59"/>
          <p:cNvPicPr preferRelativeResize="0"/>
          <p:nvPr/>
        </p:nvPicPr>
        <p:blipFill>
          <a:blip r:embed="rId3">
            <a:alphaModFix/>
          </a:blip>
          <a:stretch>
            <a:fillRect/>
          </a:stretch>
        </p:blipFill>
        <p:spPr>
          <a:xfrm>
            <a:off x="8459725" y="954800"/>
            <a:ext cx="3673976" cy="1840333"/>
          </a:xfrm>
          <a:prstGeom prst="rect">
            <a:avLst/>
          </a:prstGeom>
          <a:noFill/>
          <a:ln>
            <a:noFill/>
          </a:ln>
        </p:spPr>
      </p:pic>
      <p:sp>
        <p:nvSpPr>
          <p:cNvPr id="392" name="Google Shape;392;g2de253c72e2_0_59"/>
          <p:cNvSpPr/>
          <p:nvPr/>
        </p:nvSpPr>
        <p:spPr>
          <a:xfrm>
            <a:off x="254025" y="3320150"/>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p:txBody>
      </p:sp>
      <p:sp>
        <p:nvSpPr>
          <p:cNvPr id="393" name="Google Shape;393;g2de253c72e2_0_59"/>
          <p:cNvSpPr/>
          <p:nvPr/>
        </p:nvSpPr>
        <p:spPr>
          <a:xfrm>
            <a:off x="254025" y="5087275"/>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de409d55b3_0_260"/>
          <p:cNvSpPr txBox="1"/>
          <p:nvPr>
            <p:ph idx="1" type="body"/>
          </p:nvPr>
        </p:nvSpPr>
        <p:spPr>
          <a:xfrm>
            <a:off x="833850" y="1006125"/>
            <a:ext cx="10520100" cy="4029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300">
                <a:latin typeface="Lato"/>
                <a:ea typeface="Lato"/>
                <a:cs typeface="Lato"/>
                <a:sym typeface="Lato"/>
              </a:rPr>
              <a:t>DDPM forward process </a:t>
            </a:r>
            <a:r>
              <a:rPr lang="en-US" sz="2300">
                <a:latin typeface="Lato Light"/>
                <a:ea typeface="Lato Light"/>
                <a:cs typeface="Lato Light"/>
                <a:sym typeface="Lato Light"/>
              </a:rPr>
              <a:t>to obtain noisy representations z</a:t>
            </a:r>
            <a:r>
              <a:rPr baseline="-25000" lang="en-US" sz="2300">
                <a:latin typeface="Lato Light"/>
                <a:ea typeface="Lato Light"/>
                <a:cs typeface="Lato Light"/>
                <a:sym typeface="Lato Light"/>
              </a:rPr>
              <a:t>t</a:t>
            </a:r>
            <a:r>
              <a:rPr lang="en-US" sz="2300">
                <a:latin typeface="Lato Light"/>
                <a:ea typeface="Lato Light"/>
                <a:cs typeface="Lato Light"/>
                <a:sym typeface="Lato Light"/>
              </a:rPr>
              <a:t> across the Markov chain in order to identify values that are </a:t>
            </a:r>
            <a:r>
              <a:rPr i="1" lang="en-US" sz="2300" u="sng">
                <a:latin typeface="Lato Light"/>
                <a:ea typeface="Lato Light"/>
                <a:cs typeface="Lato Light"/>
                <a:sym typeface="Lato Light"/>
              </a:rPr>
              <a:t>unlikely</a:t>
            </a:r>
            <a:r>
              <a:rPr lang="en-US" sz="2300">
                <a:latin typeface="Lato Light"/>
                <a:ea typeface="Lato Light"/>
                <a:cs typeface="Lato Light"/>
                <a:sym typeface="Lato Light"/>
              </a:rPr>
              <a:t> to occur in the training set.</a:t>
            </a:r>
            <a:endParaRPr sz="2300">
              <a:latin typeface="Lato Light"/>
              <a:ea typeface="Lato Light"/>
              <a:cs typeface="Lato Light"/>
              <a:sym typeface="Lato Light"/>
            </a:endParaRPr>
          </a:p>
          <a:p>
            <a:pPr indent="0" lvl="0" marL="0" rtl="0" algn="l">
              <a:spcBef>
                <a:spcPts val="1000"/>
              </a:spcBef>
              <a:spcAft>
                <a:spcPts val="0"/>
              </a:spcAft>
              <a:buNone/>
            </a:pPr>
            <a:r>
              <a:rPr lang="en-US" sz="2000" u="sng">
                <a:latin typeface="Lato"/>
                <a:ea typeface="Lato"/>
                <a:cs typeface="Lato"/>
                <a:sym typeface="Lato"/>
              </a:rPr>
              <a:t>! Observation</a:t>
            </a:r>
            <a:endParaRPr u="sng">
              <a:latin typeface="Lato"/>
              <a:ea typeface="Lato"/>
              <a:cs typeface="Lato"/>
              <a:sym typeface="Lato"/>
            </a:endParaRPr>
          </a:p>
          <a:p>
            <a:pPr indent="-298450" lvl="0" marL="1371600" rtl="0" algn="l">
              <a:spcBef>
                <a:spcPts val="1000"/>
              </a:spcBef>
              <a:spcAft>
                <a:spcPts val="0"/>
              </a:spcAft>
              <a:buSzPts val="1100"/>
              <a:buChar char="-"/>
            </a:pPr>
            <a:r>
              <a:rPr lang="en-US" sz="2100">
                <a:latin typeface="Lato"/>
                <a:ea typeface="Lato"/>
                <a:cs typeface="Lato"/>
                <a:sym typeface="Lato"/>
              </a:rPr>
              <a:t>if input image is </a:t>
            </a:r>
            <a:r>
              <a:rPr lang="en-US" sz="2100">
                <a:solidFill>
                  <a:srgbClr val="04CFBF"/>
                </a:solidFill>
                <a:latin typeface="Lato"/>
                <a:ea typeface="Lato"/>
                <a:cs typeface="Lato"/>
                <a:sym typeface="Lato"/>
              </a:rPr>
              <a:t>healthy</a:t>
            </a:r>
            <a:r>
              <a:rPr lang="en-US" sz="2100">
                <a:latin typeface="Lato"/>
                <a:ea typeface="Lato"/>
                <a:cs typeface="Lato"/>
                <a:sym typeface="Lato"/>
              </a:rPr>
              <a:t> → </a:t>
            </a:r>
            <a:r>
              <a:rPr lang="en-US" sz="2100">
                <a:latin typeface="Lato Light"/>
                <a:ea typeface="Lato Light"/>
                <a:cs typeface="Lato Light"/>
                <a:sym typeface="Lato Light"/>
              </a:rPr>
              <a:t>reverse process only removes the added Gaussian noise.</a:t>
            </a:r>
            <a:r>
              <a:rPr lang="en-US" sz="2100">
                <a:latin typeface="Lato Light"/>
                <a:ea typeface="Lato Light"/>
                <a:cs typeface="Lato Light"/>
                <a:sym typeface="Lato Light"/>
              </a:rPr>
              <a:t> ( </a:t>
            </a:r>
            <a:r>
              <a:rPr lang="en-US" sz="2100">
                <a:latin typeface="Lato"/>
                <a:ea typeface="Lato"/>
                <a:cs typeface="Lato"/>
                <a:sym typeface="Lato"/>
              </a:rPr>
              <a:t>low</a:t>
            </a:r>
            <a:r>
              <a:rPr lang="en-US" sz="2100">
                <a:latin typeface="Lato Light"/>
                <a:ea typeface="Lato Light"/>
                <a:cs typeface="Lato Light"/>
                <a:sym typeface="Lato Light"/>
              </a:rPr>
              <a:t> KL divergence in L</a:t>
            </a:r>
            <a:r>
              <a:rPr baseline="-25000" lang="en-US" sz="2100">
                <a:latin typeface="Lato Light"/>
                <a:ea typeface="Lato Light"/>
                <a:cs typeface="Lato Light"/>
                <a:sym typeface="Lato Light"/>
              </a:rPr>
              <a:t>T-1</a:t>
            </a:r>
            <a:r>
              <a:rPr lang="en-US" sz="2100">
                <a:latin typeface="Lato Light"/>
                <a:ea typeface="Lato Light"/>
                <a:cs typeface="Lato Light"/>
                <a:sym typeface="Lato Light"/>
              </a:rPr>
              <a:t>)</a:t>
            </a:r>
            <a:endParaRPr sz="2100">
              <a:latin typeface="Lato Light"/>
              <a:ea typeface="Lato Light"/>
              <a:cs typeface="Lato Light"/>
              <a:sym typeface="Lato Light"/>
            </a:endParaRPr>
          </a:p>
          <a:p>
            <a:pPr indent="0" lvl="0" marL="0" rtl="0" algn="l">
              <a:spcBef>
                <a:spcPts val="0"/>
              </a:spcBef>
              <a:spcAft>
                <a:spcPts val="0"/>
              </a:spcAft>
              <a:buNone/>
            </a:pPr>
            <a:r>
              <a:t/>
            </a:r>
            <a:endParaRPr sz="2100">
              <a:latin typeface="Lato Light"/>
              <a:ea typeface="Lato Light"/>
              <a:cs typeface="Lato Light"/>
              <a:sym typeface="Lato Light"/>
            </a:endParaRPr>
          </a:p>
          <a:p>
            <a:pPr indent="-298450" lvl="0" marL="1371600" rtl="0" algn="l">
              <a:spcBef>
                <a:spcPts val="1000"/>
              </a:spcBef>
              <a:spcAft>
                <a:spcPts val="0"/>
              </a:spcAft>
              <a:buSzPts val="1100"/>
              <a:buChar char="-"/>
            </a:pPr>
            <a:r>
              <a:rPr lang="en-US" sz="2100">
                <a:latin typeface="Lato"/>
                <a:ea typeface="Lato"/>
                <a:cs typeface="Lato"/>
                <a:sym typeface="Lato"/>
              </a:rPr>
              <a:t>if image contains </a:t>
            </a:r>
            <a:r>
              <a:rPr lang="en-US" sz="2100">
                <a:solidFill>
                  <a:srgbClr val="04CFBF"/>
                </a:solidFill>
                <a:latin typeface="Lato"/>
                <a:ea typeface="Lato"/>
                <a:cs typeface="Lato"/>
                <a:sym typeface="Lato"/>
              </a:rPr>
              <a:t>anomaly</a:t>
            </a:r>
            <a:r>
              <a:rPr lang="en-US" sz="2100">
                <a:latin typeface="Lato"/>
                <a:ea typeface="Lato"/>
                <a:cs typeface="Lato"/>
                <a:sym typeface="Lato"/>
              </a:rPr>
              <a:t> →</a:t>
            </a:r>
            <a:r>
              <a:rPr lang="en-US" sz="2100">
                <a:latin typeface="Lato Light"/>
                <a:ea typeface="Lato Light"/>
                <a:cs typeface="Lato Light"/>
                <a:sym typeface="Lato Light"/>
              </a:rPr>
              <a:t>reverse process removes part of the singal of the original </a:t>
            </a:r>
            <a:r>
              <a:rPr lang="en-US" sz="2100">
                <a:latin typeface="Lato Light"/>
                <a:ea typeface="Lato Light"/>
                <a:cs typeface="Lato Light"/>
                <a:sym typeface="Lato Light"/>
              </a:rPr>
              <a:t>analogous</a:t>
            </a:r>
            <a:r>
              <a:rPr lang="en-US" sz="2100">
                <a:latin typeface="Lato Light"/>
                <a:ea typeface="Lato Light"/>
                <a:cs typeface="Lato Light"/>
                <a:sym typeface="Lato Light"/>
              </a:rPr>
              <a:t> regions. Not following the expected Gaussian transition.</a:t>
            </a:r>
            <a:endParaRPr sz="2100">
              <a:latin typeface="Lato Light"/>
              <a:ea typeface="Lato Light"/>
              <a:cs typeface="Lato Light"/>
              <a:sym typeface="Lato Light"/>
            </a:endParaRPr>
          </a:p>
          <a:p>
            <a:pPr indent="457200" lvl="0" marL="1371600" rtl="0" algn="l">
              <a:lnSpc>
                <a:spcPct val="100000"/>
              </a:lnSpc>
              <a:spcBef>
                <a:spcPts val="0"/>
              </a:spcBef>
              <a:spcAft>
                <a:spcPts val="0"/>
              </a:spcAft>
              <a:buNone/>
            </a:pPr>
            <a:r>
              <a:rPr lang="en-US" sz="2100">
                <a:latin typeface="Lato"/>
                <a:ea typeface="Lato"/>
                <a:cs typeface="Lato"/>
                <a:sym typeface="Lato"/>
              </a:rPr>
              <a:t>(high</a:t>
            </a:r>
            <a:r>
              <a:rPr lang="en-US" sz="2100">
                <a:latin typeface="Lato Light"/>
                <a:ea typeface="Lato Light"/>
                <a:cs typeface="Lato Light"/>
                <a:sym typeface="Lato Light"/>
              </a:rPr>
              <a:t> L</a:t>
            </a:r>
            <a:r>
              <a:rPr baseline="-25000" lang="en-US" sz="2100">
                <a:latin typeface="Lato Light"/>
                <a:ea typeface="Lato Light"/>
                <a:cs typeface="Lato Light"/>
                <a:sym typeface="Lato Light"/>
              </a:rPr>
              <a:t>T-1 </a:t>
            </a:r>
            <a:r>
              <a:rPr lang="en-US" sz="2100">
                <a:latin typeface="Lato Light"/>
                <a:ea typeface="Lato Light"/>
                <a:cs typeface="Lato Light"/>
                <a:sym typeface="Lato Light"/>
              </a:rPr>
              <a:t>in the anomalous region)</a:t>
            </a:r>
            <a:endParaRPr sz="2100">
              <a:latin typeface="Lato Light"/>
              <a:ea typeface="Lato Light"/>
              <a:cs typeface="Lato Light"/>
              <a:sym typeface="Lato Light"/>
            </a:endParaRPr>
          </a:p>
        </p:txBody>
      </p:sp>
      <p:sp>
        <p:nvSpPr>
          <p:cNvPr id="400" name="Google Shape;400;g2de409d55b3_0_26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01" name="Google Shape;401;g2de409d55b3_0_260"/>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402" name="Google Shape;402;g2de409d55b3_0_260"/>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403" name="Google Shape;403;g2de409d55b3_0_260"/>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2de409d55b3_0_260"/>
          <p:cNvSpPr/>
          <p:nvPr/>
        </p:nvSpPr>
        <p:spPr>
          <a:xfrm>
            <a:off x="237025" y="1006125"/>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p:txBody>
      </p:sp>
      <p:sp>
        <p:nvSpPr>
          <p:cNvPr id="405" name="Google Shape;405;g2de409d55b3_0_260"/>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200"/>
              <a:buFont typeface="Arial"/>
              <a:buNone/>
            </a:pPr>
            <a:r>
              <a:rPr lang="en-US" sz="1200">
                <a:solidFill>
                  <a:schemeClr val="dk1"/>
                </a:solidFill>
                <a:latin typeface="Lato Light"/>
                <a:ea typeface="Lato Light"/>
                <a:cs typeface="Lato Light"/>
                <a:sym typeface="Lato Light"/>
              </a:rPr>
              <a:t>PROPOSED ANOMALY SEGMENTATION METHOD</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Step by step</a:t>
            </a:r>
            <a:endParaRPr b="1" i="0" sz="12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de71c09467_0_27"/>
          <p:cNvSpPr txBox="1"/>
          <p:nvPr>
            <p:ph idx="1" type="body"/>
          </p:nvPr>
        </p:nvSpPr>
        <p:spPr>
          <a:xfrm>
            <a:off x="833850" y="1006125"/>
            <a:ext cx="10515600" cy="3054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300">
                <a:latin typeface="Lato"/>
                <a:ea typeface="Lato"/>
                <a:cs typeface="Lato"/>
                <a:sym typeface="Lato"/>
              </a:rPr>
              <a:t>DDPM forward process </a:t>
            </a:r>
            <a:r>
              <a:rPr lang="en-US" sz="2300">
                <a:latin typeface="Lato Light"/>
                <a:ea typeface="Lato Light"/>
                <a:cs typeface="Lato Light"/>
                <a:sym typeface="Lato Light"/>
              </a:rPr>
              <a:t>to obtain noisy representations z</a:t>
            </a:r>
            <a:r>
              <a:rPr baseline="-25000" lang="en-US" sz="2300">
                <a:latin typeface="Lato Light"/>
                <a:ea typeface="Lato Light"/>
                <a:cs typeface="Lato Light"/>
                <a:sym typeface="Lato Light"/>
              </a:rPr>
              <a:t>t</a:t>
            </a:r>
            <a:r>
              <a:rPr lang="en-US" sz="2300">
                <a:latin typeface="Lato Light"/>
                <a:ea typeface="Lato Light"/>
                <a:cs typeface="Lato Light"/>
                <a:sym typeface="Lato Light"/>
              </a:rPr>
              <a:t> across the Markov chain in order to identify values that are unlikely to occur in the training set.</a:t>
            </a:r>
            <a:endParaRPr sz="2300">
              <a:latin typeface="Lato Light"/>
              <a:ea typeface="Lato Light"/>
              <a:cs typeface="Lato Light"/>
              <a:sym typeface="Lato Light"/>
            </a:endParaRPr>
          </a:p>
          <a:p>
            <a:pPr indent="0" lvl="0" marL="0" rtl="0" algn="l">
              <a:spcBef>
                <a:spcPts val="1000"/>
              </a:spcBef>
              <a:spcAft>
                <a:spcPts val="0"/>
              </a:spcAft>
              <a:buNone/>
            </a:pPr>
            <a:r>
              <a:rPr lang="en-US" sz="2000" u="sng">
                <a:latin typeface="Lato"/>
                <a:ea typeface="Lato"/>
                <a:cs typeface="Lato"/>
                <a:sym typeface="Lato"/>
              </a:rPr>
              <a:t>! Observation</a:t>
            </a:r>
            <a:endParaRPr u="sng">
              <a:latin typeface="Lato"/>
              <a:ea typeface="Lato"/>
              <a:cs typeface="Lato"/>
              <a:sym typeface="Lato"/>
            </a:endParaRPr>
          </a:p>
          <a:p>
            <a:pPr indent="-298450" lvl="0" marL="1371600" rtl="0" algn="l">
              <a:spcBef>
                <a:spcPts val="1000"/>
              </a:spcBef>
              <a:spcAft>
                <a:spcPts val="0"/>
              </a:spcAft>
              <a:buSzPts val="1100"/>
              <a:buChar char="-"/>
            </a:pPr>
            <a:r>
              <a:rPr lang="en-US" sz="2100">
                <a:latin typeface="Lato"/>
                <a:ea typeface="Lato"/>
                <a:cs typeface="Lato"/>
                <a:sym typeface="Lato"/>
              </a:rPr>
              <a:t>if input image is </a:t>
            </a:r>
            <a:r>
              <a:rPr lang="en-US" sz="2100">
                <a:solidFill>
                  <a:srgbClr val="04CFBF"/>
                </a:solidFill>
                <a:latin typeface="Lato"/>
                <a:ea typeface="Lato"/>
                <a:cs typeface="Lato"/>
                <a:sym typeface="Lato"/>
              </a:rPr>
              <a:t>healthy</a:t>
            </a:r>
            <a:r>
              <a:rPr lang="en-US" sz="2100">
                <a:latin typeface="Lato"/>
                <a:ea typeface="Lato"/>
                <a:cs typeface="Lato"/>
                <a:sym typeface="Lato"/>
              </a:rPr>
              <a:t> → </a:t>
            </a:r>
            <a:r>
              <a:rPr lang="en-US" sz="2100">
                <a:latin typeface="Lato Light"/>
                <a:ea typeface="Lato Light"/>
                <a:cs typeface="Lato Light"/>
                <a:sym typeface="Lato Light"/>
              </a:rPr>
              <a:t>reverse process only removes the added Gaussian noise.</a:t>
            </a:r>
            <a:endParaRPr sz="2100">
              <a:latin typeface="Lato Light"/>
              <a:ea typeface="Lato Light"/>
              <a:cs typeface="Lato Light"/>
              <a:sym typeface="Lato Light"/>
            </a:endParaRPr>
          </a:p>
          <a:p>
            <a:pPr indent="-298450" lvl="0" marL="1371600" rtl="0" algn="l">
              <a:spcBef>
                <a:spcPts val="0"/>
              </a:spcBef>
              <a:spcAft>
                <a:spcPts val="0"/>
              </a:spcAft>
              <a:buSzPts val="1100"/>
              <a:buChar char="-"/>
            </a:pPr>
            <a:r>
              <a:rPr lang="en-US" sz="2100">
                <a:latin typeface="Lato"/>
                <a:ea typeface="Lato"/>
                <a:cs typeface="Lato"/>
                <a:sym typeface="Lato"/>
              </a:rPr>
              <a:t>if image contains </a:t>
            </a:r>
            <a:r>
              <a:rPr lang="en-US" sz="2100">
                <a:solidFill>
                  <a:srgbClr val="04CFBF"/>
                </a:solidFill>
                <a:latin typeface="Lato"/>
                <a:ea typeface="Lato"/>
                <a:cs typeface="Lato"/>
                <a:sym typeface="Lato"/>
              </a:rPr>
              <a:t>anomaly</a:t>
            </a:r>
            <a:r>
              <a:rPr lang="en-US" sz="2100">
                <a:latin typeface="Lato"/>
                <a:ea typeface="Lato"/>
                <a:cs typeface="Lato"/>
                <a:sym typeface="Lato"/>
              </a:rPr>
              <a:t> →</a:t>
            </a:r>
            <a:r>
              <a:rPr lang="en-US" sz="2100">
                <a:latin typeface="Lato Light"/>
                <a:ea typeface="Lato Light"/>
                <a:cs typeface="Lato Light"/>
                <a:sym typeface="Lato Light"/>
              </a:rPr>
              <a:t>reverse process removes part of the singal of the original analogous regions. Not following the expected Gaussian transition.</a:t>
            </a:r>
            <a:endParaRPr sz="2100">
              <a:latin typeface="Lato Light"/>
              <a:ea typeface="Lato Light"/>
              <a:cs typeface="Lato Light"/>
              <a:sym typeface="Lato Light"/>
            </a:endParaRPr>
          </a:p>
        </p:txBody>
      </p:sp>
      <p:sp>
        <p:nvSpPr>
          <p:cNvPr id="412" name="Google Shape;412;g2de71c09467_0_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3" name="Google Shape;413;g2de71c09467_0_27"/>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414" name="Google Shape;414;g2de71c09467_0_27"/>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415" name="Google Shape;415;g2de71c09467_0_27"/>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2de71c09467_0_27"/>
          <p:cNvSpPr/>
          <p:nvPr/>
        </p:nvSpPr>
        <p:spPr>
          <a:xfrm>
            <a:off x="237025" y="1006125"/>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p:txBody>
      </p:sp>
      <p:sp>
        <p:nvSpPr>
          <p:cNvPr id="417" name="Google Shape;417;g2de71c09467_0_27"/>
          <p:cNvSpPr txBox="1"/>
          <p:nvPr>
            <p:ph idx="1" type="body"/>
          </p:nvPr>
        </p:nvSpPr>
        <p:spPr>
          <a:xfrm>
            <a:off x="739800" y="3638425"/>
            <a:ext cx="10515600" cy="522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300">
                <a:latin typeface="Lato Light"/>
                <a:ea typeface="Lato Light"/>
                <a:cs typeface="Lato Light"/>
                <a:sym typeface="Lato Light"/>
              </a:rPr>
              <a:t>Find a </a:t>
            </a:r>
            <a:r>
              <a:rPr lang="en-US" sz="2300">
                <a:latin typeface="Lato"/>
                <a:ea typeface="Lato"/>
                <a:cs typeface="Lato"/>
                <a:sym typeface="Lato"/>
              </a:rPr>
              <a:t>threshold</a:t>
            </a:r>
            <a:r>
              <a:rPr lang="en-US" sz="2300">
                <a:latin typeface="Lato Light"/>
                <a:ea typeface="Lato Light"/>
                <a:cs typeface="Lato Light"/>
                <a:sym typeface="Lato Light"/>
              </a:rPr>
              <a:t> to create a </a:t>
            </a:r>
            <a:r>
              <a:rPr lang="en-US" sz="2300">
                <a:latin typeface="Lato"/>
                <a:ea typeface="Lato"/>
                <a:cs typeface="Lato"/>
                <a:sym typeface="Lato"/>
              </a:rPr>
              <a:t>binary mask</a:t>
            </a:r>
            <a:r>
              <a:rPr lang="en-US" sz="2300">
                <a:latin typeface="Lato Light"/>
                <a:ea typeface="Lato Light"/>
                <a:cs typeface="Lato Light"/>
                <a:sym typeface="Lato Light"/>
              </a:rPr>
              <a:t> indicating where the anomalies are and use it to</a:t>
            </a:r>
            <a:r>
              <a:rPr lang="en-US" sz="2300">
                <a:latin typeface="Lato"/>
                <a:ea typeface="Lato"/>
                <a:cs typeface="Lato"/>
                <a:sym typeface="Lato"/>
              </a:rPr>
              <a:t> </a:t>
            </a:r>
            <a:r>
              <a:rPr i="1" lang="en-US" sz="2300">
                <a:latin typeface="Lato"/>
                <a:ea typeface="Lato"/>
                <a:cs typeface="Lato"/>
                <a:sym typeface="Lato"/>
              </a:rPr>
              <a:t>guide</a:t>
            </a:r>
            <a:r>
              <a:rPr lang="en-US" sz="2300">
                <a:latin typeface="Lato"/>
                <a:ea typeface="Lato"/>
                <a:cs typeface="Lato"/>
                <a:sym typeface="Lato"/>
              </a:rPr>
              <a:t> </a:t>
            </a:r>
            <a:r>
              <a:rPr lang="en-US" sz="2300">
                <a:latin typeface="Lato Light"/>
                <a:ea typeface="Lato Light"/>
                <a:cs typeface="Lato Light"/>
                <a:sym typeface="Lato Light"/>
              </a:rPr>
              <a:t>the ‘healing’ process.</a:t>
            </a:r>
            <a:endParaRPr sz="2300">
              <a:latin typeface="Lato Light"/>
              <a:ea typeface="Lato Light"/>
              <a:cs typeface="Lato Light"/>
              <a:sym typeface="Lato Light"/>
            </a:endParaRPr>
          </a:p>
          <a:p>
            <a:pPr indent="-361950" lvl="0" marL="457200" rtl="0" algn="l">
              <a:spcBef>
                <a:spcPts val="1000"/>
              </a:spcBef>
              <a:spcAft>
                <a:spcPts val="0"/>
              </a:spcAft>
              <a:buSzPts val="2100"/>
              <a:buChar char="-"/>
            </a:pPr>
            <a:r>
              <a:rPr lang="en-US" sz="2100">
                <a:latin typeface="Lato Light"/>
                <a:ea typeface="Lato Light"/>
                <a:cs typeface="Lato Light"/>
                <a:sym typeface="Lato Light"/>
              </a:rPr>
              <a:t>Compute the values of values of </a:t>
            </a:r>
            <a:r>
              <a:rPr lang="en-US" sz="2100">
                <a:latin typeface="Lato"/>
                <a:ea typeface="Lato"/>
                <a:cs typeface="Lato"/>
                <a:sym typeface="Lato"/>
              </a:rPr>
              <a:t>L</a:t>
            </a:r>
            <a:r>
              <a:rPr baseline="-25000" lang="en-US" sz="2100">
                <a:latin typeface="Lato"/>
                <a:ea typeface="Lato"/>
                <a:cs typeface="Lato"/>
                <a:sym typeface="Lato"/>
              </a:rPr>
              <a:t>T-1</a:t>
            </a:r>
            <a:r>
              <a:rPr lang="en-US" sz="2100">
                <a:latin typeface="Lato Light"/>
                <a:ea typeface="Lato Light"/>
                <a:cs typeface="Lato Light"/>
                <a:sym typeface="Lato Light"/>
              </a:rPr>
              <a:t> for all </a:t>
            </a:r>
            <a:r>
              <a:rPr b="1" lang="en-US" sz="2100">
                <a:latin typeface="Lato"/>
                <a:ea typeface="Lato"/>
                <a:cs typeface="Lato"/>
                <a:sym typeface="Lato"/>
              </a:rPr>
              <a:t>healthy images</a:t>
            </a:r>
            <a:r>
              <a:rPr lang="en-US" sz="2100">
                <a:latin typeface="Lato Light"/>
                <a:ea typeface="Lato Light"/>
                <a:cs typeface="Lato Light"/>
                <a:sym typeface="Lato Light"/>
              </a:rPr>
              <a:t> (pixel by pixel) in the </a:t>
            </a:r>
            <a:r>
              <a:rPr b="1" lang="en-US" sz="2100">
                <a:latin typeface="Lato"/>
                <a:ea typeface="Lato"/>
                <a:cs typeface="Lato"/>
                <a:sym typeface="Lato"/>
              </a:rPr>
              <a:t>validation set</a:t>
            </a:r>
            <a:r>
              <a:rPr lang="en-US" sz="2100">
                <a:latin typeface="Lato Light"/>
                <a:ea typeface="Lato Light"/>
                <a:cs typeface="Lato Light"/>
                <a:sym typeface="Lato Light"/>
              </a:rPr>
              <a:t> and for the steps t=[400,600] of the Markov chain. </a:t>
            </a:r>
            <a:endParaRPr sz="2100">
              <a:latin typeface="Lato Light"/>
              <a:ea typeface="Lato Light"/>
              <a:cs typeface="Lato Light"/>
              <a:sym typeface="Lato Light"/>
            </a:endParaRPr>
          </a:p>
          <a:p>
            <a:pPr indent="-361950" lvl="0" marL="457200" rtl="0" algn="l">
              <a:spcBef>
                <a:spcPts val="0"/>
              </a:spcBef>
              <a:spcAft>
                <a:spcPts val="0"/>
              </a:spcAft>
              <a:buSzPts val="2100"/>
              <a:buFont typeface="Lato Light"/>
              <a:buChar char="-"/>
            </a:pPr>
            <a:r>
              <a:rPr lang="en-US" sz="2100">
                <a:latin typeface="Lato Light"/>
                <a:ea typeface="Lato Light"/>
                <a:cs typeface="Lato Light"/>
                <a:sym typeface="Lato Light"/>
              </a:rPr>
              <a:t>Averaging</a:t>
            </a:r>
            <a:r>
              <a:rPr lang="en-US" sz="2100">
                <a:latin typeface="Lato Light"/>
                <a:ea typeface="Lato Light"/>
                <a:cs typeface="Lato Light"/>
                <a:sym typeface="Lato Light"/>
              </a:rPr>
              <a:t> the </a:t>
            </a:r>
            <a:r>
              <a:rPr b="1" lang="en-US" sz="2100">
                <a:latin typeface="Lato"/>
                <a:ea typeface="Lato"/>
                <a:cs typeface="Lato"/>
                <a:sym typeface="Lato"/>
              </a:rPr>
              <a:t>loss</a:t>
            </a:r>
            <a:r>
              <a:rPr b="1" lang="en-US" sz="2100">
                <a:latin typeface="Lato"/>
                <a:ea typeface="Lato"/>
                <a:cs typeface="Lato"/>
                <a:sym typeface="Lato"/>
              </a:rPr>
              <a:t> for all images</a:t>
            </a:r>
            <a:r>
              <a:rPr lang="en-US" sz="2100">
                <a:latin typeface="Lato Light"/>
                <a:ea typeface="Lato Light"/>
                <a:cs typeface="Lato Light"/>
                <a:sym typeface="Lato Light"/>
              </a:rPr>
              <a:t>, the threshold is set as the 97.5 percentile of this value.</a:t>
            </a:r>
            <a:endParaRPr sz="2100">
              <a:latin typeface="Lato Light"/>
              <a:ea typeface="Lato Light"/>
              <a:cs typeface="Lato Light"/>
              <a:sym typeface="Lato Light"/>
            </a:endParaRPr>
          </a:p>
          <a:p>
            <a:pPr indent="-361950" lvl="0" marL="457200" rtl="0" algn="l">
              <a:spcBef>
                <a:spcPts val="0"/>
              </a:spcBef>
              <a:spcAft>
                <a:spcPts val="0"/>
              </a:spcAft>
              <a:buSzPts val="2100"/>
              <a:buFont typeface="Lato Light"/>
              <a:buChar char="-"/>
            </a:pPr>
            <a:r>
              <a:rPr lang="en-US" sz="2100">
                <a:latin typeface="Lato Light"/>
                <a:ea typeface="Lato Light"/>
                <a:cs typeface="Lato Light"/>
                <a:sym typeface="Lato Light"/>
              </a:rPr>
              <a:t>Using the threshold, the images are binarized as 1 or 0. </a:t>
            </a:r>
            <a:endParaRPr sz="2100">
              <a:latin typeface="Lato Light"/>
              <a:ea typeface="Lato Light"/>
              <a:cs typeface="Lato Light"/>
              <a:sym typeface="Lato Light"/>
            </a:endParaRPr>
          </a:p>
        </p:txBody>
      </p:sp>
      <p:sp>
        <p:nvSpPr>
          <p:cNvPr id="418" name="Google Shape;418;g2de71c09467_0_27"/>
          <p:cNvSpPr/>
          <p:nvPr/>
        </p:nvSpPr>
        <p:spPr>
          <a:xfrm>
            <a:off x="237025" y="3638413"/>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p:txBody>
      </p:sp>
      <p:sp>
        <p:nvSpPr>
          <p:cNvPr id="419" name="Google Shape;419;g2de71c09467_0_27"/>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200"/>
              <a:buFont typeface="Arial"/>
              <a:buNone/>
            </a:pPr>
            <a:r>
              <a:rPr lang="en-US" sz="1200">
                <a:solidFill>
                  <a:schemeClr val="dk1"/>
                </a:solidFill>
                <a:latin typeface="Lato Light"/>
                <a:ea typeface="Lato Light"/>
                <a:cs typeface="Lato Light"/>
                <a:sym typeface="Lato Light"/>
              </a:rPr>
              <a:t>PROPOSED ANOMALY SEGMENTATION METHOD</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Step by step</a:t>
            </a:r>
            <a:endParaRPr b="1" i="0" sz="12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de409d55b3_0_281"/>
          <p:cNvSpPr txBox="1"/>
          <p:nvPr>
            <p:ph idx="1" type="body"/>
          </p:nvPr>
        </p:nvSpPr>
        <p:spPr>
          <a:xfrm>
            <a:off x="838200" y="1136200"/>
            <a:ext cx="10515600" cy="52203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latin typeface="Lato"/>
              <a:ea typeface="Lato"/>
              <a:cs typeface="Lato"/>
              <a:sym typeface="Lato"/>
            </a:endParaRPr>
          </a:p>
          <a:p>
            <a:pPr indent="0" lvl="0" marL="0" rtl="0" algn="l">
              <a:spcBef>
                <a:spcPts val="1000"/>
              </a:spcBef>
              <a:spcAft>
                <a:spcPts val="0"/>
              </a:spcAft>
              <a:buClr>
                <a:schemeClr val="dk1"/>
              </a:buClr>
              <a:buSzPts val="1100"/>
              <a:buFont typeface="Arial"/>
              <a:buNone/>
            </a:pPr>
            <a:r>
              <a:rPr lang="en-US" sz="2300">
                <a:latin typeface="Lato"/>
                <a:ea typeface="Lato"/>
                <a:cs typeface="Lato"/>
                <a:sym typeface="Lato"/>
              </a:rPr>
              <a:t>DDPM reverse process</a:t>
            </a:r>
            <a:r>
              <a:rPr lang="en-US" sz="2300">
                <a:latin typeface="Lato Light"/>
                <a:ea typeface="Lato Light"/>
                <a:cs typeface="Lato Light"/>
                <a:sym typeface="Lato Light"/>
              </a:rPr>
              <a:t>: </a:t>
            </a:r>
            <a:r>
              <a:rPr lang="en-US" sz="2300" u="sng">
                <a:latin typeface="Lato Light"/>
                <a:ea typeface="Lato Light"/>
                <a:cs typeface="Lato Light"/>
                <a:sym typeface="Lato Light"/>
              </a:rPr>
              <a:t>remove ‘noise’ from the regions that have anomalies</a:t>
            </a:r>
            <a:r>
              <a:rPr lang="en-US" sz="2300">
                <a:latin typeface="Lato Light"/>
                <a:ea typeface="Lato Light"/>
                <a:cs typeface="Lato Light"/>
                <a:sym typeface="Lato Light"/>
              </a:rPr>
              <a:t>.</a:t>
            </a:r>
            <a:endParaRPr sz="2300">
              <a:latin typeface="Lato Light"/>
              <a:ea typeface="Lato Light"/>
              <a:cs typeface="Lato Light"/>
              <a:sym typeface="Lato Light"/>
            </a:endParaRPr>
          </a:p>
          <a:p>
            <a:pPr indent="-361950" lvl="0" marL="457200" rtl="0" algn="l">
              <a:spcBef>
                <a:spcPts val="1000"/>
              </a:spcBef>
              <a:spcAft>
                <a:spcPts val="0"/>
              </a:spcAft>
              <a:buSzPts val="2100"/>
              <a:buChar char="-"/>
            </a:pPr>
            <a:r>
              <a:rPr lang="en-US" sz="2100">
                <a:latin typeface="Lato Light"/>
                <a:ea typeface="Lato Light"/>
                <a:cs typeface="Lato Light"/>
                <a:sym typeface="Lato Light"/>
              </a:rPr>
              <a:t>each step denoises the masked regions a little bit but </a:t>
            </a:r>
            <a:r>
              <a:rPr lang="en-US" sz="2100" u="sng">
                <a:latin typeface="Lato Light"/>
                <a:ea typeface="Lato Light"/>
                <a:cs typeface="Lato Light"/>
                <a:sym typeface="Lato Light"/>
              </a:rPr>
              <a:t>keeps the rest of the image as original</a:t>
            </a:r>
            <a:r>
              <a:rPr lang="en-US" sz="2100">
                <a:latin typeface="Lato Light"/>
                <a:ea typeface="Lato Light"/>
                <a:cs typeface="Lato Light"/>
                <a:sym typeface="Lato Light"/>
              </a:rPr>
              <a:t>. Resulting in </a:t>
            </a:r>
            <a:r>
              <a:rPr lang="en-US" sz="2100">
                <a:latin typeface="Courier New"/>
                <a:ea typeface="Courier New"/>
                <a:cs typeface="Courier New"/>
                <a:sym typeface="Courier New"/>
              </a:rPr>
              <a:t>z</a:t>
            </a:r>
            <a:r>
              <a:rPr baseline="-25000" lang="en-US" sz="2100">
                <a:latin typeface="Courier New"/>
                <a:ea typeface="Courier New"/>
                <a:cs typeface="Courier New"/>
                <a:sym typeface="Courier New"/>
              </a:rPr>
              <a:t>0</a:t>
            </a:r>
            <a:r>
              <a:rPr lang="en-US" sz="2100">
                <a:latin typeface="Lato"/>
                <a:ea typeface="Lato"/>
                <a:cs typeface="Lato"/>
                <a:sym typeface="Lato"/>
              </a:rPr>
              <a:t> </a:t>
            </a:r>
            <a:r>
              <a:rPr lang="en-US" sz="2100">
                <a:latin typeface="Lato Light"/>
                <a:ea typeface="Lato Light"/>
                <a:cs typeface="Lato Light"/>
                <a:sym typeface="Lato Light"/>
              </a:rPr>
              <a:t>being the latent variable with the anomalies corrected.</a:t>
            </a:r>
            <a:endParaRPr sz="2100">
              <a:latin typeface="Lato Light"/>
              <a:ea typeface="Lato Light"/>
              <a:cs typeface="Lato Light"/>
              <a:sym typeface="Lato Light"/>
            </a:endParaRPr>
          </a:p>
          <a:p>
            <a:pPr indent="-361950" lvl="0" marL="457200" rtl="0" algn="l">
              <a:spcBef>
                <a:spcPts val="0"/>
              </a:spcBef>
              <a:spcAft>
                <a:spcPts val="0"/>
              </a:spcAft>
              <a:buSzPts val="2100"/>
              <a:buFont typeface="Lato Light"/>
              <a:buChar char="-"/>
            </a:pPr>
            <a:r>
              <a:rPr lang="en-US" sz="2100">
                <a:latin typeface="Lato Light"/>
                <a:ea typeface="Lato Light"/>
                <a:cs typeface="Lato Light"/>
                <a:sym typeface="Lato Light"/>
              </a:rPr>
              <a:t>The goal is to inpaint the highlighted regions in m using the rest of the image as context. </a:t>
            </a:r>
            <a:endParaRPr sz="2100">
              <a:latin typeface="Lato Light"/>
              <a:ea typeface="Lato Light"/>
              <a:cs typeface="Lato Light"/>
              <a:sym typeface="Lato Light"/>
            </a:endParaRPr>
          </a:p>
          <a:p>
            <a:pPr indent="0" lvl="0" marL="0" rtl="0" algn="l">
              <a:spcBef>
                <a:spcPts val="1000"/>
              </a:spcBef>
              <a:spcAft>
                <a:spcPts val="0"/>
              </a:spcAft>
              <a:buNone/>
            </a:pPr>
            <a:r>
              <a:t/>
            </a:r>
            <a:endParaRPr sz="2400">
              <a:highlight>
                <a:srgbClr val="E8F3E8"/>
              </a:highlight>
              <a:latin typeface="Lato Light"/>
              <a:ea typeface="Lato Light"/>
              <a:cs typeface="Lato Light"/>
              <a:sym typeface="Lato Light"/>
            </a:endParaRPr>
          </a:p>
          <a:p>
            <a:pPr indent="0" lvl="0" marL="0" rtl="0" algn="l">
              <a:spcBef>
                <a:spcPts val="1000"/>
              </a:spcBef>
              <a:spcAft>
                <a:spcPts val="0"/>
              </a:spcAft>
              <a:buNone/>
            </a:pPr>
            <a:r>
              <a:rPr lang="en-US" sz="2300">
                <a:highlight>
                  <a:srgbClr val="E8F3E8"/>
                </a:highlight>
                <a:latin typeface="Lato Light"/>
                <a:ea typeface="Lato Light"/>
                <a:cs typeface="Lato Light"/>
                <a:sym typeface="Lato Light"/>
              </a:rPr>
              <a:t>VQ-VAE decoder:</a:t>
            </a:r>
            <a:r>
              <a:rPr lang="en-US" sz="2300">
                <a:latin typeface="Lato Light"/>
                <a:ea typeface="Lato Light"/>
                <a:cs typeface="Lato Light"/>
                <a:sym typeface="Lato Light"/>
              </a:rPr>
              <a:t> to decode back to the pixel space </a:t>
            </a:r>
            <a:r>
              <a:rPr lang="en-US" sz="2300">
                <a:latin typeface="Courier New"/>
                <a:ea typeface="Courier New"/>
                <a:cs typeface="Courier New"/>
                <a:sym typeface="Courier New"/>
              </a:rPr>
              <a:t>x’</a:t>
            </a:r>
            <a:r>
              <a:rPr lang="en-US" sz="2300">
                <a:latin typeface="Lato Light"/>
                <a:ea typeface="Lato Light"/>
                <a:cs typeface="Lato Light"/>
                <a:sym typeface="Lato Light"/>
              </a:rPr>
              <a:t> and obtain the residuals </a:t>
            </a:r>
            <a:r>
              <a:rPr lang="en-US" sz="2300">
                <a:latin typeface="Courier New"/>
                <a:ea typeface="Courier New"/>
                <a:cs typeface="Courier New"/>
                <a:sym typeface="Courier New"/>
              </a:rPr>
              <a:t>|x-x’|</a:t>
            </a:r>
            <a:r>
              <a:rPr lang="en-US" sz="2300">
                <a:latin typeface="Lato Light"/>
                <a:ea typeface="Lato Light"/>
                <a:cs typeface="Lato Light"/>
                <a:sym typeface="Lato Light"/>
              </a:rPr>
              <a:t>(pixel by pixel). This residuals are smoothed using a Gaussian filter to clean areas that the DDPM did not specify as anomalous</a:t>
            </a:r>
            <a:endParaRPr sz="2300">
              <a:latin typeface="Lato Light"/>
              <a:ea typeface="Lato Light"/>
              <a:cs typeface="Lato Light"/>
              <a:sym typeface="Lato Light"/>
            </a:endParaRPr>
          </a:p>
          <a:p>
            <a:pPr indent="0" lvl="0" marL="0" rtl="0" algn="l">
              <a:spcBef>
                <a:spcPts val="1000"/>
              </a:spcBef>
              <a:spcAft>
                <a:spcPts val="0"/>
              </a:spcAft>
              <a:buNone/>
            </a:pPr>
            <a:r>
              <a:t/>
            </a:r>
            <a:endParaRPr sz="24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sz="2300">
                <a:latin typeface="Lato Light"/>
                <a:ea typeface="Lato Light"/>
                <a:cs typeface="Lato Light"/>
                <a:sym typeface="Lato Light"/>
              </a:rPr>
              <a:t>Finally, we can identify regions with anomalies of each brain image from the regions on the</a:t>
            </a:r>
            <a:r>
              <a:rPr b="1" lang="en-US" sz="2300">
                <a:latin typeface="Lato"/>
                <a:ea typeface="Lato"/>
                <a:cs typeface="Lato"/>
                <a:sym typeface="Lato"/>
              </a:rPr>
              <a:t> final residual maps</a:t>
            </a:r>
            <a:r>
              <a:rPr lang="en-US" sz="2300">
                <a:latin typeface="Lato Light"/>
                <a:ea typeface="Lato Light"/>
                <a:cs typeface="Lato Light"/>
                <a:sym typeface="Lato Light"/>
              </a:rPr>
              <a:t> with high values.</a:t>
            </a:r>
            <a:endParaRPr sz="2300">
              <a:latin typeface="Courier New"/>
              <a:ea typeface="Courier New"/>
              <a:cs typeface="Courier New"/>
              <a:sym typeface="Courier New"/>
            </a:endParaRPr>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426" name="Google Shape;426;g2de409d55b3_0_28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7" name="Google Shape;427;g2de409d55b3_0_281"/>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428" name="Google Shape;428;g2de409d55b3_0_281"/>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429" name="Google Shape;429;g2de409d55b3_0_281"/>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2de409d55b3_0_281"/>
          <p:cNvSpPr/>
          <p:nvPr/>
        </p:nvSpPr>
        <p:spPr>
          <a:xfrm>
            <a:off x="344700" y="3519713"/>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6</a:t>
            </a:r>
            <a:endParaRPr>
              <a:latin typeface="Calibri"/>
              <a:ea typeface="Calibri"/>
              <a:cs typeface="Calibri"/>
              <a:sym typeface="Calibri"/>
            </a:endParaRPr>
          </a:p>
        </p:txBody>
      </p:sp>
      <p:sp>
        <p:nvSpPr>
          <p:cNvPr id="431" name="Google Shape;431;g2de409d55b3_0_281"/>
          <p:cNvSpPr txBox="1"/>
          <p:nvPr/>
        </p:nvSpPr>
        <p:spPr>
          <a:xfrm>
            <a:off x="900000" y="97200"/>
            <a:ext cx="4156800" cy="76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200"/>
              <a:buFont typeface="Arial"/>
              <a:buNone/>
            </a:pPr>
            <a:r>
              <a:rPr lang="en-US" sz="1200">
                <a:solidFill>
                  <a:schemeClr val="dk1"/>
                </a:solidFill>
                <a:latin typeface="Lato Light"/>
                <a:ea typeface="Lato Light"/>
                <a:cs typeface="Lato Light"/>
                <a:sym typeface="Lato Light"/>
              </a:rPr>
              <a:t>PROPOSED ANOMALY SEGMENTATION METHOD</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Step by step</a:t>
            </a:r>
            <a:endParaRPr b="1" i="0" sz="1200" u="none" cap="none" strike="noStrike">
              <a:solidFill>
                <a:srgbClr val="000000"/>
              </a:solidFill>
              <a:latin typeface="Lato"/>
              <a:ea typeface="Lato"/>
              <a:cs typeface="Lato"/>
              <a:sym typeface="Lato"/>
            </a:endParaRPr>
          </a:p>
        </p:txBody>
      </p:sp>
      <p:sp>
        <p:nvSpPr>
          <p:cNvPr id="432" name="Google Shape;432;g2de409d55b3_0_281"/>
          <p:cNvSpPr/>
          <p:nvPr/>
        </p:nvSpPr>
        <p:spPr>
          <a:xfrm>
            <a:off x="344700" y="1633050"/>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p:txBody>
      </p:sp>
      <p:sp>
        <p:nvSpPr>
          <p:cNvPr id="433" name="Google Shape;433;g2de409d55b3_0_281"/>
          <p:cNvSpPr/>
          <p:nvPr/>
        </p:nvSpPr>
        <p:spPr>
          <a:xfrm>
            <a:off x="344700" y="5110813"/>
            <a:ext cx="395100" cy="3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7</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de71c09467_0_69"/>
          <p:cNvSpPr txBox="1"/>
          <p:nvPr>
            <p:ph idx="1" type="body"/>
          </p:nvPr>
        </p:nvSpPr>
        <p:spPr>
          <a:xfrm>
            <a:off x="565575" y="1013825"/>
            <a:ext cx="6778500" cy="487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latin typeface="Lato Light"/>
                <a:ea typeface="Lato Light"/>
                <a:cs typeface="Lato Light"/>
                <a:sym typeface="Lato Light"/>
              </a:rPr>
              <a:t>In summary:</a:t>
            </a:r>
            <a:endParaRPr sz="2400">
              <a:latin typeface="Lato Light"/>
              <a:ea typeface="Lato Light"/>
              <a:cs typeface="Lato Light"/>
              <a:sym typeface="Lato Light"/>
            </a:endParaRPr>
          </a:p>
          <a:p>
            <a:pPr indent="0" lvl="0" marL="0" rtl="0" algn="l">
              <a:spcBef>
                <a:spcPts val="0"/>
              </a:spcBef>
              <a:spcAft>
                <a:spcPts val="0"/>
              </a:spcAft>
              <a:buNone/>
            </a:pPr>
            <a:r>
              <a:rPr lang="en-US" sz="2400">
                <a:latin typeface="Lato Light"/>
                <a:ea typeface="Lato Light"/>
                <a:cs typeface="Lato Light"/>
                <a:sym typeface="Lato Light"/>
              </a:rPr>
              <a:t> </a:t>
            </a:r>
            <a:endParaRPr sz="2400">
              <a:latin typeface="Lato Light"/>
              <a:ea typeface="Lato Light"/>
              <a:cs typeface="Lato Light"/>
              <a:sym typeface="Lato Light"/>
            </a:endParaRPr>
          </a:p>
          <a:p>
            <a:pPr indent="-381000" lvl="0" marL="457200" rtl="0" algn="l">
              <a:spcBef>
                <a:spcPts val="0"/>
              </a:spcBef>
              <a:spcAft>
                <a:spcPts val="0"/>
              </a:spcAft>
              <a:buSzPts val="2400"/>
              <a:buFont typeface="Lato Light"/>
              <a:buChar char="-"/>
            </a:pPr>
            <a:r>
              <a:rPr lang="en-US" sz="2400">
                <a:latin typeface="Lato Light"/>
                <a:ea typeface="Lato Light"/>
                <a:cs typeface="Lato Light"/>
                <a:sym typeface="Lato Light"/>
              </a:rPr>
              <a:t>Use the learned </a:t>
            </a:r>
            <a:r>
              <a:rPr lang="en-US" sz="2400">
                <a:latin typeface="Lato"/>
                <a:ea typeface="Lato"/>
                <a:cs typeface="Lato"/>
                <a:sym typeface="Lato"/>
              </a:rPr>
              <a:t>variational lower bound</a:t>
            </a:r>
            <a:r>
              <a:rPr lang="en-US" sz="2400">
                <a:latin typeface="Lato Light"/>
                <a:ea typeface="Lato Light"/>
                <a:cs typeface="Lato Light"/>
                <a:sym typeface="Lato Light"/>
              </a:rPr>
              <a:t> across the DDPM’s </a:t>
            </a:r>
            <a:r>
              <a:rPr lang="en-US" sz="2400">
                <a:latin typeface="Lato"/>
                <a:ea typeface="Lato"/>
                <a:cs typeface="Lato"/>
                <a:sym typeface="Lato"/>
              </a:rPr>
              <a:t>Markov chain</a:t>
            </a:r>
            <a:r>
              <a:rPr lang="en-US" sz="2400">
                <a:latin typeface="Lato Light"/>
                <a:ea typeface="Lato Light"/>
                <a:cs typeface="Lato Light"/>
                <a:sym typeface="Lato Light"/>
              </a:rPr>
              <a:t> to identify the latent values that were </a:t>
            </a:r>
            <a:r>
              <a:rPr lang="en-US" sz="2400" u="sng">
                <a:latin typeface="Lato Light"/>
                <a:ea typeface="Lato Light"/>
                <a:cs typeface="Lato Light"/>
                <a:sym typeface="Lato Light"/>
              </a:rPr>
              <a:t>unlikely</a:t>
            </a:r>
            <a:r>
              <a:rPr lang="en-US" sz="2400">
                <a:latin typeface="Lato Light"/>
                <a:ea typeface="Lato Light"/>
                <a:cs typeface="Lato Light"/>
                <a:sym typeface="Lato Light"/>
              </a:rPr>
              <a:t> to occur in the training set (</a:t>
            </a:r>
            <a:r>
              <a:rPr lang="en-US" sz="2400">
                <a:latin typeface="Lato"/>
                <a:ea typeface="Lato"/>
                <a:cs typeface="Lato"/>
                <a:sym typeface="Lato"/>
              </a:rPr>
              <a:t>anomalies</a:t>
            </a:r>
            <a:r>
              <a:rPr lang="en-US" sz="2400">
                <a:latin typeface="Lato Light"/>
                <a:ea typeface="Lato Light"/>
                <a:cs typeface="Lato Light"/>
                <a:sym typeface="Lato Light"/>
              </a:rPr>
              <a:t>).</a:t>
            </a:r>
            <a:endParaRPr sz="2400">
              <a:latin typeface="Lato Light"/>
              <a:ea typeface="Lato Light"/>
              <a:cs typeface="Lato Light"/>
              <a:sym typeface="Lato Light"/>
            </a:endParaRPr>
          </a:p>
          <a:p>
            <a:pPr indent="0" lvl="0" marL="457200" rtl="0" algn="l">
              <a:spcBef>
                <a:spcPts val="0"/>
              </a:spcBef>
              <a:spcAft>
                <a:spcPts val="0"/>
              </a:spcAft>
              <a:buNone/>
            </a:pPr>
            <a:r>
              <a:t/>
            </a:r>
            <a:endParaRPr sz="2400">
              <a:latin typeface="Lato Light"/>
              <a:ea typeface="Lato Light"/>
              <a:cs typeface="Lato Light"/>
              <a:sym typeface="Lato Light"/>
            </a:endParaRPr>
          </a:p>
          <a:p>
            <a:pPr indent="-381000" lvl="0" marL="457200" rtl="0" algn="l">
              <a:spcBef>
                <a:spcPts val="0"/>
              </a:spcBef>
              <a:spcAft>
                <a:spcPts val="0"/>
              </a:spcAft>
              <a:buSzPts val="2400"/>
              <a:buFont typeface="Lato Light"/>
              <a:buChar char="-"/>
            </a:pPr>
            <a:r>
              <a:rPr lang="en-US" sz="2400">
                <a:latin typeface="Lato Light"/>
                <a:ea typeface="Lato Light"/>
                <a:cs typeface="Lato Light"/>
                <a:sym typeface="Lato Light"/>
              </a:rPr>
              <a:t>Replace these unlikely values with more probable ones according to the DDPM (</a:t>
            </a:r>
            <a:r>
              <a:rPr lang="en-US" sz="2400">
                <a:latin typeface="Lato"/>
                <a:ea typeface="Lato"/>
                <a:cs typeface="Lato"/>
                <a:sym typeface="Lato"/>
              </a:rPr>
              <a:t>learnt distribution</a:t>
            </a:r>
            <a:r>
              <a:rPr lang="en-US" sz="2400">
                <a:latin typeface="Lato Light"/>
                <a:ea typeface="Lato Light"/>
                <a:cs typeface="Lato Light"/>
                <a:sym typeface="Lato Light"/>
              </a:rPr>
              <a:t>).</a:t>
            </a:r>
            <a:endParaRPr sz="2400">
              <a:latin typeface="Lato Light"/>
              <a:ea typeface="Lato Light"/>
              <a:cs typeface="Lato Light"/>
              <a:sym typeface="Lato Light"/>
            </a:endParaRPr>
          </a:p>
          <a:p>
            <a:pPr indent="0" lvl="0" marL="457200" rtl="0" algn="l">
              <a:spcBef>
                <a:spcPts val="0"/>
              </a:spcBef>
              <a:spcAft>
                <a:spcPts val="0"/>
              </a:spcAft>
              <a:buNone/>
            </a:pPr>
            <a:r>
              <a:t/>
            </a:r>
            <a:endParaRPr sz="2400">
              <a:latin typeface="Lato Light"/>
              <a:ea typeface="Lato Light"/>
              <a:cs typeface="Lato Light"/>
              <a:sym typeface="Lato Light"/>
            </a:endParaRPr>
          </a:p>
          <a:p>
            <a:pPr indent="-381000" lvl="0" marL="457200" rtl="0" algn="l">
              <a:spcBef>
                <a:spcPts val="0"/>
              </a:spcBef>
              <a:spcAft>
                <a:spcPts val="0"/>
              </a:spcAft>
              <a:buSzPts val="2400"/>
              <a:buFont typeface="Lato Light"/>
              <a:buChar char="-"/>
            </a:pPr>
            <a:r>
              <a:rPr lang="en-US" sz="2400">
                <a:latin typeface="Lato Light"/>
                <a:ea typeface="Lato Light"/>
                <a:cs typeface="Lato Light"/>
                <a:sym typeface="Lato Light"/>
              </a:rPr>
              <a:t>Use the latent spatial information to filter the </a:t>
            </a:r>
            <a:r>
              <a:rPr lang="en-US" sz="2400">
                <a:latin typeface="Lato"/>
                <a:ea typeface="Lato"/>
                <a:cs typeface="Lato"/>
                <a:sym typeface="Lato"/>
              </a:rPr>
              <a:t>residual maps</a:t>
            </a:r>
            <a:r>
              <a:rPr lang="en-US" sz="2400">
                <a:latin typeface="Lato Light"/>
                <a:ea typeface="Lato Light"/>
                <a:cs typeface="Lato Light"/>
                <a:sym typeface="Lato Light"/>
              </a:rPr>
              <a:t> (obtained from the difference between the original image and the healed image, that is the generated image).</a:t>
            </a:r>
            <a:endParaRPr sz="2400">
              <a:latin typeface="Lato Light"/>
              <a:ea typeface="Lato Light"/>
              <a:cs typeface="Lato Light"/>
              <a:sym typeface="Lato Light"/>
            </a:endParaRPr>
          </a:p>
        </p:txBody>
      </p:sp>
      <p:sp>
        <p:nvSpPr>
          <p:cNvPr id="440" name="Google Shape;440;g2de71c09467_0_69"/>
          <p:cNvSpPr/>
          <p:nvPr/>
        </p:nvSpPr>
        <p:spPr>
          <a:xfrm>
            <a:off x="565575" y="1457550"/>
            <a:ext cx="6622200" cy="4725300"/>
          </a:xfrm>
          <a:prstGeom prst="roundRect">
            <a:avLst>
              <a:gd fmla="val 16667" name="adj"/>
            </a:avLst>
          </a:prstGeom>
          <a:noFill/>
          <a:ln cap="flat" cmpd="sng" w="19050">
            <a:solidFill>
              <a:srgbClr val="04CFB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1" name="Google Shape;441;g2de71c09467_0_6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2" name="Google Shape;442;g2de71c09467_0_69"/>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443" name="Google Shape;443;g2de71c09467_0_69"/>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444" name="Google Shape;444;g2de71c09467_0_69"/>
          <p:cNvSpPr txBox="1"/>
          <p:nvPr/>
        </p:nvSpPr>
        <p:spPr>
          <a:xfrm>
            <a:off x="900000" y="97200"/>
            <a:ext cx="38478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PROPOSED ANOMALY SEGMENTATION METHOD</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Lato"/>
              <a:ea typeface="Lato"/>
              <a:cs typeface="Lato"/>
              <a:sym typeface="Lato"/>
            </a:endParaRPr>
          </a:p>
        </p:txBody>
      </p:sp>
      <p:sp>
        <p:nvSpPr>
          <p:cNvPr id="445" name="Google Shape;445;g2de71c09467_0_69"/>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6" name="Google Shape;446;g2de71c09467_0_69"/>
          <p:cNvPicPr preferRelativeResize="0"/>
          <p:nvPr/>
        </p:nvPicPr>
        <p:blipFill>
          <a:blip r:embed="rId3">
            <a:alphaModFix/>
          </a:blip>
          <a:stretch>
            <a:fillRect/>
          </a:stretch>
        </p:blipFill>
        <p:spPr>
          <a:xfrm>
            <a:off x="7552675" y="1013825"/>
            <a:ext cx="4520999" cy="235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de253c72e2_0_71"/>
          <p:cNvSpPr txBox="1"/>
          <p:nvPr>
            <p:ph idx="1" type="body"/>
          </p:nvPr>
        </p:nvSpPr>
        <p:spPr>
          <a:xfrm>
            <a:off x="838200" y="1174475"/>
            <a:ext cx="10846500" cy="1083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300">
                <a:latin typeface="Lato"/>
                <a:ea typeface="Lato"/>
                <a:cs typeface="Lato"/>
                <a:sym typeface="Lato"/>
              </a:rPr>
              <a:t>Dataset: </a:t>
            </a:r>
            <a:r>
              <a:rPr lang="en-US" sz="2300">
                <a:latin typeface="Lato Light"/>
                <a:ea typeface="Lato Light"/>
                <a:cs typeface="Lato Light"/>
                <a:sym typeface="Lato Light"/>
              </a:rPr>
              <a:t>MedNIST dataset trained with “HeadCT” 9k corrupted  with sprites images and validated on 100 corrupted with sprites images</a:t>
            </a:r>
            <a:endParaRPr sz="2300">
              <a:latin typeface="Lato Light"/>
              <a:ea typeface="Lato Light"/>
              <a:cs typeface="Lato Light"/>
              <a:sym typeface="Lato Light"/>
            </a:endParaRPr>
          </a:p>
        </p:txBody>
      </p:sp>
      <p:sp>
        <p:nvSpPr>
          <p:cNvPr id="453" name="Google Shape;453;g2de253c72e2_0_7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54" name="Google Shape;454;g2de253c72e2_0_71"/>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455" name="Google Shape;455;g2de253c72e2_0_71"/>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456" name="Google Shape;456;g2de253c72e2_0_71"/>
          <p:cNvSpPr txBox="1"/>
          <p:nvPr/>
        </p:nvSpPr>
        <p:spPr>
          <a:xfrm>
            <a:off x="900000" y="97200"/>
            <a:ext cx="62211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EXPERIMENTS AND RESULTS</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None/>
            </a:pPr>
            <a:r>
              <a:rPr b="1" lang="en-US" sz="1200">
                <a:latin typeface="Lato"/>
                <a:ea typeface="Lato"/>
                <a:cs typeface="Lato"/>
                <a:sym typeface="Lato"/>
              </a:rPr>
              <a:t>1.Anomaly Segmentation and Detection on Synthetic Anomalies</a:t>
            </a:r>
            <a:endParaRPr b="1" i="0" sz="1200" u="none" cap="none" strike="noStrike">
              <a:solidFill>
                <a:srgbClr val="000000"/>
              </a:solidFill>
              <a:latin typeface="Lato"/>
              <a:ea typeface="Lato"/>
              <a:cs typeface="Lato"/>
              <a:sym typeface="Lato"/>
            </a:endParaRPr>
          </a:p>
        </p:txBody>
      </p:sp>
      <p:sp>
        <p:nvSpPr>
          <p:cNvPr id="457" name="Google Shape;457;g2de253c72e2_0_71"/>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8" name="Google Shape;458;g2de253c72e2_0_71"/>
          <p:cNvPicPr preferRelativeResize="0"/>
          <p:nvPr/>
        </p:nvPicPr>
        <p:blipFill>
          <a:blip r:embed="rId3">
            <a:alphaModFix/>
          </a:blip>
          <a:stretch>
            <a:fillRect/>
          </a:stretch>
        </p:blipFill>
        <p:spPr>
          <a:xfrm>
            <a:off x="900000" y="2258375"/>
            <a:ext cx="7491001" cy="3414450"/>
          </a:xfrm>
          <a:prstGeom prst="rect">
            <a:avLst/>
          </a:prstGeom>
          <a:noFill/>
          <a:ln>
            <a:noFill/>
          </a:ln>
        </p:spPr>
      </p:pic>
      <p:sp>
        <p:nvSpPr>
          <p:cNvPr id="459" name="Google Shape;459;g2de253c72e2_0_71"/>
          <p:cNvSpPr txBox="1"/>
          <p:nvPr/>
        </p:nvSpPr>
        <p:spPr>
          <a:xfrm>
            <a:off x="1886550" y="5746750"/>
            <a:ext cx="5517900" cy="6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900">
                <a:solidFill>
                  <a:schemeClr val="dk1"/>
                </a:solidFill>
                <a:latin typeface="Lato"/>
                <a:ea typeface="Lato"/>
                <a:cs typeface="Lato"/>
                <a:sym typeface="Lato"/>
              </a:rPr>
              <a:t>Each step of the method improves performance</a:t>
            </a:r>
            <a:endParaRPr sz="1900">
              <a:solidFill>
                <a:schemeClr val="dk1"/>
              </a:solidFill>
              <a:latin typeface="Lato"/>
              <a:ea typeface="Lato"/>
              <a:cs typeface="Lato"/>
              <a:sym typeface="Lato"/>
            </a:endParaRPr>
          </a:p>
        </p:txBody>
      </p:sp>
      <p:cxnSp>
        <p:nvCxnSpPr>
          <p:cNvPr id="460" name="Google Shape;460;g2de253c72e2_0_71"/>
          <p:cNvCxnSpPr>
            <a:endCxn id="461" idx="1"/>
          </p:cNvCxnSpPr>
          <p:nvPr/>
        </p:nvCxnSpPr>
        <p:spPr>
          <a:xfrm flipH="1" rot="10800000">
            <a:off x="6580200" y="4844100"/>
            <a:ext cx="1545300" cy="25170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g2de253c72e2_0_71"/>
          <p:cNvCxnSpPr>
            <a:endCxn id="463" idx="1"/>
          </p:cNvCxnSpPr>
          <p:nvPr/>
        </p:nvCxnSpPr>
        <p:spPr>
          <a:xfrm>
            <a:off x="6580200" y="5225975"/>
            <a:ext cx="1545300" cy="8700"/>
          </a:xfrm>
          <a:prstGeom prst="straightConnector1">
            <a:avLst/>
          </a:prstGeom>
          <a:noFill/>
          <a:ln cap="flat" cmpd="sng" w="9525">
            <a:solidFill>
              <a:schemeClr val="dk2"/>
            </a:solidFill>
            <a:prstDash val="solid"/>
            <a:round/>
            <a:headEnd len="med" w="med" type="none"/>
            <a:tailEnd len="med" w="med" type="triangle"/>
          </a:ln>
        </p:spPr>
      </p:cxnSp>
      <p:cxnSp>
        <p:nvCxnSpPr>
          <p:cNvPr id="464" name="Google Shape;464;g2de253c72e2_0_71"/>
          <p:cNvCxnSpPr>
            <a:endCxn id="465" idx="1"/>
          </p:cNvCxnSpPr>
          <p:nvPr/>
        </p:nvCxnSpPr>
        <p:spPr>
          <a:xfrm>
            <a:off x="6580200" y="5373550"/>
            <a:ext cx="1545300" cy="2517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g2de253c72e2_0_71"/>
          <p:cNvSpPr txBox="1"/>
          <p:nvPr/>
        </p:nvSpPr>
        <p:spPr>
          <a:xfrm>
            <a:off x="8125500" y="4722600"/>
            <a:ext cx="32121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278183"/>
                </a:solidFill>
                <a:latin typeface="Lato"/>
                <a:ea typeface="Lato"/>
                <a:cs typeface="Lato"/>
                <a:sym typeface="Lato"/>
              </a:rPr>
              <a:t>a)</a:t>
            </a:r>
            <a:r>
              <a:rPr lang="en-US">
                <a:solidFill>
                  <a:schemeClr val="dk1"/>
                </a:solidFill>
                <a:latin typeface="Lato Light"/>
                <a:ea typeface="Lato Light"/>
                <a:cs typeface="Lato Light"/>
                <a:sym typeface="Lato Light"/>
              </a:rPr>
              <a:t>reverse </a:t>
            </a:r>
            <a:r>
              <a:rPr lang="en-US">
                <a:solidFill>
                  <a:schemeClr val="dk1"/>
                </a:solidFill>
                <a:latin typeface="Lato Light"/>
                <a:ea typeface="Lato Light"/>
                <a:cs typeface="Lato Light"/>
                <a:sym typeface="Lato Light"/>
              </a:rPr>
              <a:t>steps</a:t>
            </a:r>
            <a:r>
              <a:rPr lang="en-US">
                <a:solidFill>
                  <a:schemeClr val="dk1"/>
                </a:solidFill>
                <a:latin typeface="Lato Light"/>
                <a:ea typeface="Lato Light"/>
                <a:cs typeface="Lato Light"/>
                <a:sym typeface="Lato Light"/>
              </a:rPr>
              <a:t> on z (no masks)</a:t>
            </a:r>
            <a:endParaRPr>
              <a:solidFill>
                <a:schemeClr val="dk1"/>
              </a:solidFill>
              <a:latin typeface="Lato Light"/>
              <a:ea typeface="Lato Light"/>
              <a:cs typeface="Lato Light"/>
              <a:sym typeface="Lato Light"/>
            </a:endParaRPr>
          </a:p>
        </p:txBody>
      </p:sp>
      <p:sp>
        <p:nvSpPr>
          <p:cNvPr id="463" name="Google Shape;463;g2de253c72e2_0_71"/>
          <p:cNvSpPr txBox="1"/>
          <p:nvPr/>
        </p:nvSpPr>
        <p:spPr>
          <a:xfrm>
            <a:off x="8125500" y="5113175"/>
            <a:ext cx="35592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278183"/>
                </a:solidFill>
                <a:latin typeface="Lato"/>
                <a:ea typeface="Lato"/>
                <a:cs typeface="Lato"/>
                <a:sym typeface="Lato"/>
              </a:rPr>
              <a:t>b)</a:t>
            </a:r>
            <a:r>
              <a:rPr b="1" lang="en-US">
                <a:solidFill>
                  <a:srgbClr val="4A86E8"/>
                </a:solidFill>
                <a:latin typeface="Lato"/>
                <a:ea typeface="Lato"/>
                <a:cs typeface="Lato"/>
                <a:sym typeface="Lato"/>
              </a:rPr>
              <a:t> </a:t>
            </a:r>
            <a:r>
              <a:rPr lang="en-US">
                <a:solidFill>
                  <a:schemeClr val="dk1"/>
                </a:solidFill>
                <a:latin typeface="Lato Light"/>
                <a:ea typeface="Lato Light"/>
                <a:cs typeface="Lato Light"/>
                <a:sym typeface="Lato Light"/>
              </a:rPr>
              <a:t>a) + </a:t>
            </a:r>
            <a:r>
              <a:rPr lang="en-US">
                <a:solidFill>
                  <a:schemeClr val="dk1"/>
                </a:solidFill>
                <a:latin typeface="Lato Light"/>
                <a:ea typeface="Lato Light"/>
                <a:cs typeface="Lato Light"/>
                <a:sym typeface="Lato Light"/>
              </a:rPr>
              <a:t>upsampled</a:t>
            </a:r>
            <a:r>
              <a:rPr lang="en-US">
                <a:solidFill>
                  <a:schemeClr val="dk1"/>
                </a:solidFill>
                <a:latin typeface="Lato Light"/>
                <a:ea typeface="Lato Light"/>
                <a:cs typeface="Lato Light"/>
                <a:sym typeface="Lato Light"/>
              </a:rPr>
              <a:t> mask to the </a:t>
            </a:r>
            <a:r>
              <a:rPr lang="en-US">
                <a:solidFill>
                  <a:schemeClr val="dk1"/>
                </a:solidFill>
                <a:latin typeface="Lato Light"/>
                <a:ea typeface="Lato Light"/>
                <a:cs typeface="Lato Light"/>
                <a:sym typeface="Lato Light"/>
              </a:rPr>
              <a:t>residual</a:t>
            </a:r>
            <a:r>
              <a:rPr lang="en-US">
                <a:solidFill>
                  <a:schemeClr val="dk1"/>
                </a:solidFill>
                <a:latin typeface="Lato Light"/>
                <a:ea typeface="Lato Light"/>
                <a:cs typeface="Lato Light"/>
                <a:sym typeface="Lato Light"/>
              </a:rPr>
              <a:t> maps</a:t>
            </a:r>
            <a:endParaRPr>
              <a:solidFill>
                <a:schemeClr val="dk1"/>
              </a:solidFill>
              <a:latin typeface="Lato Light"/>
              <a:ea typeface="Lato Light"/>
              <a:cs typeface="Lato Light"/>
              <a:sym typeface="Lato Light"/>
            </a:endParaRPr>
          </a:p>
        </p:txBody>
      </p:sp>
      <p:sp>
        <p:nvSpPr>
          <p:cNvPr id="465" name="Google Shape;465;g2de253c72e2_0_71"/>
          <p:cNvSpPr txBox="1"/>
          <p:nvPr/>
        </p:nvSpPr>
        <p:spPr>
          <a:xfrm>
            <a:off x="8125500" y="5503750"/>
            <a:ext cx="32121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278183"/>
                </a:solidFill>
                <a:latin typeface="Lato"/>
                <a:ea typeface="Lato"/>
                <a:cs typeface="Lato"/>
                <a:sym typeface="Lato"/>
              </a:rPr>
              <a:t>c) </a:t>
            </a:r>
            <a:r>
              <a:rPr lang="en-US">
                <a:solidFill>
                  <a:schemeClr val="dk1"/>
                </a:solidFill>
                <a:latin typeface="Lato Light"/>
                <a:ea typeface="Lato Light"/>
                <a:cs typeface="Lato Light"/>
                <a:sym typeface="Lato Light"/>
              </a:rPr>
              <a:t>the complete approach</a:t>
            </a:r>
            <a:endParaRPr>
              <a:solidFill>
                <a:schemeClr val="dk1"/>
              </a:solidFill>
              <a:latin typeface="Lato Light"/>
              <a:ea typeface="Lato Light"/>
              <a:cs typeface="Lato Light"/>
              <a:sym typeface="La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de409d55b3_0_156"/>
          <p:cNvSpPr txBox="1"/>
          <p:nvPr>
            <p:ph idx="1" type="body"/>
          </p:nvPr>
        </p:nvSpPr>
        <p:spPr>
          <a:xfrm>
            <a:off x="838200" y="1063625"/>
            <a:ext cx="11147700" cy="10839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sz="2000">
                <a:solidFill>
                  <a:srgbClr val="278183"/>
                </a:solidFill>
                <a:latin typeface="Lato"/>
                <a:ea typeface="Lato"/>
                <a:cs typeface="Lato"/>
                <a:sym typeface="Lato"/>
              </a:rPr>
              <a:t>Training </a:t>
            </a:r>
            <a:r>
              <a:rPr b="1" lang="en-US" sz="2000">
                <a:solidFill>
                  <a:srgbClr val="278183"/>
                </a:solidFill>
                <a:latin typeface="Lato"/>
                <a:ea typeface="Lato"/>
                <a:cs typeface="Lato"/>
                <a:sym typeface="Lato"/>
              </a:rPr>
              <a:t>Dataset</a:t>
            </a:r>
            <a:r>
              <a:rPr lang="en-US" sz="2000">
                <a:solidFill>
                  <a:srgbClr val="278183"/>
                </a:solidFill>
                <a:latin typeface="Lato"/>
                <a:ea typeface="Lato"/>
                <a:cs typeface="Lato"/>
                <a:sym typeface="Lato"/>
              </a:rPr>
              <a:t>:</a:t>
            </a:r>
            <a:r>
              <a:rPr lang="en-US" sz="2000">
                <a:latin typeface="Lato"/>
                <a:ea typeface="Lato"/>
                <a:cs typeface="Lato"/>
                <a:sym typeface="Lato"/>
              </a:rPr>
              <a:t> </a:t>
            </a:r>
            <a:r>
              <a:rPr lang="en-US" sz="1900">
                <a:latin typeface="Lato Light"/>
                <a:ea typeface="Lato Light"/>
                <a:cs typeface="Lato Light"/>
                <a:sym typeface="Lato Light"/>
              </a:rPr>
              <a:t>Normative dataset of 15k participants with the </a:t>
            </a:r>
            <a:r>
              <a:rPr lang="en-US" sz="1900">
                <a:latin typeface="Lato Light"/>
                <a:ea typeface="Lato Light"/>
                <a:cs typeface="Lato Light"/>
                <a:sym typeface="Lato Light"/>
              </a:rPr>
              <a:t>lowest</a:t>
            </a:r>
            <a:r>
              <a:rPr lang="en-US" sz="1900">
                <a:latin typeface="Lato Light"/>
                <a:ea typeface="Lato Light"/>
                <a:cs typeface="Lato Light"/>
                <a:sym typeface="Lato Light"/>
              </a:rPr>
              <a:t> lesion volume in the UK Biobank (UKB).</a:t>
            </a:r>
            <a:endParaRPr sz="1900">
              <a:latin typeface="Lato Light"/>
              <a:ea typeface="Lato Light"/>
              <a:cs typeface="Lato Light"/>
              <a:sym typeface="Lato Light"/>
            </a:endParaRPr>
          </a:p>
          <a:p>
            <a:pPr indent="0" lvl="0" marL="0" rtl="0" algn="l">
              <a:spcBef>
                <a:spcPts val="1000"/>
              </a:spcBef>
              <a:spcAft>
                <a:spcPts val="0"/>
              </a:spcAft>
              <a:buNone/>
            </a:pPr>
            <a:r>
              <a:rPr b="1" lang="en-US" sz="2000">
                <a:solidFill>
                  <a:srgbClr val="278183"/>
                </a:solidFill>
                <a:latin typeface="Lato"/>
                <a:ea typeface="Lato"/>
                <a:cs typeface="Lato"/>
                <a:sym typeface="Lato"/>
              </a:rPr>
              <a:t>Evaluation  Dataset</a:t>
            </a:r>
            <a:r>
              <a:rPr lang="en-US" sz="2000">
                <a:latin typeface="Lato"/>
                <a:ea typeface="Lato"/>
                <a:cs typeface="Lato"/>
                <a:sym typeface="Lato"/>
              </a:rPr>
              <a:t>:</a:t>
            </a:r>
            <a:r>
              <a:rPr lang="en-US" sz="1900">
                <a:latin typeface="Lato"/>
                <a:ea typeface="Lato"/>
                <a:cs typeface="Lato"/>
                <a:sym typeface="Lato"/>
              </a:rPr>
              <a:t> </a:t>
            </a:r>
            <a:r>
              <a:rPr lang="en-US" sz="1900">
                <a:latin typeface="Lato Light"/>
                <a:ea typeface="Lato Light"/>
                <a:cs typeface="Lato Light"/>
                <a:sym typeface="Lato Light"/>
              </a:rPr>
              <a:t>small vessel disease (WMH), tumours (BRATS), demyelinating lesions (MSLUB), white matter </a:t>
            </a:r>
            <a:r>
              <a:rPr lang="en-US" sz="1900">
                <a:latin typeface="Lato Light"/>
                <a:ea typeface="Lato Light"/>
                <a:cs typeface="Lato Light"/>
                <a:sym typeface="Lato Light"/>
              </a:rPr>
              <a:t>hyperintensities</a:t>
            </a:r>
            <a:r>
              <a:rPr lang="en-US" sz="1900">
                <a:latin typeface="Lato Light"/>
                <a:ea typeface="Lato Light"/>
                <a:cs typeface="Lato Light"/>
                <a:sym typeface="Lato Light"/>
              </a:rPr>
              <a:t> (UKB).</a:t>
            </a:r>
            <a:endParaRPr sz="1900">
              <a:latin typeface="Lato Light"/>
              <a:ea typeface="Lato Light"/>
              <a:cs typeface="Lato Light"/>
              <a:sym typeface="Lato Light"/>
            </a:endParaRPr>
          </a:p>
        </p:txBody>
      </p:sp>
      <p:sp>
        <p:nvSpPr>
          <p:cNvPr id="472" name="Google Shape;472;g2de409d55b3_0_15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73" name="Google Shape;473;g2de409d55b3_0_156"/>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474" name="Google Shape;474;g2de409d55b3_0_156"/>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475" name="Google Shape;475;g2de409d55b3_0_156"/>
          <p:cNvSpPr txBox="1"/>
          <p:nvPr/>
        </p:nvSpPr>
        <p:spPr>
          <a:xfrm>
            <a:off x="900000" y="97200"/>
            <a:ext cx="62211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EXPERIMENTS AND RESULTS</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None/>
            </a:pPr>
            <a:r>
              <a:rPr b="1" lang="en-US" sz="1200">
                <a:latin typeface="Lato"/>
                <a:ea typeface="Lato"/>
                <a:cs typeface="Lato"/>
                <a:sym typeface="Lato"/>
              </a:rPr>
              <a:t>2. Anomaly </a:t>
            </a:r>
            <a:r>
              <a:rPr b="1" lang="en-US" sz="1200">
                <a:latin typeface="Lato"/>
                <a:ea typeface="Lato"/>
                <a:cs typeface="Lato"/>
                <a:sym typeface="Lato"/>
              </a:rPr>
              <a:t>Segmentation on MRI data</a:t>
            </a:r>
            <a:endParaRPr b="1" i="0" sz="1200" u="none" cap="none" strike="noStrike">
              <a:solidFill>
                <a:srgbClr val="000000"/>
              </a:solidFill>
              <a:latin typeface="Lato"/>
              <a:ea typeface="Lato"/>
              <a:cs typeface="Lato"/>
              <a:sym typeface="Lato"/>
            </a:endParaRPr>
          </a:p>
        </p:txBody>
      </p:sp>
      <p:sp>
        <p:nvSpPr>
          <p:cNvPr id="476" name="Google Shape;476;g2de409d55b3_0_156"/>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2de409d55b3_0_156"/>
          <p:cNvSpPr txBox="1"/>
          <p:nvPr>
            <p:ph idx="1" type="body"/>
          </p:nvPr>
        </p:nvSpPr>
        <p:spPr>
          <a:xfrm>
            <a:off x="962875" y="5815725"/>
            <a:ext cx="10515600" cy="598800"/>
          </a:xfrm>
          <a:prstGeom prst="rect">
            <a:avLst/>
          </a:prstGeom>
        </p:spPr>
        <p:txBody>
          <a:bodyPr anchorCtr="0" anchor="t" bIns="45700" lIns="91425" spcFirstLastPara="1" rIns="91425" wrap="square" tIns="45700">
            <a:normAutofit/>
          </a:bodyPr>
          <a:lstStyle/>
          <a:p>
            <a:pPr indent="0" lvl="0" marL="0" rtl="0" algn="l">
              <a:lnSpc>
                <a:spcPct val="70000"/>
              </a:lnSpc>
              <a:spcBef>
                <a:spcPts val="1000"/>
              </a:spcBef>
              <a:spcAft>
                <a:spcPts val="0"/>
              </a:spcAft>
              <a:buNone/>
            </a:pPr>
            <a:r>
              <a:rPr lang="en-US" sz="2000">
                <a:latin typeface="Lato"/>
                <a:ea typeface="Lato"/>
                <a:cs typeface="Lato"/>
                <a:sym typeface="Lato"/>
              </a:rPr>
              <a:t>The</a:t>
            </a:r>
            <a:r>
              <a:rPr lang="en-US" sz="2000">
                <a:latin typeface="Lato"/>
                <a:ea typeface="Lato"/>
                <a:cs typeface="Lato"/>
                <a:sym typeface="Lato"/>
              </a:rPr>
              <a:t> method performs as well as an </a:t>
            </a:r>
            <a:r>
              <a:rPr lang="en-US" sz="2000">
                <a:latin typeface="Lato"/>
                <a:ea typeface="Lato"/>
                <a:cs typeface="Lato"/>
                <a:sym typeface="Lato"/>
              </a:rPr>
              <a:t>ensemble</a:t>
            </a:r>
            <a:r>
              <a:rPr lang="en-US" sz="2000">
                <a:latin typeface="Lato"/>
                <a:ea typeface="Lato"/>
                <a:cs typeface="Lato"/>
                <a:sym typeface="Lato"/>
              </a:rPr>
              <a:t> of transformers on the </a:t>
            </a:r>
            <a:r>
              <a:rPr lang="en-US" sz="2000" u="sng">
                <a:latin typeface="Lato"/>
                <a:ea typeface="Lato"/>
                <a:cs typeface="Lato"/>
                <a:sym typeface="Lato"/>
              </a:rPr>
              <a:t>same training set</a:t>
            </a:r>
            <a:r>
              <a:rPr lang="en-US" sz="2000">
                <a:latin typeface="Lato"/>
                <a:ea typeface="Lato"/>
                <a:cs typeface="Lato"/>
                <a:sym typeface="Lato"/>
              </a:rPr>
              <a:t>. When testing in other sets, </a:t>
            </a:r>
            <a:r>
              <a:rPr i="1" lang="en-US" sz="2000" u="sng">
                <a:latin typeface="Lato"/>
                <a:ea typeface="Lato"/>
                <a:cs typeface="Lato"/>
                <a:sym typeface="Lato"/>
              </a:rPr>
              <a:t>ensemble</a:t>
            </a:r>
            <a:r>
              <a:rPr i="1" lang="en-US" sz="2000" u="sng">
                <a:latin typeface="Lato"/>
                <a:ea typeface="Lato"/>
                <a:cs typeface="Lato"/>
                <a:sym typeface="Lato"/>
              </a:rPr>
              <a:t> generalizes better</a:t>
            </a:r>
            <a:r>
              <a:rPr lang="en-US" sz="2000">
                <a:latin typeface="Lato"/>
                <a:ea typeface="Lato"/>
                <a:cs typeface="Lato"/>
                <a:sym typeface="Lato"/>
              </a:rPr>
              <a:t>.</a:t>
            </a:r>
            <a:endParaRPr sz="2000">
              <a:latin typeface="Lato"/>
              <a:ea typeface="Lato"/>
              <a:cs typeface="Lato"/>
              <a:sym typeface="Lato"/>
            </a:endParaRPr>
          </a:p>
        </p:txBody>
      </p:sp>
      <p:pic>
        <p:nvPicPr>
          <p:cNvPr id="478" name="Google Shape;478;g2de409d55b3_0_156"/>
          <p:cNvPicPr preferRelativeResize="0"/>
          <p:nvPr/>
        </p:nvPicPr>
        <p:blipFill>
          <a:blip r:embed="rId3">
            <a:alphaModFix/>
          </a:blip>
          <a:stretch>
            <a:fillRect/>
          </a:stretch>
        </p:blipFill>
        <p:spPr>
          <a:xfrm>
            <a:off x="2138300" y="2532175"/>
            <a:ext cx="7915384" cy="3114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2de409d55b3_0_166"/>
          <p:cNvSpPr txBox="1"/>
          <p:nvPr>
            <p:ph idx="1" type="body"/>
          </p:nvPr>
        </p:nvSpPr>
        <p:spPr>
          <a:xfrm>
            <a:off x="623450" y="1011375"/>
            <a:ext cx="11042100" cy="239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900">
                <a:latin typeface="Lato"/>
                <a:ea typeface="Lato"/>
                <a:cs typeface="Lato"/>
                <a:sym typeface="Lato"/>
              </a:rPr>
              <a:t>Time consumption is critical for clinical viability, specially in </a:t>
            </a:r>
            <a:r>
              <a:rPr lang="en-US" sz="1900">
                <a:latin typeface="Lato"/>
                <a:ea typeface="Lato"/>
                <a:cs typeface="Lato"/>
                <a:sym typeface="Lato"/>
              </a:rPr>
              <a:t>analysis</a:t>
            </a:r>
            <a:r>
              <a:rPr lang="en-US" sz="1900">
                <a:latin typeface="Lato"/>
                <a:ea typeface="Lato"/>
                <a:cs typeface="Lato"/>
                <a:sym typeface="Lato"/>
              </a:rPr>
              <a:t> of </a:t>
            </a:r>
            <a:r>
              <a:rPr lang="en-US" sz="1900">
                <a:latin typeface="Lato"/>
                <a:ea typeface="Lato"/>
                <a:cs typeface="Lato"/>
                <a:sym typeface="Lato"/>
              </a:rPr>
              <a:t>intracerebral</a:t>
            </a:r>
            <a:r>
              <a:rPr lang="en-US" sz="1900">
                <a:latin typeface="Lato"/>
                <a:ea typeface="Lato"/>
                <a:cs typeface="Lato"/>
                <a:sym typeface="Lato"/>
              </a:rPr>
              <a:t> </a:t>
            </a:r>
            <a:r>
              <a:rPr lang="en-US" sz="1900">
                <a:latin typeface="Lato"/>
                <a:ea typeface="Lato"/>
                <a:cs typeface="Lato"/>
                <a:sym typeface="Lato"/>
              </a:rPr>
              <a:t>hemorrhages</a:t>
            </a:r>
            <a:r>
              <a:rPr lang="en-US" sz="1900">
                <a:latin typeface="Lato"/>
                <a:ea typeface="Lato"/>
                <a:cs typeface="Lato"/>
                <a:sym typeface="Lato"/>
              </a:rPr>
              <a:t> (ICH). </a:t>
            </a:r>
            <a:endParaRPr sz="1900">
              <a:latin typeface="Lato"/>
              <a:ea typeface="Lato"/>
              <a:cs typeface="Lato"/>
              <a:sym typeface="Lato"/>
            </a:endParaRPr>
          </a:p>
          <a:p>
            <a:pPr indent="0" lvl="0" marL="0" rtl="0" algn="l">
              <a:spcBef>
                <a:spcPts val="1000"/>
              </a:spcBef>
              <a:spcAft>
                <a:spcPts val="0"/>
              </a:spcAft>
              <a:buNone/>
            </a:pPr>
            <a:r>
              <a:t/>
            </a:r>
            <a:endParaRPr sz="900">
              <a:latin typeface="Lato"/>
              <a:ea typeface="Lato"/>
              <a:cs typeface="Lato"/>
              <a:sym typeface="Lato"/>
            </a:endParaRPr>
          </a:p>
          <a:p>
            <a:pPr indent="0" lvl="0" marL="0" rtl="0" algn="l">
              <a:spcBef>
                <a:spcPts val="1000"/>
              </a:spcBef>
              <a:spcAft>
                <a:spcPts val="0"/>
              </a:spcAft>
              <a:buNone/>
            </a:pPr>
            <a:r>
              <a:rPr lang="en-US" sz="1900">
                <a:solidFill>
                  <a:srgbClr val="278183"/>
                </a:solidFill>
                <a:latin typeface="Lato"/>
                <a:ea typeface="Lato"/>
                <a:cs typeface="Lato"/>
                <a:sym typeface="Lato"/>
              </a:rPr>
              <a:t>Model trained on</a:t>
            </a:r>
            <a:r>
              <a:rPr lang="en-US" sz="1900">
                <a:latin typeface="Lato"/>
                <a:ea typeface="Lato"/>
                <a:cs typeface="Lato"/>
                <a:sym typeface="Lato"/>
              </a:rPr>
              <a:t>: </a:t>
            </a:r>
            <a:r>
              <a:rPr lang="en-US" sz="1900">
                <a:latin typeface="Lato Light"/>
                <a:ea typeface="Lato Light"/>
                <a:cs typeface="Lato Light"/>
                <a:sym typeface="Lato Light"/>
              </a:rPr>
              <a:t>CT axial slices that did not </a:t>
            </a:r>
            <a:r>
              <a:rPr lang="en-US" sz="1900">
                <a:latin typeface="Lato Light"/>
                <a:ea typeface="Lato Light"/>
                <a:cs typeface="Lato Light"/>
                <a:sym typeface="Lato Light"/>
              </a:rPr>
              <a:t>contain ICH from 200 participants from CROMIS dataset.</a:t>
            </a:r>
            <a:endParaRPr sz="1900">
              <a:latin typeface="Lato Light"/>
              <a:ea typeface="Lato Light"/>
              <a:cs typeface="Lato Light"/>
              <a:sym typeface="Lato Light"/>
            </a:endParaRPr>
          </a:p>
          <a:p>
            <a:pPr indent="0" lvl="0" marL="0" rtl="0" algn="l">
              <a:spcBef>
                <a:spcPts val="1000"/>
              </a:spcBef>
              <a:spcAft>
                <a:spcPts val="0"/>
              </a:spcAft>
              <a:buNone/>
            </a:pPr>
            <a:r>
              <a:rPr lang="en-US" sz="1900">
                <a:solidFill>
                  <a:srgbClr val="278183"/>
                </a:solidFill>
                <a:latin typeface="Lato"/>
                <a:ea typeface="Lato"/>
                <a:cs typeface="Lato"/>
                <a:sym typeface="Lato"/>
              </a:rPr>
              <a:t>Model evaluated on</a:t>
            </a:r>
            <a:r>
              <a:rPr lang="en-US" sz="1900">
                <a:latin typeface="Lato"/>
                <a:ea typeface="Lato"/>
                <a:cs typeface="Lato"/>
                <a:sym typeface="Lato"/>
              </a:rPr>
              <a:t>: </a:t>
            </a:r>
            <a:r>
              <a:rPr lang="en-US" sz="1900">
                <a:latin typeface="Lato Light"/>
                <a:ea typeface="Lato Light"/>
                <a:cs typeface="Lato Light"/>
                <a:sym typeface="Lato Light"/>
              </a:rPr>
              <a:t>21 participants from CROMIS, KCH and CHRONIC datasets.</a:t>
            </a:r>
            <a:endParaRPr sz="1900">
              <a:latin typeface="Lato Light"/>
              <a:ea typeface="Lato Light"/>
              <a:cs typeface="Lato Light"/>
              <a:sym typeface="Lato Light"/>
            </a:endParaRPr>
          </a:p>
        </p:txBody>
      </p:sp>
      <p:sp>
        <p:nvSpPr>
          <p:cNvPr id="485" name="Google Shape;485;g2de409d55b3_0_16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86" name="Google Shape;486;g2de409d55b3_0_166"/>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487" name="Google Shape;487;g2de409d55b3_0_166"/>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488" name="Google Shape;488;g2de409d55b3_0_166"/>
          <p:cNvSpPr txBox="1"/>
          <p:nvPr/>
        </p:nvSpPr>
        <p:spPr>
          <a:xfrm>
            <a:off x="900000" y="97200"/>
            <a:ext cx="62211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EXPERIMENTS AND RESULTS</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None/>
            </a:pPr>
            <a:r>
              <a:rPr b="1" lang="en-US" sz="1200">
                <a:latin typeface="Lato"/>
                <a:ea typeface="Lato"/>
                <a:cs typeface="Lato"/>
                <a:sym typeface="Lato"/>
              </a:rPr>
              <a:t>3</a:t>
            </a:r>
            <a:r>
              <a:rPr b="1" lang="en-US" sz="1200">
                <a:latin typeface="Lato"/>
                <a:ea typeface="Lato"/>
                <a:cs typeface="Lato"/>
                <a:sym typeface="Lato"/>
              </a:rPr>
              <a:t>. Inference Time of Anomaly Segmentation on CT data</a:t>
            </a:r>
            <a:endParaRPr b="1" i="0" sz="1200" u="none" cap="none" strike="noStrike">
              <a:solidFill>
                <a:srgbClr val="000000"/>
              </a:solidFill>
              <a:latin typeface="Lato"/>
              <a:ea typeface="Lato"/>
              <a:cs typeface="Lato"/>
              <a:sym typeface="Lato"/>
            </a:endParaRPr>
          </a:p>
        </p:txBody>
      </p:sp>
      <p:sp>
        <p:nvSpPr>
          <p:cNvPr id="489" name="Google Shape;489;g2de409d55b3_0_166"/>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0" name="Google Shape;490;g2de409d55b3_0_166"/>
          <p:cNvPicPr preferRelativeResize="0"/>
          <p:nvPr/>
        </p:nvPicPr>
        <p:blipFill>
          <a:blip r:embed="rId3">
            <a:alphaModFix/>
          </a:blip>
          <a:stretch>
            <a:fillRect/>
          </a:stretch>
        </p:blipFill>
        <p:spPr>
          <a:xfrm>
            <a:off x="739812" y="2658650"/>
            <a:ext cx="7486226" cy="3697700"/>
          </a:xfrm>
          <a:prstGeom prst="rect">
            <a:avLst/>
          </a:prstGeom>
          <a:noFill/>
          <a:ln>
            <a:noFill/>
          </a:ln>
        </p:spPr>
      </p:pic>
      <p:sp>
        <p:nvSpPr>
          <p:cNvPr id="491" name="Google Shape;491;g2de409d55b3_0_166"/>
          <p:cNvSpPr txBox="1"/>
          <p:nvPr/>
        </p:nvSpPr>
        <p:spPr>
          <a:xfrm>
            <a:off x="8983225" y="2924075"/>
            <a:ext cx="3074700" cy="3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2de253c72e2_0_111"/>
          <p:cNvSpPr txBox="1"/>
          <p:nvPr>
            <p:ph idx="1" type="body"/>
          </p:nvPr>
        </p:nvSpPr>
        <p:spPr>
          <a:xfrm>
            <a:off x="833850" y="1051175"/>
            <a:ext cx="10515600" cy="5172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100">
                <a:latin typeface="Lato"/>
                <a:ea typeface="Lato"/>
                <a:cs typeface="Lato"/>
                <a:sym typeface="Lato"/>
              </a:rPr>
              <a:t>Method to  use DDPMs to perform anomaly detection and </a:t>
            </a:r>
            <a:r>
              <a:rPr lang="en-US" sz="2100">
                <a:latin typeface="Lato"/>
                <a:ea typeface="Lato"/>
                <a:cs typeface="Lato"/>
                <a:sym typeface="Lato"/>
              </a:rPr>
              <a:t>segmentation.</a:t>
            </a:r>
            <a:endParaRPr sz="2100">
              <a:latin typeface="Lato"/>
              <a:ea typeface="Lato"/>
              <a:cs typeface="Lato"/>
              <a:sym typeface="Lato"/>
            </a:endParaRPr>
          </a:p>
          <a:p>
            <a:pPr indent="0" lvl="0" marL="0" rtl="0" algn="l">
              <a:spcBef>
                <a:spcPts val="1000"/>
              </a:spcBef>
              <a:spcAft>
                <a:spcPts val="0"/>
              </a:spcAft>
              <a:buNone/>
            </a:pPr>
            <a:r>
              <a:t/>
            </a:r>
            <a:endParaRPr sz="2100">
              <a:latin typeface="Lato Light"/>
              <a:ea typeface="Lato Light"/>
              <a:cs typeface="Lato Light"/>
              <a:sym typeface="Lato Light"/>
            </a:endParaRPr>
          </a:p>
          <a:p>
            <a:pPr indent="-298450" lvl="0" marL="457200" rtl="0" algn="l">
              <a:spcBef>
                <a:spcPts val="1000"/>
              </a:spcBef>
              <a:spcAft>
                <a:spcPts val="0"/>
              </a:spcAft>
              <a:buSzPts val="1100"/>
              <a:buFont typeface="Lato Light"/>
              <a:buChar char="•"/>
            </a:pPr>
            <a:r>
              <a:rPr lang="en-US" sz="2100">
                <a:latin typeface="Lato Light"/>
                <a:ea typeface="Lato Light"/>
                <a:cs typeface="Lato Light"/>
                <a:sym typeface="Lato Light"/>
              </a:rPr>
              <a:t>Model performs competitively  on both </a:t>
            </a:r>
            <a:r>
              <a:rPr b="1" lang="en-US" sz="2100">
                <a:solidFill>
                  <a:srgbClr val="1155CC"/>
                </a:solidFill>
                <a:latin typeface="Lato"/>
                <a:ea typeface="Lato"/>
                <a:cs typeface="Lato"/>
                <a:sym typeface="Lato"/>
              </a:rPr>
              <a:t>synthetic</a:t>
            </a:r>
            <a:r>
              <a:rPr lang="en-US" sz="2100">
                <a:latin typeface="Lato Light"/>
                <a:ea typeface="Lato Light"/>
                <a:cs typeface="Lato Light"/>
                <a:sym typeface="Lato Light"/>
              </a:rPr>
              <a:t> and </a:t>
            </a:r>
            <a:r>
              <a:rPr b="1" lang="en-US" sz="2100">
                <a:solidFill>
                  <a:srgbClr val="1155CC"/>
                </a:solidFill>
                <a:latin typeface="Lato"/>
                <a:ea typeface="Lato"/>
                <a:cs typeface="Lato"/>
                <a:sym typeface="Lato"/>
              </a:rPr>
              <a:t>real data</a:t>
            </a:r>
            <a:endParaRPr b="1" sz="2100">
              <a:solidFill>
                <a:srgbClr val="1155CC"/>
              </a:solidFill>
              <a:latin typeface="Lato"/>
              <a:ea typeface="Lato"/>
              <a:cs typeface="Lato"/>
              <a:sym typeface="Lato"/>
            </a:endParaRPr>
          </a:p>
          <a:p>
            <a:pPr indent="-298450" lvl="0" marL="457200" rtl="0" algn="l">
              <a:spcBef>
                <a:spcPts val="0"/>
              </a:spcBef>
              <a:spcAft>
                <a:spcPts val="0"/>
              </a:spcAft>
              <a:buSzPts val="1100"/>
              <a:buFont typeface="Lato Light"/>
              <a:buChar char="•"/>
            </a:pPr>
            <a:r>
              <a:rPr lang="en-US" sz="2100">
                <a:latin typeface="Lato Light"/>
                <a:ea typeface="Lato Light"/>
                <a:cs typeface="Lato Light"/>
                <a:sym typeface="Lato Light"/>
              </a:rPr>
              <a:t>Better performance compared to a </a:t>
            </a:r>
            <a:r>
              <a:rPr lang="en-US" sz="2100">
                <a:highlight>
                  <a:srgbClr val="D0E0E3"/>
                </a:highlight>
                <a:latin typeface="Lato Light"/>
                <a:ea typeface="Lato Light"/>
                <a:cs typeface="Lato Light"/>
                <a:sym typeface="Lato Light"/>
              </a:rPr>
              <a:t>single transformer</a:t>
            </a:r>
            <a:endParaRPr sz="2100">
              <a:highlight>
                <a:srgbClr val="D0E0E3"/>
              </a:highlight>
              <a:latin typeface="Lato Light"/>
              <a:ea typeface="Lato Light"/>
              <a:cs typeface="Lato Light"/>
              <a:sym typeface="Lato Light"/>
            </a:endParaRPr>
          </a:p>
          <a:p>
            <a:pPr indent="-298450" lvl="0" marL="457200" rtl="0" algn="l">
              <a:spcBef>
                <a:spcPts val="0"/>
              </a:spcBef>
              <a:spcAft>
                <a:spcPts val="0"/>
              </a:spcAft>
              <a:buSzPts val="1100"/>
              <a:buFont typeface="Lato Light"/>
              <a:buChar char="•"/>
            </a:pPr>
            <a:r>
              <a:rPr lang="en-US" sz="2100">
                <a:latin typeface="Lato Light"/>
                <a:ea typeface="Lato Light"/>
                <a:cs typeface="Lato Light"/>
                <a:sym typeface="Lato Light"/>
              </a:rPr>
              <a:t>Holds promise in scenarios where inference has time constraints</a:t>
            </a:r>
            <a:endParaRPr sz="2100">
              <a:latin typeface="Lato Light"/>
              <a:ea typeface="Lato Light"/>
              <a:cs typeface="Lato Light"/>
              <a:sym typeface="Lato Light"/>
            </a:endParaRPr>
          </a:p>
          <a:p>
            <a:pPr indent="0" lvl="0" marL="0" rtl="0" algn="l">
              <a:spcBef>
                <a:spcPts val="1000"/>
              </a:spcBef>
              <a:spcAft>
                <a:spcPts val="0"/>
              </a:spcAft>
              <a:buNone/>
            </a:pPr>
            <a:r>
              <a:t/>
            </a:r>
            <a:endParaRPr sz="2100">
              <a:latin typeface="Lato Light"/>
              <a:ea typeface="Lato Light"/>
              <a:cs typeface="Lato Light"/>
              <a:sym typeface="Lato Light"/>
            </a:endParaRPr>
          </a:p>
          <a:p>
            <a:pPr indent="0" lvl="0" marL="0" rtl="0" algn="l">
              <a:spcBef>
                <a:spcPts val="1000"/>
              </a:spcBef>
              <a:spcAft>
                <a:spcPts val="0"/>
              </a:spcAft>
              <a:buNone/>
            </a:pPr>
            <a:r>
              <a:rPr lang="en-US" sz="2100">
                <a:latin typeface="Lato Light"/>
                <a:ea typeface="Lato Light"/>
                <a:cs typeface="Lato Light"/>
                <a:sym typeface="Lato Light"/>
              </a:rPr>
              <a:t>The method’s </a:t>
            </a:r>
            <a:r>
              <a:rPr b="1" lang="en-US" sz="2100">
                <a:solidFill>
                  <a:srgbClr val="1155CC"/>
                </a:solidFill>
                <a:latin typeface="Lato"/>
                <a:ea typeface="Lato"/>
                <a:cs typeface="Lato"/>
                <a:sym typeface="Lato"/>
              </a:rPr>
              <a:t>faster inference</a:t>
            </a:r>
            <a:r>
              <a:rPr lang="en-US" sz="2100">
                <a:latin typeface="Lato Light"/>
                <a:ea typeface="Lato Light"/>
                <a:cs typeface="Lato Light"/>
                <a:sym typeface="Lato Light"/>
              </a:rPr>
              <a:t> will help bring high-performance anomaly detection to the clinical frontline. </a:t>
            </a:r>
            <a:endParaRPr sz="2100">
              <a:latin typeface="Lato Light"/>
              <a:ea typeface="Lato Light"/>
              <a:cs typeface="Lato Light"/>
              <a:sym typeface="Lato Light"/>
            </a:endParaRPr>
          </a:p>
          <a:p>
            <a:pPr indent="0" lvl="0" marL="0" rtl="0" algn="l">
              <a:spcBef>
                <a:spcPts val="1000"/>
              </a:spcBef>
              <a:spcAft>
                <a:spcPts val="0"/>
              </a:spcAft>
              <a:buNone/>
            </a:pPr>
            <a:r>
              <a:t/>
            </a:r>
            <a:endParaRPr sz="2100">
              <a:latin typeface="Lato Light"/>
              <a:ea typeface="Lato Light"/>
              <a:cs typeface="Lato Light"/>
              <a:sym typeface="Lato Light"/>
            </a:endParaRPr>
          </a:p>
          <a:p>
            <a:pPr indent="0" lvl="0" marL="0" rtl="0" algn="l">
              <a:spcBef>
                <a:spcPts val="1000"/>
              </a:spcBef>
              <a:spcAft>
                <a:spcPts val="0"/>
              </a:spcAft>
              <a:buNone/>
            </a:pPr>
            <a:r>
              <a:t/>
            </a:r>
            <a:endParaRPr sz="2100">
              <a:latin typeface="Lato Light"/>
              <a:ea typeface="Lato Light"/>
              <a:cs typeface="Lato Light"/>
              <a:sym typeface="Lato Light"/>
            </a:endParaRPr>
          </a:p>
          <a:p>
            <a:pPr indent="0" lvl="0" marL="0" rtl="0" algn="l">
              <a:spcBef>
                <a:spcPts val="1000"/>
              </a:spcBef>
              <a:spcAft>
                <a:spcPts val="0"/>
              </a:spcAft>
              <a:buNone/>
            </a:pPr>
            <a:r>
              <a:rPr lang="en-US" sz="2100">
                <a:latin typeface="Lato Light"/>
                <a:ea typeface="Lato Light"/>
                <a:cs typeface="Lato Light"/>
                <a:sym typeface="Lato Light"/>
              </a:rPr>
              <a:t>DDPMs have the potential to be even </a:t>
            </a:r>
            <a:r>
              <a:rPr b="1" lang="en-US" sz="2100">
                <a:solidFill>
                  <a:srgbClr val="1155CC"/>
                </a:solidFill>
                <a:latin typeface="Lato"/>
                <a:ea typeface="Lato"/>
                <a:cs typeface="Lato"/>
                <a:sym typeface="Lato"/>
              </a:rPr>
              <a:t>further improved</a:t>
            </a:r>
            <a:r>
              <a:rPr lang="en-US" sz="2100">
                <a:latin typeface="Lato Light"/>
                <a:ea typeface="Lato Light"/>
                <a:cs typeface="Lato Light"/>
                <a:sym typeface="Lato Light"/>
              </a:rPr>
              <a:t>, bringing more advances to anomaly detection in a medical image.</a:t>
            </a:r>
            <a:endParaRPr sz="2100">
              <a:latin typeface="Lato Light"/>
              <a:ea typeface="Lato Light"/>
              <a:cs typeface="Lato Light"/>
              <a:sym typeface="Lato Light"/>
            </a:endParaRPr>
          </a:p>
        </p:txBody>
      </p:sp>
      <p:sp>
        <p:nvSpPr>
          <p:cNvPr id="498" name="Google Shape;498;g2de253c72e2_0_1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99" name="Google Shape;499;g2de253c72e2_0_111"/>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500" name="Google Shape;500;g2de253c72e2_0_111"/>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501" name="Google Shape;501;g2de253c72e2_0_111"/>
          <p:cNvSpPr txBox="1"/>
          <p:nvPr/>
        </p:nvSpPr>
        <p:spPr>
          <a:xfrm>
            <a:off x="900000" y="97200"/>
            <a:ext cx="62211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US" sz="1200">
                <a:latin typeface="Lato Light"/>
                <a:ea typeface="Lato Light"/>
                <a:cs typeface="Lato Light"/>
                <a:sym typeface="Lato Light"/>
              </a:rPr>
              <a:t>CONCLUSIONS AND FUTURE LINES</a:t>
            </a:r>
            <a:endParaRPr sz="1200">
              <a:latin typeface="Lato Light"/>
              <a:ea typeface="Lato Light"/>
              <a:cs typeface="Lato Light"/>
              <a:sym typeface="Lato Light"/>
            </a:endParaRPr>
          </a:p>
          <a:p>
            <a:pPr indent="0" lvl="0" marL="0" marR="0" rtl="0" algn="l">
              <a:lnSpc>
                <a:spcPct val="115000"/>
              </a:lnSpc>
              <a:spcBef>
                <a:spcPts val="0"/>
              </a:spcBef>
              <a:spcAft>
                <a:spcPts val="0"/>
              </a:spcAft>
              <a:buNone/>
            </a:pPr>
            <a:r>
              <a:t/>
            </a:r>
            <a:endParaRPr b="1" i="0" sz="1200" u="none" cap="none" strike="noStrike">
              <a:solidFill>
                <a:srgbClr val="000000"/>
              </a:solidFill>
              <a:latin typeface="Lato"/>
              <a:ea typeface="Lato"/>
              <a:cs typeface="Lato"/>
              <a:sym typeface="Lato"/>
            </a:endParaRPr>
          </a:p>
        </p:txBody>
      </p:sp>
      <p:sp>
        <p:nvSpPr>
          <p:cNvPr id="502" name="Google Shape;502;g2de253c72e2_0_111"/>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de409d55b3_0_187"/>
          <p:cNvSpPr/>
          <p:nvPr/>
        </p:nvSpPr>
        <p:spPr>
          <a:xfrm>
            <a:off x="5968725" y="-15075"/>
            <a:ext cx="6223200" cy="68730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2" name="Google Shape;112;g2de409d55b3_0_18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3" name="Google Shape;113;g2de409d55b3_0_187"/>
          <p:cNvSpPr txBox="1"/>
          <p:nvPr/>
        </p:nvSpPr>
        <p:spPr>
          <a:xfrm>
            <a:off x="739900" y="2680275"/>
            <a:ext cx="4045200" cy="14823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US" sz="4200">
                <a:latin typeface="Lato Black"/>
                <a:ea typeface="Lato Black"/>
                <a:cs typeface="Lato Black"/>
                <a:sym typeface="Lato Black"/>
              </a:rPr>
              <a:t>Outline</a:t>
            </a:r>
            <a:endParaRPr sz="4200">
              <a:solidFill>
                <a:srgbClr val="000000"/>
              </a:solidFill>
              <a:latin typeface="Lato Black"/>
              <a:ea typeface="Lato Black"/>
              <a:cs typeface="Lato Black"/>
              <a:sym typeface="Lato Black"/>
            </a:endParaRPr>
          </a:p>
        </p:txBody>
      </p:sp>
      <p:sp>
        <p:nvSpPr>
          <p:cNvPr id="114" name="Google Shape;114;g2de409d55b3_0_187"/>
          <p:cNvSpPr txBox="1"/>
          <p:nvPr/>
        </p:nvSpPr>
        <p:spPr>
          <a:xfrm>
            <a:off x="7155175" y="1581450"/>
            <a:ext cx="4654200" cy="3695100"/>
          </a:xfrm>
          <a:prstGeom prst="rect">
            <a:avLst/>
          </a:prstGeom>
          <a:noFill/>
          <a:ln>
            <a:noFill/>
          </a:ln>
        </p:spPr>
        <p:txBody>
          <a:bodyPr anchorCtr="0" anchor="ctr" bIns="91425" lIns="91425" spcFirstLastPara="1" rIns="91425" wrap="square" tIns="91425">
            <a:normAutofit/>
          </a:bodyPr>
          <a:lstStyle/>
          <a:p>
            <a:pPr indent="-381000" lvl="0" marL="457200" rtl="0" algn="l">
              <a:lnSpc>
                <a:spcPct val="115000"/>
              </a:lnSpc>
              <a:spcBef>
                <a:spcPts val="0"/>
              </a:spcBef>
              <a:spcAft>
                <a:spcPts val="0"/>
              </a:spcAft>
              <a:buClr>
                <a:srgbClr val="04CFBF"/>
              </a:buClr>
              <a:buSzPts val="2400"/>
              <a:buFont typeface="Lato"/>
              <a:buChar char="●"/>
            </a:pPr>
            <a:r>
              <a:rPr lang="en-US" sz="2400">
                <a:solidFill>
                  <a:srgbClr val="595959"/>
                </a:solidFill>
                <a:latin typeface="Lato"/>
                <a:ea typeface="Lato"/>
                <a:cs typeface="Lato"/>
                <a:sym typeface="Lato"/>
              </a:rPr>
              <a:t>Introduction to the problem</a:t>
            </a:r>
            <a:endParaRPr sz="2400">
              <a:solidFill>
                <a:srgbClr val="595959"/>
              </a:solidFill>
              <a:latin typeface="Lato"/>
              <a:ea typeface="Lato"/>
              <a:cs typeface="Lato"/>
              <a:sym typeface="Lato"/>
            </a:endParaRPr>
          </a:p>
          <a:p>
            <a:pPr indent="-381000" lvl="0" marL="457200" rtl="0" algn="l">
              <a:lnSpc>
                <a:spcPct val="115000"/>
              </a:lnSpc>
              <a:spcBef>
                <a:spcPts val="0"/>
              </a:spcBef>
              <a:spcAft>
                <a:spcPts val="0"/>
              </a:spcAft>
              <a:buClr>
                <a:srgbClr val="04CFBF"/>
              </a:buClr>
              <a:buSzPts val="2400"/>
              <a:buFont typeface="Lato"/>
              <a:buChar char="●"/>
            </a:pPr>
            <a:r>
              <a:rPr lang="en-US" sz="2400">
                <a:solidFill>
                  <a:srgbClr val="595959"/>
                </a:solidFill>
                <a:latin typeface="Lato"/>
                <a:ea typeface="Lato"/>
                <a:cs typeface="Lato"/>
                <a:sym typeface="Lato"/>
              </a:rPr>
              <a:t>Proposed model</a:t>
            </a:r>
            <a:endParaRPr sz="2400">
              <a:solidFill>
                <a:srgbClr val="595959"/>
              </a:solidFill>
              <a:latin typeface="Lato"/>
              <a:ea typeface="Lato"/>
              <a:cs typeface="Lato"/>
              <a:sym typeface="Lato"/>
            </a:endParaRPr>
          </a:p>
          <a:p>
            <a:pPr indent="-381000" lvl="0" marL="457200" rtl="0" algn="l">
              <a:lnSpc>
                <a:spcPct val="115000"/>
              </a:lnSpc>
              <a:spcBef>
                <a:spcPts val="0"/>
              </a:spcBef>
              <a:spcAft>
                <a:spcPts val="0"/>
              </a:spcAft>
              <a:buClr>
                <a:srgbClr val="04CFBF"/>
              </a:buClr>
              <a:buSzPts val="2400"/>
              <a:buFont typeface="Lato"/>
              <a:buChar char="●"/>
            </a:pPr>
            <a:r>
              <a:rPr lang="en-US" sz="2400">
                <a:solidFill>
                  <a:srgbClr val="595959"/>
                </a:solidFill>
                <a:latin typeface="Lato"/>
                <a:ea typeface="Lato"/>
                <a:cs typeface="Lato"/>
                <a:sym typeface="Lato"/>
              </a:rPr>
              <a:t>Proposed anomaly segmentation method</a:t>
            </a:r>
            <a:endParaRPr sz="2400">
              <a:solidFill>
                <a:srgbClr val="595959"/>
              </a:solidFill>
              <a:latin typeface="Lato"/>
              <a:ea typeface="Lato"/>
              <a:cs typeface="Lato"/>
              <a:sym typeface="Lato"/>
            </a:endParaRPr>
          </a:p>
          <a:p>
            <a:pPr indent="-381000" lvl="0" marL="457200" rtl="0" algn="l">
              <a:lnSpc>
                <a:spcPct val="115000"/>
              </a:lnSpc>
              <a:spcBef>
                <a:spcPts val="0"/>
              </a:spcBef>
              <a:spcAft>
                <a:spcPts val="0"/>
              </a:spcAft>
              <a:buClr>
                <a:srgbClr val="04CFBF"/>
              </a:buClr>
              <a:buSzPts val="2400"/>
              <a:buFont typeface="Lato"/>
              <a:buChar char="●"/>
            </a:pPr>
            <a:r>
              <a:rPr lang="en-US" sz="2400">
                <a:solidFill>
                  <a:srgbClr val="595959"/>
                </a:solidFill>
                <a:latin typeface="Lato"/>
                <a:ea typeface="Lato"/>
                <a:cs typeface="Lato"/>
                <a:sym typeface="Lato"/>
              </a:rPr>
              <a:t>Experiments and Results</a:t>
            </a:r>
            <a:endParaRPr sz="2400">
              <a:solidFill>
                <a:srgbClr val="595959"/>
              </a:solidFill>
              <a:latin typeface="Lato"/>
              <a:ea typeface="Lato"/>
              <a:cs typeface="Lato"/>
              <a:sym typeface="Lato"/>
            </a:endParaRPr>
          </a:p>
          <a:p>
            <a:pPr indent="-381000" lvl="0" marL="457200" rtl="0" algn="l">
              <a:lnSpc>
                <a:spcPct val="115000"/>
              </a:lnSpc>
              <a:spcBef>
                <a:spcPts val="0"/>
              </a:spcBef>
              <a:spcAft>
                <a:spcPts val="0"/>
              </a:spcAft>
              <a:buClr>
                <a:srgbClr val="04CFBF"/>
              </a:buClr>
              <a:buSzPts val="2400"/>
              <a:buFont typeface="Lato"/>
              <a:buChar char="●"/>
            </a:pPr>
            <a:r>
              <a:rPr lang="en-US" sz="2400">
                <a:solidFill>
                  <a:srgbClr val="595959"/>
                </a:solidFill>
                <a:latin typeface="Lato"/>
                <a:ea typeface="Lato"/>
                <a:cs typeface="Lato"/>
                <a:sym typeface="Lato"/>
              </a:rPr>
              <a:t>Conclusion and future lines</a:t>
            </a:r>
            <a:endParaRPr sz="2400">
              <a:solidFill>
                <a:srgbClr val="595959"/>
              </a:solidFill>
              <a:latin typeface="Lato"/>
              <a:ea typeface="Lato"/>
              <a:cs typeface="Lato"/>
              <a:sym typeface="Lato"/>
            </a:endParaRPr>
          </a:p>
          <a:p>
            <a:pPr indent="-381000" lvl="0" marL="457200" marR="0" rtl="0" algn="l">
              <a:lnSpc>
                <a:spcPct val="115000"/>
              </a:lnSpc>
              <a:spcBef>
                <a:spcPts val="0"/>
              </a:spcBef>
              <a:spcAft>
                <a:spcPts val="0"/>
              </a:spcAft>
              <a:buClr>
                <a:srgbClr val="04CFBF"/>
              </a:buClr>
              <a:buSzPts val="2400"/>
              <a:buFont typeface="Lato"/>
              <a:buChar char="●"/>
            </a:pPr>
            <a:r>
              <a:rPr lang="en-US" sz="2400">
                <a:solidFill>
                  <a:srgbClr val="595959"/>
                </a:solidFill>
                <a:latin typeface="Lato"/>
                <a:ea typeface="Lato"/>
                <a:cs typeface="Lato"/>
                <a:sym typeface="Lato"/>
              </a:rPr>
              <a:t>Discussion</a:t>
            </a:r>
            <a:endParaRPr sz="2400">
              <a:solidFill>
                <a:srgbClr val="595959"/>
              </a:solidFill>
              <a:latin typeface="Lato"/>
              <a:ea typeface="Lato"/>
              <a:cs typeface="Lato"/>
              <a:sym typeface="Lato"/>
            </a:endParaRPr>
          </a:p>
        </p:txBody>
      </p:sp>
      <p:sp>
        <p:nvSpPr>
          <p:cNvPr id="115" name="Google Shape;115;g2de409d55b3_0_187"/>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sp>
        <p:nvSpPr>
          <p:cNvPr id="116" name="Google Shape;116;g2de409d55b3_0_187"/>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de253c72e2_0_10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9" name="Google Shape;509;g2de253c72e2_0_104"/>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510" name="Google Shape;510;g2de253c72e2_0_104"/>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511" name="Google Shape;511;g2de253c72e2_0_104"/>
          <p:cNvSpPr txBox="1"/>
          <p:nvPr/>
        </p:nvSpPr>
        <p:spPr>
          <a:xfrm>
            <a:off x="900000" y="97200"/>
            <a:ext cx="62211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US" sz="1200">
                <a:latin typeface="Lato Light"/>
                <a:ea typeface="Lato Light"/>
                <a:cs typeface="Lato Light"/>
                <a:sym typeface="Lato Light"/>
              </a:rPr>
              <a:t>DISCUSSION</a:t>
            </a:r>
            <a:endParaRPr sz="1200">
              <a:latin typeface="Lato Light"/>
              <a:ea typeface="Lato Light"/>
              <a:cs typeface="Lato Light"/>
              <a:sym typeface="Lato Light"/>
            </a:endParaRPr>
          </a:p>
          <a:p>
            <a:pPr indent="0" lvl="0" marL="0" marR="0" rtl="0" algn="l">
              <a:lnSpc>
                <a:spcPct val="115000"/>
              </a:lnSpc>
              <a:spcBef>
                <a:spcPts val="0"/>
              </a:spcBef>
              <a:spcAft>
                <a:spcPts val="0"/>
              </a:spcAft>
              <a:buNone/>
            </a:pPr>
            <a:r>
              <a:t/>
            </a:r>
            <a:endParaRPr b="1" i="0" sz="1200" u="none" cap="none" strike="noStrike">
              <a:solidFill>
                <a:srgbClr val="000000"/>
              </a:solidFill>
              <a:latin typeface="Lato"/>
              <a:ea typeface="Lato"/>
              <a:cs typeface="Lato"/>
              <a:sym typeface="Lato"/>
            </a:endParaRPr>
          </a:p>
        </p:txBody>
      </p:sp>
      <p:sp>
        <p:nvSpPr>
          <p:cNvPr id="512" name="Google Shape;512;g2de253c72e2_0_104"/>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2de253c72e2_0_104"/>
          <p:cNvSpPr/>
          <p:nvPr/>
        </p:nvSpPr>
        <p:spPr>
          <a:xfrm>
            <a:off x="902825" y="1145900"/>
            <a:ext cx="4635600" cy="5156400"/>
          </a:xfrm>
          <a:prstGeom prst="roundRect">
            <a:avLst>
              <a:gd fmla="val 16667" name="adj"/>
            </a:avLst>
          </a:prstGeom>
          <a:solidFill>
            <a:srgbClr val="27818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Lato"/>
                <a:ea typeface="Lato"/>
                <a:cs typeface="Lato"/>
                <a:sym typeface="Lato"/>
              </a:rPr>
              <a:t>PROS</a:t>
            </a:r>
            <a:endParaRPr b="1" sz="3000">
              <a:solidFill>
                <a:schemeClr val="lt1"/>
              </a:solidFill>
              <a:latin typeface="Lato"/>
              <a:ea typeface="Lato"/>
              <a:cs typeface="Lato"/>
              <a:sym typeface="Lato"/>
            </a:endParaRPr>
          </a:p>
          <a:p>
            <a:pPr indent="0" lvl="0" marL="0" rtl="0" algn="ctr">
              <a:spcBef>
                <a:spcPts val="0"/>
              </a:spcBef>
              <a:spcAft>
                <a:spcPts val="0"/>
              </a:spcAft>
              <a:buNone/>
            </a:pPr>
            <a:r>
              <a:t/>
            </a:r>
            <a:endParaRPr b="1" sz="3000">
              <a:solidFill>
                <a:schemeClr val="lt1"/>
              </a:solidFill>
              <a:latin typeface="Lato"/>
              <a:ea typeface="Lato"/>
              <a:cs typeface="Lato"/>
              <a:sym typeface="Lato"/>
            </a:endParaRPr>
          </a:p>
          <a:p>
            <a:pPr indent="0" lvl="0" marL="0" rtl="0" algn="l">
              <a:spcBef>
                <a:spcPts val="0"/>
              </a:spcBef>
              <a:spcAft>
                <a:spcPts val="0"/>
              </a:spcAft>
              <a:buNone/>
            </a:pPr>
            <a:r>
              <a:t/>
            </a:r>
            <a:endParaRPr b="1" sz="3000">
              <a:solidFill>
                <a:schemeClr val="lt1"/>
              </a:solidFill>
              <a:latin typeface="Lato"/>
              <a:ea typeface="Lato"/>
              <a:cs typeface="Lato"/>
              <a:sym typeface="Lato"/>
            </a:endParaRPr>
          </a:p>
          <a:p>
            <a:pPr indent="-298450" lvl="0" marL="457200" rtl="0" algn="l">
              <a:lnSpc>
                <a:spcPct val="90000"/>
              </a:lnSpc>
              <a:spcBef>
                <a:spcPts val="1000"/>
              </a:spcBef>
              <a:spcAft>
                <a:spcPts val="0"/>
              </a:spcAft>
              <a:buClr>
                <a:schemeClr val="lt1"/>
              </a:buClr>
              <a:buSzPts val="1100"/>
              <a:buFont typeface="Lato"/>
              <a:buChar char="-"/>
            </a:pPr>
            <a:r>
              <a:rPr lang="en-US" sz="2100">
                <a:solidFill>
                  <a:schemeClr val="lt1"/>
                </a:solidFill>
                <a:latin typeface="Lato"/>
                <a:ea typeface="Lato"/>
                <a:cs typeface="Lato"/>
                <a:sym typeface="Lato"/>
              </a:rPr>
              <a:t>Good for cases where </a:t>
            </a:r>
            <a:r>
              <a:rPr b="1" lang="en-US" sz="2100">
                <a:solidFill>
                  <a:schemeClr val="lt1"/>
                </a:solidFill>
                <a:latin typeface="Lato"/>
                <a:ea typeface="Lato"/>
                <a:cs typeface="Lato"/>
                <a:sym typeface="Lato"/>
              </a:rPr>
              <a:t>time</a:t>
            </a:r>
            <a:r>
              <a:rPr lang="en-US" sz="2100">
                <a:solidFill>
                  <a:schemeClr val="lt1"/>
                </a:solidFill>
                <a:latin typeface="Lato"/>
                <a:ea typeface="Lato"/>
                <a:cs typeface="Lato"/>
                <a:sym typeface="Lato"/>
              </a:rPr>
              <a:t> inference is critical. Although further optimization is needed for real-time clinical applications.</a:t>
            </a:r>
            <a:endParaRPr sz="2100">
              <a:solidFill>
                <a:schemeClr val="lt1"/>
              </a:solidFill>
              <a:latin typeface="Lato"/>
              <a:ea typeface="Lato"/>
              <a:cs typeface="Lato"/>
              <a:sym typeface="Lato"/>
            </a:endParaRPr>
          </a:p>
          <a:p>
            <a:pPr indent="0" lvl="0" marL="457200" rtl="0" algn="l">
              <a:lnSpc>
                <a:spcPct val="90000"/>
              </a:lnSpc>
              <a:spcBef>
                <a:spcPts val="1000"/>
              </a:spcBef>
              <a:spcAft>
                <a:spcPts val="0"/>
              </a:spcAft>
              <a:buNone/>
            </a:pPr>
            <a:r>
              <a:t/>
            </a:r>
            <a:endParaRPr sz="2100">
              <a:solidFill>
                <a:schemeClr val="lt1"/>
              </a:solidFill>
              <a:latin typeface="Lato"/>
              <a:ea typeface="Lato"/>
              <a:cs typeface="Lato"/>
              <a:sym typeface="Lato"/>
            </a:endParaRPr>
          </a:p>
          <a:p>
            <a:pPr indent="-298450" lvl="0" marL="457200" rtl="0" algn="l">
              <a:lnSpc>
                <a:spcPct val="90000"/>
              </a:lnSpc>
              <a:spcBef>
                <a:spcPts val="1000"/>
              </a:spcBef>
              <a:spcAft>
                <a:spcPts val="0"/>
              </a:spcAft>
              <a:buClr>
                <a:schemeClr val="lt1"/>
              </a:buClr>
              <a:buSzPts val="1100"/>
              <a:buFont typeface="Lato"/>
              <a:buChar char="-"/>
            </a:pPr>
            <a:r>
              <a:rPr lang="en-US" sz="2100">
                <a:solidFill>
                  <a:schemeClr val="lt1"/>
                </a:solidFill>
                <a:latin typeface="Lato"/>
                <a:ea typeface="Lato"/>
                <a:cs typeface="Lato"/>
                <a:sym typeface="Lato"/>
              </a:rPr>
              <a:t>DDPMs are built upon a solid theoretical foundation.</a:t>
            </a:r>
            <a:endParaRPr sz="2100">
              <a:solidFill>
                <a:schemeClr val="lt1"/>
              </a:solidFill>
              <a:latin typeface="Lato"/>
              <a:ea typeface="Lato"/>
              <a:cs typeface="Lato"/>
              <a:sym typeface="Lato"/>
            </a:endParaRPr>
          </a:p>
        </p:txBody>
      </p:sp>
      <p:sp>
        <p:nvSpPr>
          <p:cNvPr id="514" name="Google Shape;514;g2de253c72e2_0_104"/>
          <p:cNvSpPr/>
          <p:nvPr/>
        </p:nvSpPr>
        <p:spPr>
          <a:xfrm>
            <a:off x="6718200" y="1145900"/>
            <a:ext cx="4635600" cy="5156400"/>
          </a:xfrm>
          <a:prstGeom prst="roundRect">
            <a:avLst>
              <a:gd fmla="val 16667" name="adj"/>
            </a:avLst>
          </a:prstGeom>
          <a:solidFill>
            <a:srgbClr val="27818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Lato"/>
                <a:ea typeface="Lato"/>
                <a:cs typeface="Lato"/>
                <a:sym typeface="Lato"/>
              </a:rPr>
              <a:t>CONS</a:t>
            </a:r>
            <a:endParaRPr b="1" sz="3000">
              <a:solidFill>
                <a:schemeClr val="lt1"/>
              </a:solidFill>
              <a:latin typeface="Lato"/>
              <a:ea typeface="Lato"/>
              <a:cs typeface="Lato"/>
              <a:sym typeface="Lato"/>
            </a:endParaRPr>
          </a:p>
          <a:p>
            <a:pPr indent="0" lvl="0" marL="0" rtl="0" algn="ctr">
              <a:spcBef>
                <a:spcPts val="0"/>
              </a:spcBef>
              <a:spcAft>
                <a:spcPts val="0"/>
              </a:spcAft>
              <a:buNone/>
            </a:pPr>
            <a:r>
              <a:t/>
            </a:r>
            <a:endParaRPr b="1" sz="3000">
              <a:solidFill>
                <a:schemeClr val="lt1"/>
              </a:solidFill>
              <a:latin typeface="Lato"/>
              <a:ea typeface="Lato"/>
              <a:cs typeface="Lato"/>
              <a:sym typeface="Lato"/>
            </a:endParaRPr>
          </a:p>
          <a:p>
            <a:pPr indent="0" lvl="0" marL="0" rtl="0" algn="ctr">
              <a:spcBef>
                <a:spcPts val="0"/>
              </a:spcBef>
              <a:spcAft>
                <a:spcPts val="0"/>
              </a:spcAft>
              <a:buNone/>
            </a:pPr>
            <a:r>
              <a:t/>
            </a:r>
            <a:endParaRPr b="1" sz="3000">
              <a:solidFill>
                <a:schemeClr val="lt1"/>
              </a:solidFill>
              <a:latin typeface="Lato"/>
              <a:ea typeface="Lato"/>
              <a:cs typeface="Lato"/>
              <a:sym typeface="Lato"/>
            </a:endParaRPr>
          </a:p>
          <a:p>
            <a:pPr indent="-298450" lvl="0" marL="457200" rtl="0" algn="l">
              <a:lnSpc>
                <a:spcPct val="90000"/>
              </a:lnSpc>
              <a:spcBef>
                <a:spcPts val="1000"/>
              </a:spcBef>
              <a:spcAft>
                <a:spcPts val="0"/>
              </a:spcAft>
              <a:buClr>
                <a:schemeClr val="lt1"/>
              </a:buClr>
              <a:buSzPts val="1100"/>
              <a:buFont typeface="Lato"/>
              <a:buChar char="-"/>
            </a:pPr>
            <a:r>
              <a:rPr lang="en-US" sz="2100">
                <a:solidFill>
                  <a:schemeClr val="lt1"/>
                </a:solidFill>
                <a:latin typeface="Lato"/>
                <a:ea typeface="Lato"/>
                <a:cs typeface="Lato"/>
                <a:sym typeface="Lato"/>
              </a:rPr>
              <a:t>Although competitive results, they are not state-of-the-art.</a:t>
            </a:r>
            <a:endParaRPr sz="2100">
              <a:solidFill>
                <a:schemeClr val="lt1"/>
              </a:solidFill>
              <a:latin typeface="Lato"/>
              <a:ea typeface="Lato"/>
              <a:cs typeface="Lato"/>
              <a:sym typeface="Lato"/>
            </a:endParaRPr>
          </a:p>
          <a:p>
            <a:pPr indent="0" lvl="0" marL="457200" rtl="0" algn="l">
              <a:lnSpc>
                <a:spcPct val="90000"/>
              </a:lnSpc>
              <a:spcBef>
                <a:spcPts val="1000"/>
              </a:spcBef>
              <a:spcAft>
                <a:spcPts val="0"/>
              </a:spcAft>
              <a:buNone/>
            </a:pPr>
            <a:r>
              <a:t/>
            </a:r>
            <a:endParaRPr sz="2100">
              <a:solidFill>
                <a:schemeClr val="lt1"/>
              </a:solidFill>
              <a:latin typeface="Lato"/>
              <a:ea typeface="Lato"/>
              <a:cs typeface="Lato"/>
              <a:sym typeface="Lato"/>
            </a:endParaRPr>
          </a:p>
          <a:p>
            <a:pPr indent="-298450" lvl="0" marL="457200" rtl="0" algn="l">
              <a:lnSpc>
                <a:spcPct val="90000"/>
              </a:lnSpc>
              <a:spcBef>
                <a:spcPts val="1000"/>
              </a:spcBef>
              <a:spcAft>
                <a:spcPts val="0"/>
              </a:spcAft>
              <a:buClr>
                <a:schemeClr val="lt1"/>
              </a:buClr>
              <a:buSzPts val="1100"/>
              <a:buFont typeface="Lato"/>
              <a:buChar char="-"/>
            </a:pPr>
            <a:r>
              <a:rPr lang="en-US" sz="2100">
                <a:solidFill>
                  <a:schemeClr val="lt1"/>
                </a:solidFill>
                <a:latin typeface="Lato"/>
                <a:ea typeface="Lato"/>
                <a:cs typeface="Lato"/>
                <a:sym typeface="Lato"/>
              </a:rPr>
              <a:t>The paper lacks detailed explanation of the model and the methodology.</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b="1" sz="30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de71c09467_0_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21" name="Google Shape;521;g2de71c09467_0_16"/>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522" name="Google Shape;522;g2de71c09467_0_16"/>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523" name="Google Shape;523;g2de71c09467_0_16"/>
          <p:cNvSpPr txBox="1"/>
          <p:nvPr/>
        </p:nvSpPr>
        <p:spPr>
          <a:xfrm>
            <a:off x="900000" y="97200"/>
            <a:ext cx="62211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US" sz="1200">
                <a:latin typeface="Lato Light"/>
                <a:ea typeface="Lato Light"/>
                <a:cs typeface="Lato Light"/>
                <a:sym typeface="Lato Light"/>
              </a:rPr>
              <a:t>REFERENCES</a:t>
            </a:r>
            <a:endParaRPr sz="1200">
              <a:latin typeface="Lato Light"/>
              <a:ea typeface="Lato Light"/>
              <a:cs typeface="Lato Light"/>
              <a:sym typeface="Lato Light"/>
            </a:endParaRPr>
          </a:p>
          <a:p>
            <a:pPr indent="0" lvl="0" marL="0" marR="0" rtl="0" algn="l">
              <a:lnSpc>
                <a:spcPct val="115000"/>
              </a:lnSpc>
              <a:spcBef>
                <a:spcPts val="0"/>
              </a:spcBef>
              <a:spcAft>
                <a:spcPts val="0"/>
              </a:spcAft>
              <a:buNone/>
            </a:pPr>
            <a:r>
              <a:t/>
            </a:r>
            <a:endParaRPr b="1" i="0" sz="1200" u="none" cap="none" strike="noStrike">
              <a:solidFill>
                <a:srgbClr val="000000"/>
              </a:solidFill>
              <a:latin typeface="Lato"/>
              <a:ea typeface="Lato"/>
              <a:cs typeface="Lato"/>
              <a:sym typeface="Lato"/>
            </a:endParaRPr>
          </a:p>
        </p:txBody>
      </p:sp>
      <p:sp>
        <p:nvSpPr>
          <p:cNvPr id="524" name="Google Shape;524;g2de71c09467_0_16"/>
          <p:cNvSpPr/>
          <p:nvPr/>
        </p:nvSpPr>
        <p:spPr>
          <a:xfrm>
            <a:off x="739800" y="-1800"/>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2de71c09467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sz="2400"/>
              <a:t>Paper</a:t>
            </a:r>
            <a:r>
              <a:rPr lang="en-US"/>
              <a:t>: </a:t>
            </a:r>
            <a:r>
              <a:rPr lang="en-US" sz="1600" u="sng">
                <a:solidFill>
                  <a:schemeClr val="hlink"/>
                </a:solidFill>
                <a:hlinkClick r:id="rId3"/>
              </a:rPr>
              <a:t>https://arxiv.org/pdf/2206.03461</a:t>
            </a:r>
            <a:endParaRPr sz="1600"/>
          </a:p>
          <a:p>
            <a:pPr indent="-342900" lvl="0" marL="457200" rtl="0" algn="l">
              <a:spcBef>
                <a:spcPts val="0"/>
              </a:spcBef>
              <a:spcAft>
                <a:spcPts val="0"/>
              </a:spcAft>
              <a:buSzPts val="1800"/>
              <a:buChar char="-"/>
            </a:pPr>
            <a:r>
              <a:rPr lang="en-US" sz="2400"/>
              <a:t>VQ-VAE:</a:t>
            </a:r>
            <a:r>
              <a:rPr lang="en-US"/>
              <a:t> </a:t>
            </a:r>
            <a:r>
              <a:rPr lang="en-US" sz="1400" u="sng">
                <a:solidFill>
                  <a:schemeClr val="hlink"/>
                </a:solidFill>
                <a:hlinkClick r:id="rId4"/>
              </a:rPr>
              <a:t>https://shashank7-iitd.medium.com/understanding-vector-quantized-variational-autoencoders-vq-vae-323d710a888a</a:t>
            </a:r>
            <a:endParaRPr sz="1400"/>
          </a:p>
          <a:p>
            <a:pPr indent="-342900" lvl="0" marL="457200" rtl="0" algn="l">
              <a:spcBef>
                <a:spcPts val="0"/>
              </a:spcBef>
              <a:spcAft>
                <a:spcPts val="0"/>
              </a:spcAft>
              <a:buSzPts val="1800"/>
              <a:buChar char="-"/>
            </a:pPr>
            <a:r>
              <a:rPr lang="en-US" sz="2400"/>
              <a:t>DDPM:</a:t>
            </a:r>
            <a:endParaRPr sz="2400"/>
          </a:p>
          <a:p>
            <a:pPr indent="-317500" lvl="1" marL="914400" rtl="0" algn="l">
              <a:spcBef>
                <a:spcPts val="0"/>
              </a:spcBef>
              <a:spcAft>
                <a:spcPts val="0"/>
              </a:spcAft>
              <a:buSzPts val="1400"/>
              <a:buChar char="-"/>
            </a:pPr>
            <a:r>
              <a:rPr lang="en-US" sz="1400" u="sng">
                <a:solidFill>
                  <a:schemeClr val="hlink"/>
                </a:solidFill>
                <a:hlinkClick r:id="rId5"/>
              </a:rPr>
              <a:t>https://medium.com/@gitau_am/a-friendly-introduction-to-denoising-diffusion-probabilistic-models-cc76b8abef25</a:t>
            </a:r>
            <a:endParaRPr sz="1400"/>
          </a:p>
          <a:p>
            <a:pPr indent="-317500" lvl="1" marL="914400" rtl="0" algn="l">
              <a:spcBef>
                <a:spcPts val="0"/>
              </a:spcBef>
              <a:spcAft>
                <a:spcPts val="0"/>
              </a:spcAft>
              <a:buSzPts val="1400"/>
              <a:buChar char="-"/>
            </a:pPr>
            <a:r>
              <a:rPr lang="en-US" sz="1400" u="sng">
                <a:solidFill>
                  <a:schemeClr val="hlink"/>
                </a:solidFill>
                <a:hlinkClick r:id="rId6"/>
              </a:rPr>
              <a:t>https://dmytro-kuzmenko.medium.com/diffusion-model-pathway-chapter-i-denoising-diffusion-probabilistic-models-5012fc615b8b</a:t>
            </a:r>
            <a:endParaRPr sz="1400"/>
          </a:p>
          <a:p>
            <a:pPr indent="-317500" lvl="1" marL="914400" rtl="0" algn="l">
              <a:spcBef>
                <a:spcPts val="0"/>
              </a:spcBef>
              <a:spcAft>
                <a:spcPts val="0"/>
              </a:spcAft>
              <a:buSzPts val="1400"/>
              <a:buChar char="-"/>
            </a:pPr>
            <a:r>
              <a:rPr lang="en-US" sz="1400" u="sng">
                <a:solidFill>
                  <a:schemeClr val="hlink"/>
                </a:solidFill>
                <a:hlinkClick r:id="rId7"/>
              </a:rPr>
              <a:t>https://medium.com/@deep_space/navigating-ddpms-a-closer-look-at-denoising-diffusion-probabilistic-models-a55f74d5227a</a:t>
            </a:r>
            <a:endParaRPr sz="1400"/>
          </a:p>
          <a:p>
            <a:pPr indent="0" lvl="0" marL="914400" rtl="0" algn="l">
              <a:spcBef>
                <a:spcPts val="1000"/>
              </a:spcBef>
              <a:spcAft>
                <a:spcPts val="0"/>
              </a:spcAft>
              <a:buNone/>
            </a:pPr>
            <a:r>
              <a:t/>
            </a:r>
            <a:endParaRPr sz="1400"/>
          </a:p>
          <a:p>
            <a:pPr indent="0" lvl="0" marL="0" rtl="0" algn="l">
              <a:spcBef>
                <a:spcPts val="1000"/>
              </a:spcBef>
              <a:spcAft>
                <a:spcPts val="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descr="Un hombre sentado frente a una computadora&#10;&#10;Descripción generada automáticamente con confianza media" id="531" name="Google Shape;531;p3"/>
          <p:cNvPicPr preferRelativeResize="0"/>
          <p:nvPr/>
        </p:nvPicPr>
        <p:blipFill rotWithShape="1">
          <a:blip r:embed="rId3">
            <a:alphaModFix/>
          </a:blip>
          <a:srcRect b="15413" l="0" r="0" t="0"/>
          <a:stretch/>
        </p:blipFill>
        <p:spPr>
          <a:xfrm>
            <a:off x="20" y="10"/>
            <a:ext cx="12191980" cy="6857990"/>
          </a:xfrm>
          <a:prstGeom prst="rect">
            <a:avLst/>
          </a:prstGeom>
          <a:noFill/>
          <a:ln>
            <a:noFill/>
          </a:ln>
        </p:spPr>
      </p:pic>
      <p:pic>
        <p:nvPicPr>
          <p:cNvPr descr="Texto&#10;&#10;Descripción generada automáticamente" id="532" name="Google Shape;532;p3"/>
          <p:cNvPicPr preferRelativeResize="0"/>
          <p:nvPr/>
        </p:nvPicPr>
        <p:blipFill rotWithShape="1">
          <a:blip r:embed="rId4">
            <a:alphaModFix/>
          </a:blip>
          <a:srcRect b="0" l="0" r="0" t="0"/>
          <a:stretch/>
        </p:blipFill>
        <p:spPr>
          <a:xfrm>
            <a:off x="3820414" y="4932260"/>
            <a:ext cx="1887220" cy="566166"/>
          </a:xfrm>
          <a:prstGeom prst="rect">
            <a:avLst/>
          </a:prstGeom>
          <a:noFill/>
          <a:ln>
            <a:noFill/>
          </a:ln>
        </p:spPr>
      </p:pic>
      <p:sp>
        <p:nvSpPr>
          <p:cNvPr id="533" name="Google Shape;53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4" name="Google Shape;534;p3"/>
          <p:cNvSpPr txBox="1"/>
          <p:nvPr>
            <p:ph type="ctrTitle"/>
          </p:nvPr>
        </p:nvSpPr>
        <p:spPr>
          <a:xfrm>
            <a:off x="3107800" y="5937825"/>
            <a:ext cx="6025500" cy="729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lang="en-US" sz="4800">
                <a:solidFill>
                  <a:schemeClr val="lt1"/>
                </a:solidFill>
              </a:rPr>
              <a:t>Data Science for Health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de253c72e2_0_0"/>
          <p:cNvSpPr txBox="1"/>
          <p:nvPr>
            <p:ph idx="1" type="body"/>
          </p:nvPr>
        </p:nvSpPr>
        <p:spPr>
          <a:xfrm>
            <a:off x="833850" y="1053025"/>
            <a:ext cx="10959300" cy="1615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latin typeface="Lato"/>
                <a:ea typeface="Lato"/>
                <a:cs typeface="Lato"/>
                <a:sym typeface="Lato"/>
              </a:rPr>
              <a:t>Goal: </a:t>
            </a:r>
            <a:r>
              <a:rPr b="1" lang="en-US" sz="2000">
                <a:latin typeface="Lato"/>
                <a:ea typeface="Lato"/>
                <a:cs typeface="Lato"/>
                <a:sym typeface="Lato"/>
              </a:rPr>
              <a:t>Segmentation of lesions in neuroimaging</a:t>
            </a:r>
            <a:r>
              <a:rPr lang="en-US" sz="2000">
                <a:latin typeface="Lato"/>
                <a:ea typeface="Lato"/>
                <a:cs typeface="Lato"/>
                <a:sym typeface="Lato"/>
              </a:rPr>
              <a:t> for diagnosis, prognosis, and treatment selection.</a:t>
            </a:r>
            <a:endParaRPr sz="20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1000"/>
              </a:spcBef>
              <a:spcAft>
                <a:spcPts val="0"/>
              </a:spcAft>
              <a:buNone/>
            </a:pPr>
            <a:r>
              <a:rPr lang="en-US" sz="2000">
                <a:latin typeface="Lato"/>
                <a:ea typeface="Lato"/>
                <a:cs typeface="Lato"/>
                <a:sym typeface="Lato"/>
              </a:rPr>
              <a:t>How can segmentation be performed?</a:t>
            </a:r>
            <a:endParaRPr>
              <a:latin typeface="Lato"/>
              <a:ea typeface="Lato"/>
              <a:cs typeface="Lato"/>
              <a:sym typeface="Lato"/>
            </a:endParaRPr>
          </a:p>
        </p:txBody>
      </p:sp>
      <p:sp>
        <p:nvSpPr>
          <p:cNvPr id="123" name="Google Shape;123;g2de253c72e2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latin typeface="Lato"/>
                <a:ea typeface="Lato"/>
                <a:cs typeface="Lato"/>
                <a:sym typeface="Lato"/>
              </a:rPr>
              <a:t>‹#›</a:t>
            </a:fld>
            <a:endParaRPr>
              <a:latin typeface="Lato"/>
              <a:ea typeface="Lato"/>
              <a:cs typeface="Lato"/>
              <a:sym typeface="Lato"/>
            </a:endParaRPr>
          </a:p>
        </p:txBody>
      </p:sp>
      <p:sp>
        <p:nvSpPr>
          <p:cNvPr id="124" name="Google Shape;124;g2de253c72e2_0_0"/>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125" name="Google Shape;125;g2de253c72e2_0_0"/>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126" name="Google Shape;126;g2de253c72e2_0_0"/>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INTRODUCTION TO THE PROBLEM</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Motivation</a:t>
            </a:r>
            <a:endParaRPr b="1" i="0" sz="1200" u="none" cap="none" strike="noStrike">
              <a:solidFill>
                <a:srgbClr val="000000"/>
              </a:solidFill>
              <a:latin typeface="Lato"/>
              <a:ea typeface="Lato"/>
              <a:cs typeface="Lato"/>
              <a:sym typeface="Lato"/>
            </a:endParaRPr>
          </a:p>
        </p:txBody>
      </p:sp>
      <p:sp>
        <p:nvSpPr>
          <p:cNvPr id="127" name="Google Shape;127;g2de253c72e2_0_0"/>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de253c72e2_0_0"/>
          <p:cNvSpPr/>
          <p:nvPr/>
        </p:nvSpPr>
        <p:spPr>
          <a:xfrm>
            <a:off x="90000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29" name="Google Shape;129;g2de253c72e2_0_0"/>
          <p:cNvSpPr/>
          <p:nvPr/>
        </p:nvSpPr>
        <p:spPr>
          <a:xfrm>
            <a:off x="45928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30" name="Google Shape;130;g2de253c72e2_0_0"/>
          <p:cNvSpPr/>
          <p:nvPr/>
        </p:nvSpPr>
        <p:spPr>
          <a:xfrm>
            <a:off x="83431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31" name="Google Shape;131;g2de253c72e2_0_0"/>
          <p:cNvSpPr txBox="1"/>
          <p:nvPr/>
        </p:nvSpPr>
        <p:spPr>
          <a:xfrm>
            <a:off x="1288950" y="4195475"/>
            <a:ext cx="2108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Lato"/>
                <a:ea typeface="Lato"/>
                <a:cs typeface="Lato"/>
                <a:sym typeface="Lato"/>
              </a:rPr>
              <a:t>By hand</a:t>
            </a:r>
            <a:endParaRPr b="1" sz="2000">
              <a:solidFill>
                <a:schemeClr val="dk1"/>
              </a:solidFill>
              <a:latin typeface="Lato"/>
              <a:ea typeface="Lato"/>
              <a:cs typeface="Lato"/>
              <a:sym typeface="Lato"/>
            </a:endParaRPr>
          </a:p>
        </p:txBody>
      </p:sp>
      <p:sp>
        <p:nvSpPr>
          <p:cNvPr id="132" name="Google Shape;132;g2de253c72e2_0_0"/>
          <p:cNvSpPr txBox="1"/>
          <p:nvPr/>
        </p:nvSpPr>
        <p:spPr>
          <a:xfrm>
            <a:off x="5037450" y="3800525"/>
            <a:ext cx="2108400" cy="1155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Autoregressive models (transformers)</a:t>
            </a:r>
            <a:endParaRPr b="1" sz="2000">
              <a:solidFill>
                <a:schemeClr val="dk1"/>
              </a:solidFill>
              <a:latin typeface="Lato"/>
              <a:ea typeface="Lato"/>
              <a:cs typeface="Lato"/>
              <a:sym typeface="Lato"/>
            </a:endParaRPr>
          </a:p>
        </p:txBody>
      </p:sp>
      <p:sp>
        <p:nvSpPr>
          <p:cNvPr id="133" name="Google Shape;133;g2de253c72e2_0_0"/>
          <p:cNvSpPr txBox="1"/>
          <p:nvPr/>
        </p:nvSpPr>
        <p:spPr>
          <a:xfrm>
            <a:off x="8512350" y="3734825"/>
            <a:ext cx="2667900" cy="1286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Denoising diffusion probabilistic models (DDPM or diffusion models)</a:t>
            </a:r>
            <a:endParaRPr b="1" sz="28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de409d55b3_0_6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0" name="Google Shape;140;g2de409d55b3_0_66"/>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141" name="Google Shape;141;g2de409d55b3_0_66"/>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142" name="Google Shape;142;g2de409d55b3_0_66"/>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INTRODUCTION TO THE PROBLEM</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Motivation and limitations</a:t>
            </a:r>
            <a:endParaRPr b="1" i="0" sz="1200" u="none" cap="none" strike="noStrike">
              <a:solidFill>
                <a:srgbClr val="000000"/>
              </a:solidFill>
              <a:latin typeface="Lato"/>
              <a:ea typeface="Lato"/>
              <a:cs typeface="Lato"/>
              <a:sym typeface="Lato"/>
            </a:endParaRPr>
          </a:p>
        </p:txBody>
      </p:sp>
      <p:sp>
        <p:nvSpPr>
          <p:cNvPr id="143" name="Google Shape;143;g2de409d55b3_0_66"/>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2de409d55b3_0_66"/>
          <p:cNvSpPr/>
          <p:nvPr/>
        </p:nvSpPr>
        <p:spPr>
          <a:xfrm>
            <a:off x="90000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355600" lvl="0" marL="457200" rtl="0" algn="l">
              <a:lnSpc>
                <a:spcPct val="90000"/>
              </a:lnSpc>
              <a:spcBef>
                <a:spcPts val="1000"/>
              </a:spcBef>
              <a:spcAft>
                <a:spcPts val="0"/>
              </a:spcAft>
              <a:buClr>
                <a:schemeClr val="dk1"/>
              </a:buClr>
              <a:buSzPts val="2000"/>
              <a:buFont typeface="Lato Light"/>
              <a:buChar char="-"/>
            </a:pPr>
            <a:r>
              <a:rPr lang="en-US" sz="2000">
                <a:solidFill>
                  <a:schemeClr val="dk1"/>
                </a:solidFill>
                <a:latin typeface="Lato Light"/>
                <a:ea typeface="Lato Light"/>
                <a:cs typeface="Lato Light"/>
                <a:sym typeface="Lato Light"/>
              </a:rPr>
              <a:t>time-consuming</a:t>
            </a:r>
            <a:endParaRPr sz="2000">
              <a:solidFill>
                <a:schemeClr val="dk1"/>
              </a:solidFill>
              <a:latin typeface="Lato Light"/>
              <a:ea typeface="Lato Light"/>
              <a:cs typeface="Lato Light"/>
              <a:sym typeface="Lato Light"/>
            </a:endParaRPr>
          </a:p>
          <a:p>
            <a:pPr indent="0" lvl="0" marL="0" rtl="0" algn="l">
              <a:lnSpc>
                <a:spcPct val="90000"/>
              </a:lnSpc>
              <a:spcBef>
                <a:spcPts val="1000"/>
              </a:spcBef>
              <a:spcAft>
                <a:spcPts val="0"/>
              </a:spcAft>
              <a:buNone/>
            </a:pPr>
            <a:r>
              <a:t/>
            </a:r>
            <a:endParaRPr sz="2000">
              <a:solidFill>
                <a:schemeClr val="dk1"/>
              </a:solidFill>
              <a:latin typeface="Lato Light"/>
              <a:ea typeface="Lato Light"/>
              <a:cs typeface="Lato Light"/>
              <a:sym typeface="Lato Light"/>
            </a:endParaRPr>
          </a:p>
          <a:p>
            <a:pPr indent="-355600" lvl="0" marL="457200" rtl="0" algn="l">
              <a:lnSpc>
                <a:spcPct val="90000"/>
              </a:lnSpc>
              <a:spcBef>
                <a:spcPts val="1000"/>
              </a:spcBef>
              <a:spcAft>
                <a:spcPts val="0"/>
              </a:spcAft>
              <a:buClr>
                <a:schemeClr val="dk1"/>
              </a:buClr>
              <a:buSzPts val="2000"/>
              <a:buFont typeface="Lato Light"/>
              <a:buChar char="-"/>
            </a:pPr>
            <a:r>
              <a:rPr lang="en-US" sz="2000">
                <a:solidFill>
                  <a:schemeClr val="dk1"/>
                </a:solidFill>
                <a:latin typeface="Lato Light"/>
                <a:ea typeface="Lato Light"/>
                <a:cs typeface="Lato Light"/>
                <a:sym typeface="Lato Light"/>
              </a:rPr>
              <a:t>dependent on human expertise</a:t>
            </a:r>
            <a:endParaRPr sz="2000">
              <a:solidFill>
                <a:schemeClr val="dk1"/>
              </a:solidFill>
              <a:latin typeface="Lato Light"/>
              <a:ea typeface="Lato Light"/>
              <a:cs typeface="Lato Light"/>
              <a:sym typeface="Lato Light"/>
            </a:endParaRPr>
          </a:p>
        </p:txBody>
      </p:sp>
      <p:sp>
        <p:nvSpPr>
          <p:cNvPr id="145" name="Google Shape;145;g2de409d55b3_0_66"/>
          <p:cNvSpPr/>
          <p:nvPr/>
        </p:nvSpPr>
        <p:spPr>
          <a:xfrm>
            <a:off x="45928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46" name="Google Shape;146;g2de409d55b3_0_66"/>
          <p:cNvSpPr/>
          <p:nvPr/>
        </p:nvSpPr>
        <p:spPr>
          <a:xfrm>
            <a:off x="83431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47" name="Google Shape;147;g2de409d55b3_0_66"/>
          <p:cNvSpPr txBox="1"/>
          <p:nvPr/>
        </p:nvSpPr>
        <p:spPr>
          <a:xfrm>
            <a:off x="1331850" y="2391725"/>
            <a:ext cx="2108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Lato"/>
                <a:ea typeface="Lato"/>
                <a:cs typeface="Lato"/>
                <a:sym typeface="Lato"/>
              </a:rPr>
              <a:t>By hand</a:t>
            </a:r>
            <a:endParaRPr b="1" sz="2000">
              <a:solidFill>
                <a:schemeClr val="dk1"/>
              </a:solidFill>
              <a:latin typeface="Lato"/>
              <a:ea typeface="Lato"/>
              <a:cs typeface="Lato"/>
              <a:sym typeface="Lato"/>
            </a:endParaRPr>
          </a:p>
        </p:txBody>
      </p:sp>
      <p:sp>
        <p:nvSpPr>
          <p:cNvPr id="148" name="Google Shape;148;g2de409d55b3_0_66"/>
          <p:cNvSpPr txBox="1"/>
          <p:nvPr/>
        </p:nvSpPr>
        <p:spPr>
          <a:xfrm>
            <a:off x="5037450" y="3800525"/>
            <a:ext cx="2108400" cy="1155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Autoregressive models (transformers)</a:t>
            </a:r>
            <a:endParaRPr b="1" sz="2000">
              <a:solidFill>
                <a:schemeClr val="dk1"/>
              </a:solidFill>
              <a:latin typeface="Lato"/>
              <a:ea typeface="Lato"/>
              <a:cs typeface="Lato"/>
              <a:sym typeface="Lato"/>
            </a:endParaRPr>
          </a:p>
        </p:txBody>
      </p:sp>
      <p:sp>
        <p:nvSpPr>
          <p:cNvPr id="149" name="Google Shape;149;g2de409d55b3_0_66"/>
          <p:cNvSpPr txBox="1"/>
          <p:nvPr/>
        </p:nvSpPr>
        <p:spPr>
          <a:xfrm>
            <a:off x="8512350" y="3734825"/>
            <a:ext cx="2667900" cy="1286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Denoising diffusion probabilistic models (DDPM or diffusion models)</a:t>
            </a:r>
            <a:endParaRPr b="1" sz="2800">
              <a:solidFill>
                <a:schemeClr val="dk1"/>
              </a:solidFill>
              <a:latin typeface="Lato"/>
              <a:ea typeface="Lato"/>
              <a:cs typeface="Lato"/>
              <a:sym typeface="Lato"/>
            </a:endParaRPr>
          </a:p>
        </p:txBody>
      </p:sp>
      <p:sp>
        <p:nvSpPr>
          <p:cNvPr id="150" name="Google Shape;150;g2de409d55b3_0_66"/>
          <p:cNvSpPr txBox="1"/>
          <p:nvPr>
            <p:ph idx="1" type="body"/>
          </p:nvPr>
        </p:nvSpPr>
        <p:spPr>
          <a:xfrm>
            <a:off x="833850" y="1053025"/>
            <a:ext cx="10959300" cy="1155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latin typeface="Lato"/>
                <a:ea typeface="Lato"/>
                <a:cs typeface="Lato"/>
                <a:sym typeface="Lato"/>
              </a:rPr>
              <a:t>Goal: </a:t>
            </a:r>
            <a:r>
              <a:rPr b="1" lang="en-US" sz="2000">
                <a:latin typeface="Lato"/>
                <a:ea typeface="Lato"/>
                <a:cs typeface="Lato"/>
                <a:sym typeface="Lato"/>
              </a:rPr>
              <a:t>Segmentation of lesions in neuroimaging</a:t>
            </a:r>
            <a:r>
              <a:rPr lang="en-US" sz="2000">
                <a:latin typeface="Lato"/>
                <a:ea typeface="Lato"/>
                <a:cs typeface="Lato"/>
                <a:sym typeface="Lato"/>
              </a:rPr>
              <a:t> for diagnosis, prognosis, and treatment selection.</a:t>
            </a:r>
            <a:endParaRPr sz="20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1000"/>
              </a:spcBef>
              <a:spcAft>
                <a:spcPts val="0"/>
              </a:spcAft>
              <a:buNone/>
            </a:pPr>
            <a:r>
              <a:rPr lang="en-US" sz="2000">
                <a:latin typeface="Lato"/>
                <a:ea typeface="Lato"/>
                <a:cs typeface="Lato"/>
                <a:sym typeface="Lato"/>
              </a:rPr>
              <a:t>How can segmentation be performed?</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de409d55b3_0_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7" name="Google Shape;157;g2de409d55b3_0_32"/>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158" name="Google Shape;158;g2de409d55b3_0_32"/>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159" name="Google Shape;159;g2de409d55b3_0_32"/>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INTRODUCTION TO THE PROBLEM</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Motivation and limitations</a:t>
            </a:r>
            <a:endParaRPr b="1" i="0" sz="1200" u="none" cap="none" strike="noStrike">
              <a:solidFill>
                <a:srgbClr val="000000"/>
              </a:solidFill>
              <a:latin typeface="Lato"/>
              <a:ea typeface="Lato"/>
              <a:cs typeface="Lato"/>
              <a:sym typeface="Lato"/>
            </a:endParaRPr>
          </a:p>
        </p:txBody>
      </p:sp>
      <p:sp>
        <p:nvSpPr>
          <p:cNvPr id="160" name="Google Shape;160;g2de409d55b3_0_32"/>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de409d55b3_0_32"/>
          <p:cNvSpPr/>
          <p:nvPr/>
        </p:nvSpPr>
        <p:spPr>
          <a:xfrm>
            <a:off x="45928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rPr lang="en-US" sz="1600">
                <a:solidFill>
                  <a:schemeClr val="dk1"/>
                </a:solidFill>
                <a:latin typeface="Lato Light"/>
                <a:ea typeface="Lato Light"/>
                <a:cs typeface="Lato Light"/>
                <a:sym typeface="Lato Light"/>
              </a:rPr>
              <a:t>Learn the probability density function of normal data -&gt; </a:t>
            </a:r>
            <a:r>
              <a:rPr b="1" lang="en-US" sz="1600">
                <a:solidFill>
                  <a:schemeClr val="accent1"/>
                </a:solidFill>
                <a:latin typeface="Lato"/>
                <a:ea typeface="Lato"/>
                <a:cs typeface="Lato"/>
                <a:sym typeface="Lato"/>
              </a:rPr>
              <a:t>highlight deviations</a:t>
            </a:r>
            <a:endParaRPr b="1" sz="1600">
              <a:solidFill>
                <a:schemeClr val="accent1"/>
              </a:solidFill>
              <a:latin typeface="Lato"/>
              <a:ea typeface="Lato"/>
              <a:cs typeface="Lato"/>
              <a:sym typeface="Lato"/>
            </a:endParaRPr>
          </a:p>
          <a:p>
            <a:pPr indent="0" lvl="0" marL="0" marR="0" rtl="0" algn="l">
              <a:lnSpc>
                <a:spcPct val="90000"/>
              </a:lnSpc>
              <a:spcBef>
                <a:spcPts val="1000"/>
              </a:spcBef>
              <a:spcAft>
                <a:spcPts val="0"/>
              </a:spcAft>
              <a:buNone/>
            </a:pPr>
            <a:r>
              <a:rPr lang="en-US" sz="1600">
                <a:solidFill>
                  <a:schemeClr val="dk1"/>
                </a:solidFill>
                <a:latin typeface="Lato Light"/>
                <a:ea typeface="Lato Light"/>
                <a:cs typeface="Lato Light"/>
                <a:sym typeface="Lato Light"/>
              </a:rPr>
              <a:t>Factorize the joint distribution of pixel intensities as a product of the conditional distributions -&gt; </a:t>
            </a:r>
            <a:r>
              <a:rPr b="1" lang="en-US" sz="1600">
                <a:solidFill>
                  <a:schemeClr val="accent1"/>
                </a:solidFill>
                <a:latin typeface="Lato"/>
                <a:ea typeface="Lato"/>
                <a:cs typeface="Lato"/>
                <a:sym typeface="Lato"/>
              </a:rPr>
              <a:t>can track likelihood</a:t>
            </a:r>
            <a:endParaRPr b="1" sz="1600">
              <a:solidFill>
                <a:schemeClr val="accent1"/>
              </a:solidFill>
              <a:latin typeface="Lato"/>
              <a:ea typeface="Lato"/>
              <a:cs typeface="Lato"/>
              <a:sym typeface="Lato"/>
            </a:endParaRPr>
          </a:p>
          <a:p>
            <a:pPr indent="0" lvl="0" marL="0" marR="0" rtl="0" algn="l">
              <a:lnSpc>
                <a:spcPct val="90000"/>
              </a:lnSpc>
              <a:spcBef>
                <a:spcPts val="1000"/>
              </a:spcBef>
              <a:spcAft>
                <a:spcPts val="0"/>
              </a:spcAft>
              <a:buNone/>
            </a:pPr>
            <a:r>
              <a:rPr lang="en-US" sz="1600">
                <a:solidFill>
                  <a:schemeClr val="dk1"/>
                </a:solidFill>
                <a:latin typeface="Lato Light"/>
                <a:ea typeface="Lato Light"/>
                <a:cs typeface="Lato Light"/>
                <a:sym typeface="Lato Light"/>
              </a:rPr>
              <a:t>Transformers: attention mechanisms</a:t>
            </a:r>
            <a:endParaRPr sz="1600">
              <a:solidFill>
                <a:schemeClr val="dk1"/>
              </a:solidFill>
              <a:latin typeface="Lato Light"/>
              <a:ea typeface="Lato Light"/>
              <a:cs typeface="Lato Light"/>
              <a:sym typeface="Lato Light"/>
            </a:endParaRPr>
          </a:p>
        </p:txBody>
      </p:sp>
      <p:sp>
        <p:nvSpPr>
          <p:cNvPr id="162" name="Google Shape;162;g2de409d55b3_0_32"/>
          <p:cNvSpPr txBox="1"/>
          <p:nvPr/>
        </p:nvSpPr>
        <p:spPr>
          <a:xfrm>
            <a:off x="4793675" y="2391725"/>
            <a:ext cx="2667900" cy="365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1900">
                <a:solidFill>
                  <a:schemeClr val="dk1"/>
                </a:solidFill>
                <a:latin typeface="Lato"/>
                <a:ea typeface="Lato"/>
                <a:cs typeface="Lato"/>
                <a:sym typeface="Lato"/>
              </a:rPr>
              <a:t>Autoregressive models (transformers)</a:t>
            </a:r>
            <a:endParaRPr b="1" sz="1900">
              <a:solidFill>
                <a:schemeClr val="dk1"/>
              </a:solidFill>
              <a:latin typeface="Lato"/>
              <a:ea typeface="Lato"/>
              <a:cs typeface="Lato"/>
              <a:sym typeface="Lato"/>
            </a:endParaRPr>
          </a:p>
        </p:txBody>
      </p:sp>
      <p:pic>
        <p:nvPicPr>
          <p:cNvPr id="163" name="Google Shape;163;g2de409d55b3_0_32"/>
          <p:cNvPicPr preferRelativeResize="0"/>
          <p:nvPr/>
        </p:nvPicPr>
        <p:blipFill>
          <a:blip r:embed="rId3">
            <a:alphaModFix/>
          </a:blip>
          <a:stretch>
            <a:fillRect/>
          </a:stretch>
        </p:blipFill>
        <p:spPr>
          <a:xfrm>
            <a:off x="5376300" y="5812825"/>
            <a:ext cx="1430700" cy="543525"/>
          </a:xfrm>
          <a:prstGeom prst="rect">
            <a:avLst/>
          </a:prstGeom>
          <a:noFill/>
          <a:ln>
            <a:noFill/>
          </a:ln>
        </p:spPr>
      </p:pic>
      <p:sp>
        <p:nvSpPr>
          <p:cNvPr id="164" name="Google Shape;164;g2de409d55b3_0_32"/>
          <p:cNvSpPr/>
          <p:nvPr/>
        </p:nvSpPr>
        <p:spPr>
          <a:xfrm>
            <a:off x="83431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65" name="Google Shape;165;g2de409d55b3_0_32"/>
          <p:cNvSpPr txBox="1"/>
          <p:nvPr/>
        </p:nvSpPr>
        <p:spPr>
          <a:xfrm>
            <a:off x="8512350" y="3734825"/>
            <a:ext cx="2667900" cy="1286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Denoising diffusion probabilistic models (DDPM or diffusion models)</a:t>
            </a:r>
            <a:endParaRPr b="1" sz="2800">
              <a:solidFill>
                <a:schemeClr val="dk1"/>
              </a:solidFill>
              <a:latin typeface="Lato"/>
              <a:ea typeface="Lato"/>
              <a:cs typeface="Lato"/>
              <a:sym typeface="Lato"/>
            </a:endParaRPr>
          </a:p>
        </p:txBody>
      </p:sp>
      <p:sp>
        <p:nvSpPr>
          <p:cNvPr id="166" name="Google Shape;166;g2de409d55b3_0_32"/>
          <p:cNvSpPr/>
          <p:nvPr/>
        </p:nvSpPr>
        <p:spPr>
          <a:xfrm>
            <a:off x="90000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67" name="Google Shape;167;g2de409d55b3_0_32"/>
          <p:cNvSpPr txBox="1"/>
          <p:nvPr/>
        </p:nvSpPr>
        <p:spPr>
          <a:xfrm>
            <a:off x="1288950" y="4195475"/>
            <a:ext cx="2108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Lato"/>
                <a:ea typeface="Lato"/>
                <a:cs typeface="Lato"/>
                <a:sym typeface="Lato"/>
              </a:rPr>
              <a:t>By hand</a:t>
            </a:r>
            <a:endParaRPr b="1" sz="2000">
              <a:solidFill>
                <a:schemeClr val="dk1"/>
              </a:solidFill>
              <a:latin typeface="Lato"/>
              <a:ea typeface="Lato"/>
              <a:cs typeface="Lato"/>
              <a:sym typeface="Lato"/>
            </a:endParaRPr>
          </a:p>
        </p:txBody>
      </p:sp>
      <p:sp>
        <p:nvSpPr>
          <p:cNvPr id="168" name="Google Shape;168;g2de409d55b3_0_32"/>
          <p:cNvSpPr txBox="1"/>
          <p:nvPr>
            <p:ph idx="1" type="body"/>
          </p:nvPr>
        </p:nvSpPr>
        <p:spPr>
          <a:xfrm>
            <a:off x="833850" y="1053025"/>
            <a:ext cx="10959300" cy="1615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latin typeface="Lato"/>
                <a:ea typeface="Lato"/>
                <a:cs typeface="Lato"/>
                <a:sym typeface="Lato"/>
              </a:rPr>
              <a:t>Goal: </a:t>
            </a:r>
            <a:r>
              <a:rPr b="1" lang="en-US" sz="2000">
                <a:latin typeface="Lato"/>
                <a:ea typeface="Lato"/>
                <a:cs typeface="Lato"/>
                <a:sym typeface="Lato"/>
              </a:rPr>
              <a:t>Segmentation of lesions in neuroimaging</a:t>
            </a:r>
            <a:r>
              <a:rPr lang="en-US" sz="2000">
                <a:latin typeface="Lato"/>
                <a:ea typeface="Lato"/>
                <a:cs typeface="Lato"/>
                <a:sym typeface="Lato"/>
              </a:rPr>
              <a:t> for diagnosis, prognosis, and treatment selection.</a:t>
            </a:r>
            <a:endParaRPr sz="20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1000"/>
              </a:spcBef>
              <a:spcAft>
                <a:spcPts val="0"/>
              </a:spcAft>
              <a:buNone/>
            </a:pPr>
            <a:r>
              <a:rPr lang="en-US" sz="2000">
                <a:latin typeface="Lato"/>
                <a:ea typeface="Lato"/>
                <a:cs typeface="Lato"/>
                <a:sym typeface="Lato"/>
              </a:rPr>
              <a:t>How can segmentation be performed?</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de409d55b3_0_20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5" name="Google Shape;175;g2de409d55b3_0_202"/>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176" name="Google Shape;176;g2de409d55b3_0_202"/>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177" name="Google Shape;177;g2de409d55b3_0_202"/>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INTRODUCTION TO THE PROBLEM</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Motivation and limitations</a:t>
            </a:r>
            <a:endParaRPr b="1" i="0" sz="1200" u="none" cap="none" strike="noStrike">
              <a:solidFill>
                <a:srgbClr val="000000"/>
              </a:solidFill>
              <a:latin typeface="Lato"/>
              <a:ea typeface="Lato"/>
              <a:cs typeface="Lato"/>
              <a:sym typeface="Lato"/>
            </a:endParaRPr>
          </a:p>
        </p:txBody>
      </p:sp>
      <p:sp>
        <p:nvSpPr>
          <p:cNvPr id="178" name="Google Shape;178;g2de409d55b3_0_202"/>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de409d55b3_0_202"/>
          <p:cNvSpPr/>
          <p:nvPr/>
        </p:nvSpPr>
        <p:spPr>
          <a:xfrm>
            <a:off x="45928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1600">
              <a:solidFill>
                <a:schemeClr val="dk1"/>
              </a:solidFill>
              <a:latin typeface="Lato Light"/>
              <a:ea typeface="Lato Light"/>
              <a:cs typeface="Lato Light"/>
              <a:sym typeface="Lato Light"/>
            </a:endParaRPr>
          </a:p>
          <a:p>
            <a:pPr indent="0" lvl="0" marL="0" marR="0" rtl="0" algn="l">
              <a:lnSpc>
                <a:spcPct val="90000"/>
              </a:lnSpc>
              <a:spcBef>
                <a:spcPts val="1000"/>
              </a:spcBef>
              <a:spcAft>
                <a:spcPts val="0"/>
              </a:spcAft>
              <a:buNone/>
            </a:pPr>
            <a:r>
              <a:t/>
            </a:r>
            <a:endParaRPr sz="1600">
              <a:solidFill>
                <a:schemeClr val="dk1"/>
              </a:solidFill>
              <a:latin typeface="Lato Light"/>
              <a:ea typeface="Lato Light"/>
              <a:cs typeface="Lato Light"/>
              <a:sym typeface="Lato Light"/>
            </a:endParaRPr>
          </a:p>
          <a:p>
            <a:pPr indent="0" lvl="0" marL="0" marR="0" rtl="0" algn="l">
              <a:lnSpc>
                <a:spcPct val="90000"/>
              </a:lnSpc>
              <a:spcBef>
                <a:spcPts val="1000"/>
              </a:spcBef>
              <a:spcAft>
                <a:spcPts val="0"/>
              </a:spcAft>
              <a:buNone/>
            </a:pPr>
            <a:r>
              <a:t/>
            </a:r>
            <a:endParaRPr sz="1600">
              <a:solidFill>
                <a:schemeClr val="dk1"/>
              </a:solidFill>
              <a:latin typeface="Lato Light"/>
              <a:ea typeface="Lato Light"/>
              <a:cs typeface="Lato Light"/>
              <a:sym typeface="Lato Light"/>
            </a:endParaRPr>
          </a:p>
          <a:p>
            <a:pPr indent="0" lvl="0" marL="0" marR="0" rtl="0" algn="l">
              <a:lnSpc>
                <a:spcPct val="90000"/>
              </a:lnSpc>
              <a:spcBef>
                <a:spcPts val="1000"/>
              </a:spcBef>
              <a:spcAft>
                <a:spcPts val="0"/>
              </a:spcAft>
              <a:buNone/>
            </a:pPr>
            <a:r>
              <a:rPr lang="en-US" sz="1600">
                <a:solidFill>
                  <a:schemeClr val="dk1"/>
                </a:solidFill>
                <a:latin typeface="Lato"/>
                <a:ea typeface="Lato"/>
                <a:cs typeface="Lato"/>
                <a:sym typeface="Lato"/>
              </a:rPr>
              <a:t>Cost of inference time:</a:t>
            </a:r>
            <a:endParaRPr sz="1600">
              <a:solidFill>
                <a:schemeClr val="dk1"/>
              </a:solidFill>
              <a:latin typeface="Lato"/>
              <a:ea typeface="Lato"/>
              <a:cs typeface="Lato"/>
              <a:sym typeface="Lato"/>
            </a:endParaRPr>
          </a:p>
          <a:p>
            <a:pPr indent="-330200" lvl="0" marL="457200" marR="0" rtl="0" algn="l">
              <a:lnSpc>
                <a:spcPct val="90000"/>
              </a:lnSpc>
              <a:spcBef>
                <a:spcPts val="1000"/>
              </a:spcBef>
              <a:spcAft>
                <a:spcPts val="0"/>
              </a:spcAft>
              <a:buClr>
                <a:schemeClr val="dk1"/>
              </a:buClr>
              <a:buSzPts val="1600"/>
              <a:buFont typeface="Lato Light"/>
              <a:buChar char="-"/>
            </a:pPr>
            <a:r>
              <a:rPr lang="en-US" sz="1600">
                <a:solidFill>
                  <a:schemeClr val="dk1"/>
                </a:solidFill>
                <a:latin typeface="Lato Light"/>
                <a:ea typeface="Lato Light"/>
                <a:cs typeface="Lato Light"/>
                <a:sym typeface="Lato Light"/>
              </a:rPr>
              <a:t>need to use and </a:t>
            </a:r>
            <a:r>
              <a:rPr i="1" lang="en-US" sz="1600">
                <a:solidFill>
                  <a:schemeClr val="dk1"/>
                </a:solidFill>
                <a:latin typeface="Lato Light"/>
                <a:ea typeface="Lato Light"/>
                <a:cs typeface="Lato Light"/>
                <a:sym typeface="Lato Light"/>
              </a:rPr>
              <a:t>ensemble</a:t>
            </a:r>
            <a:r>
              <a:rPr i="1" lang="en-US" sz="1600">
                <a:solidFill>
                  <a:schemeClr val="dk1"/>
                </a:solidFill>
                <a:latin typeface="Lato Light"/>
                <a:ea typeface="Lato Light"/>
                <a:cs typeface="Lato Light"/>
                <a:sym typeface="Lato Light"/>
              </a:rPr>
              <a:t> of </a:t>
            </a:r>
            <a:r>
              <a:rPr i="1" lang="en-US" sz="1600">
                <a:solidFill>
                  <a:schemeClr val="dk1"/>
                </a:solidFill>
                <a:latin typeface="Lato Light"/>
                <a:ea typeface="Lato Light"/>
                <a:cs typeface="Lato Light"/>
                <a:sym typeface="Lato Light"/>
              </a:rPr>
              <a:t>models</a:t>
            </a:r>
            <a:r>
              <a:rPr lang="en-US" sz="1600">
                <a:solidFill>
                  <a:schemeClr val="dk1"/>
                </a:solidFill>
                <a:latin typeface="Lato Light"/>
                <a:ea typeface="Lato Light"/>
                <a:cs typeface="Lato Light"/>
                <a:sym typeface="Lato Light"/>
              </a:rPr>
              <a:t> with differently ordered version of the input to mitigate the unidirectional bias created by the fixed order of sequence elements</a:t>
            </a:r>
            <a:endParaRPr sz="1600">
              <a:solidFill>
                <a:schemeClr val="dk1"/>
              </a:solidFill>
              <a:latin typeface="Lato Light"/>
              <a:ea typeface="Lato Light"/>
              <a:cs typeface="Lato Light"/>
              <a:sym typeface="Lato Light"/>
            </a:endParaRPr>
          </a:p>
        </p:txBody>
      </p:sp>
      <p:sp>
        <p:nvSpPr>
          <p:cNvPr id="180" name="Google Shape;180;g2de409d55b3_0_202"/>
          <p:cNvSpPr txBox="1"/>
          <p:nvPr/>
        </p:nvSpPr>
        <p:spPr>
          <a:xfrm>
            <a:off x="4793675" y="2391725"/>
            <a:ext cx="2667900" cy="365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1900">
                <a:solidFill>
                  <a:schemeClr val="dk1"/>
                </a:solidFill>
                <a:latin typeface="Lato"/>
                <a:ea typeface="Lato"/>
                <a:cs typeface="Lato"/>
                <a:sym typeface="Lato"/>
              </a:rPr>
              <a:t>Autoregressive models (transformers)</a:t>
            </a:r>
            <a:endParaRPr b="1" sz="1900">
              <a:solidFill>
                <a:schemeClr val="dk1"/>
              </a:solidFill>
              <a:latin typeface="Lato"/>
              <a:ea typeface="Lato"/>
              <a:cs typeface="Lato"/>
              <a:sym typeface="Lato"/>
            </a:endParaRPr>
          </a:p>
          <a:p>
            <a:pPr indent="0" lvl="0" marL="0" rtl="0" algn="ctr">
              <a:lnSpc>
                <a:spcPct val="90000"/>
              </a:lnSpc>
              <a:spcBef>
                <a:spcPts val="1000"/>
              </a:spcBef>
              <a:spcAft>
                <a:spcPts val="0"/>
              </a:spcAft>
              <a:buNone/>
            </a:pPr>
            <a:r>
              <a:rPr b="1" i="1" lang="en-US" sz="1900">
                <a:solidFill>
                  <a:srgbClr val="E06666"/>
                </a:solidFill>
                <a:latin typeface="Lato"/>
                <a:ea typeface="Lato"/>
                <a:cs typeface="Lato"/>
                <a:sym typeface="Lato"/>
              </a:rPr>
              <a:t>limitations</a:t>
            </a:r>
            <a:endParaRPr b="1" i="1" sz="1900">
              <a:solidFill>
                <a:srgbClr val="E06666"/>
              </a:solidFill>
              <a:latin typeface="Lato"/>
              <a:ea typeface="Lato"/>
              <a:cs typeface="Lato"/>
              <a:sym typeface="Lato"/>
            </a:endParaRPr>
          </a:p>
        </p:txBody>
      </p:sp>
      <p:sp>
        <p:nvSpPr>
          <p:cNvPr id="181" name="Google Shape;181;g2de409d55b3_0_202"/>
          <p:cNvSpPr/>
          <p:nvPr/>
        </p:nvSpPr>
        <p:spPr>
          <a:xfrm>
            <a:off x="83431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82" name="Google Shape;182;g2de409d55b3_0_202"/>
          <p:cNvSpPr txBox="1"/>
          <p:nvPr/>
        </p:nvSpPr>
        <p:spPr>
          <a:xfrm>
            <a:off x="8512350" y="3734825"/>
            <a:ext cx="2667900" cy="1286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Denoising diffusion probabilistic models (DDPM or diffusion models)</a:t>
            </a:r>
            <a:endParaRPr b="1" sz="2800">
              <a:solidFill>
                <a:schemeClr val="dk1"/>
              </a:solidFill>
              <a:latin typeface="Lato"/>
              <a:ea typeface="Lato"/>
              <a:cs typeface="Lato"/>
              <a:sym typeface="Lato"/>
            </a:endParaRPr>
          </a:p>
        </p:txBody>
      </p:sp>
      <p:sp>
        <p:nvSpPr>
          <p:cNvPr id="183" name="Google Shape;183;g2de409d55b3_0_202"/>
          <p:cNvSpPr/>
          <p:nvPr/>
        </p:nvSpPr>
        <p:spPr>
          <a:xfrm>
            <a:off x="90000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84" name="Google Shape;184;g2de409d55b3_0_202"/>
          <p:cNvSpPr txBox="1"/>
          <p:nvPr/>
        </p:nvSpPr>
        <p:spPr>
          <a:xfrm>
            <a:off x="1288950" y="4195475"/>
            <a:ext cx="2108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Lato"/>
                <a:ea typeface="Lato"/>
                <a:cs typeface="Lato"/>
                <a:sym typeface="Lato"/>
              </a:rPr>
              <a:t>By hand</a:t>
            </a:r>
            <a:endParaRPr b="1" sz="2000">
              <a:solidFill>
                <a:schemeClr val="dk1"/>
              </a:solidFill>
              <a:latin typeface="Lato"/>
              <a:ea typeface="Lato"/>
              <a:cs typeface="Lato"/>
              <a:sym typeface="Lato"/>
            </a:endParaRPr>
          </a:p>
        </p:txBody>
      </p:sp>
      <p:sp>
        <p:nvSpPr>
          <p:cNvPr id="185" name="Google Shape;185;g2de409d55b3_0_202"/>
          <p:cNvSpPr txBox="1"/>
          <p:nvPr>
            <p:ph idx="1" type="body"/>
          </p:nvPr>
        </p:nvSpPr>
        <p:spPr>
          <a:xfrm>
            <a:off x="833850" y="1053025"/>
            <a:ext cx="10959300" cy="1615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latin typeface="Lato"/>
                <a:ea typeface="Lato"/>
                <a:cs typeface="Lato"/>
                <a:sym typeface="Lato"/>
              </a:rPr>
              <a:t>Goal: </a:t>
            </a:r>
            <a:r>
              <a:rPr b="1" lang="en-US" sz="2000">
                <a:latin typeface="Lato"/>
                <a:ea typeface="Lato"/>
                <a:cs typeface="Lato"/>
                <a:sym typeface="Lato"/>
              </a:rPr>
              <a:t>Segmentation of lesions in neuroimaging</a:t>
            </a:r>
            <a:r>
              <a:rPr lang="en-US" sz="2000">
                <a:latin typeface="Lato"/>
                <a:ea typeface="Lato"/>
                <a:cs typeface="Lato"/>
                <a:sym typeface="Lato"/>
              </a:rPr>
              <a:t> for diagnosis, prognosis, and treatment selection.</a:t>
            </a:r>
            <a:endParaRPr sz="20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1000"/>
              </a:spcBef>
              <a:spcAft>
                <a:spcPts val="0"/>
              </a:spcAft>
              <a:buNone/>
            </a:pPr>
            <a:r>
              <a:rPr lang="en-US" sz="2000">
                <a:latin typeface="Lato"/>
                <a:ea typeface="Lato"/>
                <a:cs typeface="Lato"/>
                <a:sym typeface="Lato"/>
              </a:rPr>
              <a:t>How can segmentation be performed?</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de409d55b3_0_2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2" name="Google Shape;192;g2de409d55b3_0_219"/>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193" name="Google Shape;193;g2de409d55b3_0_219"/>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194" name="Google Shape;194;g2de409d55b3_0_219"/>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INTRODUCTION TO THE PROBLEM</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Motivation and </a:t>
            </a:r>
            <a:r>
              <a:rPr b="1" lang="en-US" sz="1200">
                <a:latin typeface="Lato"/>
                <a:ea typeface="Lato"/>
                <a:cs typeface="Lato"/>
                <a:sym typeface="Lato"/>
              </a:rPr>
              <a:t>limitations</a:t>
            </a:r>
            <a:endParaRPr b="1" i="0" sz="1200" u="none" cap="none" strike="noStrike">
              <a:solidFill>
                <a:srgbClr val="000000"/>
              </a:solidFill>
              <a:latin typeface="Lato"/>
              <a:ea typeface="Lato"/>
              <a:cs typeface="Lato"/>
              <a:sym typeface="Lato"/>
            </a:endParaRPr>
          </a:p>
        </p:txBody>
      </p:sp>
      <p:sp>
        <p:nvSpPr>
          <p:cNvPr id="195" name="Google Shape;195;g2de409d55b3_0_219"/>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de409d55b3_0_219"/>
          <p:cNvSpPr/>
          <p:nvPr/>
        </p:nvSpPr>
        <p:spPr>
          <a:xfrm>
            <a:off x="45928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1600">
              <a:solidFill>
                <a:schemeClr val="dk1"/>
              </a:solidFill>
              <a:latin typeface="Lato Light"/>
              <a:ea typeface="Lato Light"/>
              <a:cs typeface="Lato Light"/>
              <a:sym typeface="Lato Light"/>
            </a:endParaRPr>
          </a:p>
          <a:p>
            <a:pPr indent="0" lvl="0" marL="0" marR="0" rtl="0" algn="l">
              <a:lnSpc>
                <a:spcPct val="90000"/>
              </a:lnSpc>
              <a:spcBef>
                <a:spcPts val="1000"/>
              </a:spcBef>
              <a:spcAft>
                <a:spcPts val="0"/>
              </a:spcAft>
              <a:buNone/>
            </a:pPr>
            <a:r>
              <a:t/>
            </a:r>
            <a:endParaRPr sz="1600">
              <a:solidFill>
                <a:schemeClr val="dk1"/>
              </a:solidFill>
              <a:latin typeface="Lato Light"/>
              <a:ea typeface="Lato Light"/>
              <a:cs typeface="Lato Light"/>
              <a:sym typeface="Lato Light"/>
            </a:endParaRPr>
          </a:p>
          <a:p>
            <a:pPr indent="0" lvl="0" marL="0" marR="0" rtl="0" algn="l">
              <a:lnSpc>
                <a:spcPct val="90000"/>
              </a:lnSpc>
              <a:spcBef>
                <a:spcPts val="1000"/>
              </a:spcBef>
              <a:spcAft>
                <a:spcPts val="0"/>
              </a:spcAft>
              <a:buNone/>
            </a:pPr>
            <a:r>
              <a:t/>
            </a:r>
            <a:endParaRPr sz="1600">
              <a:solidFill>
                <a:schemeClr val="dk1"/>
              </a:solidFill>
              <a:latin typeface="Lato Light"/>
              <a:ea typeface="Lato Light"/>
              <a:cs typeface="Lato Light"/>
              <a:sym typeface="Lato Light"/>
            </a:endParaRPr>
          </a:p>
          <a:p>
            <a:pPr indent="0" lvl="0" marL="0" rtl="0" algn="l">
              <a:lnSpc>
                <a:spcPct val="90000"/>
              </a:lnSpc>
              <a:spcBef>
                <a:spcPts val="1000"/>
              </a:spcBef>
              <a:spcAft>
                <a:spcPts val="0"/>
              </a:spcAft>
              <a:buClr>
                <a:schemeClr val="dk1"/>
              </a:buClr>
              <a:buSzPts val="1100"/>
              <a:buFont typeface="Arial"/>
              <a:buNone/>
            </a:pPr>
            <a:r>
              <a:rPr lang="en-US" sz="1600">
                <a:solidFill>
                  <a:schemeClr val="dk1"/>
                </a:solidFill>
                <a:latin typeface="Lato"/>
                <a:ea typeface="Lato"/>
                <a:cs typeface="Lato"/>
                <a:sym typeface="Lato"/>
              </a:rPr>
              <a:t>Accumulation of prediction errors:</a:t>
            </a:r>
            <a:endParaRPr sz="1600">
              <a:solidFill>
                <a:schemeClr val="dk1"/>
              </a:solidFill>
              <a:latin typeface="Lato"/>
              <a:ea typeface="Lato"/>
              <a:cs typeface="Lato"/>
              <a:sym typeface="Lato"/>
            </a:endParaRPr>
          </a:p>
          <a:p>
            <a:pPr indent="-330200" lvl="0" marL="457200" rtl="0" algn="l">
              <a:lnSpc>
                <a:spcPct val="90000"/>
              </a:lnSpc>
              <a:spcBef>
                <a:spcPts val="1000"/>
              </a:spcBef>
              <a:spcAft>
                <a:spcPts val="0"/>
              </a:spcAft>
              <a:buClr>
                <a:schemeClr val="dk1"/>
              </a:buClr>
              <a:buSzPts val="1600"/>
              <a:buFont typeface="Lato Light"/>
              <a:buChar char="-"/>
            </a:pPr>
            <a:r>
              <a:rPr lang="en-US" sz="1600">
                <a:solidFill>
                  <a:schemeClr val="dk1"/>
                </a:solidFill>
                <a:latin typeface="Lato Light"/>
                <a:ea typeface="Lato Light"/>
                <a:cs typeface="Lato Light"/>
                <a:sym typeface="Lato Light"/>
              </a:rPr>
              <a:t>the sequential sampling strategy introduces a </a:t>
            </a:r>
            <a:r>
              <a:rPr i="1" lang="en-US" sz="1600">
                <a:solidFill>
                  <a:schemeClr val="dk1"/>
                </a:solidFill>
                <a:latin typeface="Lato Light"/>
                <a:ea typeface="Lato Light"/>
                <a:cs typeface="Lato Light"/>
                <a:sym typeface="Lato Light"/>
              </a:rPr>
              <a:t>gap between training and inference</a:t>
            </a:r>
            <a:endParaRPr i="1" sz="1600">
              <a:solidFill>
                <a:schemeClr val="dk1"/>
              </a:solidFill>
              <a:latin typeface="Lato Light"/>
              <a:ea typeface="Lato Light"/>
              <a:cs typeface="Lato Light"/>
              <a:sym typeface="Lato Light"/>
            </a:endParaRPr>
          </a:p>
          <a:p>
            <a:pPr indent="0" lvl="0" marL="0" marR="0" rtl="0" algn="l">
              <a:lnSpc>
                <a:spcPct val="90000"/>
              </a:lnSpc>
              <a:spcBef>
                <a:spcPts val="1000"/>
              </a:spcBef>
              <a:spcAft>
                <a:spcPts val="0"/>
              </a:spcAft>
              <a:buNone/>
            </a:pPr>
            <a:r>
              <a:t/>
            </a:r>
            <a:endParaRPr sz="1600">
              <a:solidFill>
                <a:schemeClr val="dk1"/>
              </a:solidFill>
              <a:latin typeface="Lato Light"/>
              <a:ea typeface="Lato Light"/>
              <a:cs typeface="Lato Light"/>
              <a:sym typeface="Lato Light"/>
            </a:endParaRPr>
          </a:p>
        </p:txBody>
      </p:sp>
      <p:sp>
        <p:nvSpPr>
          <p:cNvPr id="197" name="Google Shape;197;g2de409d55b3_0_219"/>
          <p:cNvSpPr txBox="1"/>
          <p:nvPr/>
        </p:nvSpPr>
        <p:spPr>
          <a:xfrm>
            <a:off x="4793675" y="2391725"/>
            <a:ext cx="2667900" cy="365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1900">
                <a:solidFill>
                  <a:schemeClr val="dk1"/>
                </a:solidFill>
                <a:latin typeface="Lato"/>
                <a:ea typeface="Lato"/>
                <a:cs typeface="Lato"/>
                <a:sym typeface="Lato"/>
              </a:rPr>
              <a:t>Autoregressive models (transformers)</a:t>
            </a:r>
            <a:endParaRPr b="1" sz="1900">
              <a:solidFill>
                <a:schemeClr val="dk1"/>
              </a:solidFill>
              <a:latin typeface="Lato"/>
              <a:ea typeface="Lato"/>
              <a:cs typeface="Lato"/>
              <a:sym typeface="Lato"/>
            </a:endParaRPr>
          </a:p>
          <a:p>
            <a:pPr indent="0" lvl="0" marL="0" rtl="0" algn="ctr">
              <a:lnSpc>
                <a:spcPct val="90000"/>
              </a:lnSpc>
              <a:spcBef>
                <a:spcPts val="1000"/>
              </a:spcBef>
              <a:spcAft>
                <a:spcPts val="0"/>
              </a:spcAft>
              <a:buNone/>
            </a:pPr>
            <a:r>
              <a:rPr b="1" i="1" lang="en-US" sz="1900">
                <a:solidFill>
                  <a:srgbClr val="E06666"/>
                </a:solidFill>
                <a:latin typeface="Lato"/>
                <a:ea typeface="Lato"/>
                <a:cs typeface="Lato"/>
                <a:sym typeface="Lato"/>
              </a:rPr>
              <a:t>limitations</a:t>
            </a:r>
            <a:endParaRPr b="1" i="1" sz="1900">
              <a:solidFill>
                <a:srgbClr val="E06666"/>
              </a:solidFill>
              <a:latin typeface="Lato"/>
              <a:ea typeface="Lato"/>
              <a:cs typeface="Lato"/>
              <a:sym typeface="Lato"/>
            </a:endParaRPr>
          </a:p>
        </p:txBody>
      </p:sp>
      <p:sp>
        <p:nvSpPr>
          <p:cNvPr id="198" name="Google Shape;198;g2de409d55b3_0_219"/>
          <p:cNvSpPr/>
          <p:nvPr/>
        </p:nvSpPr>
        <p:spPr>
          <a:xfrm>
            <a:off x="83431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199" name="Google Shape;199;g2de409d55b3_0_219"/>
          <p:cNvSpPr txBox="1"/>
          <p:nvPr/>
        </p:nvSpPr>
        <p:spPr>
          <a:xfrm>
            <a:off x="8512350" y="3734825"/>
            <a:ext cx="2667900" cy="1286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Denoising diffusion probabilistic models (DDPM or diffusion models)</a:t>
            </a:r>
            <a:endParaRPr b="1" sz="2800">
              <a:solidFill>
                <a:schemeClr val="dk1"/>
              </a:solidFill>
              <a:latin typeface="Lato"/>
              <a:ea typeface="Lato"/>
              <a:cs typeface="Lato"/>
              <a:sym typeface="Lato"/>
            </a:endParaRPr>
          </a:p>
        </p:txBody>
      </p:sp>
      <p:sp>
        <p:nvSpPr>
          <p:cNvPr id="200" name="Google Shape;200;g2de409d55b3_0_219"/>
          <p:cNvSpPr/>
          <p:nvPr/>
        </p:nvSpPr>
        <p:spPr>
          <a:xfrm>
            <a:off x="90000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201" name="Google Shape;201;g2de409d55b3_0_219"/>
          <p:cNvSpPr txBox="1"/>
          <p:nvPr/>
        </p:nvSpPr>
        <p:spPr>
          <a:xfrm>
            <a:off x="1288950" y="4195475"/>
            <a:ext cx="2108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Lato"/>
                <a:ea typeface="Lato"/>
                <a:cs typeface="Lato"/>
                <a:sym typeface="Lato"/>
              </a:rPr>
              <a:t>By hand</a:t>
            </a:r>
            <a:endParaRPr b="1" sz="2000">
              <a:solidFill>
                <a:schemeClr val="dk1"/>
              </a:solidFill>
              <a:latin typeface="Lato"/>
              <a:ea typeface="Lato"/>
              <a:cs typeface="Lato"/>
              <a:sym typeface="Lato"/>
            </a:endParaRPr>
          </a:p>
        </p:txBody>
      </p:sp>
      <p:sp>
        <p:nvSpPr>
          <p:cNvPr id="202" name="Google Shape;202;g2de409d55b3_0_219"/>
          <p:cNvSpPr txBox="1"/>
          <p:nvPr>
            <p:ph idx="1" type="body"/>
          </p:nvPr>
        </p:nvSpPr>
        <p:spPr>
          <a:xfrm>
            <a:off x="833850" y="1053025"/>
            <a:ext cx="10959300" cy="1615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latin typeface="Lato"/>
                <a:ea typeface="Lato"/>
                <a:cs typeface="Lato"/>
                <a:sym typeface="Lato"/>
              </a:rPr>
              <a:t>Goal: </a:t>
            </a:r>
            <a:r>
              <a:rPr b="1" lang="en-US" sz="2000">
                <a:latin typeface="Lato"/>
                <a:ea typeface="Lato"/>
                <a:cs typeface="Lato"/>
                <a:sym typeface="Lato"/>
              </a:rPr>
              <a:t>Segmentation of lesions in neuroimaging</a:t>
            </a:r>
            <a:r>
              <a:rPr lang="en-US" sz="2000">
                <a:latin typeface="Lato"/>
                <a:ea typeface="Lato"/>
                <a:cs typeface="Lato"/>
                <a:sym typeface="Lato"/>
              </a:rPr>
              <a:t> for diagnosis, prognosis, and treatment selection.</a:t>
            </a:r>
            <a:endParaRPr sz="20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1000"/>
              </a:spcBef>
              <a:spcAft>
                <a:spcPts val="0"/>
              </a:spcAft>
              <a:buNone/>
            </a:pPr>
            <a:r>
              <a:rPr lang="en-US" sz="2000">
                <a:latin typeface="Lato"/>
                <a:ea typeface="Lato"/>
                <a:cs typeface="Lato"/>
                <a:sym typeface="Lato"/>
              </a:rPr>
              <a:t>How can segmentation be performed?</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de409d55b3_0_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9" name="Google Shape;209;g2de409d55b3_0_49"/>
          <p:cNvSpPr/>
          <p:nvPr/>
        </p:nvSpPr>
        <p:spPr>
          <a:xfrm>
            <a:off x="0" y="0"/>
            <a:ext cx="12192000" cy="97200"/>
          </a:xfrm>
          <a:prstGeom prst="rect">
            <a:avLst/>
          </a:prstGeom>
          <a:gradFill>
            <a:gsLst>
              <a:gs pos="0">
                <a:srgbClr val="013370"/>
              </a:gs>
              <a:gs pos="48000">
                <a:srgbClr val="3A5372"/>
              </a:gs>
              <a:gs pos="100000">
                <a:srgbClr val="00B396"/>
              </a:gs>
            </a:gsLst>
            <a:path path="circle">
              <a:fillToRect b="100%" l="100%"/>
            </a:path>
            <a:tileRect r="-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4CFBF"/>
              </a:solidFill>
              <a:latin typeface="Arial"/>
              <a:ea typeface="Arial"/>
              <a:cs typeface="Arial"/>
              <a:sym typeface="Arial"/>
            </a:endParaRPr>
          </a:p>
        </p:txBody>
      </p:sp>
      <p:cxnSp>
        <p:nvCxnSpPr>
          <p:cNvPr id="210" name="Google Shape;210;g2de409d55b3_0_49"/>
          <p:cNvCxnSpPr/>
          <p:nvPr/>
        </p:nvCxnSpPr>
        <p:spPr>
          <a:xfrm>
            <a:off x="5100" y="859133"/>
            <a:ext cx="12173100" cy="13800"/>
          </a:xfrm>
          <a:prstGeom prst="straightConnector1">
            <a:avLst/>
          </a:prstGeom>
          <a:noFill/>
          <a:ln cap="flat" cmpd="sng" w="9525">
            <a:solidFill>
              <a:srgbClr val="999999"/>
            </a:solidFill>
            <a:prstDash val="solid"/>
            <a:round/>
            <a:headEnd len="sm" w="sm" type="none"/>
            <a:tailEnd len="sm" w="sm" type="none"/>
          </a:ln>
        </p:spPr>
      </p:cxnSp>
      <p:sp>
        <p:nvSpPr>
          <p:cNvPr id="211" name="Google Shape;211;g2de409d55b3_0_49"/>
          <p:cNvSpPr txBox="1"/>
          <p:nvPr/>
        </p:nvSpPr>
        <p:spPr>
          <a:xfrm>
            <a:off x="900000" y="97200"/>
            <a:ext cx="2886300" cy="762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US" sz="1200">
                <a:latin typeface="Lato Light"/>
                <a:ea typeface="Lato Light"/>
                <a:cs typeface="Lato Light"/>
                <a:sym typeface="Lato Light"/>
              </a:rPr>
              <a:t>INTRODUCTION TO THE PROBLEM</a:t>
            </a:r>
            <a:endParaRPr b="0" i="0" sz="1200" u="none" cap="none" strike="noStrike">
              <a:solidFill>
                <a:srgbClr val="000000"/>
              </a:solidFill>
              <a:latin typeface="Lato Light"/>
              <a:ea typeface="Lato Light"/>
              <a:cs typeface="Lato Light"/>
              <a:sym typeface="Lato Light"/>
            </a:endParaRPr>
          </a:p>
          <a:p>
            <a:pPr indent="0" lvl="0" marL="0" marR="0" rtl="0" algn="l">
              <a:lnSpc>
                <a:spcPct val="115000"/>
              </a:lnSpc>
              <a:spcBef>
                <a:spcPts val="0"/>
              </a:spcBef>
              <a:spcAft>
                <a:spcPts val="0"/>
              </a:spcAft>
              <a:buClr>
                <a:srgbClr val="000000"/>
              </a:buClr>
              <a:buSzPts val="1200"/>
              <a:buFont typeface="Arial"/>
              <a:buNone/>
            </a:pPr>
            <a:r>
              <a:rPr b="1" lang="en-US" sz="1200">
                <a:latin typeface="Lato"/>
                <a:ea typeface="Lato"/>
                <a:cs typeface="Lato"/>
                <a:sym typeface="Lato"/>
              </a:rPr>
              <a:t>Motivation and limitations</a:t>
            </a:r>
            <a:endParaRPr b="1" i="0" sz="1200" u="none" cap="none" strike="noStrike">
              <a:solidFill>
                <a:srgbClr val="000000"/>
              </a:solidFill>
              <a:latin typeface="Lato"/>
              <a:ea typeface="Lato"/>
              <a:cs typeface="Lato"/>
              <a:sym typeface="Lato"/>
            </a:endParaRPr>
          </a:p>
        </p:txBody>
      </p:sp>
      <p:sp>
        <p:nvSpPr>
          <p:cNvPr id="212" name="Google Shape;212;g2de409d55b3_0_49"/>
          <p:cNvSpPr/>
          <p:nvPr/>
        </p:nvSpPr>
        <p:spPr>
          <a:xfrm>
            <a:off x="739900" y="75"/>
            <a:ext cx="11452200" cy="100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de409d55b3_0_49"/>
          <p:cNvSpPr/>
          <p:nvPr/>
        </p:nvSpPr>
        <p:spPr>
          <a:xfrm>
            <a:off x="83431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a:p>
            <a:pPr indent="0" lvl="0" marL="457200" marR="0" rtl="0" algn="l">
              <a:lnSpc>
                <a:spcPct val="90000"/>
              </a:lnSpc>
              <a:spcBef>
                <a:spcPts val="0"/>
              </a:spcBef>
              <a:spcAft>
                <a:spcPts val="0"/>
              </a:spcAft>
              <a:buNone/>
            </a:pPr>
            <a:r>
              <a:t/>
            </a:r>
            <a:endParaRPr sz="1700">
              <a:solidFill>
                <a:schemeClr val="dk1"/>
              </a:solidFill>
              <a:latin typeface="Lato Light"/>
              <a:ea typeface="Lato Light"/>
              <a:cs typeface="Lato Light"/>
              <a:sym typeface="Lato Light"/>
            </a:endParaRPr>
          </a:p>
          <a:p>
            <a:pPr indent="-336550" lvl="0" marL="457200" marR="0" rtl="0" algn="l">
              <a:lnSpc>
                <a:spcPct val="90000"/>
              </a:lnSpc>
              <a:spcBef>
                <a:spcPts val="0"/>
              </a:spcBef>
              <a:spcAft>
                <a:spcPts val="0"/>
              </a:spcAft>
              <a:buClr>
                <a:schemeClr val="dk1"/>
              </a:buClr>
              <a:buSzPts val="1700"/>
              <a:buFont typeface="Lato Light"/>
              <a:buChar char="-"/>
            </a:pPr>
            <a:r>
              <a:rPr lang="en-US" sz="1700">
                <a:solidFill>
                  <a:schemeClr val="dk1"/>
                </a:solidFill>
                <a:latin typeface="Lato Light"/>
                <a:ea typeface="Lato Light"/>
                <a:cs typeface="Lato Light"/>
                <a:sym typeface="Lato Light"/>
              </a:rPr>
              <a:t>Fast approach </a:t>
            </a:r>
            <a:endParaRPr sz="1700">
              <a:solidFill>
                <a:schemeClr val="dk1"/>
              </a:solidFill>
              <a:latin typeface="Lato Light"/>
              <a:ea typeface="Lato Light"/>
              <a:cs typeface="Lato Light"/>
              <a:sym typeface="Lato Light"/>
            </a:endParaRPr>
          </a:p>
          <a:p>
            <a:pPr indent="0" lvl="0" marL="0" marR="0" rtl="0" algn="l">
              <a:lnSpc>
                <a:spcPct val="90000"/>
              </a:lnSpc>
              <a:spcBef>
                <a:spcPts val="0"/>
              </a:spcBef>
              <a:spcAft>
                <a:spcPts val="0"/>
              </a:spcAft>
              <a:buNone/>
            </a:pPr>
            <a:r>
              <a:t/>
            </a:r>
            <a:endParaRPr sz="1700">
              <a:solidFill>
                <a:schemeClr val="dk1"/>
              </a:solidFill>
              <a:latin typeface="Lato Light"/>
              <a:ea typeface="Lato Light"/>
              <a:cs typeface="Lato Light"/>
              <a:sym typeface="Lato Light"/>
            </a:endParaRPr>
          </a:p>
          <a:p>
            <a:pPr indent="-336550" lvl="0" marL="457200" marR="0" rtl="0" algn="l">
              <a:lnSpc>
                <a:spcPct val="90000"/>
              </a:lnSpc>
              <a:spcBef>
                <a:spcPts val="0"/>
              </a:spcBef>
              <a:spcAft>
                <a:spcPts val="0"/>
              </a:spcAft>
              <a:buClr>
                <a:schemeClr val="dk1"/>
              </a:buClr>
              <a:buSzPts val="1700"/>
              <a:buFont typeface="Lato Light"/>
              <a:buChar char="-"/>
            </a:pPr>
            <a:r>
              <a:rPr lang="en-US" sz="1700">
                <a:solidFill>
                  <a:schemeClr val="dk1"/>
                </a:solidFill>
                <a:latin typeface="Lato Light"/>
                <a:ea typeface="Lato Light"/>
                <a:cs typeface="Lato Light"/>
                <a:sym typeface="Lato Light"/>
              </a:rPr>
              <a:t>Eliminate the unidirectional bias</a:t>
            </a:r>
            <a:endParaRPr sz="1700">
              <a:solidFill>
                <a:schemeClr val="dk1"/>
              </a:solidFill>
              <a:latin typeface="Lato Light"/>
              <a:ea typeface="Lato Light"/>
              <a:cs typeface="Lato Light"/>
              <a:sym typeface="Lato Light"/>
            </a:endParaRPr>
          </a:p>
          <a:p>
            <a:pPr indent="0" lvl="0" marL="0" marR="0" rtl="0" algn="l">
              <a:lnSpc>
                <a:spcPct val="90000"/>
              </a:lnSpc>
              <a:spcBef>
                <a:spcPts val="0"/>
              </a:spcBef>
              <a:spcAft>
                <a:spcPts val="0"/>
              </a:spcAft>
              <a:buNone/>
            </a:pPr>
            <a:r>
              <a:t/>
            </a:r>
            <a:endParaRPr sz="1700">
              <a:solidFill>
                <a:schemeClr val="dk1"/>
              </a:solidFill>
              <a:latin typeface="Lato Light"/>
              <a:ea typeface="Lato Light"/>
              <a:cs typeface="Lato Light"/>
              <a:sym typeface="Lato Light"/>
            </a:endParaRPr>
          </a:p>
          <a:p>
            <a:pPr indent="-336550" lvl="0" marL="457200" marR="0" rtl="0" algn="l">
              <a:lnSpc>
                <a:spcPct val="90000"/>
              </a:lnSpc>
              <a:spcBef>
                <a:spcPts val="0"/>
              </a:spcBef>
              <a:spcAft>
                <a:spcPts val="0"/>
              </a:spcAft>
              <a:buClr>
                <a:schemeClr val="dk1"/>
              </a:buClr>
              <a:buSzPts val="1700"/>
              <a:buFont typeface="Lato Light"/>
              <a:buChar char="-"/>
            </a:pPr>
            <a:r>
              <a:rPr lang="en-US" sz="1700">
                <a:solidFill>
                  <a:schemeClr val="dk1"/>
                </a:solidFill>
                <a:latin typeface="Lato Light"/>
                <a:ea typeface="Lato Light"/>
                <a:cs typeface="Lato Light"/>
                <a:sym typeface="Lato Light"/>
              </a:rPr>
              <a:t>Avoid accumulated prediction errors</a:t>
            </a:r>
            <a:endParaRPr sz="1700">
              <a:solidFill>
                <a:schemeClr val="dk1"/>
              </a:solidFill>
              <a:latin typeface="Lato Light"/>
              <a:ea typeface="Lato Light"/>
              <a:cs typeface="Lato Light"/>
              <a:sym typeface="Lato Light"/>
            </a:endParaRPr>
          </a:p>
          <a:p>
            <a:pPr indent="0" lvl="0" marL="0" marR="0" rtl="0" algn="l">
              <a:lnSpc>
                <a:spcPct val="90000"/>
              </a:lnSpc>
              <a:spcBef>
                <a:spcPts val="0"/>
              </a:spcBef>
              <a:spcAft>
                <a:spcPts val="0"/>
              </a:spcAft>
              <a:buNone/>
            </a:pPr>
            <a:r>
              <a:t/>
            </a:r>
            <a:endParaRPr sz="1700">
              <a:solidFill>
                <a:schemeClr val="dk1"/>
              </a:solidFill>
              <a:latin typeface="Lato Light"/>
              <a:ea typeface="Lato Light"/>
              <a:cs typeface="Lato Light"/>
              <a:sym typeface="Lato Light"/>
            </a:endParaRPr>
          </a:p>
          <a:p>
            <a:pPr indent="-336550" lvl="0" marL="457200" marR="0" rtl="0" algn="l">
              <a:lnSpc>
                <a:spcPct val="90000"/>
              </a:lnSpc>
              <a:spcBef>
                <a:spcPts val="0"/>
              </a:spcBef>
              <a:spcAft>
                <a:spcPts val="0"/>
              </a:spcAft>
              <a:buClr>
                <a:schemeClr val="dk1"/>
              </a:buClr>
              <a:buSzPts val="1700"/>
              <a:buFont typeface="Lato Light"/>
              <a:buChar char="-"/>
            </a:pPr>
            <a:r>
              <a:rPr lang="en-US" sz="1700">
                <a:solidFill>
                  <a:schemeClr val="dk1"/>
                </a:solidFill>
                <a:latin typeface="Lato Light"/>
                <a:ea typeface="Lato Light"/>
                <a:cs typeface="Lato Light"/>
                <a:sym typeface="Lato Light"/>
              </a:rPr>
              <a:t>Trained to iteratively denoise the input by reversing a forward diffusion process used before to corrupting it</a:t>
            </a:r>
            <a:endParaRPr sz="1700">
              <a:solidFill>
                <a:schemeClr val="dk1"/>
              </a:solidFill>
              <a:latin typeface="Lato Light"/>
              <a:ea typeface="Lato Light"/>
              <a:cs typeface="Lato Light"/>
              <a:sym typeface="Lato Light"/>
            </a:endParaRPr>
          </a:p>
        </p:txBody>
      </p:sp>
      <p:sp>
        <p:nvSpPr>
          <p:cNvPr id="214" name="Google Shape;214;g2de409d55b3_0_49"/>
          <p:cNvSpPr/>
          <p:nvPr/>
        </p:nvSpPr>
        <p:spPr>
          <a:xfrm>
            <a:off x="90000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215" name="Google Shape;215;g2de409d55b3_0_49"/>
          <p:cNvSpPr/>
          <p:nvPr/>
        </p:nvSpPr>
        <p:spPr>
          <a:xfrm>
            <a:off x="4592850" y="2313725"/>
            <a:ext cx="3006300" cy="4128600"/>
          </a:xfrm>
          <a:prstGeom prst="roundRect">
            <a:avLst>
              <a:gd fmla="val 16667" name="adj"/>
            </a:avLst>
          </a:prstGeom>
          <a:solidFill>
            <a:srgbClr val="F2F2F2"/>
          </a:solidFill>
          <a:ln cap="flat" cmpd="sng" w="38100">
            <a:solidFill>
              <a:srgbClr val="3D85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None/>
            </a:pPr>
            <a:r>
              <a:t/>
            </a:r>
            <a:endParaRPr sz="2000">
              <a:solidFill>
                <a:schemeClr val="dk1"/>
              </a:solidFill>
              <a:latin typeface="Lato"/>
              <a:ea typeface="Lato"/>
              <a:cs typeface="Lato"/>
              <a:sym typeface="Lato"/>
            </a:endParaRPr>
          </a:p>
        </p:txBody>
      </p:sp>
      <p:sp>
        <p:nvSpPr>
          <p:cNvPr id="216" name="Google Shape;216;g2de409d55b3_0_49"/>
          <p:cNvSpPr txBox="1"/>
          <p:nvPr/>
        </p:nvSpPr>
        <p:spPr>
          <a:xfrm>
            <a:off x="1288950" y="4195475"/>
            <a:ext cx="2108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000">
                <a:solidFill>
                  <a:schemeClr val="dk1"/>
                </a:solidFill>
                <a:latin typeface="Lato"/>
                <a:ea typeface="Lato"/>
                <a:cs typeface="Lato"/>
                <a:sym typeface="Lato"/>
              </a:rPr>
              <a:t>By hand</a:t>
            </a:r>
            <a:endParaRPr b="1" sz="2000">
              <a:solidFill>
                <a:schemeClr val="dk1"/>
              </a:solidFill>
              <a:latin typeface="Lato"/>
              <a:ea typeface="Lato"/>
              <a:cs typeface="Lato"/>
              <a:sym typeface="Lato"/>
            </a:endParaRPr>
          </a:p>
        </p:txBody>
      </p:sp>
      <p:sp>
        <p:nvSpPr>
          <p:cNvPr id="217" name="Google Shape;217;g2de409d55b3_0_49"/>
          <p:cNvSpPr txBox="1"/>
          <p:nvPr/>
        </p:nvSpPr>
        <p:spPr>
          <a:xfrm>
            <a:off x="5037450" y="3800525"/>
            <a:ext cx="2108400" cy="1155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Autoregressive models (transformers)</a:t>
            </a:r>
            <a:endParaRPr b="1" sz="2000">
              <a:solidFill>
                <a:schemeClr val="dk1"/>
              </a:solidFill>
              <a:latin typeface="Lato"/>
              <a:ea typeface="Lato"/>
              <a:cs typeface="Lato"/>
              <a:sym typeface="Lato"/>
            </a:endParaRPr>
          </a:p>
        </p:txBody>
      </p:sp>
      <p:sp>
        <p:nvSpPr>
          <p:cNvPr id="218" name="Google Shape;218;g2de409d55b3_0_49"/>
          <p:cNvSpPr txBox="1"/>
          <p:nvPr/>
        </p:nvSpPr>
        <p:spPr>
          <a:xfrm>
            <a:off x="8512350" y="2446350"/>
            <a:ext cx="2667900" cy="629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000">
                <a:solidFill>
                  <a:schemeClr val="dk1"/>
                </a:solidFill>
                <a:latin typeface="Lato"/>
                <a:ea typeface="Lato"/>
                <a:cs typeface="Lato"/>
                <a:sym typeface="Lato"/>
              </a:rPr>
              <a:t>DDPM or diffusion models</a:t>
            </a:r>
            <a:endParaRPr b="1" sz="2800">
              <a:solidFill>
                <a:schemeClr val="dk1"/>
              </a:solidFill>
              <a:latin typeface="Lato"/>
              <a:ea typeface="Lato"/>
              <a:cs typeface="Lato"/>
              <a:sym typeface="Lato"/>
            </a:endParaRPr>
          </a:p>
        </p:txBody>
      </p:sp>
      <p:sp>
        <p:nvSpPr>
          <p:cNvPr id="219" name="Google Shape;219;g2de409d55b3_0_49"/>
          <p:cNvSpPr txBox="1"/>
          <p:nvPr>
            <p:ph idx="1" type="body"/>
          </p:nvPr>
        </p:nvSpPr>
        <p:spPr>
          <a:xfrm>
            <a:off x="833850" y="1053025"/>
            <a:ext cx="10959300" cy="1615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latin typeface="Lato"/>
                <a:ea typeface="Lato"/>
                <a:cs typeface="Lato"/>
                <a:sym typeface="Lato"/>
              </a:rPr>
              <a:t>Goal: </a:t>
            </a:r>
            <a:r>
              <a:rPr b="1" lang="en-US" sz="2000">
                <a:latin typeface="Lato"/>
                <a:ea typeface="Lato"/>
                <a:cs typeface="Lato"/>
                <a:sym typeface="Lato"/>
              </a:rPr>
              <a:t>Segmentation of lesions in neuroimaging</a:t>
            </a:r>
            <a:r>
              <a:rPr lang="en-US" sz="2000">
                <a:latin typeface="Lato"/>
                <a:ea typeface="Lato"/>
                <a:cs typeface="Lato"/>
                <a:sym typeface="Lato"/>
              </a:rPr>
              <a:t> for diagnosis, prognosis, and treatment selection.</a:t>
            </a:r>
            <a:endParaRPr sz="20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0"/>
              </a:spcBef>
              <a:spcAft>
                <a:spcPts val="0"/>
              </a:spcAft>
              <a:buNone/>
            </a:pPr>
            <a:r>
              <a:t/>
            </a:r>
            <a:endParaRPr sz="200">
              <a:latin typeface="Lato"/>
              <a:ea typeface="Lato"/>
              <a:cs typeface="Lato"/>
              <a:sym typeface="Lato"/>
            </a:endParaRPr>
          </a:p>
          <a:p>
            <a:pPr indent="0" lvl="0" marL="0" rtl="0" algn="l">
              <a:spcBef>
                <a:spcPts val="1000"/>
              </a:spcBef>
              <a:spcAft>
                <a:spcPts val="0"/>
              </a:spcAft>
              <a:buNone/>
            </a:pPr>
            <a:r>
              <a:rPr lang="en-US" sz="2000">
                <a:latin typeface="Lato"/>
                <a:ea typeface="Lato"/>
                <a:cs typeface="Lato"/>
                <a:sym typeface="Lato"/>
              </a:rPr>
              <a:t>How can segmentation be performed?</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2021-01-19T08:20:41Z</dcterms:created>
  <dc:creator>Laura Igual Muñoz</dc:creator>
</cp:coreProperties>
</file>