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4D71AE-FCDF-42DE-BA1A-42D080E3970C}" type="datetimeFigureOut">
              <a:rPr lang="en-SG" smtClean="0"/>
              <a:t>12/4/2024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317147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D71AE-FCDF-42DE-BA1A-42D080E3970C}" type="datetimeFigureOut">
              <a:rPr lang="en-SG" smtClean="0"/>
              <a:t>12/4/2024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215841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4D71AE-FCDF-42DE-BA1A-42D080E3970C}" type="datetimeFigureOut">
              <a:rPr lang="en-SG" smtClean="0"/>
              <a:t>12/4/2024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358165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4D71AE-FCDF-42DE-BA1A-42D080E3970C}" type="datetimeFigureOut">
              <a:rPr lang="en-SG" smtClean="0"/>
              <a:t>12/4/2024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297807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4D71AE-FCDF-42DE-BA1A-42D080E3970C}" type="datetimeFigureOut">
              <a:rPr lang="en-SG" smtClean="0"/>
              <a:t>12/4/2024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344757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A4D71AE-FCDF-42DE-BA1A-42D080E3970C}" type="datetimeFigureOut">
              <a:rPr lang="en-SG" smtClean="0"/>
              <a:t>12/4/2024</a:t>
            </a:fld>
            <a:endParaRPr lang="en-SG"/>
          </a:p>
        </p:txBody>
      </p:sp>
      <p:sp>
        <p:nvSpPr>
          <p:cNvPr id="9" name="Footer Placeholder 8"/>
          <p:cNvSpPr>
            <a:spLocks noGrp="1"/>
          </p:cNvSpPr>
          <p:nvPr>
            <p:ph type="ftr" sz="quarter" idx="11"/>
          </p:nvPr>
        </p:nvSpPr>
        <p:spPr/>
        <p:txBody>
          <a:bodyPr/>
          <a:lstStyle/>
          <a:p>
            <a:endParaRPr lang="en-SG"/>
          </a:p>
        </p:txBody>
      </p:sp>
      <p:sp>
        <p:nvSpPr>
          <p:cNvPr id="10" name="Slide Number Placeholder 9"/>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2512562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A4D71AE-FCDF-42DE-BA1A-42D080E3970C}" type="datetimeFigureOut">
              <a:rPr lang="en-SG" smtClean="0"/>
              <a:t>12/4/2024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2CB1DAD-22C3-4A74-98B3-EE4C7F1BF93A}" type="slidenum">
              <a:rPr lang="en-SG" smtClean="0"/>
              <a:t>‹#›</a:t>
            </a:fld>
            <a:endParaRPr lang="en-SG"/>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027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4D71AE-FCDF-42DE-BA1A-42D080E3970C}" type="datetimeFigureOut">
              <a:rPr lang="en-SG" smtClean="0"/>
              <a:t>12/4/2024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22779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4D71AE-FCDF-42DE-BA1A-42D080E3970C}" type="datetimeFigureOut">
              <a:rPr lang="en-SG" smtClean="0"/>
              <a:t>12/4/2024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123067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A4D71AE-FCDF-42DE-BA1A-42D080E3970C}" type="datetimeFigureOut">
              <a:rPr lang="en-SG" smtClean="0"/>
              <a:t>12/4/2024</a:t>
            </a:fld>
            <a:endParaRPr lang="en-SG"/>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SG"/>
          </a:p>
        </p:txBody>
      </p:sp>
      <p:sp>
        <p:nvSpPr>
          <p:cNvPr id="11" name="Slide Number Placeholder 10"/>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181715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A4D71AE-FCDF-42DE-BA1A-42D080E3970C}" type="datetimeFigureOut">
              <a:rPr lang="en-SG" smtClean="0"/>
              <a:t>12/4/2024</a:t>
            </a:fld>
            <a:endParaRPr lang="en-SG"/>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SG"/>
          </a:p>
        </p:txBody>
      </p:sp>
      <p:sp>
        <p:nvSpPr>
          <p:cNvPr id="10" name="Slide Number Placeholder 9"/>
          <p:cNvSpPr>
            <a:spLocks noGrp="1"/>
          </p:cNvSpPr>
          <p:nvPr>
            <p:ph type="sldNum" sz="quarter" idx="12"/>
          </p:nvPr>
        </p:nvSpPr>
        <p:spPr/>
        <p:txBody>
          <a:bodyPr/>
          <a:lstStyle/>
          <a:p>
            <a:fld id="{F2CB1DAD-22C3-4A74-98B3-EE4C7F1BF93A}" type="slidenum">
              <a:rPr lang="en-SG" smtClean="0"/>
              <a:t>‹#›</a:t>
            </a:fld>
            <a:endParaRPr lang="en-SG"/>
          </a:p>
        </p:txBody>
      </p:sp>
    </p:spTree>
    <p:extLst>
      <p:ext uri="{BB962C8B-B14F-4D97-AF65-F5344CB8AC3E}">
        <p14:creationId xmlns:p14="http://schemas.microsoft.com/office/powerpoint/2010/main" val="381519217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A4D71AE-FCDF-42DE-BA1A-42D080E3970C}" type="datetimeFigureOut">
              <a:rPr lang="en-SG" smtClean="0"/>
              <a:t>12/4/2024</a:t>
            </a:fld>
            <a:endParaRPr lang="en-SG"/>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SG"/>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2CB1DAD-22C3-4A74-98B3-EE4C7F1BF93A}" type="slidenum">
              <a:rPr lang="en-SG" smtClean="0"/>
              <a:t>‹#›</a:t>
            </a:fld>
            <a:endParaRPr lang="en-SG"/>
          </a:p>
        </p:txBody>
      </p:sp>
    </p:spTree>
    <p:extLst>
      <p:ext uri="{BB962C8B-B14F-4D97-AF65-F5344CB8AC3E}">
        <p14:creationId xmlns:p14="http://schemas.microsoft.com/office/powerpoint/2010/main" val="3258112841"/>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Mask-aware networks for crowd counting</a:t>
            </a:r>
          </a:p>
        </p:txBody>
      </p:sp>
      <p:sp>
        <p:nvSpPr>
          <p:cNvPr id="3" name="Subtitle 2"/>
          <p:cNvSpPr>
            <a:spLocks noGrp="1"/>
          </p:cNvSpPr>
          <p:nvPr>
            <p:ph type="subTitle" idx="1"/>
          </p:nvPr>
        </p:nvSpPr>
        <p:spPr/>
        <p:txBody>
          <a:bodyPr/>
          <a:lstStyle/>
          <a:p>
            <a:r>
              <a:t>A novel approach to crowd counting using mask-aware networks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arafed image of a crowd of people at a concert</a:t>
            </a:r>
          </a:p>
        </p:txBody>
      </p:sp>
      <p:pic>
        <p:nvPicPr>
          <p:cNvPr id="3" name="Picture Placeholder 2" descr="section_IV-D_page7_1.jpeg"/>
          <p:cNvPicPr>
            <a:picLocks noGrp="1" noChangeAspect="1"/>
          </p:cNvPicPr>
          <p:nvPr>
            <p:ph type="pic" idx="1"/>
          </p:nvPr>
        </p:nvPicPr>
        <p:blipFill>
          <a:blip r:embed="rId2"/>
          <a:srcRect b="-23960" t="-23960"/>
          <a:stretch>
            <a:fillRect/>
          </a:stretch>
        </p:blipFill>
        <p:spPr/>
      </p:pic>
      <p:sp>
        <p:nvSpPr>
          <p:cNvPr id="4" name="Text Placeholder 3"/>
          <p:cNvSpPr>
            <a:spLocks noGrp="1"/>
          </p:cNvSpPr>
          <p:nvPr>
            <p:ph type="body"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group of four pictures of people standing in a forest</a:t>
            </a:r>
          </a:p>
        </p:txBody>
      </p:sp>
      <p:pic>
        <p:nvPicPr>
          <p:cNvPr id="3" name="Picture Placeholder 2" descr="section_IV-D_page8_1.jpeg"/>
          <p:cNvPicPr>
            <a:picLocks noGrp="1" noChangeAspect="1"/>
          </p:cNvPicPr>
          <p:nvPr>
            <p:ph type="pic" idx="1"/>
          </p:nvPr>
        </p:nvPicPr>
        <p:blipFill>
          <a:blip r:embed="rId2"/>
          <a:srcRect b="-42997" t="-42997"/>
          <a:stretch>
            <a:fillRect/>
          </a:stretch>
        </p:blipFill>
        <p:spPr/>
      </p:pic>
      <p:sp>
        <p:nvSpPr>
          <p:cNvPr id="4" name="Text Placeholder 3"/>
          <p:cNvSpPr>
            <a:spLocks noGrp="1"/>
          </p:cNvSpPr>
          <p:nvPr>
            <p:ph type="body" idx="2" sz="half"/>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close up of a bar chart with a number of different bars</a:t>
            </a:r>
          </a:p>
        </p:txBody>
      </p:sp>
      <p:pic>
        <p:nvPicPr>
          <p:cNvPr id="3" name="Picture Placeholder 2" descr="section_IV-D_page8_2.png"/>
          <p:cNvPicPr>
            <a:picLocks noGrp="1" noChangeAspect="1"/>
          </p:cNvPicPr>
          <p:nvPr>
            <p:ph type="pic" idx="1"/>
          </p:nvPr>
        </p:nvPicPr>
        <p:blipFill>
          <a:blip r:embed="rId2"/>
          <a:srcRect b="-25527" t="-25527"/>
          <a:stretch>
            <a:fillRect/>
          </a:stretch>
        </p:blipFill>
        <p:spPr/>
      </p:pic>
      <p:sp>
        <p:nvSpPr>
          <p:cNvPr id="4" name="Text Placeholder 3"/>
          <p:cNvSpPr>
            <a:spLocks noGrp="1"/>
          </p:cNvSpPr>
          <p:nvPr>
            <p:ph type="body"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paper presents a deep neural network approach to address the crowd counting problem.</a:t>
            </a:r>
          </a:p>
          <a:p>
            <a:pPr/>
            <a:r>
              <a:t>Authors introduce a method that uses a dedicated network branch for predicting foreground/background masks and incorporates mask prediction into density map estimation.</a:t>
            </a:r>
          </a:p>
          <a:p>
            <a:pPr/>
            <a:r>
              <a:t>Performance evaluation on various datasets shows that the method achieves state-of-the-art crowd counting results.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The text covers a wide range of references related to crowd understanding and object detection in various research papers published in prestigious journals and conferences such as IEEE Transactions, ACM International Conference on Multimedia, European Conference on Computer Vision, and more.</a:t>
            </a:r>
          </a:p>
          <a:p>
            <a:pPr/>
            <a:r>
              <a:t>Topics include deep learning methods for crowd counting, crowd behavior analysis, real-time object detection, and pedestrian detection in dense crowds, among others.</a:t>
            </a:r>
          </a:p>
          <a:p>
            <a:pPr/>
            <a:r>
              <a:t>The references also delve into techniques such as CNN-based single image crowd counting, histograms of oriented gradients for human detection, and the use of convolutional neural networks for crowd behavior analysis.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Mask-aware Networks for Crowd Counting</a:t>
            </a:r>
          </a:p>
        </p:txBody>
      </p:sp>
      <p:sp>
        <p:nvSpPr>
          <p:cNvPr id="3" name="Content Placeholder 2"/>
          <p:cNvSpPr>
            <a:spLocks noGrp="1"/>
          </p:cNvSpPr>
          <p:nvPr>
            <p:ph idx="1"/>
          </p:nvPr>
        </p:nvSpPr>
        <p:spPr/>
        <p:txBody>
          <a:bodyPr/>
          <a:lstStyle/>
          <a:p>
            <a:r>
              <a:t>Mask-aware networks introduce a dedicated branch to predict object/non-object masks.</a:t>
            </a:r>
          </a:p>
          <a:p>
            <a:pPr/>
            <a:r>
              <a:t>These masks are combined with the input image to generate a density map.</a:t>
            </a:r>
          </a:p>
          <a:p>
            <a:pPr/>
            <a:r>
              <a:t>This approach helps differentiate between the presence and absence of objects, making density estimation easier.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Mask-aware networks for crowd counting</a:t>
            </a:r>
          </a:p>
        </p:txBody>
      </p:sp>
      <p:sp>
        <p:nvSpPr>
          <p:cNvPr id="3" name="Content Placeholder 2"/>
          <p:cNvSpPr>
            <a:spLocks noGrp="1"/>
          </p:cNvSpPr>
          <p:nvPr>
            <p:ph idx="1"/>
          </p:nvPr>
        </p:nvSpPr>
        <p:spPr/>
        <p:txBody>
          <a:bodyPr/>
          <a:lstStyle/>
          <a:p>
            <a:r>
              <a:t>I Introduction</a:t>
            </a:r>
          </a:p>
          <a:p>
            <a:pPr/>
            <a:r>
              <a:t>II Related work</a:t>
            </a:r>
          </a:p>
          <a:p>
            <a:pPr/>
            <a:r>
              <a:t>III Our proposed method</a:t>
            </a:r>
          </a:p>
          <a:p>
            <a:pPr/>
            <a:r>
              <a:t>IV Experiment</a:t>
            </a:r>
          </a:p>
          <a:p>
            <a:pPr/>
            <a:r>
              <a:t>V Conclusion</a:t>
            </a:r>
          </a:p>
          <a:p>
            <a:pPr/>
            <a:r>
              <a:t>References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Crowd counting is a significant topic in the multimedia and computer vision community, aiming to count objects, such as people, in images or video frames.</a:t>
            </a:r>
          </a:p>
          <a:p>
            <a:pPr/>
            <a:r>
              <a:t>Traditional approaches utilize density maps generated from dot-level annotations due to challenges in detailed annotations.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Work on Crowd Counting</a:t>
            </a:r>
          </a:p>
        </p:txBody>
      </p:sp>
      <p:sp>
        <p:nvSpPr>
          <p:cNvPr id="3" name="Content Placeholder 2"/>
          <p:cNvSpPr>
            <a:spLocks noGrp="1"/>
          </p:cNvSpPr>
          <p:nvPr>
            <p:ph idx="1"/>
          </p:nvPr>
        </p:nvSpPr>
        <p:spPr/>
        <p:txBody>
          <a:bodyPr/>
          <a:lstStyle/>
          <a:p>
            <a:r>
              <a:t>Various approaches have been developed to address crowd counting issues.</a:t>
            </a:r>
          </a:p>
          <a:p>
            <a:pPr lvl="1"/>
            <a:r>
              <a:t>Early methods utilized hand-crafted features and classifiers for pedestrian detection.</a:t>
            </a:r>
          </a:p>
          <a:p>
            <a:pPr lvl="1"/>
            <a:r>
              <a:t>Recent advancements involve CNN-based detectors like Faster R-CNN and YOLO for improved performance and speed.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Method Overview</a:t>
            </a:r>
          </a:p>
        </p:txBody>
      </p:sp>
      <p:sp>
        <p:nvSpPr>
          <p:cNvPr id="3" name="Content Placeholder 2"/>
          <p:cNvSpPr>
            <a:spLocks noGrp="1"/>
          </p:cNvSpPr>
          <p:nvPr>
            <p:ph idx="1"/>
          </p:nvPr>
        </p:nvSpPr>
        <p:spPr/>
        <p:txBody>
          <a:bodyPr/>
          <a:lstStyle/>
          <a:p>
            <a:r>
              <a:t>Our proposed method focuses on density map estimation using a network with three main modules: the backbone, mask prediction branch, and mask-aware density regression branch.</a:t>
            </a:r>
          </a:p>
          <a:p>
            <a:pPr/>
            <a:r>
              <a:t>Point-wise annotations are used to create ground-truth density maps, and Gaussian kernels are employed for density estimation.</a:t>
            </a:r>
          </a:p>
          <a:p>
            <a:pPr/>
            <a:r>
              <a:t>The density regression problem is framed as a mean square loss regression.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diagram of a group of people standing in a crowd</a:t>
            </a:r>
          </a:p>
        </p:txBody>
      </p:sp>
      <p:pic>
        <p:nvPicPr>
          <p:cNvPr id="3" name="Picture Placeholder 2" descr="section_III-A_page3_1.jpeg"/>
          <p:cNvPicPr>
            <a:picLocks noGrp="1" noChangeAspect="1"/>
          </p:cNvPicPr>
          <p:nvPr>
            <p:ph type="pic" idx="1"/>
          </p:nvPr>
        </p:nvPicPr>
        <p:blipFill>
          <a:blip r:embed="rId2"/>
          <a:srcRect b="-148774" t="-148774"/>
          <a:stretch>
            <a:fillRect/>
          </a:stretch>
        </p:blipFill>
        <p:spPr/>
      </p:pic>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diagram of a computer system with multiple layers</a:t>
            </a:r>
          </a:p>
        </p:txBody>
      </p:sp>
      <p:pic>
        <p:nvPicPr>
          <p:cNvPr id="3" name="Picture Placeholder 2" descr="section_III-D_page4_1.jpeg"/>
          <p:cNvPicPr>
            <a:picLocks noGrp="1" noChangeAspect="1"/>
          </p:cNvPicPr>
          <p:nvPr>
            <p:ph type="pic" idx="1"/>
          </p:nvPr>
        </p:nvPicPr>
        <p:blipFill>
          <a:blip r:embed="rId2"/>
          <a:srcRect b="-26701" t="-26701"/>
          <a:stretch>
            <a:fillRect/>
          </a:stretch>
        </p:blipFill>
        <p:spPr/>
      </p:pic>
      <p:sp>
        <p:nvSpPr>
          <p:cNvPr id="4" name="Text Placeholder 3"/>
          <p:cNvSpPr>
            <a:spLocks noGrp="1"/>
          </p:cNvSpPr>
          <p:nvPr>
            <p:ph type="body" idx="2" sz="half"/>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diagram of a flow diagram of a computer system</a:t>
            </a:r>
          </a:p>
        </p:txBody>
      </p:sp>
      <p:pic>
        <p:nvPicPr>
          <p:cNvPr id="3" name="Picture Placeholder 2" descr="section_III-D_page4_2.jpeg"/>
          <p:cNvPicPr>
            <a:picLocks noGrp="1" noChangeAspect="1"/>
          </p:cNvPicPr>
          <p:nvPr>
            <p:ph type="pic" idx="1"/>
          </p:nvPr>
        </p:nvPicPr>
        <p:blipFill>
          <a:blip r:embed="rId2"/>
          <a:srcRect l="-13264" r="-13264"/>
          <a:stretch>
            <a:fillRect/>
          </a:stretch>
        </p:blipFill>
        <p:spPr/>
      </p:pic>
      <p:sp>
        <p:nvSpPr>
          <p:cNvPr id="4" name="Text Placeholder 3"/>
          <p:cNvSpPr>
            <a:spLocks noGrp="1"/>
          </p:cNvSpPr>
          <p:nvPr>
            <p:ph type="body"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Experimental Setup</a:t>
            </a:r>
          </a:p>
        </p:txBody>
      </p:sp>
      <p:sp>
        <p:nvSpPr>
          <p:cNvPr id="3" name="Content Placeholder 2"/>
          <p:cNvSpPr>
            <a:spLocks noGrp="1"/>
          </p:cNvSpPr>
          <p:nvPr>
            <p:ph idx="1"/>
          </p:nvPr>
        </p:nvSpPr>
        <p:spPr/>
        <p:txBody>
          <a:bodyPr/>
          <a:lstStyle/>
          <a:p>
            <a:r>
              <a:t>Experiments conducted on challenging public datasets</a:t>
            </a:r>
          </a:p>
          <a:p>
            <a:pPr lvl="1"/>
            <a:r>
              <a:t>Aim to verify improvements over baselines and identify most effective density estimation solution</a:t>
            </a:r>
          </a:p>
          <a:p>
            <a:pPr lvl="1"/>
            <a:r>
              <a:t>Comparison with state-of-the-art methods using mean absolute error and mean square error as evaluation metrics</a:t>
            </a:r>
          </a:p>
          <a:p>
            <a:pPr/>
            <a:r>
              <a:t>Datasets used: shanghaitech, ucf cc, and worldexpo</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Parcel</Template>
  <TotalTime>7</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Gill Sans MT</vt:lpstr>
      <vt:lpstr>Parcel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Zihan</dc:creator>
  <cp:lastModifiedBy>Wang Zihan</cp:lastModifiedBy>
  <cp:revision>4</cp:revision>
  <dcterms:created xsi:type="dcterms:W3CDTF">2024-04-11T11:20:10Z</dcterms:created>
  <dcterms:modified xsi:type="dcterms:W3CDTF">2024-04-11T16:03:26Z</dcterms:modified>
</cp:coreProperties>
</file>