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826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6690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071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352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664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6451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9466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07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6885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136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652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749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568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785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022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824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084122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media" Target="../media/media2.mp3"/><Relationship Id="rId7"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5" Type="http://schemas.microsoft.com/office/2007/relationships/media" Target="../media/media3.mp3"/><Relationship Id="rId4" Type="http://schemas.openxmlformats.org/officeDocument/2006/relationships/audio" Target="../media/media2.mp3"/></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TOEIC SPEAKING PRACTICE</a:t>
            </a:r>
          </a:p>
        </p:txBody>
      </p:sp>
    </p:spTree>
    <p:extLst>
      <p:ext uri="{BB962C8B-B14F-4D97-AF65-F5344CB8AC3E}">
        <p14:creationId xmlns:p14="http://schemas.microsoft.com/office/powerpoint/2010/main" val="27653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63925" y="1166192"/>
            <a:ext cx="8915400" cy="4598504"/>
          </a:xfrm>
        </p:spPr>
        <p:txBody>
          <a:bodyPr>
            <a:normAutofit/>
          </a:bodyPr>
          <a:lstStyle/>
          <a:p>
            <a:r>
              <a:rPr lang="en-US" dirty="0"/>
              <a:t>Imagine that you are talking to a new neighbor on the telephone. You are talking about live music in your area.</a:t>
            </a:r>
          </a:p>
          <a:p>
            <a:r>
              <a:rPr lang="en-US" b="1" dirty="0"/>
              <a:t>(5)</a:t>
            </a:r>
            <a:r>
              <a:rPr lang="en-US" dirty="0"/>
              <a:t> What kind of music do you like to listen to, and do you listen to it often? </a:t>
            </a:r>
            <a:r>
              <a:rPr lang="en-US" b="1" dirty="0"/>
              <a:t>15 Seconds</a:t>
            </a:r>
          </a:p>
          <a:p>
            <a:endParaRPr lang="en-US" dirty="0"/>
          </a:p>
          <a:p>
            <a:endParaRPr lang="en-US" dirty="0"/>
          </a:p>
          <a:p>
            <a:r>
              <a:rPr lang="en-US" b="1" dirty="0"/>
              <a:t>(6)</a:t>
            </a:r>
            <a:r>
              <a:rPr lang="en-US" dirty="0"/>
              <a:t> How often do you shop for music, and do you have a large collection of </a:t>
            </a:r>
            <a:r>
              <a:rPr lang="en-US" b="1" dirty="0"/>
              <a:t>songs? 15 Seconds</a:t>
            </a:r>
          </a:p>
          <a:p>
            <a:endParaRPr lang="en-US" dirty="0"/>
          </a:p>
          <a:p>
            <a:endParaRPr lang="en-US" dirty="0"/>
          </a:p>
          <a:p>
            <a:r>
              <a:rPr lang="en-US" b="1" dirty="0"/>
              <a:t>(7)</a:t>
            </a:r>
            <a:r>
              <a:rPr lang="en-US" dirty="0"/>
              <a:t> I'd like to buy some new music. Could you recommend a place for me to shop for music and tell me why you recommend it? </a:t>
            </a:r>
            <a:r>
              <a:rPr lang="en-US" b="1" dirty="0"/>
              <a:t>30 Seconds</a:t>
            </a:r>
          </a:p>
        </p:txBody>
      </p:sp>
      <p:sp>
        <p:nvSpPr>
          <p:cNvPr id="4" name="CuadroTexto 3"/>
          <p:cNvSpPr txBox="1"/>
          <p:nvPr/>
        </p:nvSpPr>
        <p:spPr>
          <a:xfrm rot="16200000">
            <a:off x="-109678" y="3797861"/>
            <a:ext cx="2920487" cy="369332"/>
          </a:xfrm>
          <a:prstGeom prst="rect">
            <a:avLst/>
          </a:prstGeom>
          <a:noFill/>
        </p:spPr>
        <p:txBody>
          <a:bodyPr wrap="square" rtlCol="0">
            <a:spAutoFit/>
          </a:bodyPr>
          <a:lstStyle/>
          <a:p>
            <a:r>
              <a:rPr lang="en-US" dirty="0"/>
              <a:t>INSERT AUDIOS HERE </a:t>
            </a:r>
          </a:p>
        </p:txBody>
      </p:sp>
      <p:sp>
        <p:nvSpPr>
          <p:cNvPr id="5" name="Flecha a la derecha con bandas 4"/>
          <p:cNvSpPr/>
          <p:nvPr/>
        </p:nvSpPr>
        <p:spPr>
          <a:xfrm>
            <a:off x="1789042" y="5603960"/>
            <a:ext cx="653533" cy="2363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echa a la derecha con bandas 5"/>
          <p:cNvSpPr/>
          <p:nvPr/>
        </p:nvSpPr>
        <p:spPr>
          <a:xfrm>
            <a:off x="1822673" y="4065615"/>
            <a:ext cx="653533" cy="2363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echa a la derecha con bandas 6"/>
          <p:cNvSpPr/>
          <p:nvPr/>
        </p:nvSpPr>
        <p:spPr>
          <a:xfrm>
            <a:off x="1789042" y="2527271"/>
            <a:ext cx="653533" cy="2363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1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Questions 8-10: Respond to questions using information provided</a:t>
            </a:r>
            <a:endParaRPr lang="en-US" dirty="0"/>
          </a:p>
        </p:txBody>
      </p:sp>
      <p:sp>
        <p:nvSpPr>
          <p:cNvPr id="3" name="Marcador de contenido 2"/>
          <p:cNvSpPr>
            <a:spLocks noGrp="1"/>
          </p:cNvSpPr>
          <p:nvPr>
            <p:ph idx="1"/>
          </p:nvPr>
        </p:nvSpPr>
        <p:spPr/>
        <p:txBody>
          <a:bodyPr/>
          <a:lstStyle/>
          <a:p>
            <a:r>
              <a:rPr lang="en-US" b="1" dirty="0"/>
              <a:t>Directions:</a:t>
            </a:r>
            <a:r>
              <a:rPr lang="en-US" dirty="0"/>
              <a:t> In this part of the test, you will answer three questions based on information provided. You will have 45 seconds to read the information before the question begins. You will have 3 seconds to prepare before each question. Begin responding immediately after you hear a beep. You will have </a:t>
            </a:r>
            <a:r>
              <a:rPr lang="en-US" b="1" dirty="0"/>
              <a:t>15 seconds </a:t>
            </a:r>
            <a:r>
              <a:rPr lang="en-US" dirty="0"/>
              <a:t>to respond to Questions 8 and 9, and you will have </a:t>
            </a:r>
            <a:r>
              <a:rPr lang="en-US" b="1" dirty="0"/>
              <a:t>30 seconds</a:t>
            </a:r>
            <a:r>
              <a:rPr lang="en-US" dirty="0"/>
              <a:t> to respond to Question 10.</a:t>
            </a:r>
            <a:br>
              <a:rPr lang="en-US" dirty="0"/>
            </a:br>
            <a:endParaRPr lang="en-US" dirty="0"/>
          </a:p>
        </p:txBody>
      </p:sp>
    </p:spTree>
    <p:extLst>
      <p:ext uri="{BB962C8B-B14F-4D97-AF65-F5344CB8AC3E}">
        <p14:creationId xmlns:p14="http://schemas.microsoft.com/office/powerpoint/2010/main" val="42397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517" y="1126435"/>
            <a:ext cx="7849996" cy="4375603"/>
          </a:xfrm>
        </p:spPr>
      </p:pic>
    </p:spTree>
    <p:extLst>
      <p:ext uri="{BB962C8B-B14F-4D97-AF65-F5344CB8AC3E}">
        <p14:creationId xmlns:p14="http://schemas.microsoft.com/office/powerpoint/2010/main" val="386127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Question 7">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8"/>
          <a:stretch>
            <a:fillRect/>
          </a:stretch>
        </p:blipFill>
        <p:spPr>
          <a:xfrm>
            <a:off x="4821238" y="1573213"/>
            <a:ext cx="609600" cy="609600"/>
          </a:xfrm>
        </p:spPr>
      </p:pic>
      <p:sp>
        <p:nvSpPr>
          <p:cNvPr id="5" name="CuadroTexto 4"/>
          <p:cNvSpPr txBox="1"/>
          <p:nvPr/>
        </p:nvSpPr>
        <p:spPr>
          <a:xfrm>
            <a:off x="2610679" y="1693829"/>
            <a:ext cx="1443024" cy="646331"/>
          </a:xfrm>
          <a:prstGeom prst="rect">
            <a:avLst/>
          </a:prstGeom>
          <a:noFill/>
        </p:spPr>
        <p:txBody>
          <a:bodyPr wrap="none" rtlCol="0">
            <a:spAutoFit/>
          </a:bodyPr>
          <a:lstStyle/>
          <a:p>
            <a:r>
              <a:rPr lang="en-US" b="1" dirty="0"/>
              <a:t>Question 8</a:t>
            </a:r>
          </a:p>
          <a:p>
            <a:r>
              <a:rPr lang="en-US" b="1" dirty="0"/>
              <a:t>15 seconds</a:t>
            </a:r>
          </a:p>
        </p:txBody>
      </p:sp>
      <p:sp>
        <p:nvSpPr>
          <p:cNvPr id="6" name="CuadroTexto 5"/>
          <p:cNvSpPr txBox="1"/>
          <p:nvPr/>
        </p:nvSpPr>
        <p:spPr>
          <a:xfrm>
            <a:off x="2610679" y="2961573"/>
            <a:ext cx="1443024" cy="646331"/>
          </a:xfrm>
          <a:prstGeom prst="rect">
            <a:avLst/>
          </a:prstGeom>
          <a:noFill/>
        </p:spPr>
        <p:txBody>
          <a:bodyPr wrap="none" rtlCol="0">
            <a:spAutoFit/>
          </a:bodyPr>
          <a:lstStyle/>
          <a:p>
            <a:r>
              <a:rPr lang="en-US" b="1" dirty="0"/>
              <a:t>Question 9</a:t>
            </a:r>
          </a:p>
          <a:p>
            <a:r>
              <a:rPr lang="en-US" b="1" dirty="0"/>
              <a:t>15 seconds</a:t>
            </a:r>
          </a:p>
        </p:txBody>
      </p:sp>
      <p:pic>
        <p:nvPicPr>
          <p:cNvPr id="7" name="Question 8">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4820547" y="2841439"/>
            <a:ext cx="609600" cy="609600"/>
          </a:xfrm>
          <a:prstGeom prst="rect">
            <a:avLst/>
          </a:prstGeom>
        </p:spPr>
      </p:pic>
      <p:sp>
        <p:nvSpPr>
          <p:cNvPr id="8" name="CuadroTexto 7"/>
          <p:cNvSpPr txBox="1"/>
          <p:nvPr/>
        </p:nvSpPr>
        <p:spPr>
          <a:xfrm>
            <a:off x="2545758" y="4331877"/>
            <a:ext cx="1499128" cy="646331"/>
          </a:xfrm>
          <a:prstGeom prst="rect">
            <a:avLst/>
          </a:prstGeom>
          <a:noFill/>
        </p:spPr>
        <p:txBody>
          <a:bodyPr wrap="none" rtlCol="0">
            <a:spAutoFit/>
          </a:bodyPr>
          <a:lstStyle/>
          <a:p>
            <a:r>
              <a:rPr lang="en-US" b="1" dirty="0"/>
              <a:t>Question 10</a:t>
            </a:r>
          </a:p>
          <a:p>
            <a:r>
              <a:rPr lang="en-US" b="1" dirty="0"/>
              <a:t>30 seconds</a:t>
            </a:r>
          </a:p>
        </p:txBody>
      </p:sp>
      <p:pic>
        <p:nvPicPr>
          <p:cNvPr id="9" name="Question 9">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4820547" y="4211743"/>
            <a:ext cx="609600" cy="609600"/>
          </a:xfrm>
          <a:prstGeom prst="rect">
            <a:avLst/>
          </a:prstGeom>
        </p:spPr>
      </p:pic>
      <p:sp>
        <p:nvSpPr>
          <p:cNvPr id="12" name="CuadroTexto 11"/>
          <p:cNvSpPr txBox="1"/>
          <p:nvPr/>
        </p:nvSpPr>
        <p:spPr>
          <a:xfrm>
            <a:off x="8362122" y="625734"/>
            <a:ext cx="2524539" cy="369332"/>
          </a:xfrm>
          <a:prstGeom prst="rect">
            <a:avLst/>
          </a:prstGeom>
          <a:noFill/>
        </p:spPr>
        <p:txBody>
          <a:bodyPr wrap="square" rtlCol="0">
            <a:spAutoFit/>
          </a:bodyPr>
          <a:lstStyle/>
          <a:p>
            <a:r>
              <a:rPr lang="en-US" dirty="0"/>
              <a:t>INSERT AUDIOS HERE </a:t>
            </a:r>
          </a:p>
        </p:txBody>
      </p:sp>
      <p:sp>
        <p:nvSpPr>
          <p:cNvPr id="13" name="Flecha a la derecha con bandas 12"/>
          <p:cNvSpPr/>
          <p:nvPr/>
        </p:nvSpPr>
        <p:spPr>
          <a:xfrm rot="5400000">
            <a:off x="9348587" y="1042544"/>
            <a:ext cx="473938" cy="4590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3722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692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6948"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366" fill="hold"/>
                                        <p:tgtEl>
                                          <p:spTgt spid="9"/>
                                        </p:tgtEl>
                                      </p:cBhvr>
                                    </p:cmd>
                                  </p:childTnLst>
                                </p:cTn>
                              </p:par>
                            </p:childTnLst>
                          </p:cTn>
                        </p:par>
                      </p:childTnLst>
                    </p:cTn>
                  </p:par>
                </p:childTnLst>
              </p:cTn>
              <p:nextCondLst>
                <p:cond evt="onClick" delay="0">
                  <p:tgtEl>
                    <p:spTgt spid="9"/>
                  </p:tgtEl>
                </p:cond>
              </p:nextCondLst>
            </p:seq>
            <p:audio>
              <p:cMediaNode vol="80000">
                <p:cTn id="19" fill="hold" display="0">
                  <p:stCondLst>
                    <p:cond delay="indefinite"/>
                  </p:stCondLst>
                  <p:endCondLst>
                    <p:cond evt="onStopAudio" delay="0">
                      <p:tgtEl>
                        <p:sldTgt/>
                      </p:tgtEl>
                    </p:cond>
                  </p:endCondLst>
                </p:cTn>
                <p:tgtEl>
                  <p:spTgt spid="9"/>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Questions 11: Express and Opinion</a:t>
            </a:r>
            <a:endParaRPr lang="en-US" dirty="0"/>
          </a:p>
        </p:txBody>
      </p:sp>
      <p:sp>
        <p:nvSpPr>
          <p:cNvPr id="3" name="Marcador de contenido 2"/>
          <p:cNvSpPr>
            <a:spLocks noGrp="1"/>
          </p:cNvSpPr>
          <p:nvPr>
            <p:ph idx="1"/>
          </p:nvPr>
        </p:nvSpPr>
        <p:spPr/>
        <p:txBody>
          <a:bodyPr/>
          <a:lstStyle/>
          <a:p>
            <a:r>
              <a:rPr lang="en-US" b="1" dirty="0"/>
              <a:t>Directions:</a:t>
            </a:r>
            <a:r>
              <a:rPr lang="en-US" dirty="0"/>
              <a:t> In this part of the test, you will give your opinion about a specific topic. Be sure to say as much as you can in the time allowed. You will have 15 seconds to prepare. Then you will have </a:t>
            </a:r>
            <a:r>
              <a:rPr lang="en-US" b="1" dirty="0"/>
              <a:t>60 seconds </a:t>
            </a:r>
            <a:r>
              <a:rPr lang="en-US" dirty="0"/>
              <a:t>to speak.</a:t>
            </a:r>
          </a:p>
        </p:txBody>
      </p:sp>
    </p:spTree>
    <p:extLst>
      <p:ext uri="{BB962C8B-B14F-4D97-AF65-F5344CB8AC3E}">
        <p14:creationId xmlns:p14="http://schemas.microsoft.com/office/powerpoint/2010/main" val="417441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62707" y="993913"/>
            <a:ext cx="8915400" cy="3777622"/>
          </a:xfrm>
        </p:spPr>
        <p:txBody>
          <a:bodyPr/>
          <a:lstStyle/>
          <a:p>
            <a:r>
              <a:rPr lang="en-US" dirty="0"/>
              <a:t>Which of the following is the BEST way for a high school student to improve the quality of its education?</a:t>
            </a:r>
            <a:br>
              <a:rPr lang="en-US" dirty="0"/>
            </a:br>
            <a:r>
              <a:rPr lang="en-US" dirty="0"/>
              <a:t>Choose ONE of the options provided below and give reasons or examples to support your opinion.</a:t>
            </a:r>
          </a:p>
          <a:p>
            <a:endParaRPr lang="en-US" dirty="0"/>
          </a:p>
          <a:p>
            <a:r>
              <a:rPr lang="en-US" dirty="0"/>
              <a:t>Provide more training to teachers</a:t>
            </a:r>
          </a:p>
          <a:p>
            <a:r>
              <a:rPr lang="en-US" dirty="0"/>
              <a:t>Offer more one-on-one instruction or tutoring</a:t>
            </a:r>
          </a:p>
          <a:p>
            <a:r>
              <a:rPr lang="en-US" dirty="0"/>
              <a:t>Give students more homework</a:t>
            </a:r>
          </a:p>
          <a:p>
            <a:endParaRPr lang="en-US" dirty="0"/>
          </a:p>
        </p:txBody>
      </p:sp>
      <p:sp>
        <p:nvSpPr>
          <p:cNvPr id="4" name="CuadroTexto 3"/>
          <p:cNvSpPr txBox="1"/>
          <p:nvPr/>
        </p:nvSpPr>
        <p:spPr>
          <a:xfrm>
            <a:off x="2562707" y="4586869"/>
            <a:ext cx="2319131" cy="646331"/>
          </a:xfrm>
          <a:prstGeom prst="rect">
            <a:avLst/>
          </a:prstGeom>
          <a:noFill/>
        </p:spPr>
        <p:txBody>
          <a:bodyPr wrap="square" rtlCol="0">
            <a:spAutoFit/>
          </a:bodyPr>
          <a:lstStyle/>
          <a:p>
            <a:r>
              <a:rPr lang="en-US" dirty="0"/>
              <a:t>INSERT AUDIO HERE</a:t>
            </a:r>
          </a:p>
          <a:p>
            <a:r>
              <a:rPr lang="en-US" b="1" dirty="0"/>
              <a:t>60 seconds</a:t>
            </a:r>
            <a:r>
              <a:rPr lang="en-US" dirty="0"/>
              <a:t> </a:t>
            </a:r>
          </a:p>
        </p:txBody>
      </p:sp>
      <p:sp>
        <p:nvSpPr>
          <p:cNvPr id="5" name="Flecha a la derecha con bandas 4"/>
          <p:cNvSpPr/>
          <p:nvPr/>
        </p:nvSpPr>
        <p:spPr>
          <a:xfrm>
            <a:off x="4013819" y="4910034"/>
            <a:ext cx="868019" cy="3283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38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Recording an audio</a:t>
            </a:r>
          </a:p>
        </p:txBody>
      </p:sp>
      <p:sp>
        <p:nvSpPr>
          <p:cNvPr id="3" name="Marcador de contenido 2"/>
          <p:cNvSpPr>
            <a:spLocks noGrp="1"/>
          </p:cNvSpPr>
          <p:nvPr>
            <p:ph idx="1"/>
          </p:nvPr>
        </p:nvSpPr>
        <p:spPr/>
        <p:txBody>
          <a:bodyPr/>
          <a:lstStyle/>
          <a:p>
            <a:r>
              <a:rPr lang="en-US" dirty="0"/>
              <a:t>Click on INSERT </a:t>
            </a:r>
          </a:p>
          <a:p>
            <a:endParaRPr lang="en-US" dirty="0"/>
          </a:p>
          <a:p>
            <a:r>
              <a:rPr lang="en-US" dirty="0"/>
              <a:t>Click on the AUDIO icon on the right side of the bar</a:t>
            </a:r>
          </a:p>
          <a:p>
            <a:endParaRPr lang="en-US" dirty="0"/>
          </a:p>
          <a:p>
            <a:r>
              <a:rPr lang="en-US" dirty="0"/>
              <a:t>Record Audio</a:t>
            </a:r>
          </a:p>
          <a:p>
            <a:endParaRPr lang="en-US" dirty="0"/>
          </a:p>
          <a:p>
            <a:r>
              <a:rPr lang="en-US" dirty="0"/>
              <a:t>Start recording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279" y="1798983"/>
            <a:ext cx="1404678" cy="1089991"/>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9512" b="12015"/>
          <a:stretch/>
        </p:blipFill>
        <p:spPr>
          <a:xfrm>
            <a:off x="8945702" y="2888974"/>
            <a:ext cx="1933845" cy="874644"/>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623" y="3831426"/>
            <a:ext cx="2534004" cy="1381318"/>
          </a:xfrm>
          <a:prstGeom prst="rect">
            <a:avLst/>
          </a:prstGeom>
        </p:spPr>
      </p:pic>
    </p:spTree>
    <p:extLst>
      <p:ext uri="{BB962C8B-B14F-4D97-AF65-F5344CB8AC3E}">
        <p14:creationId xmlns:p14="http://schemas.microsoft.com/office/powerpoint/2010/main" val="149836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Questions 1–2: Read a text aloud </a:t>
            </a:r>
          </a:p>
        </p:txBody>
      </p:sp>
      <p:sp>
        <p:nvSpPr>
          <p:cNvPr id="3" name="Marcador de contenido 2"/>
          <p:cNvSpPr>
            <a:spLocks noGrp="1"/>
          </p:cNvSpPr>
          <p:nvPr>
            <p:ph idx="1"/>
          </p:nvPr>
        </p:nvSpPr>
        <p:spPr>
          <a:xfrm>
            <a:off x="1696280" y="2690192"/>
            <a:ext cx="9475304" cy="1669773"/>
          </a:xfrm>
        </p:spPr>
        <p:txBody>
          <a:bodyPr/>
          <a:lstStyle/>
          <a:p>
            <a:r>
              <a:rPr lang="en-US" b="1" dirty="0"/>
              <a:t>Directions: </a:t>
            </a:r>
            <a:r>
              <a:rPr lang="en-US" dirty="0"/>
              <a:t>In this part of the test, you will read aloud the text on the screen. You will have 45 seconds to prepare. Then you will have </a:t>
            </a:r>
            <a:r>
              <a:rPr lang="en-US" b="1" dirty="0"/>
              <a:t>45 seconds </a:t>
            </a:r>
            <a:r>
              <a:rPr lang="en-US" dirty="0"/>
              <a:t>to read the text aloud. </a:t>
            </a:r>
          </a:p>
          <a:p>
            <a:endParaRPr lang="en-US" dirty="0"/>
          </a:p>
        </p:txBody>
      </p:sp>
    </p:spTree>
    <p:extLst>
      <p:ext uri="{BB962C8B-B14F-4D97-AF65-F5344CB8AC3E}">
        <p14:creationId xmlns:p14="http://schemas.microsoft.com/office/powerpoint/2010/main" val="74401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Text #1</a:t>
            </a:r>
          </a:p>
        </p:txBody>
      </p:sp>
      <p:sp>
        <p:nvSpPr>
          <p:cNvPr id="3" name="Marcador de contenido 2"/>
          <p:cNvSpPr>
            <a:spLocks noGrp="1"/>
          </p:cNvSpPr>
          <p:nvPr>
            <p:ph idx="1"/>
          </p:nvPr>
        </p:nvSpPr>
        <p:spPr>
          <a:xfrm>
            <a:off x="2761490" y="1311965"/>
            <a:ext cx="8915400" cy="3777622"/>
          </a:xfrm>
        </p:spPr>
        <p:txBody>
          <a:bodyPr/>
          <a:lstStyle/>
          <a:p>
            <a:r>
              <a:rPr lang="en-US" dirty="0"/>
              <a:t>Dave Billings worked for Bulb Village since 1986. He started in the accounting department, but the company transferred him to another office. The finance department experienced some changes, so he had to move again. Every department he worked in, like accounting, finance and sales, became more efficient. We are sad to see Dave Billings leave the company. However, we know that he will enjoy his retirement in Paris. We wish him “Bon Voyage!” There will be a retirement party this Friday at noon.</a:t>
            </a:r>
          </a:p>
          <a:p>
            <a:endParaRPr lang="en-US" dirty="0"/>
          </a:p>
          <a:p>
            <a:r>
              <a:rPr lang="en-US" dirty="0"/>
              <a:t>INSERT AUDIO HERE </a:t>
            </a:r>
          </a:p>
        </p:txBody>
      </p:sp>
      <p:sp>
        <p:nvSpPr>
          <p:cNvPr id="5" name="CuadroTexto 4"/>
          <p:cNvSpPr txBox="1"/>
          <p:nvPr/>
        </p:nvSpPr>
        <p:spPr>
          <a:xfrm>
            <a:off x="3326296" y="3670852"/>
            <a:ext cx="3511826" cy="463826"/>
          </a:xfrm>
          <a:prstGeom prst="rect">
            <a:avLst/>
          </a:prstGeom>
          <a:noFill/>
        </p:spPr>
        <p:txBody>
          <a:bodyPr wrap="square" rtlCol="0">
            <a:spAutoFit/>
          </a:bodyPr>
          <a:lstStyle/>
          <a:p>
            <a:endParaRPr lang="en-US" dirty="0"/>
          </a:p>
        </p:txBody>
      </p:sp>
      <p:sp>
        <p:nvSpPr>
          <p:cNvPr id="8" name="Flecha a la derecha con bandas 7"/>
          <p:cNvSpPr/>
          <p:nvPr/>
        </p:nvSpPr>
        <p:spPr>
          <a:xfrm>
            <a:off x="4320208" y="4115175"/>
            <a:ext cx="861391" cy="3313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00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Text #2</a:t>
            </a:r>
          </a:p>
        </p:txBody>
      </p:sp>
      <p:sp>
        <p:nvSpPr>
          <p:cNvPr id="3" name="Marcador de contenido 2"/>
          <p:cNvSpPr>
            <a:spLocks noGrp="1"/>
          </p:cNvSpPr>
          <p:nvPr>
            <p:ph idx="1"/>
          </p:nvPr>
        </p:nvSpPr>
        <p:spPr>
          <a:xfrm>
            <a:off x="2589212" y="1524000"/>
            <a:ext cx="8915400" cy="3777622"/>
          </a:xfrm>
        </p:spPr>
        <p:txBody>
          <a:bodyPr/>
          <a:lstStyle/>
          <a:p>
            <a:r>
              <a:rPr lang="en-US" dirty="0"/>
              <a:t>The personnel managers have decided to make staff changes in the finance, R&amp;D and marketing departments. All of these transfers and promotions are designed to help the company become not only very big, but very efficient. The brand new job assignments will be available for viewing on Friday at four in the afternoon. The company will officially transfer employees on Monday, so please be ready to change your office by then. E-mail Paul Filler with any questions.</a:t>
            </a:r>
          </a:p>
          <a:p>
            <a:endParaRPr lang="en-US" dirty="0"/>
          </a:p>
          <a:p>
            <a:r>
              <a:rPr lang="en-US" dirty="0"/>
              <a:t>INSERT AUDIO HERE </a:t>
            </a:r>
          </a:p>
          <a:p>
            <a:endParaRPr lang="en-US" dirty="0"/>
          </a:p>
        </p:txBody>
      </p:sp>
      <p:sp>
        <p:nvSpPr>
          <p:cNvPr id="5" name="Flecha a la derecha con bandas 4"/>
          <p:cNvSpPr/>
          <p:nvPr/>
        </p:nvSpPr>
        <p:spPr>
          <a:xfrm>
            <a:off x="4333461" y="4439479"/>
            <a:ext cx="834887" cy="3578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9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err="1"/>
              <a:t>Questions</a:t>
            </a:r>
            <a:r>
              <a:rPr lang="es-SV" b="1" dirty="0"/>
              <a:t> 3–4: Describe a </a:t>
            </a:r>
            <a:r>
              <a:rPr lang="es-SV" b="1" dirty="0" err="1"/>
              <a:t>picture</a:t>
            </a:r>
            <a:r>
              <a:rPr lang="es-SV" b="1" dirty="0"/>
              <a:t>.</a:t>
            </a:r>
            <a:endParaRPr lang="en-US" b="1" dirty="0"/>
          </a:p>
        </p:txBody>
      </p:sp>
      <p:sp>
        <p:nvSpPr>
          <p:cNvPr id="3" name="Marcador de contenido 2"/>
          <p:cNvSpPr>
            <a:spLocks noGrp="1"/>
          </p:cNvSpPr>
          <p:nvPr>
            <p:ph idx="1"/>
          </p:nvPr>
        </p:nvSpPr>
        <p:spPr/>
        <p:txBody>
          <a:bodyPr/>
          <a:lstStyle/>
          <a:p>
            <a:r>
              <a:rPr lang="en-US" b="1" dirty="0"/>
              <a:t>Directions</a:t>
            </a:r>
            <a:r>
              <a:rPr lang="en-US" dirty="0"/>
              <a:t>: In this part of the test, you will describe the picture on your screen in as much detail as you can. You will have 45 seconds to prepare your response. Then you will have </a:t>
            </a:r>
            <a:r>
              <a:rPr lang="en-US" b="1" dirty="0"/>
              <a:t>30 seconds </a:t>
            </a:r>
            <a:r>
              <a:rPr lang="en-US" dirty="0"/>
              <a:t>to speak about the picture.</a:t>
            </a:r>
          </a:p>
        </p:txBody>
      </p:sp>
    </p:spTree>
    <p:extLst>
      <p:ext uri="{BB962C8B-B14F-4D97-AF65-F5344CB8AC3E}">
        <p14:creationId xmlns:p14="http://schemas.microsoft.com/office/powerpoint/2010/main" val="370241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842" y="689116"/>
            <a:ext cx="5327364" cy="3970983"/>
          </a:xfrm>
        </p:spPr>
      </p:pic>
      <p:sp>
        <p:nvSpPr>
          <p:cNvPr id="5" name="CuadroTexto 4"/>
          <p:cNvSpPr txBox="1"/>
          <p:nvPr/>
        </p:nvSpPr>
        <p:spPr>
          <a:xfrm>
            <a:off x="2458276" y="5345293"/>
            <a:ext cx="2319131" cy="646331"/>
          </a:xfrm>
          <a:prstGeom prst="rect">
            <a:avLst/>
          </a:prstGeom>
          <a:noFill/>
        </p:spPr>
        <p:txBody>
          <a:bodyPr wrap="square" rtlCol="0">
            <a:spAutoFit/>
          </a:bodyPr>
          <a:lstStyle/>
          <a:p>
            <a:r>
              <a:rPr lang="en-US" dirty="0"/>
              <a:t>INSERT AUDIO HERE</a:t>
            </a:r>
          </a:p>
          <a:p>
            <a:r>
              <a:rPr lang="en-US" b="1" dirty="0"/>
              <a:t>30 Seconds</a:t>
            </a:r>
            <a:r>
              <a:rPr lang="en-US" dirty="0"/>
              <a:t> </a:t>
            </a:r>
          </a:p>
        </p:txBody>
      </p:sp>
      <p:sp>
        <p:nvSpPr>
          <p:cNvPr id="6" name="Flecha a la derecha con bandas 5"/>
          <p:cNvSpPr/>
          <p:nvPr/>
        </p:nvSpPr>
        <p:spPr>
          <a:xfrm>
            <a:off x="3909388" y="5668458"/>
            <a:ext cx="868019" cy="3283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28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173" y="977348"/>
            <a:ext cx="5696745" cy="3591426"/>
          </a:xfrm>
        </p:spPr>
      </p:pic>
      <p:sp>
        <p:nvSpPr>
          <p:cNvPr id="5" name="CuadroTexto 4"/>
          <p:cNvSpPr txBox="1"/>
          <p:nvPr/>
        </p:nvSpPr>
        <p:spPr>
          <a:xfrm>
            <a:off x="2478156" y="5221357"/>
            <a:ext cx="2319131" cy="646331"/>
          </a:xfrm>
          <a:prstGeom prst="rect">
            <a:avLst/>
          </a:prstGeom>
          <a:noFill/>
        </p:spPr>
        <p:txBody>
          <a:bodyPr wrap="square" rtlCol="0">
            <a:spAutoFit/>
          </a:bodyPr>
          <a:lstStyle/>
          <a:p>
            <a:r>
              <a:rPr lang="en-US" dirty="0"/>
              <a:t>INSERT AUDIO HERE</a:t>
            </a:r>
          </a:p>
          <a:p>
            <a:r>
              <a:rPr lang="en-US" b="1" dirty="0"/>
              <a:t>30 Seconds</a:t>
            </a:r>
            <a:r>
              <a:rPr lang="en-US" dirty="0"/>
              <a:t> </a:t>
            </a:r>
          </a:p>
        </p:txBody>
      </p:sp>
      <p:sp>
        <p:nvSpPr>
          <p:cNvPr id="6" name="Flecha a la derecha con bandas 5"/>
          <p:cNvSpPr/>
          <p:nvPr/>
        </p:nvSpPr>
        <p:spPr>
          <a:xfrm>
            <a:off x="3929268" y="5544522"/>
            <a:ext cx="868019" cy="3283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24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err="1"/>
              <a:t>Questions</a:t>
            </a:r>
            <a:r>
              <a:rPr lang="es-SV" b="1" dirty="0"/>
              <a:t> 5–7: </a:t>
            </a:r>
            <a:r>
              <a:rPr lang="es-SV" b="1" dirty="0" err="1"/>
              <a:t>Respond</a:t>
            </a:r>
            <a:r>
              <a:rPr lang="es-SV" b="1" dirty="0"/>
              <a:t> to </a:t>
            </a:r>
            <a:r>
              <a:rPr lang="es-SV" b="1" dirty="0" err="1"/>
              <a:t>questions</a:t>
            </a:r>
            <a:endParaRPr lang="en-US" b="1" dirty="0"/>
          </a:p>
        </p:txBody>
      </p:sp>
      <p:sp>
        <p:nvSpPr>
          <p:cNvPr id="3" name="Marcador de contenido 2"/>
          <p:cNvSpPr>
            <a:spLocks noGrp="1"/>
          </p:cNvSpPr>
          <p:nvPr>
            <p:ph idx="1"/>
          </p:nvPr>
        </p:nvSpPr>
        <p:spPr/>
        <p:txBody>
          <a:bodyPr/>
          <a:lstStyle/>
          <a:p>
            <a:r>
              <a:rPr lang="en-US" b="1" dirty="0"/>
              <a:t>Directions:</a:t>
            </a:r>
            <a:r>
              <a:rPr lang="en-US" dirty="0"/>
              <a:t> In this part of the test, you will answer three questions. You will have 3 seconds to prepare before each question. Begin responding immediately after you hear a beep. You will have 15 seconds to respond to Questions 5 and 6, and you will have 30 seconds to respond to Question 7.</a:t>
            </a:r>
          </a:p>
        </p:txBody>
      </p:sp>
    </p:spTree>
    <p:extLst>
      <p:ext uri="{BB962C8B-B14F-4D97-AF65-F5344CB8AC3E}">
        <p14:creationId xmlns:p14="http://schemas.microsoft.com/office/powerpoint/2010/main" val="286282328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F50D7BF-BA8C-40C3-BF2C-8791DD12BF2B}">
  <we:reference id="wa104187975" version="1.0.0.1" store="es-ES" storeType="OMEX"/>
  <we:alternateReferences>
    <we:reference id="WA104187975" version="1.0.0.1" store="WA10418797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504</TotalTime>
  <Words>427</Words>
  <Application>Microsoft Office PowerPoint</Application>
  <PresentationFormat>Panorámica</PresentationFormat>
  <Paragraphs>54</Paragraphs>
  <Slides>15</Slides>
  <Notes>0</Notes>
  <HiddenSlides>0</HiddenSlides>
  <MMClips>3</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Espiral</vt:lpstr>
      <vt:lpstr>TOEIC SPEAKING PRACTICE</vt:lpstr>
      <vt:lpstr>Recording an audio</vt:lpstr>
      <vt:lpstr>Questions 1–2: Read a text aloud </vt:lpstr>
      <vt:lpstr>Text #1</vt:lpstr>
      <vt:lpstr>Text #2</vt:lpstr>
      <vt:lpstr>Questions 3–4: Describe a picture.</vt:lpstr>
      <vt:lpstr>Presentación de PowerPoint</vt:lpstr>
      <vt:lpstr>Presentación de PowerPoint</vt:lpstr>
      <vt:lpstr>Questions 5–7: Respond to questions</vt:lpstr>
      <vt:lpstr>Presentación de PowerPoint</vt:lpstr>
      <vt:lpstr>Questions 8-10: Respond to questions using information provided</vt:lpstr>
      <vt:lpstr>Presentación de PowerPoint</vt:lpstr>
      <vt:lpstr>Presentación de PowerPoint</vt:lpstr>
      <vt:lpstr>Questions 11: Express and Opinion</vt:lpstr>
      <vt:lpstr>Presentación de PowerPoint</vt:lpstr>
    </vt:vector>
  </TitlesOfParts>
  <Company>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TOEIC SPEAKING PRACTICE</dc:title>
  <dc:creator>Fundación Sagrera Palomo</dc:creator>
  <cp:lastModifiedBy>Fundación Sagrera Palomo</cp:lastModifiedBy>
  <cp:revision>18</cp:revision>
  <dcterms:created xsi:type="dcterms:W3CDTF">2022-10-12T16:29:06Z</dcterms:created>
  <dcterms:modified xsi:type="dcterms:W3CDTF">2023-07-05T16:31:02Z</dcterms:modified>
</cp:coreProperties>
</file>