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7" r:id="rId1"/>
  </p:sldMasterIdLst>
  <p:notesMasterIdLst>
    <p:notesMasterId r:id="rId38"/>
  </p:notesMasterIdLst>
  <p:handoutMasterIdLst>
    <p:handoutMasterId r:id="rId39"/>
  </p:handoutMasterIdLst>
  <p:sldIdLst>
    <p:sldId id="256" r:id="rId2"/>
    <p:sldId id="325" r:id="rId3"/>
    <p:sldId id="351" r:id="rId4"/>
    <p:sldId id="353" r:id="rId5"/>
    <p:sldId id="349" r:id="rId6"/>
    <p:sldId id="348" r:id="rId7"/>
    <p:sldId id="411" r:id="rId8"/>
    <p:sldId id="374" r:id="rId9"/>
    <p:sldId id="381" r:id="rId10"/>
    <p:sldId id="382" r:id="rId11"/>
    <p:sldId id="377" r:id="rId12"/>
    <p:sldId id="384" r:id="rId13"/>
    <p:sldId id="378" r:id="rId14"/>
    <p:sldId id="383" r:id="rId15"/>
    <p:sldId id="379" r:id="rId16"/>
    <p:sldId id="385" r:id="rId17"/>
    <p:sldId id="389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1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88980" autoAdjust="0"/>
  </p:normalViewPr>
  <p:slideViewPr>
    <p:cSldViewPr snapToGrid="0" snapToObjects="1">
      <p:cViewPr varScale="1">
        <p:scale>
          <a:sx n="52" d="100"/>
          <a:sy n="5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55576-9660-F342-B70B-452F216D12FE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7390-5B83-184F-9560-B599FE8C4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1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59CCE-82AB-7E4E-8B40-F3287FF0B9F8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44966-34AF-8741-B199-20C4F0722A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00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Omitted…</a:t>
            </a:r>
          </a:p>
          <a:p>
            <a:endParaRPr lang="en-US" dirty="0" smtClean="0"/>
          </a:p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1200" dirty="0" smtClean="0">
                <a:latin typeface="Consolas"/>
                <a:cs typeface="Consolas"/>
              </a:rPr>
              <a:t>double largest(double a, double b, double c)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import </a:t>
            </a:r>
            <a:r>
              <a:rPr lang="en-US" dirty="0" err="1" smtClean="0">
                <a:latin typeface="Consolas"/>
                <a:cs typeface="Consolas"/>
              </a:rPr>
              <a:t>java.util.Scanner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public static void main(String[] </a:t>
            </a:r>
            <a:r>
              <a:rPr lang="en-US" dirty="0" err="1" smtClean="0">
                <a:latin typeface="Consolas"/>
                <a:cs typeface="Consolas"/>
              </a:rPr>
              <a:t>args</a:t>
            </a:r>
            <a:r>
              <a:rPr lang="en-US" dirty="0" smtClean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Scanner in = new Scanner(</a:t>
            </a:r>
            <a:r>
              <a:rPr lang="en-US" dirty="0" err="1" smtClean="0">
                <a:latin typeface="Consolas"/>
                <a:cs typeface="Consolas"/>
              </a:rPr>
              <a:t>System.in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x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y = </a:t>
            </a:r>
            <a:r>
              <a:rPr lang="en-US" dirty="0" err="1" smtClean="0">
                <a:latin typeface="Consolas"/>
                <a:cs typeface="Consolas"/>
              </a:rPr>
              <a:t>in.nextInt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if (x &gt; y) {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r>
              <a:rPr lang="en-US" dirty="0" smtClean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4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Solve this problem using successive refinements to tighten the code.  An intermediate step is given</a:t>
            </a:r>
            <a:r>
              <a:rPr lang="en-US" baseline="0" dirty="0" smtClean="0"/>
              <a:t> on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 -</a:t>
            </a:r>
            <a:r>
              <a:rPr lang="en-US" dirty="0" err="1" smtClean="0"/>
              <a:t>cp</a:t>
            </a:r>
            <a:r>
              <a:rPr lang="en-US" dirty="0" smtClean="0"/>
              <a:t> .:/Applications/</a:t>
            </a:r>
            <a:r>
              <a:rPr lang="en-US" dirty="0" err="1" smtClean="0"/>
              <a:t>DrJava.app</a:t>
            </a:r>
            <a:r>
              <a:rPr lang="en-US" dirty="0" smtClean="0"/>
              <a:t>/Contents/Resources/Java/</a:t>
            </a:r>
            <a:r>
              <a:rPr lang="en-US" dirty="0" err="1" smtClean="0"/>
              <a:t>drjava.jar</a:t>
            </a:r>
            <a:r>
              <a:rPr lang="en-US" dirty="0" smtClean="0"/>
              <a:t> </a:t>
            </a:r>
            <a:r>
              <a:rPr lang="en-US" dirty="0" err="1" smtClean="0"/>
              <a:t>junit.textui.TestRunner</a:t>
            </a:r>
            <a:r>
              <a:rPr lang="en-US" dirty="0" smtClean="0"/>
              <a:t> </a:t>
            </a:r>
            <a:r>
              <a:rPr lang="en-US" dirty="0" err="1" smtClean="0"/>
              <a:t>FileExtensionsTest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8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Changer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computeChange</a:t>
            </a:r>
            <a:r>
              <a:rPr lang="en-US" dirty="0" smtClean="0"/>
              <a:t>(double check, double paid) {</a:t>
            </a:r>
          </a:p>
          <a:p>
            <a:r>
              <a:rPr lang="en-US" dirty="0" smtClean="0"/>
              <a:t>        return paid - check;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Changer c = new Changer();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c.computeChange</a:t>
            </a:r>
            <a:r>
              <a:rPr lang="en-US" dirty="0" smtClean="0"/>
              <a:t>(8, 10) == 2.00;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c.computeChange</a:t>
            </a:r>
            <a:r>
              <a:rPr lang="en-US" dirty="0" smtClean="0"/>
              <a:t>(9.10, 10) - 0.90)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they’ve already seen control flow change by calling</a:t>
            </a:r>
            <a:r>
              <a:rPr lang="en-US" baseline="0" dirty="0" smtClean="0"/>
              <a:t> methods.  Control jumps to the method then returns.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Also, break,</a:t>
            </a:r>
            <a:r>
              <a:rPr lang="en-US" baseline="0" dirty="0" smtClean="0"/>
              <a:t> continue, return.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week we’re talking about the if and switch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5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lots of examples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DrJava</a:t>
            </a:r>
            <a:r>
              <a:rPr lang="en-US" baseline="0" dirty="0" smtClean="0"/>
              <a:t> and draw pictures on the board.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Explain literal String pooling in Java?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Try this is </a:t>
            </a:r>
            <a:r>
              <a:rPr lang="en-US" baseline="0" dirty="0" err="1" smtClean="0"/>
              <a:t>DrJava</a:t>
            </a:r>
            <a:r>
              <a:rPr lang="en-US" baseline="0" smtClean="0"/>
              <a:t>: "hello" == new String("hello")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6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SecretWord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final static String SECRET = "</a:t>
            </a:r>
            <a:r>
              <a:rPr lang="en-US" dirty="0" err="1" smtClean="0"/>
              <a:t>henway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String word = </a:t>
            </a:r>
            <a:r>
              <a:rPr lang="en-US" dirty="0" err="1" smtClean="0"/>
              <a:t>in.next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word.equals</a:t>
            </a:r>
            <a:r>
              <a:rPr lang="en-US" dirty="0" smtClean="0"/>
              <a:t>(SECRET))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("You've said the secret word: '%s'\n", SECRET);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java.util.Scanner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Example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Scanner in = new Scanner(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in.nextInt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("BEFORE: x = %d\n", x);</a:t>
            </a:r>
          </a:p>
          <a:p>
            <a:endParaRPr lang="en-US" dirty="0" smtClean="0"/>
          </a:p>
          <a:p>
            <a:r>
              <a:rPr lang="en-US" dirty="0" smtClean="0"/>
              <a:t>        if (x &lt; 0)</a:t>
            </a:r>
          </a:p>
          <a:p>
            <a:r>
              <a:rPr lang="en-US" dirty="0" smtClean="0"/>
              <a:t>            x = -x;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System.out.printf</a:t>
            </a:r>
            <a:r>
              <a:rPr lang="en-US" dirty="0" smtClean="0"/>
              <a:t>("AFTER: x = %d\n", x);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3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Quadratic {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printRoots</a:t>
            </a:r>
            <a:r>
              <a:rPr lang="en-US" dirty="0" smtClean="0"/>
              <a:t>(double a, double b, double c) {</a:t>
            </a:r>
          </a:p>
          <a:p>
            <a:r>
              <a:rPr lang="en-US" dirty="0" smtClean="0"/>
              <a:t>        double d = b * b - 4 * a * c;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(d &lt; 0) {</a:t>
            </a:r>
          </a:p>
          <a:p>
            <a:r>
              <a:rPr lang="en-US" dirty="0" smtClean="0"/>
              <a:t>            double x = -b/(2*a), xi = </a:t>
            </a:r>
            <a:r>
              <a:rPr lang="en-US" dirty="0" err="1" smtClean="0"/>
              <a:t>Math.sqrt</a:t>
            </a:r>
            <a:r>
              <a:rPr lang="en-US" dirty="0" smtClean="0"/>
              <a:t>(-d)/(2*a);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("%.2f+%.2fi and %.2f+%.2fi are imaginary roots of %.2fx^2 + %.2fx + %.2f\n",</a:t>
            </a:r>
          </a:p>
          <a:p>
            <a:r>
              <a:rPr lang="en-US" dirty="0" smtClean="0"/>
              <a:t>                              x, xi, x, xi, a, b, c);</a:t>
            </a:r>
          </a:p>
          <a:p>
            <a:r>
              <a:rPr lang="en-US" dirty="0" smtClean="0"/>
              <a:t>        } else {</a:t>
            </a:r>
          </a:p>
          <a:p>
            <a:r>
              <a:rPr lang="en-US" dirty="0" smtClean="0"/>
              <a:t>            double x1 = (-b +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double x2 = (-b - </a:t>
            </a:r>
            <a:r>
              <a:rPr lang="en-US" dirty="0" err="1" smtClean="0"/>
              <a:t>Math.sqrt</a:t>
            </a:r>
            <a:r>
              <a:rPr lang="en-US" dirty="0" smtClean="0"/>
              <a:t>(d))/ (2 * a);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("%.2f and %.2f are real roots of %.2fx^2 + %.2fx + %.2f\n",</a:t>
            </a:r>
          </a:p>
          <a:p>
            <a:r>
              <a:rPr lang="en-US" dirty="0" smtClean="0"/>
              <a:t>                              x1, x2, a, b, c);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Quadratic q = new Quadratic();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(3, 4, 5);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(2, 4, -30);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q.printRoots</a:t>
            </a:r>
            <a:r>
              <a:rPr lang="en-US" dirty="0" smtClean="0"/>
              <a:t>(12, 5, 3);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DaisyDriveIn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computePay</a:t>
            </a:r>
            <a:r>
              <a:rPr lang="en-US" dirty="0" smtClean="0"/>
              <a:t>(double hours) {</a:t>
            </a:r>
          </a:p>
          <a:p>
            <a:r>
              <a:rPr lang="en-US" dirty="0" smtClean="0"/>
              <a:t>        if (hours &gt; 20)</a:t>
            </a:r>
          </a:p>
          <a:p>
            <a:r>
              <a:rPr lang="en-US" dirty="0" smtClean="0"/>
              <a:t>            return 8.00 * 20 + (hours - 20) * 10.00;</a:t>
            </a:r>
          </a:p>
          <a:p>
            <a:r>
              <a:rPr lang="en-US" dirty="0" smtClean="0"/>
              <a:t>        else</a:t>
            </a:r>
          </a:p>
          <a:p>
            <a:r>
              <a:rPr lang="en-US" dirty="0" smtClean="0"/>
              <a:t>            return hours * 7.00;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DaisyDriveIn</a:t>
            </a:r>
            <a:r>
              <a:rPr lang="en-US" dirty="0" smtClean="0"/>
              <a:t> d = new </a:t>
            </a:r>
            <a:r>
              <a:rPr lang="en-US" dirty="0" err="1" smtClean="0"/>
              <a:t>DaisyDriveIn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if (</a:t>
            </a:r>
            <a:r>
              <a:rPr lang="en-US" dirty="0" err="1" smtClean="0"/>
              <a:t>d.computePay</a:t>
            </a:r>
            <a:r>
              <a:rPr lang="en-US" dirty="0" smtClean="0"/>
              <a:t>(20) != 140)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System.err.printf</a:t>
            </a:r>
            <a:r>
              <a:rPr lang="en-US" dirty="0" smtClean="0"/>
              <a:t>("error\n");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(20) == 140;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(21) == 170;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d.computePay</a:t>
            </a:r>
            <a:r>
              <a:rPr lang="en-US" dirty="0" smtClean="0"/>
              <a:t>(9.5) == 66.5;</a:t>
            </a:r>
          </a:p>
          <a:p>
            <a:r>
              <a:rPr lang="en-US" dirty="0" smtClean="0"/>
              <a:t>        assert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d.computePay</a:t>
            </a:r>
            <a:r>
              <a:rPr lang="en-US" dirty="0" smtClean="0"/>
              <a:t>(9.1) - 63.7) &lt; 0.000001;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44966-34AF-8741-B199-20C4F0722A3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0460D-A275-B046-AF56-69F1B2B512E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8E205-F758-6947-9983-3DFB0BFA0165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EB037-8A0F-FA47-854A-A9C48B1AC08F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EF79-83C7-574E-96B8-96A683BD907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96EF-BEA3-B44F-923F-86F66554E766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8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2F2E3-10D4-7041-89AF-F5BCECAE1F8B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348F-27EA-5B4F-B95B-8368AA0D7DC3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F5FE2-33F2-2A45-8F37-625101D7CF5B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1C30F-0B6E-6842-9F7D-6FD956461AD8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E074-75C9-EE42-B1D9-3EFD1628213E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1506-FD6E-F743-BB6D-CAF84C8EC89B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320DE-CE0C-E941-9133-67FDCD6585BD}" type="datetime1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48100-F9AF-674A-BF08-576787DAE6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728.org/quadratc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CS18000: Problem Solving and Object-Oriented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SecretWord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final static String SECRET = </a:t>
            </a:r>
            <a:r>
              <a:rPr lang="en-US" dirty="0" smtClean="0">
                <a:latin typeface="Consolas"/>
                <a:cs typeface="Consolas"/>
              </a:rPr>
              <a:t>“CS 18000";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String word = </a:t>
            </a:r>
            <a:r>
              <a:rPr lang="en-US" dirty="0" err="1">
                <a:latin typeface="Consolas"/>
                <a:cs typeface="Consolas"/>
              </a:rPr>
              <a:t>in.next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</a:t>
            </a:r>
            <a:r>
              <a:rPr lang="en-US" dirty="0" err="1">
                <a:latin typeface="Consolas"/>
                <a:cs typeface="Consolas"/>
              </a:rPr>
              <a:t>word.equals</a:t>
            </a:r>
            <a:r>
              <a:rPr lang="en-US" dirty="0">
                <a:latin typeface="Consolas"/>
                <a:cs typeface="Consolas"/>
              </a:rPr>
              <a:t>(SECRET))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 smtClean="0">
                <a:latin typeface="Consolas"/>
                <a:cs typeface="Consolas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"</a:t>
            </a:r>
            <a:r>
              <a:rPr lang="en-US" dirty="0" smtClean="0">
                <a:latin typeface="Consolas"/>
                <a:cs typeface="Consolas"/>
              </a:rPr>
              <a:t>You have said </a:t>
            </a:r>
            <a:r>
              <a:rPr lang="en-US" dirty="0">
                <a:latin typeface="Consolas"/>
                <a:cs typeface="Consolas"/>
              </a:rPr>
              <a:t>the secret word: '%s'\n", 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        SECRET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illustrates how to convert the value in a variable x to the absolute value using an if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/>
              <a:t>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AbsVal</a:t>
            </a:r>
            <a:r>
              <a:rPr lang="en-US" dirty="0" smtClean="0">
                <a:latin typeface="Consolas"/>
                <a:cs typeface="Consolas"/>
              </a:rPr>
              <a:t> {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%d\n", x);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(x &lt; 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x = -x;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%d\n", x);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void </a:t>
            </a:r>
            <a:r>
              <a:rPr lang="en-US" sz="2400" dirty="0" err="1" smtClean="0">
                <a:latin typeface="Consolas"/>
                <a:cs typeface="Consolas"/>
              </a:rPr>
              <a:t>printRoots</a:t>
            </a:r>
            <a:r>
              <a:rPr lang="en-US" sz="2400" dirty="0" smtClean="0">
                <a:latin typeface="Consolas"/>
                <a:cs typeface="Consolas"/>
              </a:rPr>
              <a:t>(double a, double b, double c)</a:t>
            </a:r>
          </a:p>
          <a:p>
            <a:r>
              <a:rPr lang="en-US" dirty="0" smtClean="0"/>
              <a:t>that finds and prints the roots of a quadratic equation (including imaginary roots)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Quadratic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26104" cy="470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// Reference</a:t>
            </a:r>
            <a:r>
              <a:rPr lang="en-US" sz="1100" dirty="0">
                <a:latin typeface="Consolas"/>
                <a:cs typeface="Consolas"/>
              </a:rPr>
              <a:t>: </a:t>
            </a:r>
            <a:r>
              <a:rPr lang="en-US" sz="1100" dirty="0">
                <a:latin typeface="Consolas"/>
                <a:cs typeface="Consolas"/>
                <a:hlinkClick r:id="rId2"/>
              </a:rPr>
              <a:t>http://www.1728.org/</a:t>
            </a:r>
            <a:r>
              <a:rPr lang="en-US" sz="1100" dirty="0" err="1">
                <a:latin typeface="Consolas"/>
                <a:cs typeface="Consolas"/>
                <a:hlinkClick r:id="rId2"/>
              </a:rPr>
              <a:t>quadratc.htm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 smtClean="0">
                <a:latin typeface="Consolas"/>
                <a:cs typeface="Consolas"/>
              </a:rPr>
              <a:t>public </a:t>
            </a:r>
            <a:r>
              <a:rPr lang="en-US" sz="1100" dirty="0">
                <a:latin typeface="Consolas"/>
                <a:cs typeface="Consolas"/>
              </a:rPr>
              <a:t>class Quadratic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void </a:t>
            </a:r>
            <a:r>
              <a:rPr lang="en-US" sz="1100" dirty="0" err="1">
                <a:latin typeface="Consolas"/>
                <a:cs typeface="Consolas"/>
              </a:rPr>
              <a:t>printRoots</a:t>
            </a:r>
            <a:r>
              <a:rPr lang="en-US" sz="1100" dirty="0">
                <a:latin typeface="Consolas"/>
                <a:cs typeface="Consolas"/>
              </a:rPr>
              <a:t>(double a, double b, double c)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double d = b * b - 4 * a * c;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if (d &lt; 0)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 = -b/(2*a), xi =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(-d)/(2*a);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("%.2f+%.2fi and %.2f-%.2fi are imaginary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x, xi, x, xi,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} else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x1 = (-b +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double x2 = (-b - </a:t>
            </a:r>
            <a:r>
              <a:rPr lang="en-US" sz="1100" dirty="0" err="1">
                <a:latin typeface="Consolas"/>
                <a:cs typeface="Consolas"/>
              </a:rPr>
              <a:t>Math.sqrt</a:t>
            </a:r>
            <a:r>
              <a:rPr lang="en-US" sz="1100" dirty="0">
                <a:latin typeface="Consolas"/>
                <a:cs typeface="Consolas"/>
              </a:rPr>
              <a:t>(d))/ (2 * a);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</a:t>
            </a:r>
            <a:r>
              <a:rPr lang="en-US" sz="1100" dirty="0" err="1">
                <a:latin typeface="Consolas"/>
                <a:cs typeface="Consolas"/>
              </a:rPr>
              <a:t>System.out.printf</a:t>
            </a:r>
            <a:r>
              <a:rPr lang="en-US" sz="1100" dirty="0">
                <a:latin typeface="Consolas"/>
                <a:cs typeface="Consolas"/>
              </a:rPr>
              <a:t>("%.2f and %.2f are real roots of %.2fx^2 + %.2fx + %.2f\n",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                      x1, x2, a, b, c);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smtClean="0">
                <a:latin typeface="Consolas"/>
                <a:cs typeface="Consolas"/>
              </a:rPr>
              <a:t>}</a:t>
            </a: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public static void main(String[] </a:t>
            </a:r>
            <a:r>
              <a:rPr lang="en-US" sz="1100" dirty="0" err="1">
                <a:latin typeface="Consolas"/>
                <a:cs typeface="Consolas"/>
              </a:rPr>
              <a:t>args</a:t>
            </a:r>
            <a:r>
              <a:rPr lang="en-US" sz="11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Quadratic q = new Quadratic();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(3, 4, 5);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(2, 4, -30);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    </a:t>
            </a:r>
            <a:r>
              <a:rPr lang="en-US" sz="1100" dirty="0" err="1">
                <a:latin typeface="Consolas"/>
                <a:cs typeface="Consolas"/>
              </a:rPr>
              <a:t>q.printRoots</a:t>
            </a:r>
            <a:r>
              <a:rPr lang="en-US" sz="1100" dirty="0">
                <a:latin typeface="Consolas"/>
                <a:cs typeface="Consolas"/>
              </a:rPr>
              <a:t>(12, 5, 3);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11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DaisyDriveIn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work more than 20 hours at the Daisy Drive-in, they pay you $8/hour for first 20 hours plus $10/hour for all hours above 20.  Otherwise, they pay you $7/hour</a:t>
            </a:r>
          </a:p>
          <a:p>
            <a:r>
              <a:rPr lang="en-US" dirty="0" smtClean="0"/>
              <a:t>Write a method…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double </a:t>
            </a:r>
            <a:r>
              <a:rPr lang="en-US" dirty="0" err="1" smtClean="0">
                <a:latin typeface="Consolas"/>
                <a:cs typeface="Consolas"/>
              </a:rPr>
              <a:t>computePay</a:t>
            </a:r>
            <a:r>
              <a:rPr lang="en-US" dirty="0" smtClean="0">
                <a:latin typeface="Consolas"/>
                <a:cs typeface="Consolas"/>
              </a:rPr>
              <a:t>(double </a:t>
            </a:r>
            <a:r>
              <a:rPr lang="en-US" dirty="0">
                <a:latin typeface="Consolas"/>
                <a:cs typeface="Consolas"/>
              </a:rPr>
              <a:t>hours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returns </a:t>
            </a:r>
            <a:r>
              <a:rPr lang="en-US" dirty="0"/>
              <a:t>the correct pay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</a:t>
            </a:r>
            <a:r>
              <a:rPr lang="en-US" dirty="0" err="1" smtClean="0"/>
              <a:t>DaisyDriveIn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smtClean="0"/>
              <a:t>with double hours)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computePay</a:t>
            </a:r>
            <a:r>
              <a:rPr lang="en-US" dirty="0">
                <a:latin typeface="Consolas"/>
                <a:cs typeface="Consolas"/>
              </a:rPr>
              <a:t>(double hours)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if (hours &gt; 20)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8.00 * 20 + (hours - 20) * 10.00;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    return hours * 7.00;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>
                <a:latin typeface="Consolas"/>
                <a:cs typeface="Consolas"/>
              </a:rPr>
              <a:t> d = new </a:t>
            </a:r>
            <a:r>
              <a:rPr lang="en-US" dirty="0" err="1">
                <a:latin typeface="Consolas"/>
                <a:cs typeface="Consolas"/>
              </a:rPr>
              <a:t>DaisyDriveIn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pay;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(20); // pay should be 140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      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(21); // pay should be 170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(9.5); // pay should be 66.5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pay = </a:t>
            </a:r>
            <a:r>
              <a:rPr lang="en-US" dirty="0" err="1" smtClean="0">
                <a:latin typeface="Consolas"/>
                <a:cs typeface="Consolas"/>
              </a:rPr>
              <a:t>d.computePay</a:t>
            </a:r>
            <a:r>
              <a:rPr lang="en-US" dirty="0" smtClean="0">
                <a:latin typeface="Consolas"/>
                <a:cs typeface="Consolas"/>
              </a:rPr>
              <a:t>(9.1); //pay should be 63.7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517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Selection Statements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few more if-else examples</a:t>
            </a:r>
          </a:p>
          <a:p>
            <a:r>
              <a:rPr lang="en-US" dirty="0" smtClean="0"/>
              <a:t>switch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double median</a:t>
            </a:r>
            <a:r>
              <a:rPr lang="en-US" sz="2400" dirty="0">
                <a:latin typeface="Consolas"/>
                <a:cs typeface="Consolas"/>
              </a:rPr>
              <a:t>(double a, double b, double c</a:t>
            </a:r>
            <a:r>
              <a:rPr lang="en-US" sz="24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This example illustrates cascading if-else-if statements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3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double median(double x, double y, double z)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if </a:t>
            </a:r>
            <a:r>
              <a:rPr lang="en-US" sz="2400" dirty="0">
                <a:latin typeface="Consolas"/>
                <a:cs typeface="Consolas"/>
              </a:rPr>
              <a:t>(x &lt;= y &amp;&amp; y &lt;= z || z &lt;= y &amp;&amp; y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y;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(y &lt;= x &amp;&amp; x &lt;= z || z &lt;= x &amp;&amp; x &lt;= y)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x;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r>
              <a:rPr lang="en-US" sz="2400" dirty="0">
                <a:latin typeface="Consolas"/>
                <a:cs typeface="Consolas"/>
              </a:rPr>
              <a:t>if (x &lt;= z &amp;&amp; z &lt;= y || y &lt;= z &amp;&amp; z &lt;= 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z;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else </a:t>
            </a:r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    </a:t>
            </a:r>
            <a:r>
              <a:rPr lang="en-US" sz="2400" dirty="0" smtClean="0">
                <a:latin typeface="Consolas"/>
                <a:cs typeface="Consolas"/>
              </a:rPr>
              <a:t>    </a:t>
            </a:r>
            <a:r>
              <a:rPr lang="en-US" sz="2400" dirty="0">
                <a:latin typeface="Consolas"/>
                <a:cs typeface="Consolas"/>
              </a:rPr>
              <a:t>return 0;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}</a:t>
            </a: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Booleans, Relations, and Selection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if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e</a:t>
            </a:r>
            <a:r>
              <a:rPr lang="en-US" sz="2800" dirty="0" smtClean="0">
                <a:latin typeface="Consolas"/>
                <a:cs typeface="Consolas"/>
              </a:rPr>
              <a:t>lse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s</a:t>
            </a:r>
            <a:r>
              <a:rPr lang="en-US" i="1" dirty="0" smtClean="0">
                <a:latin typeface="Consolas"/>
                <a:cs typeface="Consolas"/>
              </a:rPr>
              <a:t>tatement-if-false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and Braces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braces ({}) to group a sequence of statements into a single unit</a:t>
            </a:r>
          </a:p>
          <a:p>
            <a:r>
              <a:rPr lang="en-US" dirty="0" smtClean="0"/>
              <a:t>Already seen with method bodies and other examples</a:t>
            </a:r>
          </a:p>
          <a:p>
            <a:r>
              <a:rPr lang="en-US" dirty="0" smtClean="0"/>
              <a:t>Also can be use for control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Forms of the “if”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</a:t>
            </a:r>
            <a:r>
              <a:rPr lang="en-US" sz="2800" dirty="0" smtClean="0">
                <a:latin typeface="Consolas"/>
                <a:cs typeface="Consolas"/>
              </a:rPr>
              <a:t>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list-of-statements-if-true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  <a:p>
            <a:pPr marL="457200" lvl="1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i</a:t>
            </a:r>
            <a:r>
              <a:rPr lang="en-US" sz="2800" dirty="0" smtClean="0">
                <a:latin typeface="Consolas"/>
                <a:cs typeface="Consolas"/>
              </a:rPr>
              <a:t>f (</a:t>
            </a:r>
            <a:r>
              <a:rPr lang="en-US" sz="2800" i="1" dirty="0" err="1" smtClean="0">
                <a:latin typeface="Consolas"/>
                <a:cs typeface="Consolas"/>
              </a:rPr>
              <a:t>boolean</a:t>
            </a:r>
            <a:r>
              <a:rPr lang="en-US" sz="2800" i="1" dirty="0">
                <a:latin typeface="Consolas"/>
                <a:cs typeface="Consolas"/>
              </a:rPr>
              <a:t>-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457200" lvl="1" indent="0">
              <a:buNone/>
            </a:pPr>
            <a:r>
              <a:rPr lang="en-US" i="1" dirty="0" smtClean="0">
                <a:latin typeface="Consolas"/>
                <a:cs typeface="Consolas"/>
              </a:rPr>
              <a:t>list</a:t>
            </a:r>
            <a:r>
              <a:rPr lang="en-US" i="1" dirty="0">
                <a:latin typeface="Consolas"/>
                <a:cs typeface="Consolas"/>
              </a:rPr>
              <a:t>-of-statements-if-true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} else {</a:t>
            </a:r>
          </a:p>
          <a:p>
            <a:pPr marL="457200" lvl="1" indent="0">
              <a:buNone/>
            </a:pPr>
            <a:r>
              <a:rPr lang="en-US" i="1" dirty="0">
                <a:latin typeface="Consolas"/>
                <a:cs typeface="Consolas"/>
              </a:rPr>
              <a:t>l</a:t>
            </a:r>
            <a:r>
              <a:rPr lang="en-US" i="1" dirty="0" smtClean="0">
                <a:latin typeface="Consolas"/>
                <a:cs typeface="Consolas"/>
              </a:rPr>
              <a:t>ist-of-statements-if-false</a:t>
            </a:r>
            <a:r>
              <a:rPr lang="en-US" dirty="0" smtClean="0">
                <a:latin typeface="Consolas"/>
                <a:cs typeface="Consolas"/>
              </a:rPr>
              <a:t>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  <a:endParaRPr lang="en-US" sz="28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that, given </a:t>
            </a:r>
            <a:r>
              <a:rPr lang="en-US" dirty="0"/>
              <a:t>two values in variables x and y, </a:t>
            </a:r>
            <a:r>
              <a:rPr lang="en-US" dirty="0" smtClean="0"/>
              <a:t>ensures </a:t>
            </a:r>
            <a:r>
              <a:rPr lang="en-US" dirty="0"/>
              <a:t>that y is not less than x (swap them if necessary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7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Swapper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686801" cy="5121275"/>
          </a:xfrm>
        </p:spPr>
        <p:txBody>
          <a:bodyPr>
            <a:normAutofit fontScale="62500" lnSpcReduction="20000"/>
          </a:bodyPr>
          <a:lstStyle/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import </a:t>
            </a:r>
            <a:r>
              <a:rPr lang="en-US" dirty="0" err="1">
                <a:latin typeface="Consolas"/>
                <a:cs typeface="Consolas"/>
              </a:rPr>
              <a:t>java.util.Scanner</a:t>
            </a:r>
            <a:r>
              <a:rPr lang="en-US" dirty="0">
                <a:latin typeface="Consolas"/>
                <a:cs typeface="Consolas"/>
              </a:rPr>
              <a:t>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public class Swapper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Scanner in = new Scanner(</a:t>
            </a:r>
            <a:r>
              <a:rPr lang="en-US" dirty="0" err="1">
                <a:latin typeface="Consolas"/>
                <a:cs typeface="Consolas"/>
              </a:rPr>
              <a:t>System.in</a:t>
            </a:r>
            <a:r>
              <a:rPr lang="en-US" dirty="0">
                <a:latin typeface="Consolas"/>
                <a:cs typeface="Consolas"/>
              </a:rPr>
              <a:t>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 = </a:t>
            </a:r>
            <a:r>
              <a:rPr lang="en-US" dirty="0" err="1">
                <a:latin typeface="Consolas"/>
                <a:cs typeface="Consolas"/>
              </a:rPr>
              <a:t>in.nextInt</a:t>
            </a:r>
            <a:r>
              <a:rPr lang="en-US" dirty="0">
                <a:latin typeface="Consolas"/>
                <a:cs typeface="Consolas"/>
              </a:rPr>
              <a:t>();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("BEFORE: x = %d, y = %d\n", x, y);</a:t>
            </a:r>
          </a:p>
          <a:p>
            <a:pPr marL="400050" lvl="2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if (x &gt; y) {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t = x;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x = y;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    y = t;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}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>
                <a:latin typeface="Consolas"/>
                <a:cs typeface="Consolas"/>
              </a:rPr>
              <a:t>System.out.printf</a:t>
            </a:r>
            <a:r>
              <a:rPr lang="en-US" dirty="0">
                <a:latin typeface="Consolas"/>
                <a:cs typeface="Consolas"/>
              </a:rPr>
              <a:t>("AFTER: x = %d, y = %d\n", x, y);</a:t>
            </a:r>
          </a:p>
          <a:p>
            <a:pPr marL="400050" lvl="2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400050" lvl="2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FileExtensions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method…</a:t>
            </a:r>
          </a:p>
          <a:p>
            <a:pPr marL="0" indent="0">
              <a:buNone/>
            </a:pPr>
            <a:r>
              <a:rPr lang="en-US" sz="2800" dirty="0" smtClean="0">
                <a:latin typeface="Consolas"/>
                <a:cs typeface="Consolas"/>
              </a:rPr>
              <a:t>String </a:t>
            </a:r>
            <a:r>
              <a:rPr lang="en-US" sz="2800" dirty="0" err="1">
                <a:latin typeface="Consolas"/>
                <a:cs typeface="Consolas"/>
              </a:rPr>
              <a:t>findExtension</a:t>
            </a:r>
            <a:r>
              <a:rPr lang="en-US" sz="2800" dirty="0">
                <a:latin typeface="Consolas"/>
                <a:cs typeface="Consolas"/>
              </a:rPr>
              <a:t>(String filename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r>
              <a:rPr lang="en-US" dirty="0" smtClean="0"/>
              <a:t>that finds the extension in String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 illustrates short-circuit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FileExtensions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String </a:t>
            </a:r>
            <a:r>
              <a:rPr lang="en-US" sz="1600" dirty="0" err="1">
                <a:latin typeface="Consolas"/>
                <a:cs typeface="Consolas"/>
              </a:rPr>
              <a:t>findExtension</a:t>
            </a:r>
            <a:r>
              <a:rPr lang="en-US" sz="1600" dirty="0">
                <a:latin typeface="Consolas"/>
                <a:cs typeface="Consolas"/>
              </a:rPr>
              <a:t>(String 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) </a:t>
            </a:r>
            <a:r>
              <a:rPr lang="en-US" sz="1600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dot;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Version 1…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</a:t>
            </a:r>
            <a:r>
              <a:rPr lang="en-US" sz="1600" dirty="0">
                <a:latin typeface="Consolas"/>
                <a:cs typeface="Consolas"/>
              </a:rPr>
              <a:t>/      </a:t>
            </a:r>
            <a:r>
              <a:rPr lang="en-US" sz="1600" dirty="0" smtClean="0">
                <a:latin typeface="Consolas"/>
                <a:cs typeface="Consolas"/>
              </a:rPr>
              <a:t>if 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=</a:t>
            </a:r>
            <a:r>
              <a:rPr lang="en-US" sz="1600" dirty="0">
                <a:latin typeface="Consolas"/>
                <a:cs typeface="Consolas"/>
              </a:rPr>
              <a:t>= null)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return "";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</a:t>
            </a:r>
            <a:r>
              <a:rPr lang="en-US" sz="1600" dirty="0" smtClean="0">
                <a:latin typeface="Consolas"/>
                <a:cs typeface="Consolas"/>
              </a:rPr>
              <a:t>dot </a:t>
            </a:r>
            <a:r>
              <a:rPr lang="en-US" sz="1600" dirty="0">
                <a:latin typeface="Consolas"/>
                <a:cs typeface="Consolas"/>
              </a:rPr>
              <a:t>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</a:t>
            </a:r>
            <a:r>
              <a:rPr lang="en-US" sz="1600" dirty="0" smtClean="0">
                <a:latin typeface="Consolas"/>
                <a:cs typeface="Consolas"/>
              </a:rPr>
              <a:t>if </a:t>
            </a:r>
            <a:r>
              <a:rPr lang="en-US" sz="1600" dirty="0">
                <a:latin typeface="Consolas"/>
                <a:cs typeface="Consolas"/>
              </a:rPr>
              <a:t>(dot == -1)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//      </a:t>
            </a:r>
            <a:r>
              <a:rPr lang="en-US" sz="1600" dirty="0" smtClean="0">
                <a:latin typeface="Consolas"/>
                <a:cs typeface="Consolas"/>
              </a:rPr>
              <a:t>    </a:t>
            </a:r>
            <a:r>
              <a:rPr lang="en-US" sz="1600" dirty="0">
                <a:latin typeface="Consolas"/>
                <a:cs typeface="Consolas"/>
              </a:rPr>
              <a:t>return "";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// Version 2…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if 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 smtClean="0">
                <a:latin typeface="Consolas"/>
                <a:cs typeface="Consolas"/>
              </a:rPr>
              <a:t>fname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>
                <a:latin typeface="Consolas"/>
                <a:cs typeface="Consolas"/>
              </a:rPr>
              <a:t>== null || (dot = </a:t>
            </a:r>
            <a:r>
              <a:rPr lang="en-US" sz="1600" dirty="0" err="1" smtClean="0">
                <a:latin typeface="Consolas"/>
                <a:cs typeface="Consolas"/>
              </a:rPr>
              <a:t>fname.indexOf</a:t>
            </a:r>
            <a:r>
              <a:rPr lang="en-US" sz="1600" dirty="0">
                <a:latin typeface="Consolas"/>
                <a:cs typeface="Consolas"/>
              </a:rPr>
              <a:t>('.')) == -1)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    return "";</a:t>
            </a:r>
            <a:r>
              <a:rPr lang="en-US" sz="1600" dirty="0" smtClean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smtClean="0">
                <a:latin typeface="Consolas"/>
                <a:cs typeface="Consolas"/>
              </a:rPr>
              <a:t>       String </a:t>
            </a:r>
            <a:r>
              <a:rPr lang="en-US" sz="1600" dirty="0">
                <a:latin typeface="Consolas"/>
                <a:cs typeface="Consolas"/>
              </a:rPr>
              <a:t>extension = </a:t>
            </a:r>
            <a:r>
              <a:rPr lang="en-US" sz="1600" dirty="0" err="1" smtClean="0">
                <a:latin typeface="Consolas"/>
                <a:cs typeface="Consolas"/>
              </a:rPr>
              <a:t>fname.substring</a:t>
            </a:r>
            <a:r>
              <a:rPr lang="en-US" sz="1600" dirty="0">
                <a:latin typeface="Consolas"/>
                <a:cs typeface="Consolas"/>
              </a:rPr>
              <a:t>(dot, </a:t>
            </a:r>
            <a:r>
              <a:rPr lang="en-US" sz="1600" dirty="0" err="1" smtClean="0">
                <a:latin typeface="Consolas"/>
                <a:cs typeface="Consolas"/>
              </a:rPr>
              <a:t>fname.length</a:t>
            </a:r>
            <a:r>
              <a:rPr lang="en-US" sz="1600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    return extension;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  </a:t>
            </a: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7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B</a:t>
            </a:r>
            <a:r>
              <a:rPr lang="en-US" dirty="0" smtClean="0"/>
              <a:t>oolean operators &amp;&amp; (and) and || (or) abandon evaluation if the result is determined with certainty, e.g., no matter what “whatever” is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true || (whatever) -&gt; must be true 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false &amp;&amp; (whatever) -&gt; must be false</a:t>
            </a:r>
          </a:p>
          <a:p>
            <a:r>
              <a:rPr lang="en-US" dirty="0" smtClean="0"/>
              <a:t>In these cases, “whatever” is </a:t>
            </a:r>
            <a:r>
              <a:rPr lang="en-US" i="1" dirty="0" smtClean="0"/>
              <a:t>not</a:t>
            </a:r>
            <a:r>
              <a:rPr lang="en-US" dirty="0" smtClean="0"/>
              <a:t> evaluated</a:t>
            </a:r>
          </a:p>
          <a:p>
            <a:r>
              <a:rPr lang="en-US" dirty="0" smtClean="0"/>
              <a:t>Common use: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p != null &amp;&amp; </a:t>
            </a:r>
            <a:r>
              <a:rPr lang="en-US" dirty="0" err="1" smtClean="0">
                <a:latin typeface="Consolas"/>
                <a:cs typeface="Consolas"/>
              </a:rPr>
              <a:t>p.isImportant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Second expression would cause null pointer exception if p were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Else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730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if 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if 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    </a:t>
            </a:r>
            <a:r>
              <a:rPr lang="en-US" sz="2200" dirty="0" err="1" smtClean="0">
                <a:latin typeface="Consolas"/>
                <a:cs typeface="Consolas"/>
              </a:rPr>
              <a:t>goToPark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e</a:t>
            </a:r>
            <a:r>
              <a:rPr lang="en-US" sz="2200" dirty="0" smtClean="0">
                <a:latin typeface="Consolas"/>
                <a:cs typeface="Consolas"/>
              </a:rPr>
              <a:t>lse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smtClean="0">
                <a:latin typeface="Consolas"/>
                <a:cs typeface="Consolas"/>
              </a:rPr>
              <a:t>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();</a:t>
            </a:r>
          </a:p>
          <a:p>
            <a:r>
              <a:rPr lang="en-US" dirty="0" smtClean="0"/>
              <a:t>The else clause goes with the most recent if, not as formatted above</a:t>
            </a: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familyVisiting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if 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isWarmOut</a:t>
            </a:r>
            <a:r>
              <a:rPr lang="en-US" sz="2200" dirty="0" smtClean="0">
                <a:latin typeface="Consolas"/>
                <a:cs typeface="Consolas"/>
              </a:rPr>
              <a:t>)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     </a:t>
            </a:r>
            <a:r>
              <a:rPr lang="en-US" sz="2200" dirty="0" err="1">
                <a:latin typeface="Consolas"/>
                <a:cs typeface="Consolas"/>
              </a:rPr>
              <a:t>goToPark</a:t>
            </a:r>
            <a:r>
              <a:rPr lang="en-US" sz="2200" dirty="0">
                <a:latin typeface="Consolas"/>
                <a:cs typeface="Consolas"/>
              </a:rPr>
              <a:t>();</a:t>
            </a:r>
          </a:p>
          <a:p>
            <a:pPr marL="400050" lvl="1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  else</a:t>
            </a:r>
            <a:endParaRPr lang="en-US" sz="2200" dirty="0">
              <a:latin typeface="Consolas"/>
              <a:cs typeface="Consolas"/>
            </a:endParaRPr>
          </a:p>
          <a:p>
            <a:pPr marL="400050" lvl="1" indent="0">
              <a:buNone/>
            </a:pPr>
            <a:r>
              <a:rPr lang="en-US" sz="2200" dirty="0">
                <a:latin typeface="Consolas"/>
                <a:cs typeface="Consolas"/>
              </a:rPr>
              <a:t>   </a:t>
            </a:r>
            <a:r>
              <a:rPr lang="en-US" sz="2200" dirty="0" smtClean="0">
                <a:latin typeface="Consolas"/>
                <a:cs typeface="Consolas"/>
              </a:rPr>
              <a:t>     </a:t>
            </a:r>
            <a:r>
              <a:rPr lang="en-US" sz="2200" dirty="0" err="1" smtClean="0">
                <a:latin typeface="Consolas"/>
                <a:cs typeface="Consolas"/>
              </a:rPr>
              <a:t>hangoutWithFriends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>
                <a:latin typeface="Consolas"/>
                <a:cs typeface="Consolas"/>
              </a:rPr>
              <a:t>)</a:t>
            </a:r>
            <a:r>
              <a:rPr lang="en-US" sz="2200" dirty="0" smtClean="0">
                <a:latin typeface="Consolas"/>
                <a:cs typeface="Consolas"/>
              </a:rPr>
              <a:t>;</a:t>
            </a:r>
          </a:p>
          <a:p>
            <a:r>
              <a:rPr lang="en-US" sz="3000" dirty="0" smtClean="0">
                <a:cs typeface="Calibri"/>
              </a:rPr>
              <a:t>Use braces to disambiguate</a:t>
            </a:r>
            <a:endParaRPr lang="en-US" sz="30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Comparing real valued quantities for equality</a:t>
            </a:r>
          </a:p>
          <a:p>
            <a:r>
              <a:rPr lang="en-US" dirty="0" smtClean="0"/>
              <a:t>You gave the waiter a $10 bill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paid = 10.00;</a:t>
            </a:r>
          </a:p>
          <a:p>
            <a:r>
              <a:rPr lang="en-US" dirty="0" smtClean="0"/>
              <a:t>The check was $9.10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check = 9.10;</a:t>
            </a:r>
          </a:p>
          <a:p>
            <a:r>
              <a:rPr lang="en-US" dirty="0" smtClean="0"/>
              <a:t>The waiter gave you 90 cents back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double change = 0.90;</a:t>
            </a:r>
          </a:p>
          <a:p>
            <a:r>
              <a:rPr lang="en-US" dirty="0" smtClean="0"/>
              <a:t>Is it correct?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(paid – check) == change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default, a list of statements…</a:t>
            </a:r>
          </a:p>
          <a:p>
            <a:pPr lvl="1"/>
            <a:r>
              <a:rPr lang="en-US" dirty="0" smtClean="0"/>
              <a:t>Statement 1;</a:t>
            </a:r>
          </a:p>
          <a:p>
            <a:pPr lvl="1"/>
            <a:r>
              <a:rPr lang="en-US" dirty="0" smtClean="0"/>
              <a:t>Statement 2;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Statement N;</a:t>
            </a:r>
          </a:p>
          <a:p>
            <a:r>
              <a:rPr lang="en-US" dirty="0" smtClean="0"/>
              <a:t>…are executed in order, one after another</a:t>
            </a:r>
          </a:p>
          <a:p>
            <a:r>
              <a:rPr lang="en-US" dirty="0" smtClean="0"/>
              <a:t>Unless there is an error (“exception”), all statements are executed</a:t>
            </a:r>
          </a:p>
          <a:p>
            <a:r>
              <a:rPr lang="en-US" dirty="0" smtClean="0"/>
              <a:t>We say, “Control flows sequentially.”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ChangeBack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37983" cy="48956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public class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double </a:t>
            </a:r>
            <a:r>
              <a:rPr lang="en-US" dirty="0" err="1">
                <a:latin typeface="Consolas"/>
                <a:cs typeface="Consolas"/>
              </a:rPr>
              <a:t>computeChange</a:t>
            </a:r>
            <a:r>
              <a:rPr lang="en-US" dirty="0">
                <a:latin typeface="Consolas"/>
                <a:cs typeface="Consolas"/>
              </a:rPr>
              <a:t>(double check, double paid)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return paid - check;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public static void main(String[] </a:t>
            </a:r>
            <a:r>
              <a:rPr lang="en-US" dirty="0" err="1">
                <a:latin typeface="Consolas"/>
                <a:cs typeface="Consolas"/>
              </a:rPr>
              <a:t>args</a:t>
            </a:r>
            <a:r>
              <a:rPr lang="en-US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 = new </a:t>
            </a:r>
            <a:r>
              <a:rPr lang="en-US" dirty="0" err="1" smtClean="0">
                <a:latin typeface="Consolas"/>
                <a:cs typeface="Consolas"/>
              </a:rPr>
              <a:t>ChangeBack</a:t>
            </a:r>
            <a:r>
              <a:rPr lang="en-US" dirty="0" smtClean="0">
                <a:latin typeface="Consolas"/>
                <a:cs typeface="Consolas"/>
              </a:rPr>
              <a:t>();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    double change;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(8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2.00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dirty="0" smtClean="0">
                <a:latin typeface="Consolas"/>
                <a:cs typeface="Consolas"/>
              </a:rPr>
              <a:t>change = </a:t>
            </a:r>
            <a:r>
              <a:rPr lang="en-US" dirty="0" err="1" smtClean="0">
                <a:latin typeface="Consolas"/>
                <a:cs typeface="Consolas"/>
              </a:rPr>
              <a:t>c.computeChange</a:t>
            </a:r>
            <a:r>
              <a:rPr lang="en-US" dirty="0" smtClean="0">
                <a:latin typeface="Consolas"/>
                <a:cs typeface="Consolas"/>
              </a:rPr>
              <a:t>(9.10</a:t>
            </a:r>
            <a:r>
              <a:rPr lang="en-US" dirty="0">
                <a:latin typeface="Consolas"/>
                <a:cs typeface="Consolas"/>
              </a:rPr>
              <a:t>, 10</a:t>
            </a:r>
            <a:r>
              <a:rPr lang="en-US" dirty="0" smtClean="0">
                <a:latin typeface="Consolas"/>
                <a:cs typeface="Consolas"/>
              </a:rPr>
              <a:t>); // 0.90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}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Real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Since real numbers represented with double and float are imprecise…</a:t>
            </a:r>
          </a:p>
          <a:p>
            <a:r>
              <a:rPr lang="en-US" dirty="0" smtClean="0"/>
              <a:t>Comparisons may fail when they shouldn’t</a:t>
            </a:r>
          </a:p>
          <a:p>
            <a:r>
              <a:rPr lang="en-US" dirty="0" smtClean="0"/>
              <a:t>Common trick: </a:t>
            </a:r>
          </a:p>
          <a:p>
            <a:pPr lvl="1"/>
            <a:r>
              <a:rPr lang="en-US" dirty="0" smtClean="0"/>
              <a:t>Replace…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(x </a:t>
            </a:r>
            <a:r>
              <a:rPr lang="en-US" dirty="0" smtClean="0">
                <a:latin typeface="Consolas"/>
                <a:cs typeface="Consolas"/>
              </a:rPr>
              <a:t>== </a:t>
            </a:r>
            <a:r>
              <a:rPr lang="en-US" dirty="0" smtClean="0">
                <a:latin typeface="Consolas"/>
                <a:cs typeface="Consolas"/>
              </a:rPr>
              <a:t>y)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By…</a:t>
            </a:r>
          </a:p>
          <a:p>
            <a:pPr marL="457200" lvl="1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Math.abs</a:t>
            </a:r>
            <a:r>
              <a:rPr lang="en-US" dirty="0" smtClean="0">
                <a:latin typeface="Consolas"/>
                <a:cs typeface="Consolas"/>
              </a:rPr>
              <a:t>(x </a:t>
            </a:r>
            <a:r>
              <a:rPr lang="en-US" dirty="0" smtClean="0">
                <a:latin typeface="Consolas"/>
                <a:cs typeface="Consolas"/>
              </a:rPr>
              <a:t>– y) &lt; </a:t>
            </a:r>
            <a:r>
              <a:rPr lang="en-US" dirty="0" smtClean="0">
                <a:latin typeface="Consolas"/>
                <a:cs typeface="Consolas"/>
              </a:rPr>
              <a:t>epsilon)</a:t>
            </a:r>
            <a:endParaRPr lang="en-US" dirty="0" smtClean="0">
              <a:latin typeface="Consolas"/>
              <a:cs typeface="Consolas"/>
            </a:endParaRPr>
          </a:p>
          <a:p>
            <a:pPr lvl="1"/>
            <a:r>
              <a:rPr lang="en-US" dirty="0" smtClean="0"/>
              <a:t>For some small value, epsilon</a:t>
            </a:r>
          </a:p>
          <a:p>
            <a:pPr marL="0" indent="0">
              <a:buNone/>
            </a:pPr>
            <a:r>
              <a:rPr lang="en-US" sz="1900" dirty="0">
                <a:latin typeface="Consolas"/>
                <a:cs typeface="Consolas"/>
              </a:rPr>
              <a:t>i</a:t>
            </a:r>
            <a:r>
              <a:rPr lang="en-US" sz="1900" dirty="0" smtClean="0">
                <a:latin typeface="Consolas"/>
                <a:cs typeface="Consolas"/>
              </a:rPr>
              <a:t>f (</a:t>
            </a:r>
            <a:r>
              <a:rPr lang="en-US" sz="1900" dirty="0" err="1" smtClean="0">
                <a:latin typeface="Consolas"/>
                <a:cs typeface="Consolas"/>
              </a:rPr>
              <a:t>Math.abs</a:t>
            </a:r>
            <a:r>
              <a:rPr lang="en-US" sz="1900" dirty="0" smtClean="0">
                <a:latin typeface="Consolas"/>
                <a:cs typeface="Consolas"/>
              </a:rPr>
              <a:t>(</a:t>
            </a:r>
            <a:r>
              <a:rPr lang="en-US" sz="1900" dirty="0" err="1" smtClean="0">
                <a:latin typeface="Consolas"/>
                <a:cs typeface="Consolas"/>
              </a:rPr>
              <a:t>c.computeChange</a:t>
            </a:r>
            <a:r>
              <a:rPr lang="en-US" sz="1900" dirty="0" smtClean="0">
                <a:latin typeface="Consolas"/>
                <a:cs typeface="Consolas"/>
              </a:rPr>
              <a:t>(9.10</a:t>
            </a:r>
            <a:r>
              <a:rPr lang="en-US" sz="1900" dirty="0">
                <a:latin typeface="Consolas"/>
                <a:cs typeface="Consolas"/>
              </a:rPr>
              <a:t>, 10) </a:t>
            </a:r>
            <a:r>
              <a:rPr lang="en-US" sz="1900" dirty="0" smtClean="0">
                <a:latin typeface="Consolas"/>
                <a:cs typeface="Consolas"/>
              </a:rPr>
              <a:t>– 0.90) &lt; 0.000001) {…}</a:t>
            </a:r>
            <a:endParaRPr lang="en-US" sz="1900" dirty="0">
              <a:latin typeface="Consolas"/>
              <a:cs typeface="Consolas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method that returns the number of days in a given month from a given </a:t>
            </a:r>
            <a:r>
              <a:rPr lang="en-US" dirty="0" smtClean="0"/>
              <a:t>year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daysInMonth</a:t>
            </a:r>
            <a:r>
              <a:rPr lang="en-US" sz="2800" dirty="0">
                <a:latin typeface="Consolas"/>
                <a:cs typeface="Consolas"/>
              </a:rPr>
              <a:t>(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month, </a:t>
            </a:r>
            <a:r>
              <a:rPr lang="en-US" sz="2800" dirty="0" err="1">
                <a:latin typeface="Consolas"/>
                <a:cs typeface="Consolas"/>
              </a:rPr>
              <a:t>int</a:t>
            </a:r>
            <a:r>
              <a:rPr lang="en-US" sz="2800" dirty="0">
                <a:latin typeface="Consolas"/>
                <a:cs typeface="Consolas"/>
              </a:rPr>
              <a:t> year</a:t>
            </a:r>
            <a:r>
              <a:rPr lang="en-US" sz="28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7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7754"/>
            <a:ext cx="8229600" cy="54171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daysInMonth1(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month, </a:t>
            </a:r>
            <a:r>
              <a:rPr lang="en-US" sz="900" dirty="0" err="1">
                <a:latin typeface="Consolas"/>
                <a:cs typeface="Consolas"/>
              </a:rPr>
              <a:t>int</a:t>
            </a:r>
            <a:r>
              <a:rPr lang="en-US" sz="9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if (month == 1) // January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2) {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 </a:t>
            </a:r>
            <a:r>
              <a:rPr lang="en-US" sz="900" dirty="0" err="1">
                <a:latin typeface="Consolas"/>
                <a:cs typeface="Consolas"/>
              </a:rPr>
              <a:t>ly</a:t>
            </a:r>
            <a:r>
              <a:rPr lang="en-US" sz="900" dirty="0">
                <a:latin typeface="Consolas"/>
                <a:cs typeface="Consolas"/>
              </a:rPr>
              <a:t> = new </a:t>
            </a:r>
            <a:r>
              <a:rPr lang="en-US" sz="900" dirty="0" err="1">
                <a:latin typeface="Consolas"/>
                <a:cs typeface="Consolas"/>
              </a:rPr>
              <a:t>LeapYear</a:t>
            </a:r>
            <a:r>
              <a:rPr lang="en-US" sz="9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if (</a:t>
            </a:r>
            <a:r>
              <a:rPr lang="en-US" sz="900" dirty="0" err="1">
                <a:latin typeface="Consolas"/>
                <a:cs typeface="Consolas"/>
              </a:rPr>
              <a:t>ly.isLeapYear</a:t>
            </a:r>
            <a:r>
              <a:rPr lang="en-US" sz="9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29;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else 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    return 28;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3)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4)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5)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6)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7)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8)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9)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10)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11)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30;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else if (month == 12)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    return 31;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    return -1;</a:t>
            </a:r>
          </a:p>
          <a:p>
            <a:pPr marL="0" indent="0">
              <a:buNone/>
            </a:pPr>
            <a:r>
              <a:rPr lang="en-US" sz="900" dirty="0">
                <a:latin typeface="Consolas"/>
                <a:cs typeface="Consolas"/>
              </a:rPr>
              <a:t>    </a:t>
            </a:r>
            <a:r>
              <a:rPr lang="en-US" sz="900" dirty="0" smtClean="0">
                <a:latin typeface="Consolas"/>
                <a:cs typeface="Consolas"/>
              </a:rPr>
              <a:t>}</a:t>
            </a:r>
            <a:endParaRPr lang="en-US" sz="9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798"/>
            <a:ext cx="8229600" cy="4847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daysInMonth2(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month, 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year)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switch (month)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1: case 3: case 5: case 7: case 8: case 10: case 12: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31;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4: case 6: case 9: case 11: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return 30;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</a:t>
            </a:r>
            <a:r>
              <a:rPr lang="en-US" sz="1600" dirty="0">
                <a:latin typeface="Consolas"/>
                <a:cs typeface="Consolas"/>
              </a:rPr>
              <a:t>case 2: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ly</a:t>
            </a:r>
            <a:r>
              <a:rPr lang="en-US" sz="1600" dirty="0">
                <a:latin typeface="Consolas"/>
                <a:cs typeface="Consolas"/>
              </a:rPr>
              <a:t> = new </a:t>
            </a:r>
            <a:r>
              <a:rPr lang="en-US" sz="1600" dirty="0" err="1">
                <a:latin typeface="Consolas"/>
                <a:cs typeface="Consolas"/>
              </a:rPr>
              <a:t>LeapYear</a:t>
            </a:r>
            <a:r>
              <a:rPr lang="en-US" sz="16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if (</a:t>
            </a:r>
            <a:r>
              <a:rPr lang="en-US" sz="1600" dirty="0" err="1">
                <a:latin typeface="Consolas"/>
                <a:cs typeface="Consolas"/>
              </a:rPr>
              <a:t>ly.isLeapYear</a:t>
            </a:r>
            <a:r>
              <a:rPr lang="en-US" sz="1600" dirty="0">
                <a:latin typeface="Consolas"/>
                <a:cs typeface="Consolas"/>
              </a:rPr>
              <a:t>(year))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29;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</a:t>
            </a:r>
            <a:r>
              <a:rPr lang="en-US" sz="1600" dirty="0">
                <a:latin typeface="Consolas"/>
                <a:cs typeface="Consolas"/>
              </a:rPr>
              <a:t>else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            </a:t>
            </a:r>
            <a:r>
              <a:rPr lang="en-US" sz="1600" dirty="0">
                <a:latin typeface="Consolas"/>
                <a:cs typeface="Consolas"/>
              </a:rPr>
              <a:t>return 28;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  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  <a:r>
              <a:rPr lang="en-US" sz="1600" dirty="0">
                <a:latin typeface="Consolas"/>
                <a:cs typeface="Consolas"/>
              </a:rPr>
              <a:t>return -1</a:t>
            </a:r>
            <a:r>
              <a:rPr lang="en-US" sz="1600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}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s</a:t>
            </a:r>
            <a:r>
              <a:rPr lang="en-US" sz="2800" dirty="0" smtClean="0">
                <a:latin typeface="Consolas"/>
                <a:cs typeface="Consolas"/>
              </a:rPr>
              <a:t>witch (</a:t>
            </a:r>
            <a:r>
              <a:rPr lang="en-US" sz="2800" i="1" dirty="0" smtClean="0">
                <a:latin typeface="Consolas"/>
                <a:cs typeface="Consolas"/>
              </a:rPr>
              <a:t>expression</a:t>
            </a:r>
            <a:r>
              <a:rPr lang="en-US" sz="2800" dirty="0" smtClean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value1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case </a:t>
            </a:r>
            <a:r>
              <a:rPr lang="en-US" sz="2800" i="1" dirty="0" smtClean="0">
                <a:latin typeface="Consolas"/>
                <a:cs typeface="Consolas"/>
              </a:rPr>
              <a:t>value2</a:t>
            </a:r>
            <a:r>
              <a:rPr lang="en-US" sz="2800" dirty="0" smtClean="0">
                <a:latin typeface="Consolas"/>
                <a:cs typeface="Consolas"/>
              </a:rPr>
              <a:t>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…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   default: </a:t>
            </a:r>
            <a:r>
              <a:rPr lang="en-US" sz="2800" i="1" dirty="0" smtClean="0">
                <a:latin typeface="Consolas"/>
                <a:cs typeface="Consolas"/>
              </a:rPr>
              <a:t>statements</a:t>
            </a:r>
            <a:r>
              <a:rPr lang="en-US" sz="2800" dirty="0" smtClean="0">
                <a:latin typeface="Consolas"/>
                <a:cs typeface="Consolas"/>
              </a:rPr>
              <a:t>; break;</a:t>
            </a:r>
          </a:p>
          <a:p>
            <a:pPr marL="0" indent="0">
              <a:buNone/>
            </a:pPr>
            <a:r>
              <a:rPr lang="en-US" sz="28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Syntax: switch (expression) { cases }</a:t>
            </a:r>
          </a:p>
          <a:p>
            <a:r>
              <a:rPr lang="en-US" dirty="0" smtClean="0"/>
              <a:t>Expression is a numeric type (Java 7 allows String)</a:t>
            </a:r>
          </a:p>
          <a:p>
            <a:r>
              <a:rPr lang="en-US" dirty="0" smtClean="0"/>
              <a:t>Case is: “case VALUE: statements”</a:t>
            </a:r>
          </a:p>
          <a:p>
            <a:r>
              <a:rPr lang="en-US" dirty="0" smtClean="0"/>
              <a:t>Switch evaluates expression and finds first VALUE that equals it.  Execution begins there</a:t>
            </a:r>
          </a:p>
          <a:p>
            <a:r>
              <a:rPr lang="en-US" dirty="0" smtClean="0"/>
              <a:t>Execution flows through remaining cases unless interrupted by a “break” or “return” statement</a:t>
            </a:r>
          </a:p>
          <a:p>
            <a:r>
              <a:rPr lang="en-US" dirty="0" smtClean="0"/>
              <a:t>If no value matches the expression and a “default:” item is given, execution begins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Language features (syntax) that affect the flow of control in a program</a:t>
            </a:r>
          </a:p>
          <a:p>
            <a:r>
              <a:rPr lang="en-US" dirty="0" smtClean="0"/>
              <a:t>Default control flow is sequential</a:t>
            </a:r>
          </a:p>
          <a:p>
            <a:r>
              <a:rPr lang="en-US" dirty="0" smtClean="0"/>
              <a:t>Control flows jumps to methods, then returns</a:t>
            </a:r>
          </a:p>
          <a:p>
            <a:r>
              <a:rPr lang="en-US" dirty="0" smtClean="0"/>
              <a:t>Various keywords introduce changes to the default flow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s</a:t>
            </a:r>
            <a:r>
              <a:rPr lang="en-US" dirty="0" smtClean="0">
                <a:latin typeface="Consolas"/>
                <a:cs typeface="Consolas"/>
              </a:rPr>
              <a:t>witch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w</a:t>
            </a:r>
            <a:r>
              <a:rPr lang="en-US" dirty="0" smtClean="0">
                <a:latin typeface="Consolas"/>
                <a:cs typeface="Consolas"/>
              </a:rPr>
              <a:t>hile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r>
              <a:rPr lang="en-US" dirty="0" smtClean="0"/>
              <a:t>If there is a basketball game on and Purdue is playing, I’ll cheer for Purdue, otherwise if IU is playing, I’ll cheer for their opponent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Type: </a:t>
            </a:r>
            <a:r>
              <a:rPr lang="en-US" dirty="0" err="1" smtClean="0"/>
              <a:t>boolean</a:t>
            </a:r>
            <a:r>
              <a:rPr lang="en-US" dirty="0" smtClean="0"/>
              <a:t> 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Set of two elements { true, false }</a:t>
            </a:r>
          </a:p>
          <a:p>
            <a:r>
              <a:rPr lang="en-US" dirty="0" smtClean="0"/>
              <a:t>Set of operations</a:t>
            </a:r>
          </a:p>
          <a:p>
            <a:pPr lvl="1"/>
            <a:r>
              <a:rPr lang="en-US" dirty="0" smtClean="0"/>
              <a:t>Logical: &amp;&amp; (and), || (or), ^ (</a:t>
            </a:r>
            <a:r>
              <a:rPr lang="en-US" dirty="0" err="1" smtClean="0"/>
              <a:t>xor</a:t>
            </a:r>
            <a:r>
              <a:rPr lang="en-US" dirty="0" smtClean="0"/>
              <a:t>), and ! (not)</a:t>
            </a:r>
          </a:p>
          <a:p>
            <a:pPr lvl="1"/>
            <a:r>
              <a:rPr lang="en-US" dirty="0" smtClean="0"/>
              <a:t>Testing in various Java statements (e.g., if)</a:t>
            </a:r>
          </a:p>
          <a:p>
            <a:r>
              <a:rPr lang="en-US" dirty="0" smtClean="0"/>
              <a:t>Created by comparison operators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&lt; y, x &lt;= y, x == y, x != y, x &gt; y, x &gt;= y</a:t>
            </a:r>
          </a:p>
          <a:p>
            <a:pPr lvl="1"/>
            <a:r>
              <a:rPr lang="en-US" dirty="0" smtClean="0"/>
              <a:t>And result of logical operators (above)</a:t>
            </a:r>
          </a:p>
          <a:p>
            <a:pPr lvl="1"/>
            <a:r>
              <a:rPr lang="en-US" dirty="0" smtClean="0"/>
              <a:t>Note: == and != also work with reference types, but only compare references (addresses) not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== does not work in the way you might expect</a:t>
            </a:r>
          </a:p>
          <a:p>
            <a:r>
              <a:rPr lang="en-US" dirty="0" smtClean="0"/>
              <a:t>Strings are objects</a:t>
            </a:r>
          </a:p>
          <a:p>
            <a:r>
              <a:rPr lang="en-US" dirty="0" smtClean="0"/>
              <a:t>== between objects only compares the references (addresses) of the objects</a:t>
            </a:r>
          </a:p>
          <a:p>
            <a:r>
              <a:rPr lang="en-US" dirty="0" smtClean="0"/>
              <a:t>Two different String objects with the exact same characters will compare == false (since their objects are stored in different locations)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(s1.equals(s2)) {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Abstracting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03855" cy="489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it is a weekday and I’m not on vacation, then I will get up early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f (</a:t>
            </a:r>
            <a:r>
              <a:rPr lang="en-US" dirty="0" err="1" smtClean="0">
                <a:latin typeface="Consolas"/>
                <a:cs typeface="Consolas"/>
              </a:rPr>
              <a:t>isWeekday</a:t>
            </a:r>
            <a:r>
              <a:rPr lang="en-US" dirty="0" smtClean="0">
                <a:latin typeface="Consolas"/>
                <a:cs typeface="Consolas"/>
              </a:rPr>
              <a:t> &amp;&amp; !</a:t>
            </a:r>
            <a:r>
              <a:rPr lang="en-US" dirty="0" err="1" smtClean="0">
                <a:latin typeface="Consolas"/>
                <a:cs typeface="Consolas"/>
              </a:rPr>
              <a:t>onVacation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getUpEarly</a:t>
            </a:r>
            <a:r>
              <a:rPr lang="en-US" dirty="0" smtClean="0">
                <a:latin typeface="Consolas"/>
                <a:cs typeface="Consolas"/>
              </a:rPr>
              <a:t>();</a:t>
            </a:r>
          </a:p>
          <a:p>
            <a:pPr marL="457200" indent="-457200"/>
            <a:r>
              <a:rPr lang="en-US" dirty="0"/>
              <a:t>If there is a basketball game on and Purdue is playing, I’ll cheer for Purdue, otherwise if IU </a:t>
            </a:r>
            <a:r>
              <a:rPr lang="en-US" dirty="0" smtClean="0"/>
              <a:t>is playing</a:t>
            </a:r>
            <a:r>
              <a:rPr lang="en-US" dirty="0"/>
              <a:t>, I’ll cheer for their </a:t>
            </a:r>
            <a:r>
              <a:rPr lang="en-US" dirty="0" smtClean="0"/>
              <a:t>opponent</a:t>
            </a: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purdue</a:t>
            </a:r>
            <a:r>
              <a:rPr lang="en-US" dirty="0" smtClean="0">
                <a:latin typeface="Consolas"/>
                <a:cs typeface="Consolas"/>
              </a:rPr>
              <a:t>);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e</a:t>
            </a:r>
            <a:r>
              <a:rPr lang="en-US" dirty="0" smtClean="0">
                <a:latin typeface="Consolas"/>
                <a:cs typeface="Consolas"/>
              </a:rPr>
              <a:t>lse if (</a:t>
            </a:r>
            <a:r>
              <a:rPr lang="en-US" dirty="0" err="1" smtClean="0">
                <a:latin typeface="Consolas"/>
                <a:cs typeface="Consolas"/>
              </a:rPr>
              <a:t>gameOn</a:t>
            </a:r>
            <a:r>
              <a:rPr lang="en-US" dirty="0" smtClean="0">
                <a:latin typeface="Consolas"/>
                <a:cs typeface="Consolas"/>
              </a:rPr>
              <a:t>(basketball) &amp;&amp; playing(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</a:t>
            </a:r>
          </a:p>
          <a:p>
            <a:pPr marL="400050" lvl="1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dirty="0" err="1" smtClean="0">
                <a:latin typeface="Consolas"/>
                <a:cs typeface="Consolas"/>
              </a:rPr>
              <a:t>cheerFor</a:t>
            </a:r>
            <a:r>
              <a:rPr lang="en-US" dirty="0" smtClean="0">
                <a:latin typeface="Consolas"/>
                <a:cs typeface="Consolas"/>
              </a:rPr>
              <a:t>(opponent(</a:t>
            </a:r>
            <a:r>
              <a:rPr lang="en-US" dirty="0" err="1" smtClean="0">
                <a:latin typeface="Consolas"/>
                <a:cs typeface="Consolas"/>
              </a:rPr>
              <a:t>iu</a:t>
            </a:r>
            <a:r>
              <a:rPr lang="en-US" dirty="0" smtClean="0">
                <a:latin typeface="Consolas"/>
                <a:cs typeface="Consolas"/>
              </a:rPr>
              <a:t>));</a:t>
            </a:r>
            <a:endParaRPr lang="en-US" dirty="0">
              <a:latin typeface="Consolas"/>
              <a:cs typeface="Consolas"/>
            </a:endParaRPr>
          </a:p>
          <a:p>
            <a:pPr marL="400050" lvl="1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SecretWord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reads a word from the user and prints a message if it matches a “secret word” in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100-F9AF-674A-BF08-576787DAE6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0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9716</TotalTime>
  <Words>2904</Words>
  <Application>Microsoft Office PowerPoint</Application>
  <PresentationFormat>On-screen Show (4:3)</PresentationFormat>
  <Paragraphs>516</Paragraphs>
  <Slides>36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CS18000: Problem Solving and Object-Oriented Programming</vt:lpstr>
      <vt:lpstr>Selection</vt:lpstr>
      <vt:lpstr>Sequential Execution</vt:lpstr>
      <vt:lpstr>Control Structures</vt:lpstr>
      <vt:lpstr>Decision Making</vt:lpstr>
      <vt:lpstr>Primitive Type: boolean (Review)</vt:lpstr>
      <vt:lpstr>Comparing Strings</vt:lpstr>
      <vt:lpstr>Abstracting Conditions</vt:lpstr>
      <vt:lpstr>Problem: SecretWord</vt:lpstr>
      <vt:lpstr>Solution: SecretWord</vt:lpstr>
      <vt:lpstr>Problem: Absolute Value</vt:lpstr>
      <vt:lpstr>Solution: Absolute Value</vt:lpstr>
      <vt:lpstr>Problem: Quadratic</vt:lpstr>
      <vt:lpstr>Solution: Quadratic</vt:lpstr>
      <vt:lpstr>Problem: DaisyDriveIn</vt:lpstr>
      <vt:lpstr>Solution: DaisyDriveIn (with double hours)</vt:lpstr>
      <vt:lpstr> More Selection Statements</vt:lpstr>
      <vt:lpstr>Problem: Median</vt:lpstr>
      <vt:lpstr>Solution: Median</vt:lpstr>
      <vt:lpstr>Basic Forms of the “if” Statement</vt:lpstr>
      <vt:lpstr>Blocks and Braces</vt:lpstr>
      <vt:lpstr>Block Forms of the “if” Statement</vt:lpstr>
      <vt:lpstr>Problem: Swapper</vt:lpstr>
      <vt:lpstr>Solution: Swapper</vt:lpstr>
      <vt:lpstr>Problem: FileExtensions</vt:lpstr>
      <vt:lpstr>Solution: FileExtensions</vt:lpstr>
      <vt:lpstr>Short-Circuit Evaluation</vt:lpstr>
      <vt:lpstr>Dangling Else Problem</vt:lpstr>
      <vt:lpstr>Problem: ChangeBack</vt:lpstr>
      <vt:lpstr>Solution: ChangeBack</vt:lpstr>
      <vt:lpstr>Comparing Real Values</vt:lpstr>
      <vt:lpstr>Problem: Days</vt:lpstr>
      <vt:lpstr>Solution 1: Days</vt:lpstr>
      <vt:lpstr>Solution 2: Days</vt:lpstr>
      <vt:lpstr>Switch Basic Syntax</vt:lpstr>
      <vt:lpstr>Switch Statement (Summary)</vt:lpstr>
    </vt:vector>
  </TitlesOfParts>
  <Company>Purdue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CS18000: Problem Solving and Object-Oriented Programming</dc:title>
  <dc:creator>Tim Korb</dc:creator>
  <cp:lastModifiedBy>Buster Dunsmore</cp:lastModifiedBy>
  <cp:revision>256</cp:revision>
  <cp:lastPrinted>2013-01-23T13:34:51Z</cp:lastPrinted>
  <dcterms:created xsi:type="dcterms:W3CDTF">2012-12-29T12:15:32Z</dcterms:created>
  <dcterms:modified xsi:type="dcterms:W3CDTF">2014-01-28T01:46:03Z</dcterms:modified>
</cp:coreProperties>
</file>