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9"/>
  </p:notesMasterIdLst>
  <p:sldIdLst>
    <p:sldId id="25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97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8" r:id="rId7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9" autoAdjust="0"/>
    <p:restoredTop sz="87899" autoAdjust="0"/>
  </p:normalViewPr>
  <p:slideViewPr>
    <p:cSldViewPr>
      <p:cViewPr varScale="1">
        <p:scale>
          <a:sx n="68" d="100"/>
          <a:sy n="68" d="100"/>
        </p:scale>
        <p:origin x="-98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79945A31-50D0-4B7F-8C53-F9881CAF8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9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3A5B316-42AB-406D-8D17-437B6F8DB609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7F27E7F-D524-4D8B-A37D-1094CE20D7BD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406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4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7791760-EA1D-4373-A167-F905031B9A75}" type="slidenum">
              <a:rPr 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611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6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AB63B10-9E2B-4583-B7C0-D9411DDF4258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16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8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A3D1521-98AA-4809-87C8-7337AAF7D332}" type="slidenum">
              <a:rPr lang="en-US" smtClean="0">
                <a:latin typeface="Times New Roman" pitchFamily="18" charset="0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021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0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9DFA256-3552-4870-9AA5-74BFF44E3091}" type="slidenum">
              <a:rPr lang="en-US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225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2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5532896-122B-4CB1-8B5D-02BFA34D5E59}" type="slidenum">
              <a:rPr lang="en-US" smtClean="0">
                <a:latin typeface="Times New Roman" pitchFamily="18" charset="0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430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4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7180696-9A85-417B-99DC-7CBC462EA418}" type="slidenum">
              <a:rPr lang="en-US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635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6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593A95A-C191-4822-8F28-8EDFCEED1E5A}" type="slidenum">
              <a:rPr lang="en-US" smtClean="0">
                <a:latin typeface="Times New Roman" pitchFamily="18" charset="0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840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AA2AA5F-332F-4F8F-A96A-0B25B8E00A89}" type="slidenum">
              <a:rPr lang="en-US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045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0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CC400CF-D4DB-4B2A-8EA1-D41B506F7EB0}" type="slidenum">
              <a:rPr lang="en-US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249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2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29DA118-8F7E-47E8-9A29-3F325EEDB1F9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973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29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8E5BC4-C1F2-47D9-85A2-C86B9D99971A}" type="slidenum">
              <a:rPr lang="en-US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45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4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7150724-87C9-4363-993A-C6B31283B77B}" type="slidenum">
              <a:rPr lang="en-US" smtClean="0">
                <a:latin typeface="Times New Roman" pitchFamily="18" charset="0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659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6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613E580-E55A-4064-9E09-3753972050F2}" type="slidenum">
              <a:rPr lang="en-US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864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8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2A23C88-07C5-493E-A74C-87664FC3A19B}" type="slidenum">
              <a:rPr lang="en-US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069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0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3D04FEE-E2BD-4C0A-B5C3-15F65684D5C2}" type="slidenum">
              <a:rPr lang="en-US" smtClean="0">
                <a:latin typeface="Times New Roman" pitchFamily="18" charset="0"/>
              </a:rPr>
              <a:pPr>
                <a:defRPr/>
              </a:pPr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273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2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947E660-683E-46BB-A36F-AEA041D75372}" type="slidenum">
              <a:rPr lang="en-US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478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4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805B568-DA1E-411A-B36C-95E0A0BE0569}" type="slidenum">
              <a:rPr lang="en-US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683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6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8E79FAB-1EFE-4743-BC79-D7D9ABA1D4AA}" type="slidenum">
              <a:rPr lang="en-US" smtClean="0">
                <a:latin typeface="Times New Roman" pitchFamily="18" charset="0"/>
              </a:rPr>
              <a:pPr>
                <a:defRPr/>
              </a:pPr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88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D10A2C2-2A69-4DF4-8B2E-A92142E19AF3}" type="slidenum">
              <a:rPr lang="en-US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093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0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31A4E1A-504C-4020-921D-321EEE9E1081}" type="slidenum">
              <a:rPr lang="en-US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297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2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97547A1-A073-452C-A40F-45D7A1513004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177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1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FFA506B-7F06-4F8A-9E9A-A52F725ECA9C}" type="slidenum">
              <a:rPr lang="en-US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502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5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1D36C0A-3FDF-4B57-BE63-F985EFAD9AD9}" type="slidenum">
              <a:rPr lang="en-US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707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7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C0D12AA-FB18-4355-8A14-4DC9AF59F8B1}" type="slidenum">
              <a:rPr lang="en-US" smtClean="0">
                <a:latin typeface="Times New Roman" pitchFamily="18" charset="0"/>
              </a:rPr>
              <a:pPr>
                <a:defRPr/>
              </a:pPr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912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9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6206D83-A1F4-46C1-AD3A-2F7686512EF0}" type="slidenum">
              <a:rPr lang="en-US" smtClean="0">
                <a:latin typeface="Times New Roman" pitchFamily="18" charset="0"/>
              </a:rPr>
              <a:pPr>
                <a:defRPr/>
              </a:pPr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117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1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7F3653B-14AD-4CF9-9BB4-4510697A494B}" type="slidenum">
              <a:rPr lang="en-US" smtClean="0">
                <a:latin typeface="Times New Roman" pitchFamily="18" charset="0"/>
              </a:rPr>
              <a:pPr>
                <a:defRPr/>
              </a:pPr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321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3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9EB9958-0AFA-4A88-9FAB-71A048A52F9F}" type="slidenum">
              <a:rPr lang="en-US" smtClean="0">
                <a:latin typeface="Times New Roman" pitchFamily="18" charset="0"/>
              </a:rPr>
              <a:pPr>
                <a:defRPr/>
              </a:pPr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526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5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3F36F2F-88F9-4866-AC47-B42DD52DF87F}" type="slidenum">
              <a:rPr lang="en-US" smtClean="0">
                <a:latin typeface="Times New Roman" pitchFamily="18" charset="0"/>
              </a:rPr>
              <a:pPr>
                <a:defRPr/>
              </a:pPr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731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7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BD8A965-BCD6-4ECF-8EAC-6DA9FC23F8B6}" type="slidenum">
              <a:rPr lang="en-US" smtClean="0">
                <a:latin typeface="Times New Roman" pitchFamily="18" charset="0"/>
              </a:rPr>
              <a:pPr>
                <a:defRPr/>
              </a:pPr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936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7BB17CE-6E82-439C-8232-7BB3C4FE7A99}" type="slidenum">
              <a:rPr lang="en-US" smtClean="0">
                <a:latin typeface="Times New Roman" pitchFamily="18" charset="0"/>
              </a:rPr>
              <a:pPr>
                <a:defRPr/>
              </a:pPr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141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1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FBE2148-AE80-4514-B0A6-4D0DB69A227E}" type="slidenum">
              <a:rPr lang="en-US" smtClean="0">
                <a:latin typeface="Times New Roman" pitchFamily="18" charset="0"/>
              </a:rPr>
              <a:pPr>
                <a:defRPr/>
              </a:pPr>
              <a:t>39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345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3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3E72635-210F-44BA-93A6-CCDF69396B86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382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3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BBF4F56-87F4-406E-8C9B-AF86C40B1F89}" type="slidenum">
              <a:rPr lang="en-US" smtClean="0">
                <a:latin typeface="Times New Roman" pitchFamily="18" charset="0"/>
              </a:rPr>
              <a:pPr>
                <a:defRPr/>
              </a:pPr>
              <a:t>40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550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5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174F71-3740-442A-B6B6-C1FDCDF8D4FD}" type="slidenum">
              <a:rPr lang="en-US" smtClean="0">
                <a:latin typeface="Times New Roman" pitchFamily="18" charset="0"/>
              </a:rPr>
              <a:pPr>
                <a:defRPr/>
              </a:pPr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755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7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F2B1BD3-D5B2-44C7-A881-3F98BF6A4142}" type="slidenum">
              <a:rPr lang="en-US" smtClean="0">
                <a:latin typeface="Times New Roman" pitchFamily="18" charset="0"/>
              </a:rPr>
              <a:pPr>
                <a:defRPr/>
              </a:pPr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60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9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6C83D59-03F6-46CC-B481-6C25418B5F87}" type="slidenum">
              <a:rPr lang="en-US" smtClean="0">
                <a:latin typeface="Times New Roman" pitchFamily="18" charset="0"/>
              </a:rPr>
              <a:pPr>
                <a:defRPr/>
              </a:pPr>
              <a:t>43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165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1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D8642F1-725E-4EF5-9BB7-BC86B849FA31}" type="slidenum">
              <a:rPr lang="en-US" smtClean="0">
                <a:latin typeface="Times New Roman" pitchFamily="18" charset="0"/>
              </a:rPr>
              <a:pPr>
                <a:defRPr/>
              </a:pPr>
              <a:t>44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369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3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F56211C-A621-4087-AA1A-0562CA1FFEA6}" type="slidenum">
              <a:rPr lang="en-US" smtClean="0">
                <a:latin typeface="Times New Roman" pitchFamily="18" charset="0"/>
              </a:rPr>
              <a:pPr>
                <a:defRPr/>
              </a:pPr>
              <a:t>45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57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5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1E0E3AA-A762-46C0-92D7-035D6209E753}" type="slidenum">
              <a:rPr lang="en-US" smtClean="0">
                <a:latin typeface="Times New Roman" pitchFamily="18" charset="0"/>
              </a:rPr>
              <a:pPr>
                <a:defRPr/>
              </a:pPr>
              <a:t>46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779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7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08718-9D98-4960-8264-5EA74164F895}" type="slidenum">
              <a:rPr lang="en-US" smtClean="0">
                <a:latin typeface="Times New Roman" pitchFamily="18" charset="0"/>
              </a:rPr>
              <a:pPr>
                <a:defRPr/>
              </a:pPr>
              <a:t>47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4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F2765E-A5A3-47D8-A23B-3C7CEB10D6BC}" type="slidenum">
              <a:rPr lang="en-US" smtClean="0">
                <a:latin typeface="Times New Roman" pitchFamily="18" charset="0"/>
              </a:rPr>
              <a:pPr>
                <a:defRPr/>
              </a:pPr>
              <a:t>48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2189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21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7872C54-35AC-4883-ABCB-C079D486C2CF}" type="slidenum">
              <a:rPr lang="en-US" smtClean="0">
                <a:latin typeface="Times New Roman" pitchFamily="18" charset="0"/>
              </a:rPr>
              <a:pPr>
                <a:defRPr/>
              </a:pPr>
              <a:t>49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2393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23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6FEC31E-8CB8-40C5-9337-B600B21D3D1B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587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5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3369014-5579-421D-9A7B-0CC813E3B563}" type="slidenum">
              <a:rPr lang="en-US" smtClean="0">
                <a:latin typeface="Times New Roman" pitchFamily="18" charset="0"/>
              </a:rPr>
              <a:pPr>
                <a:defRPr/>
              </a:pPr>
              <a:t>50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2598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25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F22C784-CD51-4CC5-B9B6-514F7299DC56}" type="slidenum">
              <a:rPr lang="en-US" smtClean="0">
                <a:latin typeface="Times New Roman" pitchFamily="18" charset="0"/>
              </a:rPr>
              <a:pPr>
                <a:defRPr/>
              </a:pPr>
              <a:t>51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2803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28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E205807-D789-4172-8CB0-5207E89860CD}" type="slidenum">
              <a:rPr lang="en-US" smtClean="0">
                <a:latin typeface="Times New Roman" pitchFamily="18" charset="0"/>
              </a:rPr>
              <a:pPr>
                <a:defRPr/>
              </a:pPr>
              <a:t>52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008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0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02055EF-5FC5-4613-8108-0C1C755B4217}" type="slidenum">
              <a:rPr lang="en-US" smtClean="0">
                <a:latin typeface="Times New Roman" pitchFamily="18" charset="0"/>
              </a:rPr>
              <a:pPr>
                <a:defRPr/>
              </a:pPr>
              <a:t>53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213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2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BD91822-4927-46FD-BBB7-613593368803}" type="slidenum">
              <a:rPr lang="en-US" smtClean="0">
                <a:latin typeface="Times New Roman" pitchFamily="18" charset="0"/>
              </a:rPr>
              <a:pPr>
                <a:defRPr/>
              </a:pPr>
              <a:t>54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417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4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41573CD-A146-46FB-AD42-7EA7C467CAE7}" type="slidenum">
              <a:rPr lang="en-US" smtClean="0">
                <a:latin typeface="Times New Roman" pitchFamily="18" charset="0"/>
              </a:rPr>
              <a:pPr>
                <a:defRPr/>
              </a:pPr>
              <a:t>55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622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6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94191BC-3F26-4FFE-AE7F-2DCB5FD1D0A9}" type="slidenum">
              <a:rPr lang="en-US" smtClean="0">
                <a:latin typeface="Times New Roman" pitchFamily="18" charset="0"/>
              </a:rPr>
              <a:pPr>
                <a:defRPr/>
              </a:pPr>
              <a:t>56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827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8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5CCED2D-05CD-4DC3-BA43-900EF94F4041}" type="slidenum">
              <a:rPr lang="en-US" smtClean="0">
                <a:latin typeface="Times New Roman" pitchFamily="18" charset="0"/>
              </a:rPr>
              <a:pPr>
                <a:defRPr/>
              </a:pPr>
              <a:t>57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2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CAD9DFF-94E7-4ED3-B0F6-EB73ACB6DE85}" type="slidenum">
              <a:rPr lang="en-US" smtClean="0">
                <a:latin typeface="Times New Roman" pitchFamily="18" charset="0"/>
              </a:rPr>
              <a:pPr>
                <a:defRPr/>
              </a:pPr>
              <a:t>58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237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2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ABC0E71-6D24-42BB-B10F-87BA6BE80EC3}" type="slidenum">
              <a:rPr lang="en-US" smtClean="0">
                <a:latin typeface="Times New Roman" pitchFamily="18" charset="0"/>
              </a:rPr>
              <a:pPr>
                <a:defRPr/>
              </a:pPr>
              <a:t>59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441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4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0CB95F9-6E57-41CC-8A07-20374BAF502C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2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452500D-C270-47F3-8690-FC7481EB6EB2}" type="slidenum">
              <a:rPr lang="en-US" smtClean="0">
                <a:latin typeface="Times New Roman" pitchFamily="18" charset="0"/>
              </a:rPr>
              <a:pPr>
                <a:defRPr/>
              </a:pPr>
              <a:t>60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646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6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84E5903-6D6E-49D7-889E-8690B4474CE4}" type="slidenum">
              <a:rPr lang="en-US" smtClean="0">
                <a:latin typeface="Times New Roman" pitchFamily="18" charset="0"/>
              </a:rPr>
              <a:pPr>
                <a:defRPr/>
              </a:pPr>
              <a:t>61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851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8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E5564FD-1181-4125-AB77-932DED945332}" type="slidenum">
              <a:rPr lang="en-US" smtClean="0">
                <a:latin typeface="Times New Roman" pitchFamily="18" charset="0"/>
              </a:rPr>
              <a:pPr>
                <a:defRPr/>
              </a:pPr>
              <a:t>62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056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72C43F8-7ECC-4DAC-B120-2BB9873235E5}" type="slidenum">
              <a:rPr lang="en-US" smtClean="0">
                <a:latin typeface="Times New Roman" pitchFamily="18" charset="0"/>
              </a:rPr>
              <a:pPr>
                <a:defRPr/>
              </a:pPr>
              <a:t>63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261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2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E59B8A2-0A99-4CD0-8059-A68F3DE6800D}" type="slidenum">
              <a:rPr lang="en-US" smtClean="0">
                <a:latin typeface="Times New Roman" pitchFamily="18" charset="0"/>
              </a:rPr>
              <a:pPr>
                <a:defRPr/>
              </a:pPr>
              <a:t>64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465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4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CA5A7CA-60F3-4FD2-82B8-22C6604DA5C4}" type="slidenum">
              <a:rPr lang="en-US" smtClean="0">
                <a:latin typeface="Times New Roman" pitchFamily="18" charset="0"/>
              </a:rPr>
              <a:pPr>
                <a:defRPr/>
              </a:pPr>
              <a:t>65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670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6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28528CE-807D-4FF1-BB3F-11F7A6499312}" type="slidenum">
              <a:rPr lang="en-US" smtClean="0">
                <a:latin typeface="Times New Roman" pitchFamily="18" charset="0"/>
              </a:rPr>
              <a:pPr>
                <a:defRPr/>
              </a:pPr>
              <a:t>66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875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8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5C66549-8CE1-4892-8ADF-2CFE6F18FA17}" type="slidenum">
              <a:rPr lang="en-US" smtClean="0">
                <a:latin typeface="Times New Roman" pitchFamily="18" charset="0"/>
              </a:rPr>
              <a:pPr>
                <a:defRPr/>
              </a:pPr>
              <a:t>67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080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9F7EC09-C5BE-4EB9-8DFF-33227AE95BFB}" type="slidenum">
              <a:rPr lang="en-US" smtClean="0">
                <a:latin typeface="Times New Roman" pitchFamily="18" charset="0"/>
              </a:rPr>
              <a:pPr>
                <a:defRPr/>
              </a:pPr>
              <a:t>68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285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2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5BB39BA-9611-4A81-82F5-9A10B85FC14E}" type="slidenum">
              <a:rPr lang="en-US" smtClean="0">
                <a:latin typeface="Times New Roman" pitchFamily="18" charset="0"/>
              </a:rPr>
              <a:pPr>
                <a:defRPr/>
              </a:pPr>
              <a:t>69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489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4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52B0C39-601E-46CA-96E5-7B1A9467E684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997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9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3CE58BB-94B2-4F0C-9A7E-14B16E76207F}" type="slidenum">
              <a:rPr lang="en-US" smtClean="0">
                <a:latin typeface="Times New Roman" pitchFamily="18" charset="0"/>
              </a:rPr>
              <a:pPr>
                <a:defRPr/>
              </a:pPr>
              <a:t>70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69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6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828BF4E-C6A2-40F6-9CBA-E2DA3F6E76AC}" type="slidenum">
              <a:rPr lang="en-US" smtClean="0">
                <a:latin typeface="Times New Roman" pitchFamily="18" charset="0"/>
              </a:rPr>
              <a:pPr>
                <a:defRPr/>
              </a:pPr>
              <a:t>71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899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8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1889358-BC0E-4C1B-A125-6B3E99193055}" type="slidenum">
              <a:rPr lang="en-US" smtClean="0">
                <a:latin typeface="Times New Roman" pitchFamily="18" charset="0"/>
              </a:rPr>
              <a:pPr>
                <a:defRPr/>
              </a:pPr>
              <a:t>72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104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CE088ED-6DE7-48D7-A896-8BC2D54612E3}" type="slidenum">
              <a:rPr lang="en-US" smtClean="0">
                <a:latin typeface="Times New Roman" pitchFamily="18" charset="0"/>
              </a:rPr>
              <a:pPr>
                <a:defRPr/>
              </a:pPr>
              <a:t>73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309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3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F973D51-9CB3-4F98-8954-43052E5193CF}" type="slidenum">
              <a:rPr lang="en-US" smtClean="0">
                <a:latin typeface="Times New Roman" pitchFamily="18" charset="0"/>
              </a:rPr>
              <a:pPr>
                <a:defRPr/>
              </a:pPr>
              <a:t>74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513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5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E936112-2EB1-4B07-A6C9-C90873D8BB97}" type="slidenum">
              <a:rPr lang="en-US" smtClean="0">
                <a:latin typeface="Times New Roman" pitchFamily="18" charset="0"/>
              </a:rPr>
              <a:pPr>
                <a:defRPr/>
              </a:pPr>
              <a:t>75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718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7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E936112-2EB1-4B07-A6C9-C90873D8BB97}" type="slidenum">
              <a:rPr lang="en-US" smtClean="0">
                <a:latin typeface="Times New Roman" pitchFamily="18" charset="0"/>
              </a:rPr>
              <a:pPr>
                <a:defRPr/>
              </a:pPr>
              <a:t>76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718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7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54FAB98-7F35-4F51-8FBA-33FC31DF2B98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201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2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7F27E7F-D524-4D8B-A37D-1094CE20D7BD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406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4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2A83-4115-4EA6-A295-47886438A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BBC6-C16B-4AAA-8CAD-8804B2392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304800"/>
            <a:ext cx="2036762" cy="5788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1063" cy="5788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B15A-7CD9-4242-B9BA-5298B2865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692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69225" cy="4187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71D5B-F7E9-4E9C-B272-886C1AFF8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2FFBF-A2EA-4F01-847E-D6469349C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64D8B-A809-4AFB-8E9D-CB9EA0BC7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A5CA-8728-4682-B1B3-ADE7DB57C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08413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05000"/>
            <a:ext cx="3808412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E3264-5F05-4402-B263-3A2217E54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EFF8A-2E88-4039-B126-F734FA60D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25EEE-910D-4E34-8618-85BDE9461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C1AD6-D78E-4969-A661-BE11D823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B3E0-7F36-4727-A7D1-ADBDA5E61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AE4AE-EA6A-44FF-89A3-FE0EBFF12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F665-7D31-470D-A118-42A6487D4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F3249-EAC4-4A45-BEA8-541D9778E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304800"/>
            <a:ext cx="2036762" cy="5788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1063" cy="5788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37ADE-3306-4F4D-BC7E-1CBD83C87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1E5A9-01ED-4622-9EEF-335C864A5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08413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05000"/>
            <a:ext cx="3808412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B169D-2B66-45AE-A60E-B4A9A3029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88E15-3EF8-46B5-AE0F-413934D2E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8910-8F90-4C0F-9289-D9D364162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FA05-7869-40BA-9A04-0156F3A6A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99AA-A19C-4CB7-92BB-66792C730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E0940-C05B-4648-BCB8-F0EB8F037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692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69225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47650" y="0"/>
            <a:ext cx="793750" cy="18415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216900" y="6248400"/>
            <a:ext cx="530225" cy="606425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264C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AD648576-7988-4E7C-9F7B-E16CFA269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264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264C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264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84188" y="1549400"/>
            <a:ext cx="8158162" cy="1689100"/>
          </a:xfrm>
          <a:prstGeom prst="rect">
            <a:avLst/>
          </a:prstGeom>
          <a:blipFill dpi="0" rotWithShape="0">
            <a:blip r:embed="rId14">
              <a:alphaModFix amt="50000"/>
            </a:blip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095750" y="5734050"/>
            <a:ext cx="949325" cy="176213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434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692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434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69225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9C5CCDAF-FC8B-4D78-9405-EB2370413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264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264C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264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914400" y="1546225"/>
            <a:ext cx="7772400" cy="12493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FFFFE9"/>
                </a:solidFill>
              </a:rPr>
              <a:t/>
            </a:r>
            <a:br>
              <a:rPr lang="en-US" sz="3200">
                <a:solidFill>
                  <a:srgbClr val="FFFFE9"/>
                </a:solidFill>
              </a:rPr>
            </a:br>
            <a:r>
              <a:rPr lang="en-US" sz="4400">
                <a:solidFill>
                  <a:srgbClr val="FFFFE9"/>
                </a:solidFill>
              </a:rPr>
              <a:t>CS252: Systems Programming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371600" y="3733800"/>
            <a:ext cx="6858000" cy="220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Ninghui Li</a:t>
            </a: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Slides by Prof. Gustavo </a:t>
            </a:r>
            <a:r>
              <a:rPr lang="en-US" sz="2400" dirty="0">
                <a:solidFill>
                  <a:srgbClr val="00264C"/>
                </a:solidFill>
              </a:rPr>
              <a:t>Rodriguez-Rivera </a:t>
            </a:r>
            <a:endParaRPr lang="en-US" sz="2400" dirty="0" smtClean="0">
              <a:solidFill>
                <a:srgbClr val="00264C"/>
              </a:solidFill>
            </a:endParaRP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00264C"/>
              </a:solidFill>
            </a:endParaRP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Topic 7: The Shell Project</a:t>
            </a:r>
            <a:endParaRPr lang="en-US" sz="2400" dirty="0">
              <a:solidFill>
                <a:srgbClr val="00264C"/>
              </a:solidFill>
            </a:endParaRPr>
          </a:p>
          <a:p>
            <a:pPr algn="ctr"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264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Grammar</a:t>
            </a:r>
          </a:p>
        </p:txBody>
      </p:sp>
      <p:sp>
        <p:nvSpPr>
          <p:cNvPr id="343043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8610600" cy="466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Write the acceptable shell grammar in a regular expression; no </a:t>
            </a:r>
            <a:r>
              <a:rPr lang="en-US" sz="2800" smtClean="0">
                <a:solidFill>
                  <a:srgbClr val="00264C"/>
                </a:solidFill>
              </a:rPr>
              <a:t>compact way to do it</a:t>
            </a:r>
            <a:endParaRPr lang="en-US" sz="2800" dirty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dirty="0" err="1">
                <a:solidFill>
                  <a:srgbClr val="00264C"/>
                </a:solidFill>
                <a:latin typeface="Arial Unicode MS"/>
              </a:rPr>
              <a:t>cmd</a:t>
            </a:r>
            <a:r>
              <a:rPr lang="en-US" sz="2800" b="1" dirty="0">
                <a:solidFill>
                  <a:srgbClr val="00264C"/>
                </a:solidFill>
                <a:latin typeface="Arial Unicode MS"/>
              </a:rPr>
              <a:t> </a:t>
            </a:r>
            <a:r>
              <a:rPr lang="en-US" sz="2800" b="1" dirty="0" smtClean="0">
                <a:solidFill>
                  <a:srgbClr val="00264C"/>
                </a:solidFill>
                <a:latin typeface="Arial Unicode MS"/>
              </a:rPr>
              <a:t> [</a:t>
            </a:r>
            <a:r>
              <a:rPr lang="en-US" sz="2800" b="1" dirty="0" err="1">
                <a:solidFill>
                  <a:srgbClr val="00264C"/>
                </a:solidFill>
                <a:latin typeface="Arial Unicode MS"/>
              </a:rPr>
              <a:t>arg</a:t>
            </a:r>
            <a:r>
              <a:rPr lang="en-US" sz="2800" b="1" dirty="0">
                <a:solidFill>
                  <a:srgbClr val="00264C"/>
                </a:solidFill>
                <a:latin typeface="Arial Unicode MS"/>
              </a:rPr>
              <a:t>]* </a:t>
            </a:r>
            <a:r>
              <a:rPr lang="en-US" sz="2800" b="1" dirty="0" smtClean="0">
                <a:solidFill>
                  <a:srgbClr val="00264C"/>
                </a:solidFill>
                <a:latin typeface="Arial Unicode MS"/>
              </a:rPr>
              <a:t> 														    [  ‘|’ </a:t>
            </a:r>
            <a:r>
              <a:rPr lang="en-US" sz="2800" b="1" dirty="0" err="1">
                <a:solidFill>
                  <a:srgbClr val="00264C"/>
                </a:solidFill>
                <a:latin typeface="Arial Unicode MS"/>
              </a:rPr>
              <a:t>cmd</a:t>
            </a:r>
            <a:r>
              <a:rPr lang="en-US" sz="2800" b="1" dirty="0">
                <a:solidFill>
                  <a:srgbClr val="00264C"/>
                </a:solidFill>
                <a:latin typeface="Arial Unicode MS"/>
              </a:rPr>
              <a:t> [</a:t>
            </a:r>
            <a:r>
              <a:rPr lang="en-US" sz="2800" b="1" dirty="0" err="1">
                <a:solidFill>
                  <a:srgbClr val="00264C"/>
                </a:solidFill>
                <a:latin typeface="Arial Unicode MS"/>
              </a:rPr>
              <a:t>arg</a:t>
            </a:r>
            <a:r>
              <a:rPr lang="en-US" sz="2800" b="1" dirty="0">
                <a:solidFill>
                  <a:srgbClr val="00264C"/>
                </a:solidFill>
                <a:latin typeface="Arial Unicode MS"/>
              </a:rPr>
              <a:t>]* ]* </a:t>
            </a:r>
            <a:r>
              <a:rPr lang="en-US" sz="2800" b="1" dirty="0" smtClean="0">
                <a:solidFill>
                  <a:srgbClr val="00264C"/>
                </a:solidFill>
                <a:latin typeface="Arial Unicode MS"/>
              </a:rPr>
              <a:t> 								 		  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[‘&gt;’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filename |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‘&gt;&gt;’ filename ]   							  [‘&lt;’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filename]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													   [‘&gt;&amp;’ filename | `&gt;&gt;&amp;’  filename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]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 					    </a:t>
            </a:r>
            <a:r>
              <a:rPr lang="en-US" sz="2800" b="1" dirty="0" smtClean="0">
                <a:solidFill>
                  <a:srgbClr val="00264C"/>
                </a:solidFill>
                <a:latin typeface="Arial Unicode MS"/>
              </a:rPr>
              <a:t>[&amp;]</a:t>
            </a:r>
            <a:r>
              <a:rPr lang="en-US" sz="2800" b="1" dirty="0" smtClean="0">
                <a:solidFill>
                  <a:srgbClr val="00264C"/>
                </a:solidFill>
              </a:rPr>
              <a:t> 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dirty="0" smtClean="0">
                <a:solidFill>
                  <a:srgbClr val="00264C"/>
                </a:solidFill>
              </a:rPr>
              <a:t>Any order among the 3 blue lines is acceptable</a:t>
            </a:r>
            <a:endParaRPr lang="en-US" sz="2800" b="1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1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Lexical Analyzer</a:t>
            </a:r>
          </a:p>
        </p:txBody>
      </p:sp>
      <p:sp>
        <p:nvSpPr>
          <p:cNvPr id="34509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Lexical analyzer separates input into tokens.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Currently shell.l supports a reduced number of tokens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>
                <a:solidFill>
                  <a:srgbClr val="00264C"/>
                </a:solidFill>
              </a:rPr>
              <a:t>Step 1</a:t>
            </a:r>
            <a:r>
              <a:rPr lang="en-US" sz="2800">
                <a:solidFill>
                  <a:srgbClr val="00264C"/>
                </a:solidFill>
              </a:rPr>
              <a:t>: You will need to add more tokens needed in the new grammar that are not currently in </a:t>
            </a:r>
            <a:r>
              <a:rPr lang="en-US" sz="2800" b="1" i="1">
                <a:solidFill>
                  <a:srgbClr val="00264C"/>
                </a:solidFill>
              </a:rPr>
              <a:t>shell.l</a:t>
            </a:r>
            <a:r>
              <a:rPr lang="en-US" sz="2800">
                <a:solidFill>
                  <a:srgbClr val="00264C"/>
                </a:solidFill>
              </a:rPr>
              <a:t> file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  <a:latin typeface="Arial Unicode MS"/>
              </a:rPr>
              <a:t>"&gt;&gt;" { return GREATGREAT; } 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  <a:latin typeface="Arial Unicode MS"/>
              </a:rPr>
              <a:t>“|” { return PIPE;}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  <a:latin typeface="Arial Unicode MS"/>
              </a:rPr>
              <a:t>“&amp;” { return AMPERSAND}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16615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Parser</a:t>
            </a:r>
          </a:p>
        </p:txBody>
      </p:sp>
      <p:sp>
        <p:nvSpPr>
          <p:cNvPr id="34713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b="1" i="1">
                <a:solidFill>
                  <a:srgbClr val="00264C"/>
                </a:solidFill>
              </a:rPr>
              <a:t>Step 2</a:t>
            </a:r>
            <a:r>
              <a:rPr lang="en-US" sz="3200">
                <a:solidFill>
                  <a:srgbClr val="00264C"/>
                </a:solidFill>
              </a:rPr>
              <a:t>. Add the token names to shell.y</a:t>
            </a: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  <a:latin typeface="Arial Unicode MS"/>
              </a:rPr>
              <a:t>%token NOTOKEN, GREAT, NEWLINE</a:t>
            </a:r>
            <a:r>
              <a:rPr lang="en-US" sz="3200">
                <a:solidFill>
                  <a:srgbClr val="00264C"/>
                </a:solidFill>
              </a:rPr>
              <a:t>, WORD, GREATGREAT, PIPE, AMPERSAND etc</a:t>
            </a:r>
          </a:p>
        </p:txBody>
      </p:sp>
    </p:spTree>
    <p:extLst>
      <p:ext uri="{BB962C8B-B14F-4D97-AF65-F5344CB8AC3E}">
        <p14:creationId xmlns:p14="http://schemas.microsoft.com/office/powerpoint/2010/main" val="358912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Parser Rules</a:t>
            </a:r>
          </a:p>
        </p:txBody>
      </p:sp>
      <p:sp>
        <p:nvSpPr>
          <p:cNvPr id="34918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Step 3. You need to add more rules to shell.y </a:t>
            </a: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264C"/>
              </a:solidFill>
            </a:endParaRPr>
          </a:p>
        </p:txBody>
      </p:sp>
      <p:sp>
        <p:nvSpPr>
          <p:cNvPr id="349188" name="Rectangle 3"/>
          <p:cNvSpPr>
            <a:spLocks noChangeArrowheads="1"/>
          </p:cNvSpPr>
          <p:nvPr/>
        </p:nvSpPr>
        <p:spPr bwMode="auto">
          <a:xfrm>
            <a:off x="284163" y="3276600"/>
            <a:ext cx="8867775" cy="307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264C"/>
                </a:solidFill>
                <a:latin typeface="Arial Unicode MS"/>
              </a:rPr>
              <a:t>cmd [arg]* [ | cmd [arg]* ]*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1">
              <a:solidFill>
                <a:srgbClr val="00264C"/>
              </a:solidFill>
              <a:latin typeface="Arial Unicode M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1">
              <a:solidFill>
                <a:srgbClr val="00264C"/>
              </a:solidFill>
              <a:latin typeface="Arial Unicode M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1">
              <a:solidFill>
                <a:srgbClr val="00264C"/>
              </a:solidFill>
              <a:latin typeface="Arial Unicode M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264C"/>
                </a:solidFill>
                <a:latin typeface="Arial Unicode MS"/>
              </a:rPr>
              <a:t> [ [&gt; filename] [&lt; filename] [ &gt;&amp; filename] [&gt;&gt; filename] [&gt;&gt;&amp; filename] ]* 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1">
              <a:solidFill>
                <a:srgbClr val="00264C"/>
              </a:solidFill>
              <a:latin typeface="Arial Unicode M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1">
              <a:solidFill>
                <a:srgbClr val="00264C"/>
              </a:solidFill>
              <a:latin typeface="Arial Unicode M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1">
              <a:solidFill>
                <a:srgbClr val="00264C"/>
              </a:solidFill>
              <a:latin typeface="Arial Unicode M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264C"/>
                </a:solidFill>
                <a:latin typeface="Arial Unicode MS"/>
              </a:rPr>
              <a:t>[&amp;]</a:t>
            </a:r>
            <a:r>
              <a:rPr lang="en-US" sz="2000" b="1" i="1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49189" name="Line 4"/>
          <p:cNvSpPr>
            <a:spLocks noChangeShapeType="1"/>
          </p:cNvSpPr>
          <p:nvPr/>
        </p:nvSpPr>
        <p:spPr bwMode="auto">
          <a:xfrm flipV="1">
            <a:off x="2590800" y="2816225"/>
            <a:ext cx="1143000" cy="31115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9190" name="Text Box 5"/>
          <p:cNvSpPr txBox="1">
            <a:spLocks noChangeArrowheads="1"/>
          </p:cNvSpPr>
          <p:nvPr/>
        </p:nvSpPr>
        <p:spPr bwMode="auto">
          <a:xfrm>
            <a:off x="3733800" y="2590800"/>
            <a:ext cx="1371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FF0903"/>
                </a:solidFill>
              </a:rPr>
              <a:t>pipe_list</a:t>
            </a:r>
          </a:p>
        </p:txBody>
      </p:sp>
      <p:sp>
        <p:nvSpPr>
          <p:cNvPr id="349191" name="Line 6"/>
          <p:cNvSpPr>
            <a:spLocks noChangeShapeType="1"/>
          </p:cNvSpPr>
          <p:nvPr/>
        </p:nvSpPr>
        <p:spPr bwMode="auto">
          <a:xfrm>
            <a:off x="2590800" y="3657600"/>
            <a:ext cx="533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92" name="Line 7"/>
          <p:cNvSpPr>
            <a:spLocks noChangeShapeType="1"/>
          </p:cNvSpPr>
          <p:nvPr/>
        </p:nvSpPr>
        <p:spPr bwMode="auto">
          <a:xfrm>
            <a:off x="381000" y="3657600"/>
            <a:ext cx="1219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93" name="Text Box 8"/>
          <p:cNvSpPr txBox="1">
            <a:spLocks noChangeArrowheads="1"/>
          </p:cNvSpPr>
          <p:nvPr/>
        </p:nvSpPr>
        <p:spPr bwMode="auto">
          <a:xfrm>
            <a:off x="0" y="3886200"/>
            <a:ext cx="2286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FF0903"/>
                </a:solidFill>
              </a:rPr>
              <a:t>cmd_and_args</a:t>
            </a:r>
          </a:p>
        </p:txBody>
      </p:sp>
      <p:sp>
        <p:nvSpPr>
          <p:cNvPr id="349194" name="Line 9"/>
          <p:cNvSpPr>
            <a:spLocks noChangeShapeType="1"/>
          </p:cNvSpPr>
          <p:nvPr/>
        </p:nvSpPr>
        <p:spPr bwMode="auto">
          <a:xfrm>
            <a:off x="990600" y="3657600"/>
            <a:ext cx="381000" cy="38100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9195" name="Line 10"/>
          <p:cNvSpPr>
            <a:spLocks noChangeShapeType="1"/>
          </p:cNvSpPr>
          <p:nvPr/>
        </p:nvSpPr>
        <p:spPr bwMode="auto">
          <a:xfrm>
            <a:off x="457200" y="3200400"/>
            <a:ext cx="29718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96" name="Text Box 11"/>
          <p:cNvSpPr txBox="1">
            <a:spLocks noChangeArrowheads="1"/>
          </p:cNvSpPr>
          <p:nvPr/>
        </p:nvSpPr>
        <p:spPr bwMode="auto">
          <a:xfrm>
            <a:off x="3124200" y="3810000"/>
            <a:ext cx="1371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FF0903"/>
                </a:solidFill>
              </a:rPr>
              <a:t>arg_list</a:t>
            </a:r>
          </a:p>
        </p:txBody>
      </p:sp>
      <p:sp>
        <p:nvSpPr>
          <p:cNvPr id="349197" name="Line 12"/>
          <p:cNvSpPr>
            <a:spLocks noChangeShapeType="1"/>
          </p:cNvSpPr>
          <p:nvPr/>
        </p:nvSpPr>
        <p:spPr bwMode="auto">
          <a:xfrm>
            <a:off x="2819400" y="3733800"/>
            <a:ext cx="381000" cy="38100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9198" name="Line 13"/>
          <p:cNvSpPr>
            <a:spLocks noChangeShapeType="1"/>
          </p:cNvSpPr>
          <p:nvPr/>
        </p:nvSpPr>
        <p:spPr bwMode="auto">
          <a:xfrm>
            <a:off x="762000" y="5029200"/>
            <a:ext cx="1219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99" name="Text Box 14"/>
          <p:cNvSpPr txBox="1">
            <a:spLocks noChangeArrowheads="1"/>
          </p:cNvSpPr>
          <p:nvPr/>
        </p:nvSpPr>
        <p:spPr bwMode="auto">
          <a:xfrm>
            <a:off x="1066800" y="5410200"/>
            <a:ext cx="1828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FF0903"/>
                </a:solidFill>
              </a:rPr>
              <a:t>io_modifier</a:t>
            </a:r>
          </a:p>
        </p:txBody>
      </p:sp>
      <p:sp>
        <p:nvSpPr>
          <p:cNvPr id="349200" name="Line 15"/>
          <p:cNvSpPr>
            <a:spLocks noChangeShapeType="1"/>
          </p:cNvSpPr>
          <p:nvPr/>
        </p:nvSpPr>
        <p:spPr bwMode="auto">
          <a:xfrm>
            <a:off x="1524000" y="5105400"/>
            <a:ext cx="381000" cy="38100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9201" name="Line 16"/>
          <p:cNvSpPr>
            <a:spLocks noChangeShapeType="1"/>
          </p:cNvSpPr>
          <p:nvPr/>
        </p:nvSpPr>
        <p:spPr bwMode="auto">
          <a:xfrm>
            <a:off x="457200" y="4572000"/>
            <a:ext cx="8458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202" name="Text Box 17"/>
          <p:cNvSpPr txBox="1">
            <a:spLocks noChangeArrowheads="1"/>
          </p:cNvSpPr>
          <p:nvPr/>
        </p:nvSpPr>
        <p:spPr bwMode="auto">
          <a:xfrm>
            <a:off x="5410200" y="39624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FF0903"/>
                </a:solidFill>
              </a:rPr>
              <a:t>io_modifier_list</a:t>
            </a:r>
          </a:p>
        </p:txBody>
      </p:sp>
      <p:sp>
        <p:nvSpPr>
          <p:cNvPr id="349203" name="Line 18"/>
          <p:cNvSpPr>
            <a:spLocks noChangeShapeType="1"/>
          </p:cNvSpPr>
          <p:nvPr/>
        </p:nvSpPr>
        <p:spPr bwMode="auto">
          <a:xfrm flipV="1">
            <a:off x="4800600" y="4264025"/>
            <a:ext cx="609600" cy="31115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9204" name="Line 19"/>
          <p:cNvSpPr>
            <a:spLocks noChangeShapeType="1"/>
          </p:cNvSpPr>
          <p:nvPr/>
        </p:nvSpPr>
        <p:spPr bwMode="auto">
          <a:xfrm>
            <a:off x="457200" y="6248400"/>
            <a:ext cx="533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205" name="Text Box 20"/>
          <p:cNvSpPr txBox="1">
            <a:spLocks noChangeArrowheads="1"/>
          </p:cNvSpPr>
          <p:nvPr/>
        </p:nvSpPr>
        <p:spPr bwMode="auto">
          <a:xfrm>
            <a:off x="1295400" y="6400800"/>
            <a:ext cx="3048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FF0903"/>
                </a:solidFill>
              </a:rPr>
              <a:t>background_optional</a:t>
            </a:r>
          </a:p>
        </p:txBody>
      </p:sp>
      <p:sp>
        <p:nvSpPr>
          <p:cNvPr id="349206" name="Line 21"/>
          <p:cNvSpPr>
            <a:spLocks noChangeShapeType="1"/>
          </p:cNvSpPr>
          <p:nvPr/>
        </p:nvSpPr>
        <p:spPr bwMode="auto">
          <a:xfrm>
            <a:off x="685800" y="6324600"/>
            <a:ext cx="381000" cy="38100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9207" name="AutoShape 22"/>
          <p:cNvSpPr>
            <a:spLocks/>
          </p:cNvSpPr>
          <p:nvPr/>
        </p:nvSpPr>
        <p:spPr bwMode="auto">
          <a:xfrm>
            <a:off x="3962400" y="5334000"/>
            <a:ext cx="533400" cy="1295400"/>
          </a:xfrm>
          <a:prstGeom prst="rightBrace">
            <a:avLst>
              <a:gd name="adj1" fmla="val 20238"/>
              <a:gd name="adj2" fmla="val 50000"/>
            </a:avLst>
          </a:prstGeom>
          <a:noFill/>
          <a:ln w="4140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49208" name="Text Box 23"/>
          <p:cNvSpPr txBox="1">
            <a:spLocks noChangeArrowheads="1"/>
          </p:cNvSpPr>
          <p:nvPr/>
        </p:nvSpPr>
        <p:spPr bwMode="auto">
          <a:xfrm>
            <a:off x="4648200" y="57150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FF0903"/>
                </a:solidFill>
              </a:rPr>
              <a:t>command_line</a:t>
            </a:r>
          </a:p>
        </p:txBody>
      </p:sp>
    </p:spTree>
    <p:extLst>
      <p:ext uri="{BB962C8B-B14F-4D97-AF65-F5344CB8AC3E}">
        <p14:creationId xmlns:p14="http://schemas.microsoft.com/office/powerpoint/2010/main" val="2214432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Parser Rules</a:t>
            </a:r>
          </a:p>
        </p:txBody>
      </p:sp>
      <p:sp>
        <p:nvSpPr>
          <p:cNvPr id="35123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5154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goal: command_list;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arg_list: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	arg_list WORD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  	| /*empty*/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	;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cmd_and_args: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  	WORD arg_list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	;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 b="1">
              <a:solidFill>
                <a:srgbClr val="00264C"/>
              </a:solidFill>
              <a:latin typeface="Courier New" pitchFamily="49" charset="0"/>
            </a:endParaRP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 b="1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20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Parser Rules</a:t>
            </a:r>
          </a:p>
        </p:txBody>
      </p:sp>
      <p:sp>
        <p:nvSpPr>
          <p:cNvPr id="35328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pipe_list: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	pipe_list PIPE cmd_and_args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	| cmd_and_args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	;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3200" b="1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7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Parser Rules</a:t>
            </a:r>
          </a:p>
        </p:txBody>
      </p:sp>
      <p:sp>
        <p:nvSpPr>
          <p:cNvPr id="35533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70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io_modifier: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	GREATGREAT Word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 | GREAT Word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 | GREATGREATAMPERSAND Word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 | GREATAMPERSAND Word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 | LESS Word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b="1">
                <a:solidFill>
                  <a:srgbClr val="00264C"/>
                </a:solidFill>
                <a:latin typeface="Courier New" pitchFamily="49" charset="0"/>
              </a:rPr>
              <a:t>	;</a:t>
            </a:r>
          </a:p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3200" b="1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74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Parser Rules</a:t>
            </a:r>
          </a:p>
        </p:txBody>
      </p:sp>
      <p:sp>
        <p:nvSpPr>
          <p:cNvPr id="35737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640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io_modifier_list:</a:t>
            </a:r>
          </a:p>
          <a:p>
            <a:pPr lvl="1" indent="-282575">
              <a:spcBef>
                <a:spcPts val="700"/>
              </a:spcBef>
              <a:buSzPct val="70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io_modifier_list io_modifier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	| /*empty*/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	;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background_optional: 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	AMPERSAND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	| /*empty*/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</a:rPr>
              <a:t>		;</a:t>
            </a:r>
          </a:p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 b="1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67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Parser Rules</a:t>
            </a:r>
          </a:p>
        </p:txBody>
      </p:sp>
      <p:sp>
        <p:nvSpPr>
          <p:cNvPr id="35942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command_line:</a:t>
            </a:r>
          </a:p>
          <a:p>
            <a:pPr marL="342900" indent="-339725"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		 pipe_list io_modifier_list 		 		background_opt NEWLINE</a:t>
            </a:r>
          </a:p>
          <a:p>
            <a:pPr marL="342900" indent="-339725"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  	| NEWLINE /*accept empty cmd line*/</a:t>
            </a:r>
          </a:p>
          <a:p>
            <a:pPr marL="342900" indent="-339725"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  	| error NEWLINE{yyerrok;}</a:t>
            </a:r>
          </a:p>
          <a:p>
            <a:pPr marL="342900" indent="-339725"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	             /*error recovery*/</a:t>
            </a:r>
          </a:p>
          <a:p>
            <a:pPr marL="342900" indent="-339725"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command_list : </a:t>
            </a:r>
          </a:p>
          <a:p>
            <a:pPr marL="342900" indent="-339725"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		 command_list command_line</a:t>
            </a:r>
          </a:p>
          <a:p>
            <a:pPr marL="342900" indent="-339725"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		;/* command loop*/</a:t>
            </a:r>
          </a:p>
        </p:txBody>
      </p:sp>
    </p:spTree>
    <p:extLst>
      <p:ext uri="{BB962C8B-B14F-4D97-AF65-F5344CB8AC3E}">
        <p14:creationId xmlns:p14="http://schemas.microsoft.com/office/powerpoint/2010/main" val="3308729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Parser Rules</a:t>
            </a:r>
          </a:p>
        </p:txBody>
      </p:sp>
      <p:sp>
        <p:nvSpPr>
          <p:cNvPr id="36147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613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This grammar implements the command loop in the grammar itself.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</a:t>
            </a:r>
            <a:r>
              <a:rPr lang="en-US" sz="2800" b="1" i="1">
                <a:solidFill>
                  <a:srgbClr val="00264C"/>
                </a:solidFill>
              </a:rPr>
              <a:t> error</a:t>
            </a:r>
            <a:r>
              <a:rPr lang="en-US" sz="2800">
                <a:solidFill>
                  <a:srgbClr val="00264C"/>
                </a:solidFill>
              </a:rPr>
              <a:t> token is a special token used for error recovery. </a:t>
            </a:r>
            <a:r>
              <a:rPr lang="en-US" sz="2800" b="1" i="1">
                <a:solidFill>
                  <a:srgbClr val="00264C"/>
                </a:solidFill>
              </a:rPr>
              <a:t>error</a:t>
            </a:r>
            <a:r>
              <a:rPr lang="en-US" sz="2800">
                <a:solidFill>
                  <a:srgbClr val="00264C"/>
                </a:solidFill>
              </a:rPr>
              <a:t> will parse all tokens until a token that is known is found like &lt;NEWLINE&gt;. Yyerrok tells parser that the error was recovered.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You need to add actions {…}in the grammar to fill up the command table. Example: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arg_list: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      arg_list WORD{currsimpleCmd-&gt;insertArg($2);}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      | /*empty*/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          ;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97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97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97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9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Project</a:t>
            </a:r>
          </a:p>
        </p:txBody>
      </p:sp>
      <p:sp>
        <p:nvSpPr>
          <p:cNvPr id="32870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To interact with the OS you use a shell program or command interpreter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Csh – C Shell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Tcsh – Enhanced C Shell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Sh - Shell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Ksh – Korn Shell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Bash – GNU shell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There are also other graphical shells like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Windows Desktop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Mac OS Finder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X Windows Managers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32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Open File Table</a:t>
            </a:r>
          </a:p>
        </p:txBody>
      </p:sp>
      <p:sp>
        <p:nvSpPr>
          <p:cNvPr id="36352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 process table also has a list with all the files that are opened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Each open file descriptor entry contain a pointer to an open file object that contains all the information about the open file.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Both the </a:t>
            </a:r>
            <a:r>
              <a:rPr lang="en-US" sz="3200" b="1" i="1">
                <a:solidFill>
                  <a:srgbClr val="00264C"/>
                </a:solidFill>
              </a:rPr>
              <a:t>Open File Table</a:t>
            </a:r>
            <a:r>
              <a:rPr lang="en-US" sz="3200">
                <a:solidFill>
                  <a:srgbClr val="00264C"/>
                </a:solidFill>
              </a:rPr>
              <a:t> and the </a:t>
            </a:r>
            <a:r>
              <a:rPr lang="en-US" sz="3200" b="1" i="1">
                <a:solidFill>
                  <a:srgbClr val="00264C"/>
                </a:solidFill>
              </a:rPr>
              <a:t>Open File Objects</a:t>
            </a:r>
            <a:r>
              <a:rPr lang="en-US" sz="3200">
                <a:solidFill>
                  <a:srgbClr val="00264C"/>
                </a:solidFill>
              </a:rPr>
              <a:t> are stored in the kernel.</a:t>
            </a:r>
          </a:p>
        </p:txBody>
      </p:sp>
    </p:spTree>
    <p:extLst>
      <p:ext uri="{BB962C8B-B14F-4D97-AF65-F5344CB8AC3E}">
        <p14:creationId xmlns:p14="http://schemas.microsoft.com/office/powerpoint/2010/main" val="159989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Open File Table</a:t>
            </a:r>
          </a:p>
        </p:txBody>
      </p:sp>
      <p:sp>
        <p:nvSpPr>
          <p:cNvPr id="36557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681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 system calls like write/read refer to the open files with an integer value called </a:t>
            </a:r>
            <a:r>
              <a:rPr lang="en-US" sz="3200" b="1" i="1">
                <a:solidFill>
                  <a:srgbClr val="00264C"/>
                </a:solidFill>
              </a:rPr>
              <a:t>file descriptor</a:t>
            </a:r>
            <a:r>
              <a:rPr lang="en-US" sz="3200">
                <a:solidFill>
                  <a:srgbClr val="00264C"/>
                </a:solidFill>
              </a:rPr>
              <a:t> or </a:t>
            </a:r>
            <a:r>
              <a:rPr lang="en-US" sz="3200" b="1" i="1">
                <a:solidFill>
                  <a:srgbClr val="00264C"/>
                </a:solidFill>
              </a:rPr>
              <a:t>fd</a:t>
            </a:r>
            <a:r>
              <a:rPr lang="en-US" sz="3200">
                <a:solidFill>
                  <a:srgbClr val="00264C"/>
                </a:solidFill>
              </a:rPr>
              <a:t> that is an index into the table.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 maximum number of files descriptor per process is 32 by default but but it can be changed with the command </a:t>
            </a:r>
            <a:r>
              <a:rPr lang="en-US" sz="3200" b="1" i="1">
                <a:solidFill>
                  <a:srgbClr val="00264C"/>
                </a:solidFill>
              </a:rPr>
              <a:t>ulimit</a:t>
            </a:r>
            <a:r>
              <a:rPr lang="en-US" sz="3200">
                <a:solidFill>
                  <a:srgbClr val="00264C"/>
                </a:solidFill>
              </a:rPr>
              <a:t> up to 1024.</a:t>
            </a: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69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Open File Table</a:t>
            </a:r>
          </a:p>
        </p:txBody>
      </p:sp>
      <p:sp>
        <p:nvSpPr>
          <p:cNvPr id="36761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67620" name="Rectangle 3"/>
          <p:cNvSpPr>
            <a:spLocks noChangeArrowheads="1"/>
          </p:cNvSpPr>
          <p:nvPr/>
        </p:nvSpPr>
        <p:spPr bwMode="auto">
          <a:xfrm>
            <a:off x="1219200" y="2667000"/>
            <a:ext cx="1295400" cy="36576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67621" name="Line 4"/>
          <p:cNvSpPr>
            <a:spLocks noChangeShapeType="1"/>
          </p:cNvSpPr>
          <p:nvPr/>
        </p:nvSpPr>
        <p:spPr bwMode="auto">
          <a:xfrm>
            <a:off x="1219200" y="31242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2" name="Line 5"/>
          <p:cNvSpPr>
            <a:spLocks noChangeShapeType="1"/>
          </p:cNvSpPr>
          <p:nvPr/>
        </p:nvSpPr>
        <p:spPr bwMode="auto">
          <a:xfrm>
            <a:off x="1219200" y="35814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3" name="Line 6"/>
          <p:cNvSpPr>
            <a:spLocks noChangeShapeType="1"/>
          </p:cNvSpPr>
          <p:nvPr/>
        </p:nvSpPr>
        <p:spPr bwMode="auto">
          <a:xfrm>
            <a:off x="1219200" y="40386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4" name="Line 7"/>
          <p:cNvSpPr>
            <a:spLocks noChangeShapeType="1"/>
          </p:cNvSpPr>
          <p:nvPr/>
        </p:nvSpPr>
        <p:spPr bwMode="auto">
          <a:xfrm>
            <a:off x="1219200" y="44958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5" name="Line 8"/>
          <p:cNvSpPr>
            <a:spLocks noChangeShapeType="1"/>
          </p:cNvSpPr>
          <p:nvPr/>
        </p:nvSpPr>
        <p:spPr bwMode="auto">
          <a:xfrm>
            <a:off x="1219200" y="49530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6" name="Line 9"/>
          <p:cNvSpPr>
            <a:spLocks noChangeShapeType="1"/>
          </p:cNvSpPr>
          <p:nvPr/>
        </p:nvSpPr>
        <p:spPr bwMode="auto">
          <a:xfrm>
            <a:off x="1219200" y="54102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7" name="Line 10"/>
          <p:cNvSpPr>
            <a:spLocks noChangeShapeType="1"/>
          </p:cNvSpPr>
          <p:nvPr/>
        </p:nvSpPr>
        <p:spPr bwMode="auto">
          <a:xfrm>
            <a:off x="1219200" y="58674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8" name="Line 11"/>
          <p:cNvSpPr>
            <a:spLocks noChangeShapeType="1"/>
          </p:cNvSpPr>
          <p:nvPr/>
        </p:nvSpPr>
        <p:spPr bwMode="auto">
          <a:xfrm>
            <a:off x="1219200" y="63246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9" name="Text Box 12"/>
          <p:cNvSpPr txBox="1">
            <a:spLocks noChangeArrowheads="1"/>
          </p:cNvSpPr>
          <p:nvPr/>
        </p:nvSpPr>
        <p:spPr bwMode="auto">
          <a:xfrm>
            <a:off x="0" y="2057400"/>
            <a:ext cx="31242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1">
                <a:solidFill>
                  <a:srgbClr val="00264C"/>
                </a:solidFill>
              </a:rPr>
              <a:t>Open File Table</a:t>
            </a:r>
          </a:p>
        </p:txBody>
      </p:sp>
      <p:sp>
        <p:nvSpPr>
          <p:cNvPr id="367630" name="Text Box 13"/>
          <p:cNvSpPr txBox="1">
            <a:spLocks noChangeArrowheads="1"/>
          </p:cNvSpPr>
          <p:nvPr/>
        </p:nvSpPr>
        <p:spPr bwMode="auto">
          <a:xfrm>
            <a:off x="762000" y="2667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0</a:t>
            </a:r>
          </a:p>
        </p:txBody>
      </p:sp>
      <p:sp>
        <p:nvSpPr>
          <p:cNvPr id="367631" name="Text Box 14"/>
          <p:cNvSpPr txBox="1">
            <a:spLocks noChangeArrowheads="1"/>
          </p:cNvSpPr>
          <p:nvPr/>
        </p:nvSpPr>
        <p:spPr bwMode="auto">
          <a:xfrm>
            <a:off x="762000" y="3048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367632" name="Text Box 15"/>
          <p:cNvSpPr txBox="1">
            <a:spLocks noChangeArrowheads="1"/>
          </p:cNvSpPr>
          <p:nvPr/>
        </p:nvSpPr>
        <p:spPr bwMode="auto">
          <a:xfrm>
            <a:off x="762000" y="35814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2</a:t>
            </a:r>
          </a:p>
        </p:txBody>
      </p:sp>
      <p:sp>
        <p:nvSpPr>
          <p:cNvPr id="367633" name="Text Box 16"/>
          <p:cNvSpPr txBox="1">
            <a:spLocks noChangeArrowheads="1"/>
          </p:cNvSpPr>
          <p:nvPr/>
        </p:nvSpPr>
        <p:spPr bwMode="auto">
          <a:xfrm>
            <a:off x="762000" y="4038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3</a:t>
            </a:r>
          </a:p>
        </p:txBody>
      </p:sp>
      <p:sp>
        <p:nvSpPr>
          <p:cNvPr id="367634" name="Text Box 17"/>
          <p:cNvSpPr txBox="1">
            <a:spLocks noChangeArrowheads="1"/>
          </p:cNvSpPr>
          <p:nvPr/>
        </p:nvSpPr>
        <p:spPr bwMode="auto">
          <a:xfrm>
            <a:off x="762000" y="4495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4</a:t>
            </a:r>
          </a:p>
        </p:txBody>
      </p:sp>
      <p:sp>
        <p:nvSpPr>
          <p:cNvPr id="367635" name="Text Box 18"/>
          <p:cNvSpPr txBox="1">
            <a:spLocks noChangeArrowheads="1"/>
          </p:cNvSpPr>
          <p:nvPr/>
        </p:nvSpPr>
        <p:spPr bwMode="auto">
          <a:xfrm>
            <a:off x="762000" y="4876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367636" name="Text Box 19"/>
          <p:cNvSpPr txBox="1">
            <a:spLocks noChangeArrowheads="1"/>
          </p:cNvSpPr>
          <p:nvPr/>
        </p:nvSpPr>
        <p:spPr bwMode="auto">
          <a:xfrm>
            <a:off x="762000" y="54102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367637" name="Text Box 20"/>
          <p:cNvSpPr txBox="1">
            <a:spLocks noChangeArrowheads="1"/>
          </p:cNvSpPr>
          <p:nvPr/>
        </p:nvSpPr>
        <p:spPr bwMode="auto">
          <a:xfrm>
            <a:off x="762000" y="58674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31</a:t>
            </a:r>
          </a:p>
        </p:txBody>
      </p:sp>
      <p:sp>
        <p:nvSpPr>
          <p:cNvPr id="367638" name="Line 21"/>
          <p:cNvSpPr>
            <a:spLocks noChangeShapeType="1"/>
          </p:cNvSpPr>
          <p:nvPr/>
        </p:nvSpPr>
        <p:spPr bwMode="auto">
          <a:xfrm>
            <a:off x="1676400" y="2819400"/>
            <a:ext cx="1447800" cy="99060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7639" name="Rectangle 22"/>
          <p:cNvSpPr>
            <a:spLocks noChangeArrowheads="1"/>
          </p:cNvSpPr>
          <p:nvPr/>
        </p:nvSpPr>
        <p:spPr bwMode="auto">
          <a:xfrm>
            <a:off x="3124200" y="2743200"/>
            <a:ext cx="2971800" cy="1905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67640" name="Text Box 23"/>
          <p:cNvSpPr txBox="1">
            <a:spLocks noChangeArrowheads="1"/>
          </p:cNvSpPr>
          <p:nvPr/>
        </p:nvSpPr>
        <p:spPr bwMode="auto">
          <a:xfrm>
            <a:off x="3124200" y="2209800"/>
            <a:ext cx="30480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7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367641" name="Text Box 24"/>
          <p:cNvSpPr txBox="1">
            <a:spLocks noChangeArrowheads="1"/>
          </p:cNvSpPr>
          <p:nvPr/>
        </p:nvSpPr>
        <p:spPr bwMode="auto">
          <a:xfrm>
            <a:off x="3886200" y="2743200"/>
            <a:ext cx="1676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I-NODE</a:t>
            </a:r>
          </a:p>
        </p:txBody>
      </p:sp>
      <p:sp>
        <p:nvSpPr>
          <p:cNvPr id="367642" name="Line 25"/>
          <p:cNvSpPr>
            <a:spLocks noChangeShapeType="1"/>
          </p:cNvSpPr>
          <p:nvPr/>
        </p:nvSpPr>
        <p:spPr bwMode="auto">
          <a:xfrm>
            <a:off x="3124200" y="3200400"/>
            <a:ext cx="2971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43" name="Text Box 26"/>
          <p:cNvSpPr txBox="1">
            <a:spLocks noChangeArrowheads="1"/>
          </p:cNvSpPr>
          <p:nvPr/>
        </p:nvSpPr>
        <p:spPr bwMode="auto">
          <a:xfrm>
            <a:off x="3276600" y="3200400"/>
            <a:ext cx="2590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Mode</a:t>
            </a:r>
          </a:p>
        </p:txBody>
      </p:sp>
      <p:sp>
        <p:nvSpPr>
          <p:cNvPr id="367644" name="Line 27"/>
          <p:cNvSpPr>
            <a:spLocks noChangeShapeType="1"/>
          </p:cNvSpPr>
          <p:nvPr/>
        </p:nvSpPr>
        <p:spPr bwMode="auto">
          <a:xfrm>
            <a:off x="3124200" y="3657600"/>
            <a:ext cx="2971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45" name="Text Box 28"/>
          <p:cNvSpPr txBox="1">
            <a:spLocks noChangeArrowheads="1"/>
          </p:cNvSpPr>
          <p:nvPr/>
        </p:nvSpPr>
        <p:spPr bwMode="auto">
          <a:xfrm>
            <a:off x="3276600" y="3657600"/>
            <a:ext cx="2590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Offset</a:t>
            </a:r>
          </a:p>
        </p:txBody>
      </p:sp>
      <p:sp>
        <p:nvSpPr>
          <p:cNvPr id="367646" name="Line 29"/>
          <p:cNvSpPr>
            <a:spLocks noChangeShapeType="1"/>
          </p:cNvSpPr>
          <p:nvPr/>
        </p:nvSpPr>
        <p:spPr bwMode="auto">
          <a:xfrm>
            <a:off x="3124200" y="4114800"/>
            <a:ext cx="2971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47" name="Text Box 30"/>
          <p:cNvSpPr txBox="1">
            <a:spLocks noChangeArrowheads="1"/>
          </p:cNvSpPr>
          <p:nvPr/>
        </p:nvSpPr>
        <p:spPr bwMode="auto">
          <a:xfrm>
            <a:off x="3429000" y="4191000"/>
            <a:ext cx="2590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Reference Count</a:t>
            </a:r>
          </a:p>
        </p:txBody>
      </p:sp>
      <p:sp>
        <p:nvSpPr>
          <p:cNvPr id="367648" name="Line 31"/>
          <p:cNvSpPr>
            <a:spLocks noChangeShapeType="1"/>
          </p:cNvSpPr>
          <p:nvPr/>
        </p:nvSpPr>
        <p:spPr bwMode="auto">
          <a:xfrm>
            <a:off x="3124200" y="4648200"/>
            <a:ext cx="2971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Open File Object</a:t>
            </a:r>
          </a:p>
        </p:txBody>
      </p:sp>
      <p:sp>
        <p:nvSpPr>
          <p:cNvPr id="3696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24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An </a:t>
            </a:r>
            <a:r>
              <a:rPr lang="en-US" sz="2800" b="1" i="1">
                <a:solidFill>
                  <a:srgbClr val="00264C"/>
                </a:solidFill>
              </a:rPr>
              <a:t>Open File Object</a:t>
            </a:r>
            <a:r>
              <a:rPr lang="en-US" sz="2800">
                <a:solidFill>
                  <a:srgbClr val="00264C"/>
                </a:solidFill>
              </a:rPr>
              <a:t> contains the state of an open file.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I-Node –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It uniquely identifies a file in the computer. An I-nodes is made of two parts: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Major number – Determines the devices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Minor number –It determines what file it refers to inside the device.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Open Mode – How the file was opened: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Read Only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Read Write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3719666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Open File Object</a:t>
            </a:r>
          </a:p>
        </p:txBody>
      </p:sp>
      <p:sp>
        <p:nvSpPr>
          <p:cNvPr id="37171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502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Offset –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next read or write operation will start at this offset in the file.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Each read/write operation increases the offset by the number of bytes read/written.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Reference Count –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It is increased by the number of file descriptors that point to this Open File Object.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When the reference count reaches 0 the Open File Object is removed.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reference count is initially 1 and it is increased after fork() or calls like dup and dup2.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SzPct val="113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2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Default Open Files</a:t>
            </a:r>
          </a:p>
        </p:txBody>
      </p:sp>
      <p:sp>
        <p:nvSpPr>
          <p:cNvPr id="37376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618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When a process is created, there are three files opened by default: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0 – Default Standard Input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1 – Default Standard Output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2 – Default Standard Error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>
              <a:solidFill>
                <a:srgbClr val="00264C"/>
              </a:solidFill>
            </a:endParaRP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write(1, “Hello”, 5) Sends Hello to stdout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write(2, “Hello”, 5) Sends Hello to stderr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Stdin, stdout, and stderr are inherited from the parent process.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13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open()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75811" name="Text Box 2"/>
          <p:cNvSpPr txBox="1">
            <a:spLocks noChangeArrowheads="1"/>
          </p:cNvSpPr>
          <p:nvPr/>
        </p:nvSpPr>
        <p:spPr bwMode="auto">
          <a:xfrm>
            <a:off x="381000" y="1828800"/>
            <a:ext cx="8077200" cy="523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int open(filename, mode, [permissions]),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It opens the file in  </a:t>
            </a:r>
            <a:r>
              <a:rPr lang="en-US" sz="2400" b="1" i="1">
                <a:solidFill>
                  <a:srgbClr val="00264C"/>
                </a:solidFill>
              </a:rPr>
              <a:t>filename</a:t>
            </a:r>
            <a:r>
              <a:rPr lang="en-US" sz="2400">
                <a:solidFill>
                  <a:srgbClr val="00264C"/>
                </a:solidFill>
              </a:rPr>
              <a:t> using the permissions in </a:t>
            </a:r>
            <a:r>
              <a:rPr lang="en-US" sz="2400" b="1" i="1">
                <a:solidFill>
                  <a:srgbClr val="00264C"/>
                </a:solidFill>
              </a:rPr>
              <a:t>mode</a:t>
            </a:r>
            <a:r>
              <a:rPr lang="en-US" sz="2400">
                <a:solidFill>
                  <a:srgbClr val="00264C"/>
                </a:solidFill>
              </a:rPr>
              <a:t>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Mode: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O_RDONLY, O_WRONLY, O_RDWR, O_CREAT, O_APPEND, O_TRUNC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O_CREAT If the file does not exist, the file is created.Use the permissions argument for initial permissions.  Bits:  rwx(user) rwx(group) rwx (others) Example: 0555 – Read and execute by user, group and others. (101B==5Octal)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O_APPEND. Append at the end of the file.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O_TRUNC. Truncate file to length 0.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See “man open”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52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close()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7785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void close(int fd)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Decrements the count of the </a:t>
            </a:r>
            <a:r>
              <a:rPr lang="en-US" sz="2800" b="1" i="1">
                <a:solidFill>
                  <a:srgbClr val="00264C"/>
                </a:solidFill>
              </a:rPr>
              <a:t>open file object</a:t>
            </a:r>
            <a:r>
              <a:rPr lang="en-US" sz="2800">
                <a:solidFill>
                  <a:srgbClr val="00264C"/>
                </a:solidFill>
              </a:rPr>
              <a:t> pointed by fd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If the reference count of the </a:t>
            </a:r>
            <a:r>
              <a:rPr lang="en-US" sz="2800" b="1" i="1">
                <a:solidFill>
                  <a:srgbClr val="00264C"/>
                </a:solidFill>
              </a:rPr>
              <a:t>open file object</a:t>
            </a:r>
            <a:r>
              <a:rPr lang="en-US" sz="2800">
                <a:solidFill>
                  <a:srgbClr val="00264C"/>
                </a:solidFill>
              </a:rPr>
              <a:t> reaches 0, the open file object is reclaimed.</a:t>
            </a:r>
          </a:p>
        </p:txBody>
      </p:sp>
    </p:spTree>
    <p:extLst>
      <p:ext uri="{BB962C8B-B14F-4D97-AF65-F5344CB8AC3E}">
        <p14:creationId xmlns:p14="http://schemas.microsoft.com/office/powerpoint/2010/main" val="1444043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79907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153400" cy="450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>
                <a:solidFill>
                  <a:srgbClr val="00264C"/>
                </a:solidFill>
              </a:rPr>
              <a:t>int fork()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It is the only way to create a new process in UNIX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OS creates a new child process that is a copy of the parent.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ret = fork() returns: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ret == 0 in the child process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ret == pid &gt; 0 in the parent process.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ret &lt; 0 error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memory in the child process is a copy of the parent process’s memory.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We will see later that this is optimized by using VM copy-on-write.</a:t>
            </a:r>
          </a:p>
        </p:txBody>
      </p:sp>
    </p:spTree>
    <p:extLst>
      <p:ext uri="{BB962C8B-B14F-4D97-AF65-F5344CB8AC3E}">
        <p14:creationId xmlns:p14="http://schemas.microsoft.com/office/powerpoint/2010/main" val="912220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8195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39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 Open File table of the parent is also copied in the child. 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 Open File Objects of the parent are shared with the child.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 Only the reference counters of the Open File Objects are increased.</a:t>
            </a: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264C"/>
              </a:solidFill>
            </a:endParaRP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67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Interpreter</a:t>
            </a:r>
          </a:p>
        </p:txBody>
      </p:sp>
      <p:sp>
        <p:nvSpPr>
          <p:cNvPr id="33075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 shell project is divided into several subsystems: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b="1" i="1">
                <a:solidFill>
                  <a:srgbClr val="00264C"/>
                </a:solidFill>
              </a:rPr>
              <a:t>Parser</a:t>
            </a:r>
            <a:r>
              <a:rPr lang="en-US" sz="3200">
                <a:solidFill>
                  <a:srgbClr val="00264C"/>
                </a:solidFill>
              </a:rPr>
              <a:t>: reads a command line and creates a command table. One entry corresponds to a component in the pipeline.</a:t>
            </a:r>
          </a:p>
          <a:p>
            <a:pPr lvl="2" indent="-225425"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Example: </a:t>
            </a:r>
          </a:p>
          <a:p>
            <a:pPr lvl="2" indent="-225425"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	Command: ls –al | grep me &gt; file1</a:t>
            </a:r>
          </a:p>
          <a:p>
            <a:pPr lvl="2" indent="-225425"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>
              <a:solidFill>
                <a:srgbClr val="00264C"/>
              </a:solidFill>
            </a:endParaRP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/>
        </p:nvGraphicFramePr>
        <p:xfrm>
          <a:off x="2819400" y="5638800"/>
          <a:ext cx="3430588" cy="1147839"/>
        </p:xfrm>
        <a:graphic>
          <a:graphicData uri="http://schemas.openxmlformats.org/drawingml/2006/table">
            <a:tbl>
              <a:tblPr/>
              <a:tblGrid>
                <a:gridCol w="1143000"/>
                <a:gridCol w="1144588"/>
                <a:gridCol w="1143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ls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-al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Microsoft YaHei" pitchFamily="34" charset="-122"/>
                      </a:endParaRP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grep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me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Microsoft YaHei" pitchFamily="34" charset="-122"/>
                      </a:endParaRP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In:dflt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Out:file1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Err:dflt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0774" name="Text Box 37"/>
          <p:cNvSpPr txBox="1">
            <a:spLocks noChangeArrowheads="1"/>
          </p:cNvSpPr>
          <p:nvPr/>
        </p:nvSpPr>
        <p:spPr bwMode="auto">
          <a:xfrm>
            <a:off x="3352800" y="5257800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Command Table</a:t>
            </a:r>
          </a:p>
        </p:txBody>
      </p:sp>
    </p:spTree>
    <p:extLst>
      <p:ext uri="{BB962C8B-B14F-4D97-AF65-F5344CB8AC3E}">
        <p14:creationId xmlns:p14="http://schemas.microsoft.com/office/powerpoint/2010/main" val="2372447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8400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84004" name="Rectangle 3"/>
          <p:cNvSpPr>
            <a:spLocks noChangeArrowheads="1"/>
          </p:cNvSpPr>
          <p:nvPr/>
        </p:nvSpPr>
        <p:spPr bwMode="auto">
          <a:xfrm>
            <a:off x="990600" y="3124200"/>
            <a:ext cx="1066800" cy="1752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4005" name="Line 4"/>
          <p:cNvSpPr>
            <a:spLocks noChangeShapeType="1"/>
          </p:cNvSpPr>
          <p:nvPr/>
        </p:nvSpPr>
        <p:spPr bwMode="auto">
          <a:xfrm>
            <a:off x="914400" y="3352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06" name="Line 5"/>
          <p:cNvSpPr>
            <a:spLocks noChangeShapeType="1"/>
          </p:cNvSpPr>
          <p:nvPr/>
        </p:nvSpPr>
        <p:spPr bwMode="auto">
          <a:xfrm>
            <a:off x="990600" y="3657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07" name="Line 6"/>
          <p:cNvSpPr>
            <a:spLocks noChangeShapeType="1"/>
          </p:cNvSpPr>
          <p:nvPr/>
        </p:nvSpPr>
        <p:spPr bwMode="auto">
          <a:xfrm>
            <a:off x="990600" y="3962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08" name="Line 7"/>
          <p:cNvSpPr>
            <a:spLocks noChangeShapeType="1"/>
          </p:cNvSpPr>
          <p:nvPr/>
        </p:nvSpPr>
        <p:spPr bwMode="auto">
          <a:xfrm>
            <a:off x="990600" y="4267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09" name="Line 8"/>
          <p:cNvSpPr>
            <a:spLocks noChangeShapeType="1"/>
          </p:cNvSpPr>
          <p:nvPr/>
        </p:nvSpPr>
        <p:spPr bwMode="auto">
          <a:xfrm>
            <a:off x="990600" y="4572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10" name="Rectangle 9"/>
          <p:cNvSpPr>
            <a:spLocks noChangeArrowheads="1"/>
          </p:cNvSpPr>
          <p:nvPr/>
        </p:nvSpPr>
        <p:spPr bwMode="auto">
          <a:xfrm>
            <a:off x="2743200" y="22098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4011" name="Line 10"/>
          <p:cNvSpPr>
            <a:spLocks noChangeShapeType="1"/>
          </p:cNvSpPr>
          <p:nvPr/>
        </p:nvSpPr>
        <p:spPr bwMode="auto">
          <a:xfrm flipV="1">
            <a:off x="1981200" y="2968625"/>
            <a:ext cx="762000" cy="311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012" name="Text Box 11"/>
          <p:cNvSpPr txBox="1">
            <a:spLocks noChangeArrowheads="1"/>
          </p:cNvSpPr>
          <p:nvPr/>
        </p:nvSpPr>
        <p:spPr bwMode="auto">
          <a:xfrm>
            <a:off x="2286000" y="17526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384013" name="Rectangle 12"/>
          <p:cNvSpPr>
            <a:spLocks noChangeArrowheads="1"/>
          </p:cNvSpPr>
          <p:nvPr/>
        </p:nvSpPr>
        <p:spPr bwMode="auto">
          <a:xfrm>
            <a:off x="2819400" y="35814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4014" name="Line 13"/>
          <p:cNvSpPr>
            <a:spLocks noChangeShapeType="1"/>
          </p:cNvSpPr>
          <p:nvPr/>
        </p:nvSpPr>
        <p:spPr bwMode="auto">
          <a:xfrm>
            <a:off x="2057400" y="3429000"/>
            <a:ext cx="762000" cy="9144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015" name="Rectangle 14"/>
          <p:cNvSpPr>
            <a:spLocks noChangeArrowheads="1"/>
          </p:cNvSpPr>
          <p:nvPr/>
        </p:nvSpPr>
        <p:spPr bwMode="auto">
          <a:xfrm>
            <a:off x="3048000" y="50292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4016" name="Line 15"/>
          <p:cNvSpPr>
            <a:spLocks noChangeShapeType="1"/>
          </p:cNvSpPr>
          <p:nvPr/>
        </p:nvSpPr>
        <p:spPr bwMode="auto">
          <a:xfrm>
            <a:off x="2057400" y="3810000"/>
            <a:ext cx="990600" cy="1981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017" name="Text Box 16"/>
          <p:cNvSpPr txBox="1">
            <a:spLocks noChangeArrowheads="1"/>
          </p:cNvSpPr>
          <p:nvPr/>
        </p:nvSpPr>
        <p:spPr bwMode="auto">
          <a:xfrm>
            <a:off x="2667000" y="25908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384018" name="Text Box 17"/>
          <p:cNvSpPr txBox="1">
            <a:spLocks noChangeArrowheads="1"/>
          </p:cNvSpPr>
          <p:nvPr/>
        </p:nvSpPr>
        <p:spPr bwMode="auto">
          <a:xfrm>
            <a:off x="0" y="2286000"/>
            <a:ext cx="23622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FileTable (parent)_</a:t>
            </a:r>
          </a:p>
        </p:txBody>
      </p:sp>
      <p:sp>
        <p:nvSpPr>
          <p:cNvPr id="384019" name="Text Box 18"/>
          <p:cNvSpPr txBox="1">
            <a:spLocks noChangeArrowheads="1"/>
          </p:cNvSpPr>
          <p:nvPr/>
        </p:nvSpPr>
        <p:spPr bwMode="auto">
          <a:xfrm>
            <a:off x="2667000" y="38862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384020" name="Text Box 19"/>
          <p:cNvSpPr txBox="1">
            <a:spLocks noChangeArrowheads="1"/>
          </p:cNvSpPr>
          <p:nvPr/>
        </p:nvSpPr>
        <p:spPr bwMode="auto">
          <a:xfrm>
            <a:off x="2971800" y="53340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384021" name="Rectangle 20"/>
          <p:cNvSpPr>
            <a:spLocks noChangeArrowheads="1"/>
          </p:cNvSpPr>
          <p:nvPr/>
        </p:nvSpPr>
        <p:spPr bwMode="auto">
          <a:xfrm>
            <a:off x="231775" y="1752600"/>
            <a:ext cx="1627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Before:</a:t>
            </a:r>
          </a:p>
        </p:txBody>
      </p:sp>
      <p:sp>
        <p:nvSpPr>
          <p:cNvPr id="384022" name="Text Box 21"/>
          <p:cNvSpPr txBox="1">
            <a:spLocks noChangeArrowheads="1"/>
          </p:cNvSpPr>
          <p:nvPr/>
        </p:nvSpPr>
        <p:spPr bwMode="auto">
          <a:xfrm>
            <a:off x="609600" y="28956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</p:spTree>
    <p:extLst>
      <p:ext uri="{BB962C8B-B14F-4D97-AF65-F5344CB8AC3E}">
        <p14:creationId xmlns:p14="http://schemas.microsoft.com/office/powerpoint/2010/main" val="652577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8605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86052" name="Rectangle 3"/>
          <p:cNvSpPr>
            <a:spLocks noChangeArrowheads="1"/>
          </p:cNvSpPr>
          <p:nvPr/>
        </p:nvSpPr>
        <p:spPr bwMode="auto">
          <a:xfrm>
            <a:off x="990600" y="3124200"/>
            <a:ext cx="1066800" cy="1752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53" name="Line 4"/>
          <p:cNvSpPr>
            <a:spLocks noChangeShapeType="1"/>
          </p:cNvSpPr>
          <p:nvPr/>
        </p:nvSpPr>
        <p:spPr bwMode="auto">
          <a:xfrm>
            <a:off x="914400" y="3352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4" name="Line 5"/>
          <p:cNvSpPr>
            <a:spLocks noChangeShapeType="1"/>
          </p:cNvSpPr>
          <p:nvPr/>
        </p:nvSpPr>
        <p:spPr bwMode="auto">
          <a:xfrm>
            <a:off x="990600" y="3657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5" name="Line 6"/>
          <p:cNvSpPr>
            <a:spLocks noChangeShapeType="1"/>
          </p:cNvSpPr>
          <p:nvPr/>
        </p:nvSpPr>
        <p:spPr bwMode="auto">
          <a:xfrm>
            <a:off x="990600" y="3962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6" name="Line 7"/>
          <p:cNvSpPr>
            <a:spLocks noChangeShapeType="1"/>
          </p:cNvSpPr>
          <p:nvPr/>
        </p:nvSpPr>
        <p:spPr bwMode="auto">
          <a:xfrm>
            <a:off x="990600" y="4267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7" name="Line 8"/>
          <p:cNvSpPr>
            <a:spLocks noChangeShapeType="1"/>
          </p:cNvSpPr>
          <p:nvPr/>
        </p:nvSpPr>
        <p:spPr bwMode="auto">
          <a:xfrm>
            <a:off x="990600" y="4572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8" name="Rectangle 9"/>
          <p:cNvSpPr>
            <a:spLocks noChangeArrowheads="1"/>
          </p:cNvSpPr>
          <p:nvPr/>
        </p:nvSpPr>
        <p:spPr bwMode="auto">
          <a:xfrm>
            <a:off x="2743200" y="22098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59" name="Line 10"/>
          <p:cNvSpPr>
            <a:spLocks noChangeShapeType="1"/>
          </p:cNvSpPr>
          <p:nvPr/>
        </p:nvSpPr>
        <p:spPr bwMode="auto">
          <a:xfrm flipV="1">
            <a:off x="1981200" y="2968625"/>
            <a:ext cx="762000" cy="311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60" name="Text Box 11"/>
          <p:cNvSpPr txBox="1">
            <a:spLocks noChangeArrowheads="1"/>
          </p:cNvSpPr>
          <p:nvPr/>
        </p:nvSpPr>
        <p:spPr bwMode="auto">
          <a:xfrm>
            <a:off x="2286000" y="17526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386061" name="Rectangle 12"/>
          <p:cNvSpPr>
            <a:spLocks noChangeArrowheads="1"/>
          </p:cNvSpPr>
          <p:nvPr/>
        </p:nvSpPr>
        <p:spPr bwMode="auto">
          <a:xfrm>
            <a:off x="2819400" y="35814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62" name="Line 13"/>
          <p:cNvSpPr>
            <a:spLocks noChangeShapeType="1"/>
          </p:cNvSpPr>
          <p:nvPr/>
        </p:nvSpPr>
        <p:spPr bwMode="auto">
          <a:xfrm>
            <a:off x="2057400" y="3429000"/>
            <a:ext cx="762000" cy="9144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63" name="Rectangle 14"/>
          <p:cNvSpPr>
            <a:spLocks noChangeArrowheads="1"/>
          </p:cNvSpPr>
          <p:nvPr/>
        </p:nvSpPr>
        <p:spPr bwMode="auto">
          <a:xfrm>
            <a:off x="3048000" y="50292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64" name="Line 15"/>
          <p:cNvSpPr>
            <a:spLocks noChangeShapeType="1"/>
          </p:cNvSpPr>
          <p:nvPr/>
        </p:nvSpPr>
        <p:spPr bwMode="auto">
          <a:xfrm>
            <a:off x="2057400" y="3810000"/>
            <a:ext cx="990600" cy="1981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65" name="Text Box 16"/>
          <p:cNvSpPr txBox="1">
            <a:spLocks noChangeArrowheads="1"/>
          </p:cNvSpPr>
          <p:nvPr/>
        </p:nvSpPr>
        <p:spPr bwMode="auto">
          <a:xfrm>
            <a:off x="2667000" y="25908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386066" name="Text Box 17"/>
          <p:cNvSpPr txBox="1">
            <a:spLocks noChangeArrowheads="1"/>
          </p:cNvSpPr>
          <p:nvPr/>
        </p:nvSpPr>
        <p:spPr bwMode="auto">
          <a:xfrm>
            <a:off x="228600" y="2286000"/>
            <a:ext cx="23622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FileTable (parent)</a:t>
            </a:r>
          </a:p>
        </p:txBody>
      </p:sp>
      <p:sp>
        <p:nvSpPr>
          <p:cNvPr id="386067" name="Text Box 18"/>
          <p:cNvSpPr txBox="1">
            <a:spLocks noChangeArrowheads="1"/>
          </p:cNvSpPr>
          <p:nvPr/>
        </p:nvSpPr>
        <p:spPr bwMode="auto">
          <a:xfrm>
            <a:off x="2743200" y="38862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386068" name="Text Box 19"/>
          <p:cNvSpPr txBox="1">
            <a:spLocks noChangeArrowheads="1"/>
          </p:cNvSpPr>
          <p:nvPr/>
        </p:nvSpPr>
        <p:spPr bwMode="auto">
          <a:xfrm>
            <a:off x="2971800" y="53340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386069" name="Text Box 20"/>
          <p:cNvSpPr txBox="1">
            <a:spLocks noChangeArrowheads="1"/>
          </p:cNvSpPr>
          <p:nvPr/>
        </p:nvSpPr>
        <p:spPr bwMode="auto">
          <a:xfrm>
            <a:off x="0" y="1752600"/>
            <a:ext cx="3657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After:</a:t>
            </a:r>
          </a:p>
        </p:txBody>
      </p:sp>
      <p:sp>
        <p:nvSpPr>
          <p:cNvPr id="386070" name="Text Box 21"/>
          <p:cNvSpPr txBox="1">
            <a:spLocks noChangeArrowheads="1"/>
          </p:cNvSpPr>
          <p:nvPr/>
        </p:nvSpPr>
        <p:spPr bwMode="auto">
          <a:xfrm>
            <a:off x="609600" y="28956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386071" name="Rectangle 22"/>
          <p:cNvSpPr>
            <a:spLocks noChangeArrowheads="1"/>
          </p:cNvSpPr>
          <p:nvPr/>
        </p:nvSpPr>
        <p:spPr bwMode="auto">
          <a:xfrm>
            <a:off x="6858000" y="3352800"/>
            <a:ext cx="1066800" cy="1752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72" name="Line 23"/>
          <p:cNvSpPr>
            <a:spLocks noChangeShapeType="1"/>
          </p:cNvSpPr>
          <p:nvPr/>
        </p:nvSpPr>
        <p:spPr bwMode="auto">
          <a:xfrm>
            <a:off x="6781800" y="3581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3" name="Line 24"/>
          <p:cNvSpPr>
            <a:spLocks noChangeShapeType="1"/>
          </p:cNvSpPr>
          <p:nvPr/>
        </p:nvSpPr>
        <p:spPr bwMode="auto">
          <a:xfrm>
            <a:off x="6858000" y="3886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4" name="Line 25"/>
          <p:cNvSpPr>
            <a:spLocks noChangeShapeType="1"/>
          </p:cNvSpPr>
          <p:nvPr/>
        </p:nvSpPr>
        <p:spPr bwMode="auto">
          <a:xfrm>
            <a:off x="6858000" y="4191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5" name="Line 26"/>
          <p:cNvSpPr>
            <a:spLocks noChangeShapeType="1"/>
          </p:cNvSpPr>
          <p:nvPr/>
        </p:nvSpPr>
        <p:spPr bwMode="auto">
          <a:xfrm>
            <a:off x="6858000" y="4495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6" name="Line 27"/>
          <p:cNvSpPr>
            <a:spLocks noChangeShapeType="1"/>
          </p:cNvSpPr>
          <p:nvPr/>
        </p:nvSpPr>
        <p:spPr bwMode="auto">
          <a:xfrm>
            <a:off x="6858000" y="4800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7" name="Text Box 28"/>
          <p:cNvSpPr txBox="1">
            <a:spLocks noChangeArrowheads="1"/>
          </p:cNvSpPr>
          <p:nvPr/>
        </p:nvSpPr>
        <p:spPr bwMode="auto">
          <a:xfrm>
            <a:off x="6096000" y="2514600"/>
            <a:ext cx="23622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FileTable (child)</a:t>
            </a:r>
          </a:p>
        </p:txBody>
      </p:sp>
      <p:sp>
        <p:nvSpPr>
          <p:cNvPr id="386078" name="Text Box 29"/>
          <p:cNvSpPr txBox="1">
            <a:spLocks noChangeArrowheads="1"/>
          </p:cNvSpPr>
          <p:nvPr/>
        </p:nvSpPr>
        <p:spPr bwMode="auto">
          <a:xfrm>
            <a:off x="6477000" y="31242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386079" name="Line 30"/>
          <p:cNvSpPr>
            <a:spLocks noChangeShapeType="1"/>
          </p:cNvSpPr>
          <p:nvPr/>
        </p:nvSpPr>
        <p:spPr bwMode="auto">
          <a:xfrm flipH="1" flipV="1">
            <a:off x="4492625" y="2968625"/>
            <a:ext cx="2444750" cy="539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80" name="Line 31"/>
          <p:cNvSpPr>
            <a:spLocks noChangeShapeType="1"/>
          </p:cNvSpPr>
          <p:nvPr/>
        </p:nvSpPr>
        <p:spPr bwMode="auto">
          <a:xfrm flipH="1">
            <a:off x="4492625" y="3733800"/>
            <a:ext cx="2368550" cy="3048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81" name="Line 32"/>
          <p:cNvSpPr>
            <a:spLocks noChangeShapeType="1"/>
          </p:cNvSpPr>
          <p:nvPr/>
        </p:nvSpPr>
        <p:spPr bwMode="auto">
          <a:xfrm flipH="1">
            <a:off x="4721225" y="4038600"/>
            <a:ext cx="2216150" cy="13716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3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8809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Implication of parent and child sharing file objects: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By sharing the same open file objects, parent and child or multiple children can communicate with each other.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We will use this property to be able to make the commands in a pipe line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0450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execvp() system call</a:t>
            </a:r>
          </a:p>
        </p:txBody>
      </p:sp>
      <p:sp>
        <p:nvSpPr>
          <p:cNvPr id="39014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int execvp(progname, argv[])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Loads a program in the current process.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old program is overwritten.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progname</a:t>
            </a:r>
            <a:r>
              <a:rPr lang="en-US" sz="2400">
                <a:solidFill>
                  <a:srgbClr val="00264C"/>
                </a:solidFill>
              </a:rPr>
              <a:t> is the name of the executable to load.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argv</a:t>
            </a:r>
            <a:r>
              <a:rPr lang="en-US" sz="2400">
                <a:solidFill>
                  <a:srgbClr val="00264C"/>
                </a:solidFill>
              </a:rPr>
              <a:t> is the array with the arguments. Argv[0] is the progname itself.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entry after the last argument should be a NULL so </a:t>
            </a:r>
            <a:r>
              <a:rPr lang="en-US" sz="2400" b="1" i="1">
                <a:solidFill>
                  <a:srgbClr val="00264C"/>
                </a:solidFill>
              </a:rPr>
              <a:t>execvp()</a:t>
            </a:r>
            <a:r>
              <a:rPr lang="en-US" sz="2400">
                <a:solidFill>
                  <a:srgbClr val="00264C"/>
                </a:solidFill>
              </a:rPr>
              <a:t> can determine where the argument list ends.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If successful, execvp() will not return.</a:t>
            </a:r>
          </a:p>
        </p:txBody>
      </p:sp>
    </p:spTree>
    <p:extLst>
      <p:ext uri="{BB962C8B-B14F-4D97-AF65-F5344CB8AC3E}">
        <p14:creationId xmlns:p14="http://schemas.microsoft.com/office/powerpoint/2010/main" val="4210872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execvp() system call</a:t>
            </a:r>
          </a:p>
        </p:txBody>
      </p:sp>
      <p:sp>
        <p:nvSpPr>
          <p:cNvPr id="392195" name="Text Box 2"/>
          <p:cNvSpPr txBox="1">
            <a:spLocks noChangeArrowheads="1"/>
          </p:cNvSpPr>
          <p:nvPr/>
        </p:nvSpPr>
        <p:spPr bwMode="auto">
          <a:xfrm>
            <a:off x="228600" y="2286000"/>
            <a:ext cx="4267200" cy="4419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void main()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Create a new process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int ret = fork();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(ret == 0)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Child process.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Execute “ls –al”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const char *argv[3];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argv[0]=“ls”;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argv[1]=“-al”;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argv[2] = NULL;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execvp(argv[0], argv);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There was an error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perror(“execvp”);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_exit(1);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392196" name="Text Box 3"/>
          <p:cNvSpPr txBox="1">
            <a:spLocks noChangeArrowheads="1"/>
          </p:cNvSpPr>
          <p:nvPr/>
        </p:nvSpPr>
        <p:spPr bwMode="auto">
          <a:xfrm>
            <a:off x="4343400" y="2286000"/>
            <a:ext cx="4495800" cy="4419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else if (ret &lt; 0) {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There was an error in fork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perror(“fork”);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exit(2);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else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This is the parent process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ret is the pid of the child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Wait until the child exits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waitpid(ret, NULL);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 // end if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}// end main</a:t>
            </a:r>
          </a:p>
        </p:txBody>
      </p:sp>
      <p:sp>
        <p:nvSpPr>
          <p:cNvPr id="392197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848600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buClr>
                <a:srgbClr val="00264C"/>
              </a:buClr>
              <a:buSzPct val="100000"/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Example: Run “ls –al” from a program.</a:t>
            </a:r>
          </a:p>
        </p:txBody>
      </p:sp>
    </p:spTree>
    <p:extLst>
      <p:ext uri="{BB962C8B-B14F-4D97-AF65-F5344CB8AC3E}">
        <p14:creationId xmlns:p14="http://schemas.microsoft.com/office/powerpoint/2010/main" val="163532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execvp() system call</a:t>
            </a:r>
          </a:p>
        </p:txBody>
      </p:sp>
      <p:sp>
        <p:nvSpPr>
          <p:cNvPr id="394243" name="Text Box 2"/>
          <p:cNvSpPr txBox="1">
            <a:spLocks noChangeArrowheads="1"/>
          </p:cNvSpPr>
          <p:nvPr/>
        </p:nvSpPr>
        <p:spPr bwMode="auto">
          <a:xfrm>
            <a:off x="0" y="2895600"/>
            <a:ext cx="4267200" cy="4281488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Command::execute()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int ret;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for ( int i = 0;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i &lt; _numberOfSimpleCommands;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i++ ) {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ret = fork();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if (ret == 0)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//child</a:t>
            </a:r>
          </a:p>
          <a:p>
            <a:pPr marL="342900" indent="-339725">
              <a:lnSpc>
                <a:spcPct val="90000"/>
              </a:lnSpc>
              <a:spcBef>
                <a:spcPts val="3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execvp(sCom[i]-&gt;_args[0],</a:t>
            </a:r>
            <a:r>
              <a:rPr lang="en-US" sz="1400" b="1">
                <a:solidFill>
                  <a:srgbClr val="00264C"/>
                </a:solidFill>
                <a:latin typeface="Courier New" pitchFamily="49" charset="0"/>
              </a:rPr>
              <a:t>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400" b="1">
                <a:solidFill>
                  <a:srgbClr val="00264C"/>
                </a:solidFill>
                <a:latin typeface="Courier New" pitchFamily="49" charset="0"/>
              </a:rPr>
              <a:t>             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sCom[i]-&gt;_args);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perror(“execvp”);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_exit(1);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}</a:t>
            </a:r>
          </a:p>
          <a:p>
            <a:pPr marL="342900" indent="-339725">
              <a:lnSpc>
                <a:spcPct val="90000"/>
              </a:lnSpc>
              <a:spcBef>
                <a:spcPts val="3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400" b="1">
                <a:solidFill>
                  <a:srgbClr val="00264C"/>
                </a:solidFill>
                <a:latin typeface="Courier New" pitchFamily="49" charset="0"/>
              </a:rPr>
              <a:t> </a:t>
            </a:r>
          </a:p>
          <a:p>
            <a:pPr marL="342900" indent="-339725">
              <a:lnSpc>
                <a:spcPct val="90000"/>
              </a:lnSpc>
              <a:spcBef>
                <a:spcPts val="3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400" b="1">
                <a:solidFill>
                  <a:srgbClr val="00264C"/>
                </a:solidFill>
                <a:latin typeface="Courier New" pitchFamily="49" charset="0"/>
              </a:rPr>
              <a:t>    </a:t>
            </a:r>
          </a:p>
        </p:txBody>
      </p:sp>
      <p:sp>
        <p:nvSpPr>
          <p:cNvPr id="394244" name="Text Box 3"/>
          <p:cNvSpPr txBox="1">
            <a:spLocks noChangeArrowheads="1"/>
          </p:cNvSpPr>
          <p:nvPr/>
        </p:nvSpPr>
        <p:spPr bwMode="auto">
          <a:xfrm>
            <a:off x="4648200" y="3200400"/>
            <a:ext cx="3810000" cy="3276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else if (ret &lt; 0)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perror(“fork”);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return;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Parent shell continue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 // for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(!background)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wait for last process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waitpid(ret, NULL);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}// execute</a:t>
            </a:r>
          </a:p>
        </p:txBody>
      </p:sp>
      <p:sp>
        <p:nvSpPr>
          <p:cNvPr id="394245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9248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00264C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For lab3 part2 start by creating a new process for each command in the pipeline and making the parent wait for the last command.</a:t>
            </a:r>
          </a:p>
        </p:txBody>
      </p:sp>
    </p:spTree>
    <p:extLst>
      <p:ext uri="{BB962C8B-B14F-4D97-AF65-F5344CB8AC3E}">
        <p14:creationId xmlns:p14="http://schemas.microsoft.com/office/powerpoint/2010/main" val="3530962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dup2() system call</a:t>
            </a:r>
          </a:p>
        </p:txBody>
      </p:sp>
      <p:sp>
        <p:nvSpPr>
          <p:cNvPr id="39629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94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int dup2(fd1, fd2)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After dup2(fd1, fd2), fd2 will refer to the same open file object that fd1 refers to.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open file object that fd2 refered to before is closed.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reference counter of the open file object that fd1 refers to is increased.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dup2() will be useful to redirect stdin, stdout, and also stderr.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72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dup2() system call</a:t>
            </a:r>
          </a:p>
        </p:txBody>
      </p:sp>
      <p:sp>
        <p:nvSpPr>
          <p:cNvPr id="39833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98340" name="Rectangle 3"/>
          <p:cNvSpPr>
            <a:spLocks noChangeArrowheads="1"/>
          </p:cNvSpPr>
          <p:nvPr/>
        </p:nvSpPr>
        <p:spPr bwMode="auto">
          <a:xfrm>
            <a:off x="1676400" y="40386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98341" name="Line 4"/>
          <p:cNvSpPr>
            <a:spLocks noChangeShapeType="1"/>
          </p:cNvSpPr>
          <p:nvPr/>
        </p:nvSpPr>
        <p:spPr bwMode="auto">
          <a:xfrm>
            <a:off x="1600200" y="4343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2" name="Line 5"/>
          <p:cNvSpPr>
            <a:spLocks noChangeShapeType="1"/>
          </p:cNvSpPr>
          <p:nvPr/>
        </p:nvSpPr>
        <p:spPr bwMode="auto">
          <a:xfrm>
            <a:off x="1676400" y="4648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3" name="Line 6"/>
          <p:cNvSpPr>
            <a:spLocks noChangeShapeType="1"/>
          </p:cNvSpPr>
          <p:nvPr/>
        </p:nvSpPr>
        <p:spPr bwMode="auto">
          <a:xfrm>
            <a:off x="1676400" y="4953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4" name="Line 7"/>
          <p:cNvSpPr>
            <a:spLocks noChangeShapeType="1"/>
          </p:cNvSpPr>
          <p:nvPr/>
        </p:nvSpPr>
        <p:spPr bwMode="auto">
          <a:xfrm>
            <a:off x="1676400" y="5257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5" name="Line 8"/>
          <p:cNvSpPr>
            <a:spLocks noChangeShapeType="1"/>
          </p:cNvSpPr>
          <p:nvPr/>
        </p:nvSpPr>
        <p:spPr bwMode="auto">
          <a:xfrm>
            <a:off x="1676400" y="5562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6" name="Rectangle 9"/>
          <p:cNvSpPr>
            <a:spLocks noChangeArrowheads="1"/>
          </p:cNvSpPr>
          <p:nvPr/>
        </p:nvSpPr>
        <p:spPr bwMode="auto">
          <a:xfrm>
            <a:off x="3429000" y="32004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98347" name="Line 10"/>
          <p:cNvSpPr>
            <a:spLocks noChangeShapeType="1"/>
          </p:cNvSpPr>
          <p:nvPr/>
        </p:nvSpPr>
        <p:spPr bwMode="auto">
          <a:xfrm flipV="1">
            <a:off x="2438400" y="35782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48" name="Text Box 11"/>
          <p:cNvSpPr txBox="1">
            <a:spLocks noChangeArrowheads="1"/>
          </p:cNvSpPr>
          <p:nvPr/>
        </p:nvSpPr>
        <p:spPr bwMode="auto">
          <a:xfrm>
            <a:off x="2971800" y="27432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398349" name="Rectangle 12"/>
          <p:cNvSpPr>
            <a:spLocks noChangeArrowheads="1"/>
          </p:cNvSpPr>
          <p:nvPr/>
        </p:nvSpPr>
        <p:spPr bwMode="auto">
          <a:xfrm>
            <a:off x="3505200" y="4572000"/>
            <a:ext cx="19050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98350" name="Line 13"/>
          <p:cNvSpPr>
            <a:spLocks noChangeShapeType="1"/>
          </p:cNvSpPr>
          <p:nvPr/>
        </p:nvSpPr>
        <p:spPr bwMode="auto">
          <a:xfrm flipV="1">
            <a:off x="2438400" y="38830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51" name="Line 14"/>
          <p:cNvSpPr>
            <a:spLocks noChangeShapeType="1"/>
          </p:cNvSpPr>
          <p:nvPr/>
        </p:nvSpPr>
        <p:spPr bwMode="auto">
          <a:xfrm flipV="1">
            <a:off x="2438400" y="4111625"/>
            <a:ext cx="9906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52" name="Text Box 15"/>
          <p:cNvSpPr txBox="1">
            <a:spLocks noChangeArrowheads="1"/>
          </p:cNvSpPr>
          <p:nvPr/>
        </p:nvSpPr>
        <p:spPr bwMode="auto">
          <a:xfrm>
            <a:off x="3429000" y="32766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count=3</a:t>
            </a:r>
          </a:p>
        </p:txBody>
      </p:sp>
      <p:sp>
        <p:nvSpPr>
          <p:cNvPr id="398353" name="Text Box 16"/>
          <p:cNvSpPr txBox="1">
            <a:spLocks noChangeArrowheads="1"/>
          </p:cNvSpPr>
          <p:nvPr/>
        </p:nvSpPr>
        <p:spPr bwMode="auto">
          <a:xfrm>
            <a:off x="3581400" y="46482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File “myout”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398354" name="Rectangle 17"/>
          <p:cNvSpPr>
            <a:spLocks noChangeArrowheads="1"/>
          </p:cNvSpPr>
          <p:nvPr/>
        </p:nvSpPr>
        <p:spPr bwMode="auto">
          <a:xfrm>
            <a:off x="917575" y="2743200"/>
            <a:ext cx="1627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Before:</a:t>
            </a:r>
          </a:p>
        </p:txBody>
      </p:sp>
      <p:sp>
        <p:nvSpPr>
          <p:cNvPr id="398355" name="Text Box 18"/>
          <p:cNvSpPr txBox="1">
            <a:spLocks noChangeArrowheads="1"/>
          </p:cNvSpPr>
          <p:nvPr/>
        </p:nvSpPr>
        <p:spPr bwMode="auto">
          <a:xfrm>
            <a:off x="1295400" y="38862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398356" name="Line 19"/>
          <p:cNvSpPr>
            <a:spLocks noChangeShapeType="1"/>
          </p:cNvSpPr>
          <p:nvPr/>
        </p:nvSpPr>
        <p:spPr bwMode="auto">
          <a:xfrm flipV="1">
            <a:off x="2514600" y="4949825"/>
            <a:ext cx="1066800" cy="158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57" name="Rectangle 20"/>
          <p:cNvSpPr>
            <a:spLocks noChangeArrowheads="1"/>
          </p:cNvSpPr>
          <p:nvPr/>
        </p:nvSpPr>
        <p:spPr bwMode="auto">
          <a:xfrm>
            <a:off x="457200" y="1752600"/>
            <a:ext cx="7162800" cy="94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7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00264C"/>
                </a:solidFill>
              </a:rPr>
              <a:t>Example: redirecting stdout to file “myfile” previously created.</a:t>
            </a:r>
          </a:p>
        </p:txBody>
      </p:sp>
    </p:spTree>
    <p:extLst>
      <p:ext uri="{BB962C8B-B14F-4D97-AF65-F5344CB8AC3E}">
        <p14:creationId xmlns:p14="http://schemas.microsoft.com/office/powerpoint/2010/main" val="2802390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dup2() system call</a:t>
            </a:r>
          </a:p>
        </p:txBody>
      </p:sp>
      <p:sp>
        <p:nvSpPr>
          <p:cNvPr id="40038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00388" name="Rectangle 3"/>
          <p:cNvSpPr>
            <a:spLocks noChangeArrowheads="1"/>
          </p:cNvSpPr>
          <p:nvPr/>
        </p:nvSpPr>
        <p:spPr bwMode="auto">
          <a:xfrm>
            <a:off x="1295400" y="37338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0389" name="Line 4"/>
          <p:cNvSpPr>
            <a:spLocks noChangeShapeType="1"/>
          </p:cNvSpPr>
          <p:nvPr/>
        </p:nvSpPr>
        <p:spPr bwMode="auto">
          <a:xfrm>
            <a:off x="1219200" y="4038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0" name="Line 5"/>
          <p:cNvSpPr>
            <a:spLocks noChangeShapeType="1"/>
          </p:cNvSpPr>
          <p:nvPr/>
        </p:nvSpPr>
        <p:spPr bwMode="auto">
          <a:xfrm>
            <a:off x="1295400" y="4343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1" name="Line 6"/>
          <p:cNvSpPr>
            <a:spLocks noChangeShapeType="1"/>
          </p:cNvSpPr>
          <p:nvPr/>
        </p:nvSpPr>
        <p:spPr bwMode="auto">
          <a:xfrm>
            <a:off x="1295400" y="4648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2" name="Line 7"/>
          <p:cNvSpPr>
            <a:spLocks noChangeShapeType="1"/>
          </p:cNvSpPr>
          <p:nvPr/>
        </p:nvSpPr>
        <p:spPr bwMode="auto">
          <a:xfrm>
            <a:off x="1295400" y="4953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3" name="Line 8"/>
          <p:cNvSpPr>
            <a:spLocks noChangeShapeType="1"/>
          </p:cNvSpPr>
          <p:nvPr/>
        </p:nvSpPr>
        <p:spPr bwMode="auto">
          <a:xfrm>
            <a:off x="1295400" y="5257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4" name="Rectangle 9"/>
          <p:cNvSpPr>
            <a:spLocks noChangeArrowheads="1"/>
          </p:cNvSpPr>
          <p:nvPr/>
        </p:nvSpPr>
        <p:spPr bwMode="auto">
          <a:xfrm>
            <a:off x="3048000" y="28956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0395" name="Line 10"/>
          <p:cNvSpPr>
            <a:spLocks noChangeShapeType="1"/>
          </p:cNvSpPr>
          <p:nvPr/>
        </p:nvSpPr>
        <p:spPr bwMode="auto">
          <a:xfrm flipV="1">
            <a:off x="2057400" y="32734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396" name="Text Box 11"/>
          <p:cNvSpPr txBox="1">
            <a:spLocks noChangeArrowheads="1"/>
          </p:cNvSpPr>
          <p:nvPr/>
        </p:nvSpPr>
        <p:spPr bwMode="auto">
          <a:xfrm>
            <a:off x="2590800" y="24384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400397" name="Rectangle 12"/>
          <p:cNvSpPr>
            <a:spLocks noChangeArrowheads="1"/>
          </p:cNvSpPr>
          <p:nvPr/>
        </p:nvSpPr>
        <p:spPr bwMode="auto">
          <a:xfrm>
            <a:off x="3124200" y="4267200"/>
            <a:ext cx="19050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0398" name="Line 13"/>
          <p:cNvSpPr>
            <a:spLocks noChangeShapeType="1"/>
          </p:cNvSpPr>
          <p:nvPr/>
        </p:nvSpPr>
        <p:spPr bwMode="auto">
          <a:xfrm>
            <a:off x="2057400" y="4191000"/>
            <a:ext cx="1066800" cy="2286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399" name="Line 14"/>
          <p:cNvSpPr>
            <a:spLocks noChangeShapeType="1"/>
          </p:cNvSpPr>
          <p:nvPr/>
        </p:nvSpPr>
        <p:spPr bwMode="auto">
          <a:xfrm flipV="1">
            <a:off x="2133600" y="3806825"/>
            <a:ext cx="9144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400" name="Text Box 15"/>
          <p:cNvSpPr txBox="1">
            <a:spLocks noChangeArrowheads="1"/>
          </p:cNvSpPr>
          <p:nvPr/>
        </p:nvSpPr>
        <p:spPr bwMode="auto">
          <a:xfrm>
            <a:off x="3048000" y="29718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400401" name="Text Box 16"/>
          <p:cNvSpPr txBox="1">
            <a:spLocks noChangeArrowheads="1"/>
          </p:cNvSpPr>
          <p:nvPr/>
        </p:nvSpPr>
        <p:spPr bwMode="auto">
          <a:xfrm>
            <a:off x="3200400" y="43434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File “myout”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400402" name="Rectangle 17"/>
          <p:cNvSpPr>
            <a:spLocks noChangeArrowheads="1"/>
          </p:cNvSpPr>
          <p:nvPr/>
        </p:nvSpPr>
        <p:spPr bwMode="auto">
          <a:xfrm>
            <a:off x="458788" y="1828800"/>
            <a:ext cx="3355975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After dup2(3,1);</a:t>
            </a:r>
          </a:p>
        </p:txBody>
      </p:sp>
      <p:sp>
        <p:nvSpPr>
          <p:cNvPr id="400403" name="Text Box 18"/>
          <p:cNvSpPr txBox="1">
            <a:spLocks noChangeArrowheads="1"/>
          </p:cNvSpPr>
          <p:nvPr/>
        </p:nvSpPr>
        <p:spPr bwMode="auto">
          <a:xfrm>
            <a:off x="914400" y="35814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400404" name="Line 19"/>
          <p:cNvSpPr>
            <a:spLocks noChangeShapeType="1"/>
          </p:cNvSpPr>
          <p:nvPr/>
        </p:nvSpPr>
        <p:spPr bwMode="auto">
          <a:xfrm flipV="1">
            <a:off x="2133600" y="4645025"/>
            <a:ext cx="1066800" cy="158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405" name="Rectangle 20"/>
          <p:cNvSpPr>
            <a:spLocks noChangeArrowheads="1"/>
          </p:cNvSpPr>
          <p:nvPr/>
        </p:nvSpPr>
        <p:spPr bwMode="auto">
          <a:xfrm>
            <a:off x="465138" y="5867400"/>
            <a:ext cx="64182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750"/>
              </a:spcBef>
              <a:buClr>
                <a:srgbClr val="00264C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00264C"/>
                </a:solidFill>
              </a:rPr>
              <a:t>Now every printf will go to file “myout”.</a:t>
            </a:r>
          </a:p>
        </p:txBody>
      </p:sp>
    </p:spTree>
    <p:extLst>
      <p:ext uri="{BB962C8B-B14F-4D97-AF65-F5344CB8AC3E}">
        <p14:creationId xmlns:p14="http://schemas.microsoft.com/office/powerpoint/2010/main" val="4173716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Example: Redirecting stdout</a:t>
            </a:r>
          </a:p>
        </p:txBody>
      </p:sp>
      <p:sp>
        <p:nvSpPr>
          <p:cNvPr id="402435" name="Text Box 2"/>
          <p:cNvSpPr txBox="1">
            <a:spLocks noChangeArrowheads="1"/>
          </p:cNvSpPr>
          <p:nvPr/>
        </p:nvSpPr>
        <p:spPr bwMode="auto">
          <a:xfrm>
            <a:off x="457200" y="2438400"/>
            <a:ext cx="4038600" cy="41910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int main(int argc,char**argv)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Create a new file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int fd = open(“myoutput.txt”,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O_CREAT|O_WRONLY|O_TRUNC,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0664);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(fd &lt; 0)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perror(“open”);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Redirect stdout to file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dup2(fd,1);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402436" name="Text Box 3"/>
          <p:cNvSpPr txBox="1">
            <a:spLocks noChangeArrowheads="1"/>
          </p:cNvSpPr>
          <p:nvPr/>
        </p:nvSpPr>
        <p:spPr bwMode="auto">
          <a:xfrm>
            <a:off x="4724400" y="2438400"/>
            <a:ext cx="3810000" cy="41910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</a:t>
            </a:r>
            <a:r>
              <a:rPr lang="en-US" sz="2800">
                <a:solidFill>
                  <a:srgbClr val="00264C"/>
                </a:solidFill>
              </a:rPr>
              <a:t>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Now printf that prints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to stdout, will write to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myoutput.txt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printf(“Hello world\n”);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2437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807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00264C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A program that redirects stdout to a file myoutput.txt</a:t>
            </a:r>
          </a:p>
        </p:txBody>
      </p:sp>
    </p:spTree>
    <p:extLst>
      <p:ext uri="{BB962C8B-B14F-4D97-AF65-F5344CB8AC3E}">
        <p14:creationId xmlns:p14="http://schemas.microsoft.com/office/powerpoint/2010/main" val="2073074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Interpreter</a:t>
            </a:r>
          </a:p>
        </p:txBody>
      </p:sp>
      <p:sp>
        <p:nvSpPr>
          <p:cNvPr id="33280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Executor: 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Creates new process for each entry in the command table. 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It also creates pipes to  communicate the output of one process to the input of the next one.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Also it redirects the stdinput, stdoutput, and stderr.</a:t>
            </a:r>
          </a:p>
        </p:txBody>
      </p:sp>
      <p:sp>
        <p:nvSpPr>
          <p:cNvPr id="332804" name="Text Box 3"/>
          <p:cNvSpPr txBox="1">
            <a:spLocks noChangeArrowheads="1"/>
          </p:cNvSpPr>
          <p:nvPr/>
        </p:nvSpPr>
        <p:spPr bwMode="auto">
          <a:xfrm>
            <a:off x="1981200" y="5486400"/>
            <a:ext cx="5486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A  |  b  |  c  |  d &gt; out &lt; in</a:t>
            </a:r>
          </a:p>
        </p:txBody>
      </p:sp>
      <p:sp>
        <p:nvSpPr>
          <p:cNvPr id="332805" name="Freeform 4"/>
          <p:cNvSpPr>
            <a:spLocks/>
          </p:cNvSpPr>
          <p:nvPr/>
        </p:nvSpPr>
        <p:spPr bwMode="auto">
          <a:xfrm>
            <a:off x="2286000" y="5753100"/>
            <a:ext cx="533400" cy="304800"/>
          </a:xfrm>
          <a:custGeom>
            <a:avLst/>
            <a:gdLst>
              <a:gd name="T0" fmla="*/ 0 w 336"/>
              <a:gd name="T1" fmla="*/ 2147483647 h 211"/>
              <a:gd name="T2" fmla="*/ 2147483647 w 336"/>
              <a:gd name="T3" fmla="*/ 2147483647 h 211"/>
              <a:gd name="T4" fmla="*/ 2147483647 w 336"/>
              <a:gd name="T5" fmla="*/ 2147483647 h 211"/>
              <a:gd name="T6" fmla="*/ 2147483647 w 336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1"/>
              <a:gd name="T14" fmla="*/ 336 w 3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1">
                <a:moveTo>
                  <a:pt x="0" y="44"/>
                </a:moveTo>
                <a:cubicBezTo>
                  <a:pt x="14" y="64"/>
                  <a:pt x="50" y="142"/>
                  <a:pt x="82" y="165"/>
                </a:cubicBezTo>
                <a:cubicBezTo>
                  <a:pt x="114" y="188"/>
                  <a:pt x="153" y="211"/>
                  <a:pt x="195" y="184"/>
                </a:cubicBezTo>
                <a:cubicBezTo>
                  <a:pt x="237" y="157"/>
                  <a:pt x="307" y="38"/>
                  <a:pt x="336" y="0"/>
                </a:cubicBezTo>
              </a:path>
            </a:pathLst>
          </a:custGeom>
          <a:noFill/>
          <a:ln w="381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06" name="Freeform 5"/>
          <p:cNvSpPr>
            <a:spLocks/>
          </p:cNvSpPr>
          <p:nvPr/>
        </p:nvSpPr>
        <p:spPr bwMode="auto">
          <a:xfrm>
            <a:off x="2895600" y="5753100"/>
            <a:ext cx="457200" cy="334963"/>
          </a:xfrm>
          <a:custGeom>
            <a:avLst/>
            <a:gdLst>
              <a:gd name="T0" fmla="*/ 0 w 336"/>
              <a:gd name="T1" fmla="*/ 2147483647 h 211"/>
              <a:gd name="T2" fmla="*/ 2147483647 w 336"/>
              <a:gd name="T3" fmla="*/ 2147483647 h 211"/>
              <a:gd name="T4" fmla="*/ 2147483647 w 336"/>
              <a:gd name="T5" fmla="*/ 2147483647 h 211"/>
              <a:gd name="T6" fmla="*/ 2147483647 w 336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1"/>
              <a:gd name="T14" fmla="*/ 336 w 3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1">
                <a:moveTo>
                  <a:pt x="0" y="44"/>
                </a:moveTo>
                <a:cubicBezTo>
                  <a:pt x="14" y="64"/>
                  <a:pt x="50" y="142"/>
                  <a:pt x="82" y="165"/>
                </a:cubicBezTo>
                <a:cubicBezTo>
                  <a:pt x="114" y="188"/>
                  <a:pt x="153" y="211"/>
                  <a:pt x="195" y="184"/>
                </a:cubicBezTo>
                <a:cubicBezTo>
                  <a:pt x="237" y="157"/>
                  <a:pt x="307" y="38"/>
                  <a:pt x="336" y="0"/>
                </a:cubicBezTo>
              </a:path>
            </a:pathLst>
          </a:custGeom>
          <a:noFill/>
          <a:ln w="381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07" name="Freeform 6"/>
          <p:cNvSpPr>
            <a:spLocks/>
          </p:cNvSpPr>
          <p:nvPr/>
        </p:nvSpPr>
        <p:spPr bwMode="auto">
          <a:xfrm>
            <a:off x="3429000" y="5753100"/>
            <a:ext cx="457200" cy="334963"/>
          </a:xfrm>
          <a:custGeom>
            <a:avLst/>
            <a:gdLst>
              <a:gd name="T0" fmla="*/ 0 w 336"/>
              <a:gd name="T1" fmla="*/ 2147483647 h 211"/>
              <a:gd name="T2" fmla="*/ 2147483647 w 336"/>
              <a:gd name="T3" fmla="*/ 2147483647 h 211"/>
              <a:gd name="T4" fmla="*/ 2147483647 w 336"/>
              <a:gd name="T5" fmla="*/ 2147483647 h 211"/>
              <a:gd name="T6" fmla="*/ 2147483647 w 336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1"/>
              <a:gd name="T14" fmla="*/ 336 w 3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1">
                <a:moveTo>
                  <a:pt x="0" y="44"/>
                </a:moveTo>
                <a:cubicBezTo>
                  <a:pt x="14" y="64"/>
                  <a:pt x="50" y="142"/>
                  <a:pt x="82" y="165"/>
                </a:cubicBezTo>
                <a:cubicBezTo>
                  <a:pt x="114" y="188"/>
                  <a:pt x="153" y="211"/>
                  <a:pt x="195" y="184"/>
                </a:cubicBezTo>
                <a:cubicBezTo>
                  <a:pt x="237" y="157"/>
                  <a:pt x="307" y="38"/>
                  <a:pt x="336" y="0"/>
                </a:cubicBezTo>
              </a:path>
            </a:pathLst>
          </a:custGeom>
          <a:noFill/>
          <a:ln w="381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Freeform 7"/>
          <p:cNvSpPr>
            <a:spLocks/>
          </p:cNvSpPr>
          <p:nvPr/>
        </p:nvSpPr>
        <p:spPr bwMode="auto">
          <a:xfrm>
            <a:off x="4038600" y="5753100"/>
            <a:ext cx="457200" cy="334963"/>
          </a:xfrm>
          <a:custGeom>
            <a:avLst/>
            <a:gdLst>
              <a:gd name="T0" fmla="*/ 0 w 336"/>
              <a:gd name="T1" fmla="*/ 2147483647 h 211"/>
              <a:gd name="T2" fmla="*/ 2147483647 w 336"/>
              <a:gd name="T3" fmla="*/ 2147483647 h 211"/>
              <a:gd name="T4" fmla="*/ 2147483647 w 336"/>
              <a:gd name="T5" fmla="*/ 2147483647 h 211"/>
              <a:gd name="T6" fmla="*/ 2147483647 w 336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1"/>
              <a:gd name="T14" fmla="*/ 336 w 3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1">
                <a:moveTo>
                  <a:pt x="0" y="44"/>
                </a:moveTo>
                <a:cubicBezTo>
                  <a:pt x="14" y="64"/>
                  <a:pt x="50" y="142"/>
                  <a:pt x="82" y="165"/>
                </a:cubicBezTo>
                <a:cubicBezTo>
                  <a:pt x="114" y="188"/>
                  <a:pt x="153" y="211"/>
                  <a:pt x="195" y="184"/>
                </a:cubicBezTo>
                <a:cubicBezTo>
                  <a:pt x="237" y="157"/>
                  <a:pt x="307" y="38"/>
                  <a:pt x="336" y="0"/>
                </a:cubicBezTo>
              </a:path>
            </a:pathLst>
          </a:custGeom>
          <a:noFill/>
          <a:ln w="381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09" name="Freeform 8"/>
          <p:cNvSpPr>
            <a:spLocks/>
          </p:cNvSpPr>
          <p:nvPr/>
        </p:nvSpPr>
        <p:spPr bwMode="auto">
          <a:xfrm>
            <a:off x="2362200" y="4800600"/>
            <a:ext cx="2819400" cy="571500"/>
          </a:xfrm>
          <a:custGeom>
            <a:avLst/>
            <a:gdLst>
              <a:gd name="T0" fmla="*/ 2147483647 w 1776"/>
              <a:gd name="T1" fmla="*/ 2147483647 h 360"/>
              <a:gd name="T2" fmla="*/ 2147483647 w 1776"/>
              <a:gd name="T3" fmla="*/ 2147483647 h 360"/>
              <a:gd name="T4" fmla="*/ 2147483647 w 1776"/>
              <a:gd name="T5" fmla="*/ 2147483647 h 360"/>
              <a:gd name="T6" fmla="*/ 0 w 1776"/>
              <a:gd name="T7" fmla="*/ 2147483647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360"/>
              <a:gd name="T14" fmla="*/ 1776 w 1776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360">
                <a:moveTo>
                  <a:pt x="1776" y="312"/>
                </a:moveTo>
                <a:cubicBezTo>
                  <a:pt x="1612" y="180"/>
                  <a:pt x="1448" y="48"/>
                  <a:pt x="1200" y="24"/>
                </a:cubicBezTo>
                <a:cubicBezTo>
                  <a:pt x="952" y="0"/>
                  <a:pt x="488" y="112"/>
                  <a:pt x="288" y="168"/>
                </a:cubicBezTo>
                <a:cubicBezTo>
                  <a:pt x="88" y="224"/>
                  <a:pt x="44" y="292"/>
                  <a:pt x="0" y="360"/>
                </a:cubicBezTo>
              </a:path>
            </a:pathLst>
          </a:custGeom>
          <a:noFill/>
          <a:ln w="381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Text Box 9"/>
          <p:cNvSpPr txBox="1">
            <a:spLocks noChangeArrowheads="1"/>
          </p:cNvSpPr>
          <p:nvPr/>
        </p:nvSpPr>
        <p:spPr bwMode="auto">
          <a:xfrm>
            <a:off x="1219200" y="6096000"/>
            <a:ext cx="5791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2811" name="Text Box 10"/>
          <p:cNvSpPr txBox="1">
            <a:spLocks noChangeArrowheads="1"/>
          </p:cNvSpPr>
          <p:nvPr/>
        </p:nvSpPr>
        <p:spPr bwMode="auto">
          <a:xfrm>
            <a:off x="1143000" y="6172200"/>
            <a:ext cx="6324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00264C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All pipe entries share the same stderr</a:t>
            </a:r>
          </a:p>
        </p:txBody>
      </p:sp>
    </p:spTree>
    <p:extLst>
      <p:ext uri="{BB962C8B-B14F-4D97-AF65-F5344CB8AC3E}">
        <p14:creationId xmlns:p14="http://schemas.microsoft.com/office/powerpoint/2010/main" val="513303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dup() system call</a:t>
            </a:r>
          </a:p>
        </p:txBody>
      </p:sp>
      <p:sp>
        <p:nvSpPr>
          <p:cNvPr id="40448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05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fd2=dup(fd1)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dup(fd1) will return a new file descriptor that will point to the same file object that fd1 is pointing to.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reference counter of the open file object that fd1 refers to is increased.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This will be useful to “save” the stdin, stdout, stderr, so the shell process can restore it after doing the redirection.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0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dup() system call</a:t>
            </a:r>
          </a:p>
        </p:txBody>
      </p:sp>
      <p:sp>
        <p:nvSpPr>
          <p:cNvPr id="40653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06532" name="Rectangle 3"/>
          <p:cNvSpPr>
            <a:spLocks noChangeArrowheads="1"/>
          </p:cNvSpPr>
          <p:nvPr/>
        </p:nvSpPr>
        <p:spPr bwMode="auto">
          <a:xfrm>
            <a:off x="1752600" y="35814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6533" name="Line 4"/>
          <p:cNvSpPr>
            <a:spLocks noChangeShapeType="1"/>
          </p:cNvSpPr>
          <p:nvPr/>
        </p:nvSpPr>
        <p:spPr bwMode="auto">
          <a:xfrm>
            <a:off x="1676400" y="3886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4" name="Line 5"/>
          <p:cNvSpPr>
            <a:spLocks noChangeShapeType="1"/>
          </p:cNvSpPr>
          <p:nvPr/>
        </p:nvSpPr>
        <p:spPr bwMode="auto">
          <a:xfrm>
            <a:off x="1752600" y="4191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5" name="Line 6"/>
          <p:cNvSpPr>
            <a:spLocks noChangeShapeType="1"/>
          </p:cNvSpPr>
          <p:nvPr/>
        </p:nvSpPr>
        <p:spPr bwMode="auto">
          <a:xfrm>
            <a:off x="1752600" y="4495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6" name="Line 7"/>
          <p:cNvSpPr>
            <a:spLocks noChangeShapeType="1"/>
          </p:cNvSpPr>
          <p:nvPr/>
        </p:nvSpPr>
        <p:spPr bwMode="auto">
          <a:xfrm>
            <a:off x="1752600" y="4800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7" name="Line 8"/>
          <p:cNvSpPr>
            <a:spLocks noChangeShapeType="1"/>
          </p:cNvSpPr>
          <p:nvPr/>
        </p:nvSpPr>
        <p:spPr bwMode="auto">
          <a:xfrm>
            <a:off x="1752600" y="5105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8" name="Rectangle 9"/>
          <p:cNvSpPr>
            <a:spLocks noChangeArrowheads="1"/>
          </p:cNvSpPr>
          <p:nvPr/>
        </p:nvSpPr>
        <p:spPr bwMode="auto">
          <a:xfrm>
            <a:off x="3505200" y="27432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6539" name="Line 10"/>
          <p:cNvSpPr>
            <a:spLocks noChangeShapeType="1"/>
          </p:cNvSpPr>
          <p:nvPr/>
        </p:nvSpPr>
        <p:spPr bwMode="auto">
          <a:xfrm flipV="1">
            <a:off x="2514600" y="31210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6540" name="Text Box 11"/>
          <p:cNvSpPr txBox="1">
            <a:spLocks noChangeArrowheads="1"/>
          </p:cNvSpPr>
          <p:nvPr/>
        </p:nvSpPr>
        <p:spPr bwMode="auto">
          <a:xfrm>
            <a:off x="3048000" y="22860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406541" name="Line 12"/>
          <p:cNvSpPr>
            <a:spLocks noChangeShapeType="1"/>
          </p:cNvSpPr>
          <p:nvPr/>
        </p:nvSpPr>
        <p:spPr bwMode="auto">
          <a:xfrm flipV="1">
            <a:off x="2514600" y="34258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6542" name="Line 13"/>
          <p:cNvSpPr>
            <a:spLocks noChangeShapeType="1"/>
          </p:cNvSpPr>
          <p:nvPr/>
        </p:nvSpPr>
        <p:spPr bwMode="auto">
          <a:xfrm flipV="1">
            <a:off x="2514600" y="3654425"/>
            <a:ext cx="9906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6543" name="Text Box 14"/>
          <p:cNvSpPr txBox="1">
            <a:spLocks noChangeArrowheads="1"/>
          </p:cNvSpPr>
          <p:nvPr/>
        </p:nvSpPr>
        <p:spPr bwMode="auto">
          <a:xfrm>
            <a:off x="3505200" y="28194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count=3</a:t>
            </a:r>
          </a:p>
        </p:txBody>
      </p:sp>
      <p:sp>
        <p:nvSpPr>
          <p:cNvPr id="406544" name="Rectangle 15"/>
          <p:cNvSpPr>
            <a:spLocks noChangeArrowheads="1"/>
          </p:cNvSpPr>
          <p:nvPr/>
        </p:nvSpPr>
        <p:spPr bwMode="auto">
          <a:xfrm>
            <a:off x="993775" y="2286000"/>
            <a:ext cx="1627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Before:</a:t>
            </a:r>
          </a:p>
        </p:txBody>
      </p:sp>
      <p:sp>
        <p:nvSpPr>
          <p:cNvPr id="406545" name="Text Box 16"/>
          <p:cNvSpPr txBox="1">
            <a:spLocks noChangeArrowheads="1"/>
          </p:cNvSpPr>
          <p:nvPr/>
        </p:nvSpPr>
        <p:spPr bwMode="auto">
          <a:xfrm>
            <a:off x="1371600" y="34290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</p:spTree>
    <p:extLst>
      <p:ext uri="{BB962C8B-B14F-4D97-AF65-F5344CB8AC3E}">
        <p14:creationId xmlns:p14="http://schemas.microsoft.com/office/powerpoint/2010/main" val="672168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dup() system call</a:t>
            </a:r>
          </a:p>
        </p:txBody>
      </p:sp>
      <p:sp>
        <p:nvSpPr>
          <p:cNvPr id="40857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08580" name="Rectangle 3"/>
          <p:cNvSpPr>
            <a:spLocks noChangeArrowheads="1"/>
          </p:cNvSpPr>
          <p:nvPr/>
        </p:nvSpPr>
        <p:spPr bwMode="auto">
          <a:xfrm>
            <a:off x="2133600" y="43434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8581" name="Line 4"/>
          <p:cNvSpPr>
            <a:spLocks noChangeShapeType="1"/>
          </p:cNvSpPr>
          <p:nvPr/>
        </p:nvSpPr>
        <p:spPr bwMode="auto">
          <a:xfrm>
            <a:off x="2057400" y="4648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2" name="Line 5"/>
          <p:cNvSpPr>
            <a:spLocks noChangeShapeType="1"/>
          </p:cNvSpPr>
          <p:nvPr/>
        </p:nvSpPr>
        <p:spPr bwMode="auto">
          <a:xfrm>
            <a:off x="2133600" y="4953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3" name="Line 6"/>
          <p:cNvSpPr>
            <a:spLocks noChangeShapeType="1"/>
          </p:cNvSpPr>
          <p:nvPr/>
        </p:nvSpPr>
        <p:spPr bwMode="auto">
          <a:xfrm>
            <a:off x="2133600" y="5257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4" name="Line 7"/>
          <p:cNvSpPr>
            <a:spLocks noChangeShapeType="1"/>
          </p:cNvSpPr>
          <p:nvPr/>
        </p:nvSpPr>
        <p:spPr bwMode="auto">
          <a:xfrm>
            <a:off x="2133600" y="5562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5" name="Line 8"/>
          <p:cNvSpPr>
            <a:spLocks noChangeShapeType="1"/>
          </p:cNvSpPr>
          <p:nvPr/>
        </p:nvSpPr>
        <p:spPr bwMode="auto">
          <a:xfrm>
            <a:off x="2133600" y="5867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6" name="Rectangle 9"/>
          <p:cNvSpPr>
            <a:spLocks noChangeArrowheads="1"/>
          </p:cNvSpPr>
          <p:nvPr/>
        </p:nvSpPr>
        <p:spPr bwMode="auto">
          <a:xfrm>
            <a:off x="3886200" y="35052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8587" name="Line 10"/>
          <p:cNvSpPr>
            <a:spLocks noChangeShapeType="1"/>
          </p:cNvSpPr>
          <p:nvPr/>
        </p:nvSpPr>
        <p:spPr bwMode="auto">
          <a:xfrm flipV="1">
            <a:off x="2895600" y="38830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88" name="Text Box 11"/>
          <p:cNvSpPr txBox="1">
            <a:spLocks noChangeArrowheads="1"/>
          </p:cNvSpPr>
          <p:nvPr/>
        </p:nvSpPr>
        <p:spPr bwMode="auto">
          <a:xfrm>
            <a:off x="3429000" y="30480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408589" name="Line 12"/>
          <p:cNvSpPr>
            <a:spLocks noChangeShapeType="1"/>
          </p:cNvSpPr>
          <p:nvPr/>
        </p:nvSpPr>
        <p:spPr bwMode="auto">
          <a:xfrm flipV="1">
            <a:off x="2895600" y="41878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90" name="Line 13"/>
          <p:cNvSpPr>
            <a:spLocks noChangeShapeType="1"/>
          </p:cNvSpPr>
          <p:nvPr/>
        </p:nvSpPr>
        <p:spPr bwMode="auto">
          <a:xfrm flipV="1">
            <a:off x="2895600" y="4416425"/>
            <a:ext cx="9906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91" name="Text Box 14"/>
          <p:cNvSpPr txBox="1">
            <a:spLocks noChangeArrowheads="1"/>
          </p:cNvSpPr>
          <p:nvPr/>
        </p:nvSpPr>
        <p:spPr bwMode="auto">
          <a:xfrm>
            <a:off x="3886200" y="35814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count=4</a:t>
            </a:r>
          </a:p>
        </p:txBody>
      </p:sp>
      <p:sp>
        <p:nvSpPr>
          <p:cNvPr id="408592" name="Rectangle 15"/>
          <p:cNvSpPr>
            <a:spLocks noChangeArrowheads="1"/>
          </p:cNvSpPr>
          <p:nvPr/>
        </p:nvSpPr>
        <p:spPr bwMode="auto">
          <a:xfrm>
            <a:off x="1371600" y="2133600"/>
            <a:ext cx="375761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After fd2 = dup(1)</a:t>
            </a:r>
          </a:p>
        </p:txBody>
      </p:sp>
      <p:sp>
        <p:nvSpPr>
          <p:cNvPr id="408593" name="Text Box 16"/>
          <p:cNvSpPr txBox="1">
            <a:spLocks noChangeArrowheads="1"/>
          </p:cNvSpPr>
          <p:nvPr/>
        </p:nvSpPr>
        <p:spPr bwMode="auto">
          <a:xfrm>
            <a:off x="1752600" y="41910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408594" name="Line 17"/>
          <p:cNvSpPr>
            <a:spLocks noChangeShapeType="1"/>
          </p:cNvSpPr>
          <p:nvPr/>
        </p:nvSpPr>
        <p:spPr bwMode="auto">
          <a:xfrm flipV="1">
            <a:off x="2895600" y="4645025"/>
            <a:ext cx="990600" cy="7683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95" name="Rectangle 18"/>
          <p:cNvSpPr>
            <a:spLocks noChangeArrowheads="1"/>
          </p:cNvSpPr>
          <p:nvPr/>
        </p:nvSpPr>
        <p:spPr bwMode="auto">
          <a:xfrm>
            <a:off x="3582988" y="5105400"/>
            <a:ext cx="1793875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fd2 == 3</a:t>
            </a:r>
          </a:p>
        </p:txBody>
      </p:sp>
    </p:spTree>
    <p:extLst>
      <p:ext uri="{BB962C8B-B14F-4D97-AF65-F5344CB8AC3E}">
        <p14:creationId xmlns:p14="http://schemas.microsoft.com/office/powerpoint/2010/main" val="1011715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pipe system call</a:t>
            </a:r>
          </a:p>
        </p:txBody>
      </p:sp>
      <p:sp>
        <p:nvSpPr>
          <p:cNvPr id="41062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int pipe(fdpipe[2])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fdpipe[2] is an array of int with two elements.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After calling pipe, fdpipe will contain two file descriptors that point to two open file objects that are interconnected.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What is written into fdpipe[1] can be read from fdpipe[0].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In some Unix systems like Solaris pipes are bidirectional but in Linux they are unidirectional.</a:t>
            </a:r>
          </a:p>
          <a:p>
            <a:pPr marL="339725" indent="-339725">
              <a:spcBef>
                <a:spcPts val="5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>
              <a:solidFill>
                <a:srgbClr val="00264C"/>
              </a:solidFill>
              <a:latin typeface="Courier New" pitchFamily="49" charset="0"/>
            </a:endParaRPr>
          </a:p>
          <a:p>
            <a:pPr marL="339725" indent="-339725">
              <a:spcBef>
                <a:spcPts val="5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86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pipe system call</a:t>
            </a:r>
          </a:p>
        </p:txBody>
      </p:sp>
      <p:sp>
        <p:nvSpPr>
          <p:cNvPr id="41267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12676" name="Rectangle 3"/>
          <p:cNvSpPr>
            <a:spLocks noChangeArrowheads="1"/>
          </p:cNvSpPr>
          <p:nvPr/>
        </p:nvSpPr>
        <p:spPr bwMode="auto">
          <a:xfrm>
            <a:off x="1676400" y="37338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2677" name="Line 4"/>
          <p:cNvSpPr>
            <a:spLocks noChangeShapeType="1"/>
          </p:cNvSpPr>
          <p:nvPr/>
        </p:nvSpPr>
        <p:spPr bwMode="auto">
          <a:xfrm>
            <a:off x="1600200" y="4038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78" name="Line 5"/>
          <p:cNvSpPr>
            <a:spLocks noChangeShapeType="1"/>
          </p:cNvSpPr>
          <p:nvPr/>
        </p:nvSpPr>
        <p:spPr bwMode="auto">
          <a:xfrm>
            <a:off x="1676400" y="4343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79" name="Line 6"/>
          <p:cNvSpPr>
            <a:spLocks noChangeShapeType="1"/>
          </p:cNvSpPr>
          <p:nvPr/>
        </p:nvSpPr>
        <p:spPr bwMode="auto">
          <a:xfrm>
            <a:off x="1676400" y="4648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80" name="Line 7"/>
          <p:cNvSpPr>
            <a:spLocks noChangeShapeType="1"/>
          </p:cNvSpPr>
          <p:nvPr/>
        </p:nvSpPr>
        <p:spPr bwMode="auto">
          <a:xfrm>
            <a:off x="1676400" y="4953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81" name="Line 8"/>
          <p:cNvSpPr>
            <a:spLocks noChangeShapeType="1"/>
          </p:cNvSpPr>
          <p:nvPr/>
        </p:nvSpPr>
        <p:spPr bwMode="auto">
          <a:xfrm>
            <a:off x="1676400" y="5257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82" name="Rectangle 9"/>
          <p:cNvSpPr>
            <a:spLocks noChangeArrowheads="1"/>
          </p:cNvSpPr>
          <p:nvPr/>
        </p:nvSpPr>
        <p:spPr bwMode="auto">
          <a:xfrm>
            <a:off x="3429000" y="28956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2683" name="Line 10"/>
          <p:cNvSpPr>
            <a:spLocks noChangeShapeType="1"/>
          </p:cNvSpPr>
          <p:nvPr/>
        </p:nvSpPr>
        <p:spPr bwMode="auto">
          <a:xfrm flipV="1">
            <a:off x="2438400" y="32734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84" name="Text Box 11"/>
          <p:cNvSpPr txBox="1">
            <a:spLocks noChangeArrowheads="1"/>
          </p:cNvSpPr>
          <p:nvPr/>
        </p:nvSpPr>
        <p:spPr bwMode="auto">
          <a:xfrm>
            <a:off x="2971800" y="2438400"/>
            <a:ext cx="2743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Objects</a:t>
            </a:r>
          </a:p>
        </p:txBody>
      </p:sp>
      <p:sp>
        <p:nvSpPr>
          <p:cNvPr id="412685" name="Line 12"/>
          <p:cNvSpPr>
            <a:spLocks noChangeShapeType="1"/>
          </p:cNvSpPr>
          <p:nvPr/>
        </p:nvSpPr>
        <p:spPr bwMode="auto">
          <a:xfrm flipV="1">
            <a:off x="2438400" y="35782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86" name="Line 13"/>
          <p:cNvSpPr>
            <a:spLocks noChangeShapeType="1"/>
          </p:cNvSpPr>
          <p:nvPr/>
        </p:nvSpPr>
        <p:spPr bwMode="auto">
          <a:xfrm flipV="1">
            <a:off x="2438400" y="3806825"/>
            <a:ext cx="9906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87" name="Text Box 14"/>
          <p:cNvSpPr txBox="1">
            <a:spLocks noChangeArrowheads="1"/>
          </p:cNvSpPr>
          <p:nvPr/>
        </p:nvSpPr>
        <p:spPr bwMode="auto">
          <a:xfrm>
            <a:off x="3429000" y="29718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count=3</a:t>
            </a:r>
          </a:p>
        </p:txBody>
      </p:sp>
      <p:sp>
        <p:nvSpPr>
          <p:cNvPr id="412688" name="Rectangle 15"/>
          <p:cNvSpPr>
            <a:spLocks noChangeArrowheads="1"/>
          </p:cNvSpPr>
          <p:nvPr/>
        </p:nvSpPr>
        <p:spPr bwMode="auto">
          <a:xfrm>
            <a:off x="917575" y="1981200"/>
            <a:ext cx="1627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Before:</a:t>
            </a:r>
          </a:p>
        </p:txBody>
      </p:sp>
      <p:sp>
        <p:nvSpPr>
          <p:cNvPr id="412689" name="Text Box 16"/>
          <p:cNvSpPr txBox="1">
            <a:spLocks noChangeArrowheads="1"/>
          </p:cNvSpPr>
          <p:nvPr/>
        </p:nvSpPr>
        <p:spPr bwMode="auto">
          <a:xfrm>
            <a:off x="1295400" y="35814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</p:spTree>
    <p:extLst>
      <p:ext uri="{BB962C8B-B14F-4D97-AF65-F5344CB8AC3E}">
        <p14:creationId xmlns:p14="http://schemas.microsoft.com/office/powerpoint/2010/main" val="3852837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pipe system call</a:t>
            </a:r>
          </a:p>
        </p:txBody>
      </p:sp>
      <p:sp>
        <p:nvSpPr>
          <p:cNvPr id="41472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14724" name="Rectangle 3"/>
          <p:cNvSpPr>
            <a:spLocks noChangeArrowheads="1"/>
          </p:cNvSpPr>
          <p:nvPr/>
        </p:nvSpPr>
        <p:spPr bwMode="auto">
          <a:xfrm>
            <a:off x="3505200" y="3352800"/>
            <a:ext cx="1066800" cy="2209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4725" name="Line 4"/>
          <p:cNvSpPr>
            <a:spLocks noChangeShapeType="1"/>
          </p:cNvSpPr>
          <p:nvPr/>
        </p:nvSpPr>
        <p:spPr bwMode="auto">
          <a:xfrm>
            <a:off x="3429000" y="3733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26" name="Line 5"/>
          <p:cNvSpPr>
            <a:spLocks noChangeShapeType="1"/>
          </p:cNvSpPr>
          <p:nvPr/>
        </p:nvSpPr>
        <p:spPr bwMode="auto">
          <a:xfrm>
            <a:off x="3505200" y="4114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27" name="Line 6"/>
          <p:cNvSpPr>
            <a:spLocks noChangeShapeType="1"/>
          </p:cNvSpPr>
          <p:nvPr/>
        </p:nvSpPr>
        <p:spPr bwMode="auto">
          <a:xfrm>
            <a:off x="3505200" y="4495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28" name="Line 7"/>
          <p:cNvSpPr>
            <a:spLocks noChangeShapeType="1"/>
          </p:cNvSpPr>
          <p:nvPr/>
        </p:nvSpPr>
        <p:spPr bwMode="auto">
          <a:xfrm>
            <a:off x="3505200" y="4800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29" name="Line 8"/>
          <p:cNvSpPr>
            <a:spLocks noChangeShapeType="1"/>
          </p:cNvSpPr>
          <p:nvPr/>
        </p:nvSpPr>
        <p:spPr bwMode="auto">
          <a:xfrm>
            <a:off x="3505200" y="5181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30" name="Rectangle 9"/>
          <p:cNvSpPr>
            <a:spLocks noChangeArrowheads="1"/>
          </p:cNvSpPr>
          <p:nvPr/>
        </p:nvSpPr>
        <p:spPr bwMode="auto">
          <a:xfrm>
            <a:off x="5257800" y="26670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4731" name="Line 10"/>
          <p:cNvSpPr>
            <a:spLocks noChangeShapeType="1"/>
          </p:cNvSpPr>
          <p:nvPr/>
        </p:nvSpPr>
        <p:spPr bwMode="auto">
          <a:xfrm flipV="1">
            <a:off x="4267200" y="28924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32" name="Text Box 11"/>
          <p:cNvSpPr txBox="1">
            <a:spLocks noChangeArrowheads="1"/>
          </p:cNvSpPr>
          <p:nvPr/>
        </p:nvSpPr>
        <p:spPr bwMode="auto">
          <a:xfrm>
            <a:off x="4800600" y="2209800"/>
            <a:ext cx="2743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Objects</a:t>
            </a:r>
          </a:p>
        </p:txBody>
      </p:sp>
      <p:sp>
        <p:nvSpPr>
          <p:cNvPr id="414733" name="Line 12"/>
          <p:cNvSpPr>
            <a:spLocks noChangeShapeType="1"/>
          </p:cNvSpPr>
          <p:nvPr/>
        </p:nvSpPr>
        <p:spPr bwMode="auto">
          <a:xfrm flipV="1">
            <a:off x="4343400" y="3273425"/>
            <a:ext cx="8382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34" name="Line 13"/>
          <p:cNvSpPr>
            <a:spLocks noChangeShapeType="1"/>
          </p:cNvSpPr>
          <p:nvPr/>
        </p:nvSpPr>
        <p:spPr bwMode="auto">
          <a:xfrm flipV="1">
            <a:off x="4343400" y="3578225"/>
            <a:ext cx="9144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35" name="Text Box 14"/>
          <p:cNvSpPr txBox="1">
            <a:spLocks noChangeArrowheads="1"/>
          </p:cNvSpPr>
          <p:nvPr/>
        </p:nvSpPr>
        <p:spPr bwMode="auto">
          <a:xfrm>
            <a:off x="5257800" y="27432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count=3</a:t>
            </a:r>
          </a:p>
        </p:txBody>
      </p:sp>
      <p:sp>
        <p:nvSpPr>
          <p:cNvPr id="414736" name="Rectangle 15"/>
          <p:cNvSpPr>
            <a:spLocks noChangeArrowheads="1"/>
          </p:cNvSpPr>
          <p:nvPr/>
        </p:nvSpPr>
        <p:spPr bwMode="auto">
          <a:xfrm>
            <a:off x="304800" y="1901825"/>
            <a:ext cx="2741613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After running: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int fdpipe[2];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pipe(fdpipe);</a:t>
            </a:r>
          </a:p>
        </p:txBody>
      </p:sp>
      <p:sp>
        <p:nvSpPr>
          <p:cNvPr id="414737" name="Text Box 16"/>
          <p:cNvSpPr txBox="1">
            <a:spLocks noChangeArrowheads="1"/>
          </p:cNvSpPr>
          <p:nvPr/>
        </p:nvSpPr>
        <p:spPr bwMode="auto">
          <a:xfrm>
            <a:off x="3124200" y="3352800"/>
            <a:ext cx="381000" cy="192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0 1 2 3 4</a:t>
            </a:r>
          </a:p>
        </p:txBody>
      </p:sp>
      <p:sp>
        <p:nvSpPr>
          <p:cNvPr id="414738" name="Rectangle 17"/>
          <p:cNvSpPr>
            <a:spLocks noChangeArrowheads="1"/>
          </p:cNvSpPr>
          <p:nvPr/>
        </p:nvSpPr>
        <p:spPr bwMode="auto">
          <a:xfrm>
            <a:off x="5181600" y="39624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4739" name="Rectangle 18"/>
          <p:cNvSpPr>
            <a:spLocks noChangeArrowheads="1"/>
          </p:cNvSpPr>
          <p:nvPr/>
        </p:nvSpPr>
        <p:spPr bwMode="auto">
          <a:xfrm>
            <a:off x="5181600" y="53340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4740" name="Line 19"/>
          <p:cNvSpPr>
            <a:spLocks noChangeShapeType="1"/>
          </p:cNvSpPr>
          <p:nvPr/>
        </p:nvSpPr>
        <p:spPr bwMode="auto">
          <a:xfrm flipV="1">
            <a:off x="4343400" y="4492625"/>
            <a:ext cx="838200" cy="158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41" name="Line 20"/>
          <p:cNvSpPr>
            <a:spLocks noChangeShapeType="1"/>
          </p:cNvSpPr>
          <p:nvPr/>
        </p:nvSpPr>
        <p:spPr bwMode="auto">
          <a:xfrm>
            <a:off x="4343400" y="5029200"/>
            <a:ext cx="838200" cy="5334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42" name="Text Box 21"/>
          <p:cNvSpPr txBox="1">
            <a:spLocks noChangeArrowheads="1"/>
          </p:cNvSpPr>
          <p:nvPr/>
        </p:nvSpPr>
        <p:spPr bwMode="auto">
          <a:xfrm>
            <a:off x="5181600" y="39624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pipe0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414743" name="Text Box 22"/>
          <p:cNvSpPr txBox="1">
            <a:spLocks noChangeArrowheads="1"/>
          </p:cNvSpPr>
          <p:nvPr/>
        </p:nvSpPr>
        <p:spPr bwMode="auto">
          <a:xfrm>
            <a:off x="5181600" y="54102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Pipe1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414744" name="Rectangle 25"/>
          <p:cNvSpPr>
            <a:spLocks noChangeArrowheads="1"/>
          </p:cNvSpPr>
          <p:nvPr/>
        </p:nvSpPr>
        <p:spPr bwMode="auto">
          <a:xfrm>
            <a:off x="381000" y="3810000"/>
            <a:ext cx="2819400" cy="266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fdpipe[0]==3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fdpipe[1]==4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What is written in fdpipe[1] can be read from fdpipe[0].</a:t>
            </a:r>
          </a:p>
        </p:txBody>
      </p:sp>
      <p:sp>
        <p:nvSpPr>
          <p:cNvPr id="414745" name="AutoShape 27"/>
          <p:cNvSpPr>
            <a:spLocks noChangeArrowheads="1"/>
          </p:cNvSpPr>
          <p:nvPr/>
        </p:nvSpPr>
        <p:spPr bwMode="auto">
          <a:xfrm flipV="1">
            <a:off x="7162800" y="4267200"/>
            <a:ext cx="609600" cy="1752600"/>
          </a:xfrm>
          <a:prstGeom prst="curvedLeftArrow">
            <a:avLst>
              <a:gd name="adj1" fmla="val 57500"/>
              <a:gd name="adj2" fmla="val 115000"/>
              <a:gd name="adj3" fmla="val 25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81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 of pipes and redirection</a:t>
            </a:r>
          </a:p>
        </p:txBody>
      </p:sp>
      <p:sp>
        <p:nvSpPr>
          <p:cNvPr id="416771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80772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 program “lsgrep” that runs “ls –al | grep arg1 &gt; arg2”. 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Example: “lsgrep aa myout” lists all files that contain “aa” and puts output in file myout.</a:t>
            </a:r>
          </a:p>
        </p:txBody>
      </p:sp>
      <p:sp>
        <p:nvSpPr>
          <p:cNvPr id="416772" name="Rectangle 3"/>
          <p:cNvSpPr>
            <a:spLocks noChangeArrowheads="1"/>
          </p:cNvSpPr>
          <p:nvPr/>
        </p:nvSpPr>
        <p:spPr bwMode="auto">
          <a:xfrm>
            <a:off x="457200" y="3581400"/>
            <a:ext cx="4038600" cy="3276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int main(int argc,char**argv)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if (argc &lt; 3)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fprintf(stderr, "usage:”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“lsgrep arg1 arg2\n");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}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endParaRPr lang="en-US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Strategy: parent does the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redirection before fork()</a:t>
            </a:r>
          </a:p>
        </p:txBody>
      </p:sp>
      <p:sp>
        <p:nvSpPr>
          <p:cNvPr id="416773" name="Rectangle 4"/>
          <p:cNvSpPr>
            <a:spLocks noChangeArrowheads="1"/>
          </p:cNvSpPr>
          <p:nvPr/>
        </p:nvSpPr>
        <p:spPr bwMode="auto">
          <a:xfrm>
            <a:off x="4724400" y="3581400"/>
            <a:ext cx="4114800" cy="3276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//save stdin/stdout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tempin = dup(0);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tempout = dup(1);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//create pipe	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fdpipe[2];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pipe(fdpipe);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//redirect stdout for "ls“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dup2(fdpipe[1],1);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close(fdpipe[1]);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760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 of pipes and redirection</a:t>
            </a:r>
          </a:p>
        </p:txBody>
      </p:sp>
      <p:sp>
        <p:nvSpPr>
          <p:cNvPr id="418819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4191000" cy="47244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fork for "ls”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ret= fork();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if(ret==0)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// close file descriptors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// as soon as are not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// needed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close(fdpipe[0]);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char * args[3];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args[0]="ls";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args[1]=“-al";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args[2]=NULL;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execvp(args[0], args);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// error in execvp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perror("execvp");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_exit(1);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}</a:t>
            </a:r>
          </a:p>
        </p:txBody>
      </p:sp>
      <p:sp>
        <p:nvSpPr>
          <p:cNvPr id="418820" name="Text Box 3"/>
          <p:cNvSpPr txBox="1">
            <a:spLocks noChangeArrowheads="1"/>
          </p:cNvSpPr>
          <p:nvPr/>
        </p:nvSpPr>
        <p:spPr bwMode="auto">
          <a:xfrm>
            <a:off x="4648200" y="1905000"/>
            <a:ext cx="4267200" cy="5273675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//redirection for "grep“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//redirect stdin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dup2(fdpipe[0], 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close(fdpipe[0]);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//create outfile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fd=open(argv[2], O_WRONLY|O_CREAT|O_TRUNC, 0600);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if (fd &lt; 0){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perror("open");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}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//redirect stdout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dup2(fd,1);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close(fd);</a:t>
            </a: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endParaRPr lang="en-US" sz="18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81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 of pipes and redirection</a:t>
            </a:r>
          </a:p>
        </p:txBody>
      </p:sp>
      <p:sp>
        <p:nvSpPr>
          <p:cNvPr id="4208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20868" name="Rectangle 3"/>
          <p:cNvSpPr>
            <a:spLocks noChangeArrowheads="1"/>
          </p:cNvSpPr>
          <p:nvPr/>
        </p:nvSpPr>
        <p:spPr bwMode="auto">
          <a:xfrm>
            <a:off x="304800" y="1905000"/>
            <a:ext cx="4191000" cy="47244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fork for “grep”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ret= fork();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if(ret==0)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char * args[3];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args[0]=“grep";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args[1]=argv[1];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args[2]=NULL;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execvp(args[0], args);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// error in execvp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perror("execvp");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_exit(1);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 Restore stdin/stdout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dup2(tempin,0);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dup2(tempout,1);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</p:txBody>
      </p:sp>
      <p:sp>
        <p:nvSpPr>
          <p:cNvPr id="420869" name="Rectangle 4"/>
          <p:cNvSpPr>
            <a:spLocks noChangeArrowheads="1"/>
          </p:cNvSpPr>
          <p:nvPr/>
        </p:nvSpPr>
        <p:spPr bwMode="auto">
          <a:xfrm>
            <a:off x="4953000" y="1905000"/>
            <a:ext cx="4191000" cy="47244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 Parent waits for grep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 process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waitpid(ret,NULL);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printf(“All done!!\n”);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} // main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041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33"/>
                </a:solidFill>
              </a:rPr>
              <a:t>Execution Strategy for Your Shell</a:t>
            </a:r>
          </a:p>
        </p:txBody>
      </p:sp>
      <p:sp>
        <p:nvSpPr>
          <p:cNvPr id="42291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Parent process does all the </a:t>
            </a:r>
            <a:r>
              <a:rPr lang="en-US" sz="3200">
                <a:solidFill>
                  <a:srgbClr val="00264C"/>
                </a:solidFill>
                <a:ea typeface="MS Mincho" pitchFamily="49" charset="-128"/>
              </a:rPr>
              <a:t>piping and redirection before forking the processes</a:t>
            </a:r>
            <a:r>
              <a:rPr lang="en-US" sz="3200">
                <a:solidFill>
                  <a:srgbClr val="00264C"/>
                </a:solidFill>
                <a:cs typeface="Courier New" pitchFamily="49" charset="0"/>
              </a:rPr>
              <a:t>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  <a:ea typeface="MS Mincho" pitchFamily="49" charset="-128"/>
              </a:rPr>
              <a:t>The children will inherit the redirection. </a:t>
            </a:r>
            <a:r>
              <a:rPr lang="en-US" sz="3200">
                <a:solidFill>
                  <a:srgbClr val="00264C"/>
                </a:solidFill>
                <a:cs typeface="Courier New" pitchFamily="49" charset="0"/>
              </a:rPr>
              <a:t> 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  <a:ea typeface="MS Mincho" pitchFamily="49" charset="-128"/>
              </a:rPr>
              <a:t>The parent needs to save input/output and restore it at the end.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  <a:ea typeface="MS Mincho" pitchFamily="49" charset="-128"/>
              </a:rPr>
              <a:t>Stderr is the same for all processes</a:t>
            </a: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264C"/>
              </a:solidFill>
              <a:ea typeface="MS Mincho" pitchFamily="49" charset="-128"/>
            </a:endParaRPr>
          </a:p>
        </p:txBody>
      </p:sp>
      <p:sp>
        <p:nvSpPr>
          <p:cNvPr id="422916" name="Text Box 3"/>
          <p:cNvSpPr txBox="1">
            <a:spLocks noChangeArrowheads="1"/>
          </p:cNvSpPr>
          <p:nvPr/>
        </p:nvSpPr>
        <p:spPr bwMode="auto">
          <a:xfrm>
            <a:off x="2057400" y="5638800"/>
            <a:ext cx="54864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7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i="1">
                <a:solidFill>
                  <a:srgbClr val="00264C"/>
                </a:solidFill>
              </a:rPr>
              <a:t>a  | b  | c  | d &gt; outfile &lt; infile</a:t>
            </a:r>
          </a:p>
        </p:txBody>
      </p:sp>
      <p:sp>
        <p:nvSpPr>
          <p:cNvPr id="422917" name="Freeform 4"/>
          <p:cNvSpPr>
            <a:spLocks/>
          </p:cNvSpPr>
          <p:nvPr/>
        </p:nvSpPr>
        <p:spPr bwMode="auto">
          <a:xfrm>
            <a:off x="2286000" y="6019800"/>
            <a:ext cx="457200" cy="304800"/>
          </a:xfrm>
          <a:custGeom>
            <a:avLst/>
            <a:gdLst>
              <a:gd name="T0" fmla="*/ 0 w 336"/>
              <a:gd name="T1" fmla="*/ 2147483647 h 211"/>
              <a:gd name="T2" fmla="*/ 2147483647 w 336"/>
              <a:gd name="T3" fmla="*/ 2147483647 h 211"/>
              <a:gd name="T4" fmla="*/ 2147483647 w 336"/>
              <a:gd name="T5" fmla="*/ 2147483647 h 211"/>
              <a:gd name="T6" fmla="*/ 2147483647 w 336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1"/>
              <a:gd name="T14" fmla="*/ 336 w 3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1">
                <a:moveTo>
                  <a:pt x="0" y="44"/>
                </a:moveTo>
                <a:cubicBezTo>
                  <a:pt x="14" y="64"/>
                  <a:pt x="50" y="142"/>
                  <a:pt x="82" y="165"/>
                </a:cubicBezTo>
                <a:cubicBezTo>
                  <a:pt x="114" y="188"/>
                  <a:pt x="153" y="211"/>
                  <a:pt x="195" y="184"/>
                </a:cubicBezTo>
                <a:cubicBezTo>
                  <a:pt x="237" y="157"/>
                  <a:pt x="307" y="38"/>
                  <a:pt x="336" y="0"/>
                </a:cubicBezTo>
              </a:path>
            </a:pathLst>
          </a:custGeom>
          <a:noFill/>
          <a:ln w="633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2918" name="Freeform 5"/>
          <p:cNvSpPr>
            <a:spLocks/>
          </p:cNvSpPr>
          <p:nvPr/>
        </p:nvSpPr>
        <p:spPr bwMode="auto">
          <a:xfrm>
            <a:off x="2819400" y="6019800"/>
            <a:ext cx="457200" cy="334963"/>
          </a:xfrm>
          <a:custGeom>
            <a:avLst/>
            <a:gdLst>
              <a:gd name="T0" fmla="*/ 0 w 336"/>
              <a:gd name="T1" fmla="*/ 2147483647 h 211"/>
              <a:gd name="T2" fmla="*/ 2147483647 w 336"/>
              <a:gd name="T3" fmla="*/ 2147483647 h 211"/>
              <a:gd name="T4" fmla="*/ 2147483647 w 336"/>
              <a:gd name="T5" fmla="*/ 2147483647 h 211"/>
              <a:gd name="T6" fmla="*/ 2147483647 w 336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1"/>
              <a:gd name="T14" fmla="*/ 336 w 3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1">
                <a:moveTo>
                  <a:pt x="0" y="44"/>
                </a:moveTo>
                <a:cubicBezTo>
                  <a:pt x="14" y="64"/>
                  <a:pt x="50" y="142"/>
                  <a:pt x="82" y="165"/>
                </a:cubicBezTo>
                <a:cubicBezTo>
                  <a:pt x="114" y="188"/>
                  <a:pt x="153" y="211"/>
                  <a:pt x="195" y="184"/>
                </a:cubicBezTo>
                <a:cubicBezTo>
                  <a:pt x="237" y="157"/>
                  <a:pt x="307" y="38"/>
                  <a:pt x="336" y="0"/>
                </a:cubicBezTo>
              </a:path>
            </a:pathLst>
          </a:custGeom>
          <a:noFill/>
          <a:ln w="633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2919" name="Freeform 6"/>
          <p:cNvSpPr>
            <a:spLocks/>
          </p:cNvSpPr>
          <p:nvPr/>
        </p:nvSpPr>
        <p:spPr bwMode="auto">
          <a:xfrm>
            <a:off x="3352800" y="6019800"/>
            <a:ext cx="457200" cy="334963"/>
          </a:xfrm>
          <a:custGeom>
            <a:avLst/>
            <a:gdLst>
              <a:gd name="T0" fmla="*/ 0 w 336"/>
              <a:gd name="T1" fmla="*/ 2147483647 h 211"/>
              <a:gd name="T2" fmla="*/ 2147483647 w 336"/>
              <a:gd name="T3" fmla="*/ 2147483647 h 211"/>
              <a:gd name="T4" fmla="*/ 2147483647 w 336"/>
              <a:gd name="T5" fmla="*/ 2147483647 h 211"/>
              <a:gd name="T6" fmla="*/ 2147483647 w 336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1"/>
              <a:gd name="T14" fmla="*/ 336 w 3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1">
                <a:moveTo>
                  <a:pt x="0" y="44"/>
                </a:moveTo>
                <a:cubicBezTo>
                  <a:pt x="14" y="64"/>
                  <a:pt x="50" y="142"/>
                  <a:pt x="82" y="165"/>
                </a:cubicBezTo>
                <a:cubicBezTo>
                  <a:pt x="114" y="188"/>
                  <a:pt x="153" y="211"/>
                  <a:pt x="195" y="184"/>
                </a:cubicBezTo>
                <a:cubicBezTo>
                  <a:pt x="237" y="157"/>
                  <a:pt x="307" y="38"/>
                  <a:pt x="336" y="0"/>
                </a:cubicBezTo>
              </a:path>
            </a:pathLst>
          </a:custGeom>
          <a:noFill/>
          <a:ln w="633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2920" name="Freeform 7"/>
          <p:cNvSpPr>
            <a:spLocks/>
          </p:cNvSpPr>
          <p:nvPr/>
        </p:nvSpPr>
        <p:spPr bwMode="auto">
          <a:xfrm>
            <a:off x="3886200" y="6019800"/>
            <a:ext cx="457200" cy="334963"/>
          </a:xfrm>
          <a:custGeom>
            <a:avLst/>
            <a:gdLst>
              <a:gd name="T0" fmla="*/ 0 w 336"/>
              <a:gd name="T1" fmla="*/ 2147483647 h 211"/>
              <a:gd name="T2" fmla="*/ 2147483647 w 336"/>
              <a:gd name="T3" fmla="*/ 2147483647 h 211"/>
              <a:gd name="T4" fmla="*/ 2147483647 w 336"/>
              <a:gd name="T5" fmla="*/ 2147483647 h 211"/>
              <a:gd name="T6" fmla="*/ 2147483647 w 336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1"/>
              <a:gd name="T14" fmla="*/ 336 w 3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1">
                <a:moveTo>
                  <a:pt x="0" y="44"/>
                </a:moveTo>
                <a:cubicBezTo>
                  <a:pt x="14" y="64"/>
                  <a:pt x="50" y="142"/>
                  <a:pt x="82" y="165"/>
                </a:cubicBezTo>
                <a:cubicBezTo>
                  <a:pt x="114" y="188"/>
                  <a:pt x="153" y="211"/>
                  <a:pt x="195" y="184"/>
                </a:cubicBezTo>
                <a:cubicBezTo>
                  <a:pt x="237" y="157"/>
                  <a:pt x="307" y="38"/>
                  <a:pt x="336" y="0"/>
                </a:cubicBezTo>
              </a:path>
            </a:pathLst>
          </a:custGeom>
          <a:noFill/>
          <a:ln w="633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2921" name="Freeform 8"/>
          <p:cNvSpPr>
            <a:spLocks/>
          </p:cNvSpPr>
          <p:nvPr/>
        </p:nvSpPr>
        <p:spPr bwMode="auto">
          <a:xfrm>
            <a:off x="2362200" y="5257800"/>
            <a:ext cx="3429000" cy="533400"/>
          </a:xfrm>
          <a:custGeom>
            <a:avLst/>
            <a:gdLst>
              <a:gd name="T0" fmla="*/ 2147483647 w 1776"/>
              <a:gd name="T1" fmla="*/ 2147483647 h 360"/>
              <a:gd name="T2" fmla="*/ 2147483647 w 1776"/>
              <a:gd name="T3" fmla="*/ 2147483647 h 360"/>
              <a:gd name="T4" fmla="*/ 2147483647 w 1776"/>
              <a:gd name="T5" fmla="*/ 2147483647 h 360"/>
              <a:gd name="T6" fmla="*/ 0 w 1776"/>
              <a:gd name="T7" fmla="*/ 2147483647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360"/>
              <a:gd name="T14" fmla="*/ 1776 w 1776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360">
                <a:moveTo>
                  <a:pt x="1776" y="312"/>
                </a:moveTo>
                <a:cubicBezTo>
                  <a:pt x="1612" y="180"/>
                  <a:pt x="1448" y="48"/>
                  <a:pt x="1200" y="24"/>
                </a:cubicBezTo>
                <a:cubicBezTo>
                  <a:pt x="952" y="0"/>
                  <a:pt x="488" y="112"/>
                  <a:pt x="288" y="168"/>
                </a:cubicBezTo>
                <a:cubicBezTo>
                  <a:pt x="88" y="224"/>
                  <a:pt x="44" y="292"/>
                  <a:pt x="0" y="360"/>
                </a:cubicBezTo>
              </a:path>
            </a:pathLst>
          </a:custGeom>
          <a:noFill/>
          <a:ln w="63360" cap="sq">
            <a:solidFill>
              <a:srgbClr val="00264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6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Interpreter</a:t>
            </a:r>
          </a:p>
        </p:txBody>
      </p:sp>
      <p:sp>
        <p:nvSpPr>
          <p:cNvPr id="33485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Other Subsystems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Environment Variables: Set, Print, Expand env vars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Wildcards: Arguments of the form a*a are expanded to all the files that match them.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Subshells: Arguments with ``(backticks) are executed and the output is sent as input to the shell.</a:t>
            </a:r>
          </a:p>
        </p:txBody>
      </p:sp>
    </p:spTree>
    <p:extLst>
      <p:ext uri="{BB962C8B-B14F-4D97-AF65-F5344CB8AC3E}">
        <p14:creationId xmlns:p14="http://schemas.microsoft.com/office/powerpoint/2010/main" val="2589058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33"/>
                </a:solidFill>
              </a:rPr>
              <a:t>Execution Strategy for Your Shell</a:t>
            </a:r>
          </a:p>
        </p:txBody>
      </p:sp>
      <p:sp>
        <p:nvSpPr>
          <p:cNvPr id="42496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3733800" cy="45720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execute(){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//save in/out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int tmpin=dup(0);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int tmpout=dup(1);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//set the initial input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int fdin;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if (infile)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fdin = open(infile,……);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else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 Use default input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fdin=dup(tmpin);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b="1">
              <a:solidFill>
                <a:srgbClr val="0026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b="1">
              <a:solidFill>
                <a:srgbClr val="00264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4964" name="Text Box 3"/>
          <p:cNvSpPr txBox="1">
            <a:spLocks noChangeArrowheads="1"/>
          </p:cNvSpPr>
          <p:nvPr/>
        </p:nvSpPr>
        <p:spPr bwMode="auto">
          <a:xfrm>
            <a:off x="4495800" y="1905000"/>
            <a:ext cx="4419600" cy="49530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int ret;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int fdout;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for(i=0;i&lt;numsimplecommands;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i++)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//redirect input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dup2(fdin, 0);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close(fdin);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//setup output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if (i == numsimplecommands-1){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// Last simple command	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if(outfile){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  fdout=open(outfile,……);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}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else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  // Use default output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  fdout=dup(tmpout);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}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28556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33"/>
                </a:solidFill>
              </a:rPr>
              <a:t>Execution Strategy for Your Shell</a:t>
            </a:r>
          </a:p>
        </p:txBody>
      </p:sp>
      <p:sp>
        <p:nvSpPr>
          <p:cNvPr id="427011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4114800" cy="46355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cs typeface="Courier New" pitchFamily="49" charset="0"/>
              </a:rPr>
              <a:t>        // Not last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cs typeface="Courier New" pitchFamily="49" charset="0"/>
              </a:rPr>
              <a:t>        //simple command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//create pipe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int fdpipe[2];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  pipe(fdpipe);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  fdout=fdpipe[1];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  fdin=fdpipe[0];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 }// if/else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cs typeface="Times New Roman" pitchFamily="18" charset="0"/>
              </a:rPr>
              <a:t>      // Redirect output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dup2(fdout,1);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close(fdout);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4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27012" name="Text Box 3"/>
          <p:cNvSpPr txBox="1">
            <a:spLocks noChangeArrowheads="1"/>
          </p:cNvSpPr>
          <p:nvPr/>
        </p:nvSpPr>
        <p:spPr bwMode="auto">
          <a:xfrm>
            <a:off x="4419600" y="1905000"/>
            <a:ext cx="4419600" cy="45720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// Create child process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ret=fork();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if(ret==0)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execvp(scmd[i].args[0],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     scmd[i].args);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perror(“execvp”);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_exit(1);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} //  for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0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442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33"/>
                </a:solidFill>
              </a:rPr>
              <a:t>Execution Strategy for Your Shell</a:t>
            </a:r>
          </a:p>
        </p:txBody>
      </p:sp>
      <p:sp>
        <p:nvSpPr>
          <p:cNvPr id="429059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4114800" cy="45720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//restore in/out defaults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dup2(tmpin,0);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dup2(tmpout,1);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close(tmpin);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close(tmpout);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if (!background) {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 Wait for last command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waitpid(ret, NULL);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} // execute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29060" name="Text Box 3"/>
          <p:cNvSpPr txBox="1">
            <a:spLocks noChangeArrowheads="1"/>
          </p:cNvSpPr>
          <p:nvPr/>
        </p:nvSpPr>
        <p:spPr bwMode="auto">
          <a:xfrm>
            <a:off x="4648200" y="1905000"/>
            <a:ext cx="38100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7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264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66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1"/>
          <p:cNvSpPr txBox="1">
            <a:spLocks noChangeArrowheads="1"/>
          </p:cNvSpPr>
          <p:nvPr/>
        </p:nvSpPr>
        <p:spPr bwMode="auto">
          <a:xfrm>
            <a:off x="1066800" y="136525"/>
            <a:ext cx="7772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33"/>
                </a:solidFill>
              </a:rPr>
              <a:t>Differences between exit() and _exit()</a:t>
            </a:r>
          </a:p>
        </p:txBody>
      </p:sp>
      <p:sp>
        <p:nvSpPr>
          <p:cNvPr id="43110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exit(int val) 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It flushes buffers of output streams.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Then it exits the current process.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_exit()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It exits immediately without flushing any file buffers. 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It is recommended to call _exit() in the child process if there is an error after exec.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In Solaris, exit() calls lseek to the beginning of the stdin causing problems in the parent.</a:t>
            </a:r>
          </a:p>
        </p:txBody>
      </p:sp>
    </p:spTree>
    <p:extLst>
      <p:ext uri="{BB962C8B-B14F-4D97-AF65-F5344CB8AC3E}">
        <p14:creationId xmlns:p14="http://schemas.microsoft.com/office/powerpoint/2010/main" val="4138667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Notes about Shell Strategy</a:t>
            </a:r>
          </a:p>
        </p:txBody>
      </p:sp>
      <p:sp>
        <p:nvSpPr>
          <p:cNvPr id="43315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81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1750"/>
              </a:spcBef>
              <a:buClr>
                <a:srgbClr val="00264C"/>
              </a:buClr>
              <a:buSzPct val="85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key point is that </a:t>
            </a:r>
            <a:r>
              <a:rPr lang="en-US" sz="2800" b="1" i="1">
                <a:solidFill>
                  <a:srgbClr val="00264C"/>
                </a:solidFill>
              </a:rPr>
              <a:t>fdin</a:t>
            </a:r>
            <a:r>
              <a:rPr lang="en-US" sz="2800">
                <a:solidFill>
                  <a:srgbClr val="00264C"/>
                </a:solidFill>
              </a:rPr>
              <a:t> is set to be the input for the next command. </a:t>
            </a:r>
          </a:p>
          <a:p>
            <a:pPr marL="339725" indent="-339725">
              <a:lnSpc>
                <a:spcPct val="90000"/>
              </a:lnSpc>
              <a:spcBef>
                <a:spcPts val="1750"/>
              </a:spcBef>
              <a:buClr>
                <a:srgbClr val="00264C"/>
              </a:buClr>
              <a:buSzPct val="85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>
                <a:solidFill>
                  <a:srgbClr val="00264C"/>
                </a:solidFill>
              </a:rPr>
              <a:t>fdin</a:t>
            </a:r>
            <a:r>
              <a:rPr lang="en-US" sz="2800">
                <a:solidFill>
                  <a:srgbClr val="00264C"/>
                </a:solidFill>
              </a:rPr>
              <a:t> is a descriptor either of an input file if it is the first command or a </a:t>
            </a:r>
            <a:r>
              <a:rPr lang="en-US" sz="2800" b="1" i="1">
                <a:solidFill>
                  <a:srgbClr val="00264C"/>
                </a:solidFill>
              </a:rPr>
              <a:t>fdpipe[1]</a:t>
            </a:r>
            <a:r>
              <a:rPr lang="en-US" sz="2800">
                <a:solidFill>
                  <a:srgbClr val="00264C"/>
                </a:solidFill>
              </a:rPr>
              <a:t> if it is not the first command.</a:t>
            </a:r>
          </a:p>
          <a:p>
            <a:pPr marL="339725" indent="-339725">
              <a:lnSpc>
                <a:spcPct val="90000"/>
              </a:lnSpc>
              <a:spcBef>
                <a:spcPts val="1750"/>
              </a:spcBef>
              <a:buClr>
                <a:srgbClr val="00264C"/>
              </a:buClr>
              <a:buSzPct val="85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This example only handles pipes and in/out redirection </a:t>
            </a:r>
          </a:p>
          <a:p>
            <a:pPr marL="339725" indent="-339725">
              <a:lnSpc>
                <a:spcPct val="90000"/>
              </a:lnSpc>
              <a:spcBef>
                <a:spcPts val="1750"/>
              </a:spcBef>
              <a:buClr>
                <a:srgbClr val="00264C"/>
              </a:buClr>
              <a:buSzPct val="85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You have to redirect stderr for all processes if necessary</a:t>
            </a:r>
          </a:p>
          <a:p>
            <a:pPr marL="339725" indent="-339725">
              <a:lnSpc>
                <a:spcPct val="90000"/>
              </a:lnSpc>
              <a:spcBef>
                <a:spcPts val="1750"/>
              </a:spcBef>
              <a:buClr>
                <a:srgbClr val="00264C"/>
              </a:buClr>
              <a:buSzPct val="85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You will need to handle the “append” case</a:t>
            </a:r>
          </a:p>
        </p:txBody>
      </p:sp>
    </p:spTree>
    <p:extLst>
      <p:ext uri="{BB962C8B-B14F-4D97-AF65-F5344CB8AC3E}">
        <p14:creationId xmlns:p14="http://schemas.microsoft.com/office/powerpoint/2010/main" val="760656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Implementing Wildcards in Shell</a:t>
            </a:r>
          </a:p>
        </p:txBody>
      </p:sp>
      <p:sp>
        <p:nvSpPr>
          <p:cNvPr id="43520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I suggest to implement first the simple case where you expand wildcards in the current directory.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In shell.y, where arguments are inserted in the table do the expansion.</a:t>
            </a:r>
          </a:p>
        </p:txBody>
      </p:sp>
    </p:spTree>
    <p:extLst>
      <p:ext uri="{BB962C8B-B14F-4D97-AF65-F5344CB8AC3E}">
        <p14:creationId xmlns:p14="http://schemas.microsoft.com/office/powerpoint/2010/main" val="3259789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Implementing Wildcards in Shell</a:t>
            </a:r>
          </a:p>
        </p:txBody>
      </p:sp>
      <p:sp>
        <p:nvSpPr>
          <p:cNvPr id="43725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Before</a:t>
            </a:r>
          </a:p>
          <a:p>
            <a:pPr marL="339725" indent="-339725"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argument: WORD { </a:t>
            </a:r>
          </a:p>
          <a:p>
            <a:pPr marL="339725" indent="-339725"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	Command::_currentSimpleCommand-&gt;insertArgument($1);</a:t>
            </a:r>
          </a:p>
          <a:p>
            <a:pPr marL="339725" indent="-339725"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} ;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After </a:t>
            </a:r>
          </a:p>
          <a:p>
            <a:pPr marL="339725" indent="-339725"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argument: WORD { </a:t>
            </a:r>
          </a:p>
          <a:p>
            <a:pPr marL="339725" indent="-339725"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	expandWildcardsIfNecessary($1);</a:t>
            </a:r>
          </a:p>
          <a:p>
            <a:pPr marL="339725" indent="-339725"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} ;</a:t>
            </a:r>
          </a:p>
          <a:p>
            <a:pPr marL="339725" indent="-339725"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7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Implementing Wildcards in Shell</a:t>
            </a:r>
          </a:p>
        </p:txBody>
      </p:sp>
      <p:sp>
        <p:nvSpPr>
          <p:cNvPr id="43929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8077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void expandWildcardsIfNecessary(char * arg) 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{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// Return if arg does not contain ‘*’ or ‘?’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if (arg has neither ‘*’ nor ‘?’ (use strchr) ) {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Command::_currentSimpleCommand-&gt;insertArgument(arg);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return;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2922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Implementing Wildcards in Shell</a:t>
            </a:r>
          </a:p>
        </p:txBody>
      </p:sp>
      <p:sp>
        <p:nvSpPr>
          <p:cNvPr id="441347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001000" cy="5703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1. Convert wildcard to regular expression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Convert “*” -&gt; “.*”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        “?” -&gt; “.”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        “.” -&gt; “\.”  and others you need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Also add ^ at the beginning and $ at the end to match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the beginning ant the end of the word.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Allocate enough space for regular expression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char * reg = (char*)malloc(2*strlen(arg)+10);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char * a = arg;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char * r = reg;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*r = ‘^’; r++; // match beginning of line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while (*a)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if (*a == ‘*’) { *r=‘.’; r++; *r=‘*’; r++; }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else if (*a == ‘?’) { *r=‘.’ r++;}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else if (*a == ‘.’) { *r=‘\\’; r++; *r=‘.’; r++;}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else { *r=*a; r++;}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a++;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*r=‘$’; r++; *r=0;// match end of line and add null char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b="1">
              <a:solidFill>
                <a:srgbClr val="00264C"/>
              </a:solidFill>
              <a:latin typeface="Courier New" pitchFamily="49" charset="0"/>
            </a:endParaRP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56327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Implementing Wildcards in Shell</a:t>
            </a:r>
          </a:p>
        </p:txBody>
      </p:sp>
      <p:sp>
        <p:nvSpPr>
          <p:cNvPr id="44339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5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2. compile regular expression. See lab3-src/regular.cc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char * expbuf = regcomp( reg, … );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(expbuf==NULL)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perror(“compile”);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return;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3. List directory and add as arguments the entries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that match the regular expression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DIR * dir = opendir(“.”);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(dir == NULL)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perror(“opendir”);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return;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b="1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26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Project</a:t>
            </a:r>
          </a:p>
        </p:txBody>
      </p:sp>
      <p:sp>
        <p:nvSpPr>
          <p:cNvPr id="33689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Part 1: Shell Parser. 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Read Command Line and print Command Table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Part 2: Executer: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Create Processes and communicate them with pipes. Also do in/out/err redirection.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Part 3: Other </a:t>
            </a:r>
            <a:r>
              <a:rPr lang="en-US" sz="3200" dirty="0" smtClean="0">
                <a:solidFill>
                  <a:srgbClr val="00264C"/>
                </a:solidFill>
              </a:rPr>
              <a:t>Subsystems</a:t>
            </a:r>
            <a:r>
              <a:rPr lang="en-US" sz="3200" dirty="0">
                <a:solidFill>
                  <a:srgbClr val="00264C"/>
                </a:solidFill>
              </a:rPr>
              <a:t>: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Wildcard, </a:t>
            </a:r>
            <a:r>
              <a:rPr lang="en-US" sz="2800" dirty="0" err="1">
                <a:solidFill>
                  <a:srgbClr val="00264C"/>
                </a:solidFill>
              </a:rPr>
              <a:t>Envars</a:t>
            </a:r>
            <a:r>
              <a:rPr lang="en-US" sz="2800" dirty="0">
                <a:solidFill>
                  <a:srgbClr val="00264C"/>
                </a:solidFill>
              </a:rPr>
              <a:t>, Subshells</a:t>
            </a:r>
          </a:p>
        </p:txBody>
      </p:sp>
    </p:spTree>
    <p:extLst>
      <p:ext uri="{BB962C8B-B14F-4D97-AF65-F5344CB8AC3E}">
        <p14:creationId xmlns:p14="http://schemas.microsoft.com/office/powerpoint/2010/main" val="360200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Implementing Wildcards in Shell</a:t>
            </a:r>
          </a:p>
        </p:txBody>
      </p:sp>
      <p:sp>
        <p:nvSpPr>
          <p:cNvPr id="44544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struct dirent * ent; 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while ( (ent = readdir(dir))!= NULL) {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// Check if name matches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if (regexec(ent-&gt;d_name, re ) ==0 ) {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  // Add argument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  Command::_currentSimpleCommand-&gt;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			insertArgument(strdup(ent-&gt;d_name));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}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closedir(dir);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}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Note: This code is not complete and contains errors. The purpose of this code is only to guide your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173742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Sorting Directory Entries</a:t>
            </a:r>
          </a:p>
        </p:txBody>
      </p:sp>
      <p:sp>
        <p:nvSpPr>
          <p:cNvPr id="44749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Shells like /bin/sh sort the entries matched by a wildcard.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For example “echo *” will list all the entries in the current directory sorted.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You will have to modify the wildcard matching as follows: </a:t>
            </a:r>
          </a:p>
        </p:txBody>
      </p:sp>
    </p:spTree>
    <p:extLst>
      <p:ext uri="{BB962C8B-B14F-4D97-AF65-F5344CB8AC3E}">
        <p14:creationId xmlns:p14="http://schemas.microsoft.com/office/powerpoint/2010/main" val="752103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Sorting Directory Entries</a:t>
            </a:r>
          </a:p>
        </p:txBody>
      </p:sp>
      <p:sp>
        <p:nvSpPr>
          <p:cNvPr id="449539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8534400" cy="519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struct dirent * ent;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int maxEntries = 20;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int nEntries = 0;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char ** array = (char**) malloc(maxEntries*sizeof(char*));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while ( (ent = readdir(dir))!= NULL) {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// Check if name matches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if (advance(ent-&gt;d_name, expbuf) ) {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  if (nEntries == maxEntries) {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    maxEntries *=2; 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    array = realloc(array, maxEntries*sizeof(char*));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    assert(array!=NULL);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  }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  array[nEntries]= strdup(ent-&gt;d_name);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		nEntries++;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}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18192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Sorting Directory Entries</a:t>
            </a:r>
          </a:p>
        </p:txBody>
      </p:sp>
      <p:sp>
        <p:nvSpPr>
          <p:cNvPr id="45158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   </a:t>
            </a: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closedir(dir);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sortArrayStrings(array, nEntries);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// Add arguments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for (int i = 0; i &lt; nEntries; i++) { 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  Command::_currentSimpleCommand-&gt;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			insertArgument(array[i]));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</a:rPr>
              <a:t>     }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</a:rPr>
              <a:t>    free(array);</a:t>
            </a:r>
          </a:p>
        </p:txBody>
      </p:sp>
    </p:spTree>
    <p:extLst>
      <p:ext uri="{BB962C8B-B14F-4D97-AF65-F5344CB8AC3E}">
        <p14:creationId xmlns:p14="http://schemas.microsoft.com/office/powerpoint/2010/main" val="25420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Wildcards and Hidden Files</a:t>
            </a:r>
          </a:p>
        </p:txBody>
      </p:sp>
      <p:sp>
        <p:nvSpPr>
          <p:cNvPr id="45363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In UNIX invisible files start with “.” like .login, .bashrc etc.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In these files that start with “.”, the “.” should not be matched with a wildcard.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For example “echo *” will not display “.” and “..”.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To do this, you will add a filename that starts with “.” only if the wildcard has a “.” at the beginning.</a:t>
            </a:r>
          </a:p>
          <a:p>
            <a:pPr marL="339725" indent="-339725"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1287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Wildcards and Hidden Files</a:t>
            </a:r>
          </a:p>
        </p:txBody>
      </p:sp>
      <p:sp>
        <p:nvSpPr>
          <p:cNvPr id="45568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if (advance (…) ) {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if (ent-&gt;d_name[0] == ‘.’) {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if (arg[0] == ‘.’) 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  add filename to arguments;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}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else {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add ent-&gt;d_name to arguments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769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Subdirectory Wildcards</a:t>
            </a:r>
          </a:p>
        </p:txBody>
      </p:sp>
      <p:sp>
        <p:nvSpPr>
          <p:cNvPr id="45773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Wildcards also match directories inside a path:</a:t>
            </a: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	 Eg. echo /p*/*a/b*/aa*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To match subdirectories you need to match component by component</a:t>
            </a:r>
          </a:p>
        </p:txBody>
      </p:sp>
    </p:spTree>
    <p:extLst>
      <p:ext uri="{BB962C8B-B14F-4D97-AF65-F5344CB8AC3E}">
        <p14:creationId xmlns:p14="http://schemas.microsoft.com/office/powerpoint/2010/main" val="2678447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Subdirectory Wildcards</a:t>
            </a:r>
          </a:p>
        </p:txBody>
      </p:sp>
      <p:sp>
        <p:nvSpPr>
          <p:cNvPr id="459779" name="Text Box 2"/>
          <p:cNvSpPr txBox="1">
            <a:spLocks noChangeArrowheads="1"/>
          </p:cNvSpPr>
          <p:nvPr/>
        </p:nvSpPr>
        <p:spPr bwMode="auto">
          <a:xfrm>
            <a:off x="0" y="3505200"/>
            <a:ext cx="1981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/u*/l*/a*</a:t>
            </a:r>
          </a:p>
        </p:txBody>
      </p:sp>
      <p:sp>
        <p:nvSpPr>
          <p:cNvPr id="459780" name="Text Box 3"/>
          <p:cNvSpPr txBox="1">
            <a:spLocks noChangeArrowheads="1"/>
          </p:cNvSpPr>
          <p:nvPr/>
        </p:nvSpPr>
        <p:spPr bwMode="auto">
          <a:xfrm>
            <a:off x="1524000" y="2286000"/>
            <a:ext cx="1752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/usr/l*/a*</a:t>
            </a:r>
          </a:p>
        </p:txBody>
      </p:sp>
      <p:sp>
        <p:nvSpPr>
          <p:cNvPr id="459781" name="Text Box 4"/>
          <p:cNvSpPr txBox="1">
            <a:spLocks noChangeArrowheads="1"/>
          </p:cNvSpPr>
          <p:nvPr/>
        </p:nvSpPr>
        <p:spPr bwMode="auto">
          <a:xfrm>
            <a:off x="1600200" y="3657600"/>
            <a:ext cx="1600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/u/l*/a*</a:t>
            </a:r>
          </a:p>
        </p:txBody>
      </p:sp>
      <p:sp>
        <p:nvSpPr>
          <p:cNvPr id="459782" name="Text Box 5"/>
          <p:cNvSpPr txBox="1">
            <a:spLocks noChangeArrowheads="1"/>
          </p:cNvSpPr>
          <p:nvPr/>
        </p:nvSpPr>
        <p:spPr bwMode="auto">
          <a:xfrm>
            <a:off x="1524000" y="5410200"/>
            <a:ext cx="1981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/unix/l*/a*</a:t>
            </a:r>
          </a:p>
        </p:txBody>
      </p:sp>
      <p:sp>
        <p:nvSpPr>
          <p:cNvPr id="459783" name="Text Box 6"/>
          <p:cNvSpPr txBox="1">
            <a:spLocks noChangeArrowheads="1"/>
          </p:cNvSpPr>
          <p:nvPr/>
        </p:nvSpPr>
        <p:spPr bwMode="auto">
          <a:xfrm>
            <a:off x="3581400" y="1981200"/>
            <a:ext cx="1752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/usr/lib/a*</a:t>
            </a:r>
          </a:p>
        </p:txBody>
      </p:sp>
      <p:sp>
        <p:nvSpPr>
          <p:cNvPr id="459784" name="Text Box 7"/>
          <p:cNvSpPr txBox="1">
            <a:spLocks noChangeArrowheads="1"/>
          </p:cNvSpPr>
          <p:nvPr/>
        </p:nvSpPr>
        <p:spPr bwMode="auto">
          <a:xfrm>
            <a:off x="3581400" y="2590800"/>
            <a:ext cx="2209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/usr/local/a*</a:t>
            </a:r>
          </a:p>
        </p:txBody>
      </p:sp>
      <p:sp>
        <p:nvSpPr>
          <p:cNvPr id="459785" name="Text Box 8"/>
          <p:cNvSpPr txBox="1">
            <a:spLocks noChangeArrowheads="1"/>
          </p:cNvSpPr>
          <p:nvPr/>
        </p:nvSpPr>
        <p:spPr bwMode="auto">
          <a:xfrm>
            <a:off x="3581400" y="3429000"/>
            <a:ext cx="1600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/u/loc/a*</a:t>
            </a:r>
          </a:p>
        </p:txBody>
      </p:sp>
      <p:sp>
        <p:nvSpPr>
          <p:cNvPr id="459786" name="Text Box 9"/>
          <p:cNvSpPr txBox="1">
            <a:spLocks noChangeArrowheads="1"/>
          </p:cNvSpPr>
          <p:nvPr/>
        </p:nvSpPr>
        <p:spPr bwMode="auto">
          <a:xfrm>
            <a:off x="3581400" y="4114800"/>
            <a:ext cx="1600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/u/lll/a*</a:t>
            </a:r>
          </a:p>
        </p:txBody>
      </p:sp>
      <p:sp>
        <p:nvSpPr>
          <p:cNvPr id="459787" name="Text Box 10"/>
          <p:cNvSpPr txBox="1">
            <a:spLocks noChangeArrowheads="1"/>
          </p:cNvSpPr>
          <p:nvPr/>
        </p:nvSpPr>
        <p:spPr bwMode="auto">
          <a:xfrm>
            <a:off x="3581400" y="5867400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/unix/lll/a*</a:t>
            </a:r>
          </a:p>
        </p:txBody>
      </p:sp>
      <p:sp>
        <p:nvSpPr>
          <p:cNvPr id="459788" name="Text Box 11"/>
          <p:cNvSpPr txBox="1">
            <a:spLocks noChangeArrowheads="1"/>
          </p:cNvSpPr>
          <p:nvPr/>
        </p:nvSpPr>
        <p:spPr bwMode="auto">
          <a:xfrm>
            <a:off x="5943600" y="1676400"/>
            <a:ext cx="1752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/usr/lib/aa</a:t>
            </a:r>
          </a:p>
        </p:txBody>
      </p:sp>
      <p:sp>
        <p:nvSpPr>
          <p:cNvPr id="459789" name="Text Box 12"/>
          <p:cNvSpPr txBox="1">
            <a:spLocks noChangeArrowheads="1"/>
          </p:cNvSpPr>
          <p:nvPr/>
        </p:nvSpPr>
        <p:spPr bwMode="auto">
          <a:xfrm>
            <a:off x="5943600" y="2057400"/>
            <a:ext cx="2057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/usr/lib/abb</a:t>
            </a:r>
          </a:p>
        </p:txBody>
      </p:sp>
      <p:sp>
        <p:nvSpPr>
          <p:cNvPr id="459790" name="Text Box 13"/>
          <p:cNvSpPr txBox="1">
            <a:spLocks noChangeArrowheads="1"/>
          </p:cNvSpPr>
          <p:nvPr/>
        </p:nvSpPr>
        <p:spPr bwMode="auto">
          <a:xfrm>
            <a:off x="5943600" y="2819400"/>
            <a:ext cx="2209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/usr/local/a12</a:t>
            </a:r>
          </a:p>
        </p:txBody>
      </p:sp>
      <p:sp>
        <p:nvSpPr>
          <p:cNvPr id="459791" name="Text Box 14"/>
          <p:cNvSpPr txBox="1">
            <a:spLocks noChangeArrowheads="1"/>
          </p:cNvSpPr>
          <p:nvPr/>
        </p:nvSpPr>
        <p:spPr bwMode="auto">
          <a:xfrm>
            <a:off x="6019800" y="3581400"/>
            <a:ext cx="2209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/u/loc/ar</a:t>
            </a:r>
          </a:p>
        </p:txBody>
      </p:sp>
      <p:sp>
        <p:nvSpPr>
          <p:cNvPr id="459792" name="Text Box 15"/>
          <p:cNvSpPr txBox="1">
            <a:spLocks noChangeArrowheads="1"/>
          </p:cNvSpPr>
          <p:nvPr/>
        </p:nvSpPr>
        <p:spPr bwMode="auto">
          <a:xfrm>
            <a:off x="6019800" y="6172200"/>
            <a:ext cx="1981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/unix/lll/ap3</a:t>
            </a:r>
          </a:p>
        </p:txBody>
      </p:sp>
      <p:sp>
        <p:nvSpPr>
          <p:cNvPr id="459793" name="Text Box 16"/>
          <p:cNvSpPr txBox="1">
            <a:spLocks noChangeArrowheads="1"/>
          </p:cNvSpPr>
          <p:nvPr/>
        </p:nvSpPr>
        <p:spPr bwMode="auto">
          <a:xfrm>
            <a:off x="6019800" y="4495800"/>
            <a:ext cx="1600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/u/lll/atp</a:t>
            </a:r>
          </a:p>
        </p:txBody>
      </p:sp>
      <p:sp>
        <p:nvSpPr>
          <p:cNvPr id="459794" name="Text Box 17"/>
          <p:cNvSpPr txBox="1">
            <a:spLocks noChangeArrowheads="1"/>
          </p:cNvSpPr>
          <p:nvPr/>
        </p:nvSpPr>
        <p:spPr bwMode="auto">
          <a:xfrm>
            <a:off x="3581400" y="5181600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/unix/l34/a*</a:t>
            </a:r>
          </a:p>
        </p:txBody>
      </p:sp>
      <p:sp>
        <p:nvSpPr>
          <p:cNvPr id="459795" name="Text Box 18"/>
          <p:cNvSpPr txBox="1">
            <a:spLocks noChangeArrowheads="1"/>
          </p:cNvSpPr>
          <p:nvPr/>
        </p:nvSpPr>
        <p:spPr bwMode="auto">
          <a:xfrm>
            <a:off x="6019800" y="5791200"/>
            <a:ext cx="1981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/unix/lll/ab</a:t>
            </a:r>
          </a:p>
        </p:txBody>
      </p:sp>
      <p:sp>
        <p:nvSpPr>
          <p:cNvPr id="459796" name="Text Box 19"/>
          <p:cNvSpPr txBox="1">
            <a:spLocks noChangeArrowheads="1"/>
          </p:cNvSpPr>
          <p:nvPr/>
        </p:nvSpPr>
        <p:spPr bwMode="auto">
          <a:xfrm>
            <a:off x="6019800" y="5334000"/>
            <a:ext cx="1981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/unix/l34/a45</a:t>
            </a:r>
          </a:p>
        </p:txBody>
      </p:sp>
      <p:sp>
        <p:nvSpPr>
          <p:cNvPr id="459797" name="Text Box 20"/>
          <p:cNvSpPr txBox="1">
            <a:spLocks noChangeArrowheads="1"/>
          </p:cNvSpPr>
          <p:nvPr/>
        </p:nvSpPr>
        <p:spPr bwMode="auto">
          <a:xfrm>
            <a:off x="6019800" y="4953000"/>
            <a:ext cx="2286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/unix/l34/abcd</a:t>
            </a:r>
          </a:p>
        </p:txBody>
      </p:sp>
      <p:sp>
        <p:nvSpPr>
          <p:cNvPr id="459798" name="Text Box 21"/>
          <p:cNvSpPr txBox="1">
            <a:spLocks noChangeArrowheads="1"/>
          </p:cNvSpPr>
          <p:nvPr/>
        </p:nvSpPr>
        <p:spPr bwMode="auto">
          <a:xfrm>
            <a:off x="6019800" y="4038600"/>
            <a:ext cx="1981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/u/lll/apple</a:t>
            </a:r>
          </a:p>
        </p:txBody>
      </p:sp>
      <p:sp>
        <p:nvSpPr>
          <p:cNvPr id="459799" name="Text Box 22"/>
          <p:cNvSpPr txBox="1">
            <a:spLocks noChangeArrowheads="1"/>
          </p:cNvSpPr>
          <p:nvPr/>
        </p:nvSpPr>
        <p:spPr bwMode="auto">
          <a:xfrm>
            <a:off x="6019800" y="3276600"/>
            <a:ext cx="2209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/u/loc/aq</a:t>
            </a:r>
          </a:p>
        </p:txBody>
      </p:sp>
      <p:sp>
        <p:nvSpPr>
          <p:cNvPr id="459800" name="Text Box 23"/>
          <p:cNvSpPr txBox="1">
            <a:spLocks noChangeArrowheads="1"/>
          </p:cNvSpPr>
          <p:nvPr/>
        </p:nvSpPr>
        <p:spPr bwMode="auto">
          <a:xfrm>
            <a:off x="5943600" y="2438400"/>
            <a:ext cx="2209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/usr/local/axz</a:t>
            </a:r>
          </a:p>
        </p:txBody>
      </p:sp>
      <p:sp>
        <p:nvSpPr>
          <p:cNvPr id="459801" name="Line 24"/>
          <p:cNvSpPr>
            <a:spLocks noChangeShapeType="1"/>
          </p:cNvSpPr>
          <p:nvPr/>
        </p:nvSpPr>
        <p:spPr bwMode="auto">
          <a:xfrm flipV="1">
            <a:off x="1066800" y="2587625"/>
            <a:ext cx="457200" cy="9207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2" name="Line 25"/>
          <p:cNvSpPr>
            <a:spLocks noChangeShapeType="1"/>
          </p:cNvSpPr>
          <p:nvPr/>
        </p:nvSpPr>
        <p:spPr bwMode="auto">
          <a:xfrm>
            <a:off x="1295400" y="3733800"/>
            <a:ext cx="304800" cy="762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3" name="Line 26"/>
          <p:cNvSpPr>
            <a:spLocks noChangeShapeType="1"/>
          </p:cNvSpPr>
          <p:nvPr/>
        </p:nvSpPr>
        <p:spPr bwMode="auto">
          <a:xfrm>
            <a:off x="1066800" y="3886200"/>
            <a:ext cx="533400" cy="16002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4" name="Line 27"/>
          <p:cNvSpPr>
            <a:spLocks noChangeShapeType="1"/>
          </p:cNvSpPr>
          <p:nvPr/>
        </p:nvSpPr>
        <p:spPr bwMode="auto">
          <a:xfrm flipV="1">
            <a:off x="3124200" y="2206625"/>
            <a:ext cx="457200" cy="3111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5" name="Line 28"/>
          <p:cNvSpPr>
            <a:spLocks noChangeShapeType="1"/>
          </p:cNvSpPr>
          <p:nvPr/>
        </p:nvSpPr>
        <p:spPr bwMode="auto">
          <a:xfrm>
            <a:off x="3124200" y="2514600"/>
            <a:ext cx="457200" cy="2286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6" name="Line 29"/>
          <p:cNvSpPr>
            <a:spLocks noChangeShapeType="1"/>
          </p:cNvSpPr>
          <p:nvPr/>
        </p:nvSpPr>
        <p:spPr bwMode="auto">
          <a:xfrm flipV="1">
            <a:off x="2895600" y="3578225"/>
            <a:ext cx="685800" cy="2349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7" name="Line 30"/>
          <p:cNvSpPr>
            <a:spLocks noChangeShapeType="1"/>
          </p:cNvSpPr>
          <p:nvPr/>
        </p:nvSpPr>
        <p:spPr bwMode="auto">
          <a:xfrm>
            <a:off x="2895600" y="3810000"/>
            <a:ext cx="685800" cy="4572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8" name="Line 31"/>
          <p:cNvSpPr>
            <a:spLocks noChangeShapeType="1"/>
          </p:cNvSpPr>
          <p:nvPr/>
        </p:nvSpPr>
        <p:spPr bwMode="auto">
          <a:xfrm flipV="1">
            <a:off x="3124200" y="5407025"/>
            <a:ext cx="533400" cy="2349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9" name="Line 32"/>
          <p:cNvSpPr>
            <a:spLocks noChangeShapeType="1"/>
          </p:cNvSpPr>
          <p:nvPr/>
        </p:nvSpPr>
        <p:spPr bwMode="auto">
          <a:xfrm>
            <a:off x="3124200" y="5638800"/>
            <a:ext cx="533400" cy="3810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0" name="Line 33"/>
          <p:cNvSpPr>
            <a:spLocks noChangeShapeType="1"/>
          </p:cNvSpPr>
          <p:nvPr/>
        </p:nvSpPr>
        <p:spPr bwMode="auto">
          <a:xfrm flipV="1">
            <a:off x="5257800" y="1901825"/>
            <a:ext cx="685800" cy="3111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1" name="Line 34"/>
          <p:cNvSpPr>
            <a:spLocks noChangeShapeType="1"/>
          </p:cNvSpPr>
          <p:nvPr/>
        </p:nvSpPr>
        <p:spPr bwMode="auto">
          <a:xfrm>
            <a:off x="5257800" y="2209800"/>
            <a:ext cx="685800" cy="1588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2" name="Line 35"/>
          <p:cNvSpPr>
            <a:spLocks noChangeShapeType="1"/>
          </p:cNvSpPr>
          <p:nvPr/>
        </p:nvSpPr>
        <p:spPr bwMode="auto">
          <a:xfrm flipV="1">
            <a:off x="5486400" y="2587625"/>
            <a:ext cx="533400" cy="1587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3" name="Line 36"/>
          <p:cNvSpPr>
            <a:spLocks noChangeShapeType="1"/>
          </p:cNvSpPr>
          <p:nvPr/>
        </p:nvSpPr>
        <p:spPr bwMode="auto">
          <a:xfrm>
            <a:off x="5486400" y="2743200"/>
            <a:ext cx="457200" cy="2286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4" name="Line 37"/>
          <p:cNvSpPr>
            <a:spLocks noChangeShapeType="1"/>
          </p:cNvSpPr>
          <p:nvPr/>
        </p:nvSpPr>
        <p:spPr bwMode="auto">
          <a:xfrm flipV="1">
            <a:off x="4953000" y="3502025"/>
            <a:ext cx="1143000" cy="1587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5" name="Line 38"/>
          <p:cNvSpPr>
            <a:spLocks noChangeShapeType="1"/>
          </p:cNvSpPr>
          <p:nvPr/>
        </p:nvSpPr>
        <p:spPr bwMode="auto">
          <a:xfrm>
            <a:off x="5029200" y="3657600"/>
            <a:ext cx="1066800" cy="762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6" name="Line 39"/>
          <p:cNvSpPr>
            <a:spLocks noChangeShapeType="1"/>
          </p:cNvSpPr>
          <p:nvPr/>
        </p:nvSpPr>
        <p:spPr bwMode="auto">
          <a:xfrm flipV="1">
            <a:off x="4953000" y="4264025"/>
            <a:ext cx="1066800" cy="825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7" name="Line 40"/>
          <p:cNvSpPr>
            <a:spLocks noChangeShapeType="1"/>
          </p:cNvSpPr>
          <p:nvPr/>
        </p:nvSpPr>
        <p:spPr bwMode="auto">
          <a:xfrm>
            <a:off x="4953000" y="4343400"/>
            <a:ext cx="1066800" cy="3048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8" name="Line 41"/>
          <p:cNvSpPr>
            <a:spLocks noChangeShapeType="1"/>
          </p:cNvSpPr>
          <p:nvPr/>
        </p:nvSpPr>
        <p:spPr bwMode="auto">
          <a:xfrm flipV="1">
            <a:off x="5334000" y="5178425"/>
            <a:ext cx="762000" cy="2349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19" name="Line 42"/>
          <p:cNvSpPr>
            <a:spLocks noChangeShapeType="1"/>
          </p:cNvSpPr>
          <p:nvPr/>
        </p:nvSpPr>
        <p:spPr bwMode="auto">
          <a:xfrm>
            <a:off x="5334000" y="5410200"/>
            <a:ext cx="762000" cy="1524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20" name="Line 43"/>
          <p:cNvSpPr>
            <a:spLocks noChangeShapeType="1"/>
          </p:cNvSpPr>
          <p:nvPr/>
        </p:nvSpPr>
        <p:spPr bwMode="auto">
          <a:xfrm flipV="1">
            <a:off x="5334000" y="6016625"/>
            <a:ext cx="762000" cy="825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21" name="Line 44"/>
          <p:cNvSpPr>
            <a:spLocks noChangeShapeType="1"/>
          </p:cNvSpPr>
          <p:nvPr/>
        </p:nvSpPr>
        <p:spPr bwMode="auto">
          <a:xfrm>
            <a:off x="5334000" y="6096000"/>
            <a:ext cx="762000" cy="2286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3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Subdirectory Wildcards</a:t>
            </a:r>
          </a:p>
        </p:txBody>
      </p:sp>
      <p:sp>
        <p:nvSpPr>
          <p:cNvPr id="46182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264C"/>
              </a:buClr>
              <a:buSzPct val="113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Strategy: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Write a function </a:t>
            </a:r>
          </a:p>
          <a:p>
            <a:pPr lvl="2" indent="-225425">
              <a:lnSpc>
                <a:spcPct val="90000"/>
              </a:lnSpc>
              <a:spcBef>
                <a:spcPts val="4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i="1">
                <a:solidFill>
                  <a:srgbClr val="00264C"/>
                </a:solidFill>
                <a:latin typeface="Courier New" pitchFamily="49" charset="0"/>
              </a:rPr>
              <a:t>expandWildcard(prefix, suffix)</a:t>
            </a:r>
            <a:r>
              <a:rPr lang="en-US" sz="1800">
                <a:solidFill>
                  <a:srgbClr val="00264C"/>
                </a:solidFill>
              </a:rPr>
              <a:t> where</a:t>
            </a:r>
          </a:p>
          <a:p>
            <a:pPr lvl="2" indent="-225425">
              <a:lnSpc>
                <a:spcPct val="90000"/>
              </a:lnSpc>
              <a:spcBef>
                <a:spcPts val="45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prefix</a:t>
            </a:r>
            <a:r>
              <a:rPr lang="en-US" sz="1800">
                <a:solidFill>
                  <a:srgbClr val="00264C"/>
                </a:solidFill>
              </a:rPr>
              <a:t>- The path that has been expanded already. It should not have wildcards.</a:t>
            </a:r>
          </a:p>
          <a:p>
            <a:pPr lvl="2" indent="-225425">
              <a:lnSpc>
                <a:spcPct val="90000"/>
              </a:lnSpc>
              <a:spcBef>
                <a:spcPts val="45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suffix</a:t>
            </a:r>
            <a:r>
              <a:rPr lang="en-US" sz="1800">
                <a:solidFill>
                  <a:srgbClr val="00264C"/>
                </a:solidFill>
              </a:rPr>
              <a:t> – The remaining part of the path that has not been expanded yet. It may have wildcards.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>
              <a:solidFill>
                <a:srgbClr val="00264C"/>
              </a:solidFill>
            </a:endParaRP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>
              <a:solidFill>
                <a:srgbClr val="00264C"/>
              </a:solidFill>
            </a:endParaRP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>
              <a:solidFill>
                <a:srgbClr val="00264C"/>
              </a:solidFill>
            </a:endParaRP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The prefix will be inserted as argument when the suffix is empty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i="1">
                <a:solidFill>
                  <a:srgbClr val="00264C"/>
                </a:solidFill>
                <a:latin typeface="Courier New" pitchFamily="49" charset="0"/>
              </a:rPr>
              <a:t>expandWildcard(prefix, suffix) </a:t>
            </a:r>
            <a:r>
              <a:rPr lang="en-US" sz="2000">
                <a:solidFill>
                  <a:srgbClr val="00264C"/>
                </a:solidFill>
              </a:rPr>
              <a:t>is initially invoked with an empty prefix and the wildcard in suffix.</a:t>
            </a:r>
          </a:p>
        </p:txBody>
      </p:sp>
      <p:sp>
        <p:nvSpPr>
          <p:cNvPr id="461828" name="AutoShape 3"/>
          <p:cNvSpPr>
            <a:spLocks/>
          </p:cNvSpPr>
          <p:nvPr/>
        </p:nvSpPr>
        <p:spPr bwMode="auto">
          <a:xfrm rot="5400000">
            <a:off x="3508375" y="4270375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6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61829" name="AutoShape 4"/>
          <p:cNvSpPr>
            <a:spLocks/>
          </p:cNvSpPr>
          <p:nvPr/>
        </p:nvSpPr>
        <p:spPr bwMode="auto">
          <a:xfrm rot="5400000">
            <a:off x="4460875" y="4079875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556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61830" name="Text Box 5"/>
          <p:cNvSpPr txBox="1">
            <a:spLocks noChangeArrowheads="1"/>
          </p:cNvSpPr>
          <p:nvPr/>
        </p:nvSpPr>
        <p:spPr bwMode="auto">
          <a:xfrm>
            <a:off x="3124200" y="4648200"/>
            <a:ext cx="7620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0903"/>
                </a:solidFill>
              </a:rPr>
              <a:t>preffix</a:t>
            </a:r>
          </a:p>
        </p:txBody>
      </p:sp>
      <p:sp>
        <p:nvSpPr>
          <p:cNvPr id="461831" name="Text Box 6"/>
          <p:cNvSpPr txBox="1">
            <a:spLocks noChangeArrowheads="1"/>
          </p:cNvSpPr>
          <p:nvPr/>
        </p:nvSpPr>
        <p:spPr bwMode="auto">
          <a:xfrm>
            <a:off x="4267200" y="4648200"/>
            <a:ext cx="7620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0903"/>
                </a:solidFill>
              </a:rPr>
              <a:t>suffix</a:t>
            </a:r>
          </a:p>
        </p:txBody>
      </p:sp>
      <p:sp>
        <p:nvSpPr>
          <p:cNvPr id="461832" name="Text Box 7"/>
          <p:cNvSpPr txBox="1">
            <a:spLocks noChangeArrowheads="1"/>
          </p:cNvSpPr>
          <p:nvPr/>
        </p:nvSpPr>
        <p:spPr bwMode="auto">
          <a:xfrm>
            <a:off x="3124200" y="4114800"/>
            <a:ext cx="2209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/usr/l*/a*</a:t>
            </a:r>
          </a:p>
        </p:txBody>
      </p:sp>
    </p:spTree>
    <p:extLst>
      <p:ext uri="{BB962C8B-B14F-4D97-AF65-F5344CB8AC3E}">
        <p14:creationId xmlns:p14="http://schemas.microsoft.com/office/powerpoint/2010/main" val="2491695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Subdirectory Wildcards</a:t>
            </a:r>
          </a:p>
        </p:txBody>
      </p:sp>
      <p:sp>
        <p:nvSpPr>
          <p:cNvPr id="463875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848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#define MAXFILENAME 1024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void expandWildcard(char * prefix, char *suffix) {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(suffix[0]== 0) {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		// suffix is empty. Put prefix in argument.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	    …-&gt;insertArgument(strdup(prefix));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 return;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Obtain the next component in the suffix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Also advance suffix.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char * s = strchr(suffix, ‘/’);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char component[MAXFILENAME];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(s!=NULL){ // Copy up to the first “/”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strncpy(component,suffix, s-suffix);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suffix = s + 1;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else { // Last part of path. Copy whole thing.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strcpy(component, suffix);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suffix = suffix + strlen(suffix);</a:t>
            </a:r>
          </a:p>
          <a:p>
            <a:pPr marL="342900" indent="-339725">
              <a:lnSpc>
                <a:spcPct val="8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91670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Lex and Yacc</a:t>
            </a:r>
          </a:p>
        </p:txBody>
      </p:sp>
      <p:sp>
        <p:nvSpPr>
          <p:cNvPr id="33894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5140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 parser is divided into a </a:t>
            </a:r>
            <a:r>
              <a:rPr lang="en-US" sz="2800" b="1" i="1">
                <a:solidFill>
                  <a:srgbClr val="00264C"/>
                </a:solidFill>
              </a:rPr>
              <a:t>lexical analyzer</a:t>
            </a:r>
            <a:r>
              <a:rPr lang="en-US" sz="2800">
                <a:solidFill>
                  <a:srgbClr val="00264C"/>
                </a:solidFill>
              </a:rPr>
              <a:t> that separates the input into tokens and a </a:t>
            </a:r>
            <a:r>
              <a:rPr lang="en-US" sz="2800" b="1" i="1">
                <a:solidFill>
                  <a:srgbClr val="00264C"/>
                </a:solidFill>
              </a:rPr>
              <a:t>parser</a:t>
            </a:r>
            <a:r>
              <a:rPr lang="en-US" sz="2800">
                <a:solidFill>
                  <a:srgbClr val="00264C"/>
                </a:solidFill>
              </a:rPr>
              <a:t> that parses the tokens according to a grammar.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tokens are described in a file </a:t>
            </a:r>
            <a:r>
              <a:rPr lang="en-US" sz="2800" b="1" i="1">
                <a:solidFill>
                  <a:srgbClr val="00264C"/>
                </a:solidFill>
              </a:rPr>
              <a:t>shell.l</a:t>
            </a:r>
            <a:r>
              <a:rPr lang="en-US" sz="2800">
                <a:solidFill>
                  <a:srgbClr val="00264C"/>
                </a:solidFill>
              </a:rPr>
              <a:t> using regular expressions.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grammar is described in a file shell.y using syntax expressions.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Shell.l is processed with a program called lex that generates a lexical analyzer.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Shell.y is processed with a program called yacc that generates a parser program 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97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41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Subdirectory Wildcards</a:t>
            </a:r>
          </a:p>
        </p:txBody>
      </p:sp>
      <p:sp>
        <p:nvSpPr>
          <p:cNvPr id="465923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8486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// Now we need to expand the component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char newPrefix[MAXFILENAME];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if ( component does not have ‘*’ or ‘?’) {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// component does not have wildcards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sprintf(newPrefix,”%s/%s”, prefix, component);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expandWildcard(newPrefix, suffix);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return;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// Component has wildcards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// Convert component to regular expression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char * expbuf = compile(…)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char * dir;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// If prefix is empty then list current directory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if (prefix is empty) dir =“.”; else dir=prefix;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DIR * d=opendir(dir);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if (d==NULL) return;</a:t>
            </a:r>
          </a:p>
        </p:txBody>
      </p:sp>
    </p:spTree>
    <p:extLst>
      <p:ext uri="{BB962C8B-B14F-4D97-AF65-F5344CB8AC3E}">
        <p14:creationId xmlns:p14="http://schemas.microsoft.com/office/powerpoint/2010/main" val="89427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Subdirectory Wildcards</a:t>
            </a:r>
          </a:p>
        </p:txBody>
      </p:sp>
      <p:sp>
        <p:nvSpPr>
          <p:cNvPr id="467971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848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// Now we need to check what entries match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while ((</a:t>
            </a: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ent = readdir(d))!= NULL) {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// Check if name matches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if (advance(ent-&gt;d_name, expbuf) ) {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  // Entry matches. Add name of entry 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  // that matches to the prefix and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  // call expandWildcard(..) recursively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  sprintf(</a:t>
            </a: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newPrefix,”%s/%s”, prefix, ent-&gt;d_name);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  expandWildcard(newPrefix,suffix);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  }</a:t>
            </a:r>
          </a:p>
          <a:p>
            <a:pPr marL="342900" indent="-339725">
              <a:spcBef>
                <a:spcPts val="5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close(d);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}// expandWildcard</a:t>
            </a:r>
          </a:p>
        </p:txBody>
      </p:sp>
    </p:spTree>
    <p:extLst>
      <p:ext uri="{BB962C8B-B14F-4D97-AF65-F5344CB8AC3E}">
        <p14:creationId xmlns:p14="http://schemas.microsoft.com/office/powerpoint/2010/main" val="1452556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Executing built-in functions</a:t>
            </a:r>
          </a:p>
        </p:txBody>
      </p:sp>
      <p:sp>
        <p:nvSpPr>
          <p:cNvPr id="47001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All built-in functions except printenv are executed by the parent process.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Why? we want setenv, cd etc to modify the state of the parent. If they are executed by the child, the changes will go away when the child exits.</a:t>
            </a:r>
          </a:p>
        </p:txBody>
      </p:sp>
    </p:spTree>
    <p:extLst>
      <p:ext uri="{BB962C8B-B14F-4D97-AF65-F5344CB8AC3E}">
        <p14:creationId xmlns:p14="http://schemas.microsoft.com/office/powerpoint/2010/main" val="3961745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Executing printenv</a:t>
            </a:r>
          </a:p>
        </p:txBody>
      </p:sp>
      <p:sp>
        <p:nvSpPr>
          <p:cNvPr id="4720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74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Execute printenv in the child process and exit. In this way the output of printenv could be redirected.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ret = fork();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(ret == 0) {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if (!strcmp(argument[0],printenv)) {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char **p=environ;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while (*p!=NULL) {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  printf(“%s”,*p);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  p++;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}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exit(0);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}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…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execvp(…);</a:t>
            </a:r>
          </a:p>
          <a:p>
            <a:pPr marL="339725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432063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Signals and the Lex Scanner</a:t>
            </a:r>
          </a:p>
        </p:txBody>
      </p:sp>
      <p:sp>
        <p:nvSpPr>
          <p:cNvPr id="47411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scanner implemented by lex calls getc() to get the next char for stdin.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getc() calls the system call read().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System calls that block will return if a signal is received. The errno will be EINTR.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Ctrl-c generates the SIGINT signal. A child that exits will generate SIGCHLD.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In any of these signals getc(), will return –1 (EOF) and it will exit.</a:t>
            </a:r>
          </a:p>
        </p:txBody>
      </p:sp>
    </p:spTree>
    <p:extLst>
      <p:ext uri="{BB962C8B-B14F-4D97-AF65-F5344CB8AC3E}">
        <p14:creationId xmlns:p14="http://schemas.microsoft.com/office/powerpoint/2010/main" val="3404118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Signals and the Lex Scanner</a:t>
            </a:r>
          </a:p>
        </p:txBody>
      </p:sp>
      <p:sp>
        <p:nvSpPr>
          <p:cNvPr id="476163" name="Text Box 2"/>
          <p:cNvSpPr txBox="1">
            <a:spLocks noChangeArrowheads="1"/>
          </p:cNvSpPr>
          <p:nvPr/>
        </p:nvSpPr>
        <p:spPr bwMode="auto">
          <a:xfrm>
            <a:off x="1066800" y="1676400"/>
            <a:ext cx="7772400" cy="51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To prevent a system call to be interrupted, use sigaction when setting the signal handler and also set the flag SA_RESTART.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SA_RESTART will retry the system call if interrupted by a signal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struct sigaction signalAction;        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signalAction.sa_handler = sigIntHandler;        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sigemptyset(&amp;signalAction.sa_mask);        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signalAction.sa_flags = SA_RESTART;        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int error =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sigaction(SIGINT, &amp;signalAction, NULL );        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if ( error ) {                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perror( "sigaction" );                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  exit( -1 );        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4217952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Review Questions (For Exam 2)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476163" name="Text Box 2"/>
          <p:cNvSpPr txBox="1">
            <a:spLocks noChangeArrowheads="1"/>
          </p:cNvSpPr>
          <p:nvPr/>
        </p:nvSpPr>
        <p:spPr bwMode="auto">
          <a:xfrm>
            <a:off x="1066800" y="1676400"/>
            <a:ext cx="7772400" cy="51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is an open file object?  What information does it include?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is the semantics for pipe, dup, dupe2, especially how they affect the creation/deletion and reference count of open file object?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How to implement pipe and redirection using pipe, dup, dup2?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 dirty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Basically review part 2 of the shell project.  Exam 2 will </a:t>
            </a:r>
            <a:r>
              <a:rPr lang="en-US" sz="2800" smtClean="0">
                <a:solidFill>
                  <a:srgbClr val="00264C"/>
                </a:solidFill>
              </a:rPr>
              <a:t>not require </a:t>
            </a:r>
            <a:r>
              <a:rPr lang="en-US" sz="2800" dirty="0" smtClean="0">
                <a:solidFill>
                  <a:srgbClr val="00264C"/>
                </a:solidFill>
              </a:rPr>
              <a:t>Part 3.</a:t>
            </a:r>
            <a:endParaRPr lang="en-US" sz="2800" dirty="0" smtClean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 dirty="0" smtClean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40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Project</a:t>
            </a:r>
          </a:p>
        </p:txBody>
      </p:sp>
      <p:sp>
        <p:nvSpPr>
          <p:cNvPr id="340995" name="Rectangle 2"/>
          <p:cNvSpPr>
            <a:spLocks noChangeArrowheads="1"/>
          </p:cNvSpPr>
          <p:nvPr/>
        </p:nvSpPr>
        <p:spPr bwMode="auto">
          <a:xfrm>
            <a:off x="1752600" y="3200400"/>
            <a:ext cx="1295400" cy="8382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40996" name="Line 3"/>
          <p:cNvSpPr>
            <a:spLocks noChangeShapeType="1"/>
          </p:cNvSpPr>
          <p:nvPr/>
        </p:nvSpPr>
        <p:spPr bwMode="auto">
          <a:xfrm>
            <a:off x="1066800" y="3657600"/>
            <a:ext cx="6858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0997" name="Text Box 4"/>
          <p:cNvSpPr txBox="1">
            <a:spLocks noChangeArrowheads="1"/>
          </p:cNvSpPr>
          <p:nvPr/>
        </p:nvSpPr>
        <p:spPr bwMode="auto">
          <a:xfrm>
            <a:off x="1676400" y="3352800"/>
            <a:ext cx="1295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Shell.l</a:t>
            </a:r>
          </a:p>
        </p:txBody>
      </p:sp>
      <p:sp>
        <p:nvSpPr>
          <p:cNvPr id="340998" name="Text Box 5"/>
          <p:cNvSpPr txBox="1">
            <a:spLocks noChangeArrowheads="1"/>
          </p:cNvSpPr>
          <p:nvPr/>
        </p:nvSpPr>
        <p:spPr bwMode="auto">
          <a:xfrm>
            <a:off x="3276600" y="2743200"/>
            <a:ext cx="1752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Parser</a:t>
            </a:r>
          </a:p>
        </p:txBody>
      </p:sp>
      <p:sp>
        <p:nvSpPr>
          <p:cNvPr id="340999" name="Text Box 6"/>
          <p:cNvSpPr txBox="1">
            <a:spLocks noChangeArrowheads="1"/>
          </p:cNvSpPr>
          <p:nvPr/>
        </p:nvSpPr>
        <p:spPr bwMode="auto">
          <a:xfrm>
            <a:off x="0" y="3200400"/>
            <a:ext cx="1828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characters</a:t>
            </a:r>
          </a:p>
        </p:txBody>
      </p:sp>
      <p:sp>
        <p:nvSpPr>
          <p:cNvPr id="341000" name="Line 7"/>
          <p:cNvSpPr>
            <a:spLocks noChangeShapeType="1"/>
          </p:cNvSpPr>
          <p:nvPr/>
        </p:nvSpPr>
        <p:spPr bwMode="auto">
          <a:xfrm>
            <a:off x="3048000" y="36576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1001" name="Rectangle 8"/>
          <p:cNvSpPr>
            <a:spLocks noChangeArrowheads="1"/>
          </p:cNvSpPr>
          <p:nvPr/>
        </p:nvSpPr>
        <p:spPr bwMode="auto">
          <a:xfrm>
            <a:off x="7391400" y="3200400"/>
            <a:ext cx="1295400" cy="8382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41002" name="Text Box 9"/>
          <p:cNvSpPr txBox="1">
            <a:spLocks noChangeArrowheads="1"/>
          </p:cNvSpPr>
          <p:nvPr/>
        </p:nvSpPr>
        <p:spPr bwMode="auto">
          <a:xfrm>
            <a:off x="7391400" y="3352800"/>
            <a:ext cx="1295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Executor</a:t>
            </a:r>
          </a:p>
        </p:txBody>
      </p:sp>
      <p:sp>
        <p:nvSpPr>
          <p:cNvPr id="341003" name="Line 10"/>
          <p:cNvSpPr>
            <a:spLocks noChangeShapeType="1"/>
          </p:cNvSpPr>
          <p:nvPr/>
        </p:nvSpPr>
        <p:spPr bwMode="auto">
          <a:xfrm flipH="1">
            <a:off x="835025" y="3810000"/>
            <a:ext cx="387350" cy="3048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1004" name="Text Box 11"/>
          <p:cNvSpPr txBox="1">
            <a:spLocks noChangeArrowheads="1"/>
          </p:cNvSpPr>
          <p:nvPr/>
        </p:nvSpPr>
        <p:spPr bwMode="auto">
          <a:xfrm>
            <a:off x="4876800" y="4572000"/>
            <a:ext cx="3200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Command Table</a:t>
            </a:r>
          </a:p>
        </p:txBody>
      </p:sp>
      <p:sp>
        <p:nvSpPr>
          <p:cNvPr id="341005" name="Rectangle 12"/>
          <p:cNvSpPr>
            <a:spLocks noChangeArrowheads="1"/>
          </p:cNvSpPr>
          <p:nvPr/>
        </p:nvSpPr>
        <p:spPr bwMode="auto">
          <a:xfrm>
            <a:off x="5257800" y="3200400"/>
            <a:ext cx="1524000" cy="8382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41006" name="Text Box 13"/>
          <p:cNvSpPr txBox="1">
            <a:spLocks noChangeArrowheads="1"/>
          </p:cNvSpPr>
          <p:nvPr/>
        </p:nvSpPr>
        <p:spPr bwMode="auto">
          <a:xfrm>
            <a:off x="5181600" y="3200400"/>
            <a:ext cx="16764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Wildcard and Envars</a:t>
            </a:r>
          </a:p>
        </p:txBody>
      </p:sp>
      <p:sp>
        <p:nvSpPr>
          <p:cNvPr id="341007" name="Line 14"/>
          <p:cNvSpPr>
            <a:spLocks noChangeShapeType="1"/>
          </p:cNvSpPr>
          <p:nvPr/>
        </p:nvSpPr>
        <p:spPr bwMode="auto">
          <a:xfrm>
            <a:off x="6781800" y="3657600"/>
            <a:ext cx="6096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2223" name="Group 15"/>
          <p:cNvGraphicFramePr>
            <a:graphicFrameLocks noGrp="1"/>
          </p:cNvGraphicFramePr>
          <p:nvPr/>
        </p:nvGraphicFramePr>
        <p:xfrm>
          <a:off x="4800600" y="5029200"/>
          <a:ext cx="3430588" cy="1147839"/>
        </p:xfrm>
        <a:graphic>
          <a:graphicData uri="http://schemas.openxmlformats.org/drawingml/2006/table">
            <a:tbl>
              <a:tblPr/>
              <a:tblGrid>
                <a:gridCol w="1143000"/>
                <a:gridCol w="1144588"/>
                <a:gridCol w="1143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ls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-al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a*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grep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me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Microsoft YaHei" pitchFamily="34" charset="-122"/>
                      </a:endParaRP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In:dflt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Out:file1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Err:dflt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1026" name="Text Box 49"/>
          <p:cNvSpPr txBox="1">
            <a:spLocks noChangeArrowheads="1"/>
          </p:cNvSpPr>
          <p:nvPr/>
        </p:nvSpPr>
        <p:spPr bwMode="auto">
          <a:xfrm>
            <a:off x="0" y="4114800"/>
            <a:ext cx="2971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</a:rPr>
              <a:t>ls –al  a* | grep me &gt; file1</a:t>
            </a:r>
          </a:p>
        </p:txBody>
      </p:sp>
      <p:sp>
        <p:nvSpPr>
          <p:cNvPr id="341027" name="Rectangle 50"/>
          <p:cNvSpPr>
            <a:spLocks noChangeArrowheads="1"/>
          </p:cNvSpPr>
          <p:nvPr/>
        </p:nvSpPr>
        <p:spPr bwMode="auto">
          <a:xfrm>
            <a:off x="3505200" y="3200400"/>
            <a:ext cx="1295400" cy="8382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41028" name="Text Box 51"/>
          <p:cNvSpPr txBox="1">
            <a:spLocks noChangeArrowheads="1"/>
          </p:cNvSpPr>
          <p:nvPr/>
        </p:nvSpPr>
        <p:spPr bwMode="auto">
          <a:xfrm>
            <a:off x="3505200" y="3352800"/>
            <a:ext cx="1295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shell.y</a:t>
            </a:r>
          </a:p>
        </p:txBody>
      </p:sp>
      <p:sp>
        <p:nvSpPr>
          <p:cNvPr id="341029" name="Line 52"/>
          <p:cNvSpPr>
            <a:spLocks noChangeShapeType="1"/>
          </p:cNvSpPr>
          <p:nvPr/>
        </p:nvSpPr>
        <p:spPr bwMode="auto">
          <a:xfrm>
            <a:off x="4800600" y="36576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1030" name="Text Box 53"/>
          <p:cNvSpPr txBox="1">
            <a:spLocks noChangeArrowheads="1"/>
          </p:cNvSpPr>
          <p:nvPr/>
        </p:nvSpPr>
        <p:spPr bwMode="auto">
          <a:xfrm>
            <a:off x="1600200" y="2743200"/>
            <a:ext cx="1752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Lexer</a:t>
            </a:r>
          </a:p>
        </p:txBody>
      </p:sp>
      <p:sp>
        <p:nvSpPr>
          <p:cNvPr id="341031" name="Line 54"/>
          <p:cNvSpPr>
            <a:spLocks noChangeShapeType="1"/>
          </p:cNvSpPr>
          <p:nvPr/>
        </p:nvSpPr>
        <p:spPr bwMode="auto">
          <a:xfrm flipH="1">
            <a:off x="2587625" y="3886200"/>
            <a:ext cx="768350" cy="9906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1032" name="Text Box 55"/>
          <p:cNvSpPr txBox="1">
            <a:spLocks noChangeArrowheads="1"/>
          </p:cNvSpPr>
          <p:nvPr/>
        </p:nvSpPr>
        <p:spPr bwMode="auto">
          <a:xfrm>
            <a:off x="2057400" y="5105400"/>
            <a:ext cx="1676400" cy="133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</a:rPr>
              <a:t>&lt;ls&gt; &lt;–al&gt;  &lt;a*&gt; &lt;PIPE&gt; &lt;grep&gt; &lt;me&gt;</a:t>
            </a:r>
          </a:p>
          <a:p>
            <a:pPr>
              <a:spcBef>
                <a:spcPts val="11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264C"/>
                </a:solidFill>
              </a:rPr>
              <a:t>&lt;GREAT&gt;</a:t>
            </a:r>
          </a:p>
        </p:txBody>
      </p:sp>
      <p:sp>
        <p:nvSpPr>
          <p:cNvPr id="341033" name="Line 56"/>
          <p:cNvSpPr>
            <a:spLocks noChangeShapeType="1"/>
          </p:cNvSpPr>
          <p:nvPr/>
        </p:nvSpPr>
        <p:spPr bwMode="auto">
          <a:xfrm>
            <a:off x="5029200" y="3886200"/>
            <a:ext cx="152400" cy="10668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1034" name="Text Box 57"/>
          <p:cNvSpPr txBox="1">
            <a:spLocks noChangeArrowheads="1"/>
          </p:cNvSpPr>
          <p:nvPr/>
        </p:nvSpPr>
        <p:spPr bwMode="auto">
          <a:xfrm>
            <a:off x="5181600" y="1524000"/>
            <a:ext cx="3200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Final Command Table</a:t>
            </a:r>
          </a:p>
        </p:txBody>
      </p:sp>
      <p:graphicFrame>
        <p:nvGraphicFramePr>
          <p:cNvPr id="222266" name="Group 58"/>
          <p:cNvGraphicFramePr>
            <a:graphicFrameLocks noGrp="1"/>
          </p:cNvGraphicFramePr>
          <p:nvPr/>
        </p:nvGraphicFramePr>
        <p:xfrm>
          <a:off x="4724400" y="1905000"/>
          <a:ext cx="4421188" cy="1124064"/>
        </p:xfrm>
        <a:graphic>
          <a:graphicData uri="http://schemas.openxmlformats.org/drawingml/2006/table">
            <a:tbl>
              <a:tblPr/>
              <a:tblGrid>
                <a:gridCol w="1104900"/>
                <a:gridCol w="1106488"/>
                <a:gridCol w="1104900"/>
                <a:gridCol w="11049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ls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-al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aab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aaa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grep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me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Microsoft YaHei" pitchFamily="34" charset="-122"/>
                      </a:endParaRP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Microsoft YaHei" pitchFamily="34" charset="-122"/>
                      </a:endParaRP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In:dflt</a:t>
                      </a:r>
                    </a:p>
                  </a:txBody>
                  <a:tcPr marL="90000" marR="90000" marT="8100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Out:file1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Err:dflt</a:t>
                      </a: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Microsoft YaHei" pitchFamily="34" charset="-122"/>
                      </a:endParaRPr>
                    </a:p>
                  </a:txBody>
                  <a:tcPr marL="90000" marR="90000" marT="8100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1057" name="Line 102"/>
          <p:cNvSpPr>
            <a:spLocks noChangeShapeType="1"/>
          </p:cNvSpPr>
          <p:nvPr/>
        </p:nvSpPr>
        <p:spPr bwMode="auto">
          <a:xfrm flipV="1">
            <a:off x="7010400" y="3044825"/>
            <a:ext cx="76200" cy="539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Shell Grammar</a:t>
            </a:r>
          </a:p>
        </p:txBody>
      </p:sp>
      <p:sp>
        <p:nvSpPr>
          <p:cNvPr id="343043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8610600" cy="466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You need to implement the following grammar in </a:t>
            </a:r>
            <a:r>
              <a:rPr lang="en-US" sz="2800" dirty="0" err="1">
                <a:solidFill>
                  <a:srgbClr val="00264C"/>
                </a:solidFill>
              </a:rPr>
              <a:t>shell.l</a:t>
            </a:r>
            <a:r>
              <a:rPr lang="en-US" sz="2800" dirty="0">
                <a:solidFill>
                  <a:srgbClr val="00264C"/>
                </a:solidFill>
              </a:rPr>
              <a:t> and </a:t>
            </a:r>
            <a:r>
              <a:rPr lang="en-US" sz="2800" dirty="0" err="1">
                <a:solidFill>
                  <a:srgbClr val="00264C"/>
                </a:solidFill>
              </a:rPr>
              <a:t>shell.y</a:t>
            </a:r>
            <a:endParaRPr lang="en-US" sz="2800" dirty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 dirty="0" err="1">
                <a:solidFill>
                  <a:srgbClr val="00264C"/>
                </a:solidFill>
                <a:latin typeface="Arial Unicode MS"/>
              </a:rPr>
              <a:t>cmd</a:t>
            </a:r>
            <a:r>
              <a:rPr lang="en-US" sz="2800" b="1" i="1" dirty="0">
                <a:solidFill>
                  <a:srgbClr val="00264C"/>
                </a:solidFill>
                <a:latin typeface="Arial Unicode MS"/>
              </a:rPr>
              <a:t> [</a:t>
            </a:r>
            <a:r>
              <a:rPr lang="en-US" sz="2800" b="1" i="1" dirty="0" err="1">
                <a:solidFill>
                  <a:srgbClr val="00264C"/>
                </a:solidFill>
                <a:latin typeface="Arial Unicode MS"/>
              </a:rPr>
              <a:t>arg</a:t>
            </a:r>
            <a:r>
              <a:rPr lang="en-US" sz="2800" b="1" i="1" dirty="0">
                <a:solidFill>
                  <a:srgbClr val="00264C"/>
                </a:solidFill>
                <a:latin typeface="Arial Unicode MS"/>
              </a:rPr>
              <a:t>]* [ | </a:t>
            </a:r>
            <a:r>
              <a:rPr lang="en-US" sz="2800" b="1" i="1" dirty="0" err="1">
                <a:solidFill>
                  <a:srgbClr val="00264C"/>
                </a:solidFill>
                <a:latin typeface="Arial Unicode MS"/>
              </a:rPr>
              <a:t>cmd</a:t>
            </a:r>
            <a:r>
              <a:rPr lang="en-US" sz="2800" b="1" i="1" dirty="0">
                <a:solidFill>
                  <a:srgbClr val="00264C"/>
                </a:solidFill>
                <a:latin typeface="Arial Unicode MS"/>
              </a:rPr>
              <a:t> [</a:t>
            </a:r>
            <a:r>
              <a:rPr lang="en-US" sz="2800" b="1" i="1" dirty="0" err="1">
                <a:solidFill>
                  <a:srgbClr val="00264C"/>
                </a:solidFill>
                <a:latin typeface="Arial Unicode MS"/>
              </a:rPr>
              <a:t>arg</a:t>
            </a:r>
            <a:r>
              <a:rPr lang="en-US" sz="2800" b="1" i="1" dirty="0">
                <a:solidFill>
                  <a:srgbClr val="00264C"/>
                </a:solidFill>
                <a:latin typeface="Arial Unicode MS"/>
              </a:rPr>
              <a:t>]* ]* [ [&gt; filename] [&lt; filename] [ &gt;&amp; filename] [&gt;&gt; filename] [&gt;&gt;&amp; filename] ]* [&amp;]</a:t>
            </a:r>
            <a:r>
              <a:rPr lang="en-US" sz="2800" b="1" i="1" dirty="0">
                <a:solidFill>
                  <a:srgbClr val="00264C"/>
                </a:solidFill>
              </a:rPr>
              <a:t> </a:t>
            </a:r>
            <a:endParaRPr lang="en-US" sz="2800" b="1" i="1" dirty="0" smtClean="0">
              <a:solidFill>
                <a:srgbClr val="00264C"/>
              </a:solidFill>
            </a:endParaRPr>
          </a:p>
          <a:p>
            <a:pPr marL="1200150" lvl="1" indent="-457200">
              <a:lnSpc>
                <a:spcPct val="90000"/>
              </a:lnSpc>
              <a:spcBef>
                <a:spcPts val="700"/>
              </a:spcBef>
              <a:buSzPct val="85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However, there is some restriction</a:t>
            </a:r>
            <a:endParaRPr lang="en-US" sz="2800" dirty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Currently, the grammar implemented is very simple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Examples of commands accepted by the new grammar.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>
                <a:solidFill>
                  <a:srgbClr val="00264C"/>
                </a:solidFill>
              </a:rPr>
              <a:t>ls</a:t>
            </a:r>
            <a:r>
              <a:rPr lang="en-US" sz="2400" dirty="0">
                <a:solidFill>
                  <a:srgbClr val="00264C"/>
                </a:solidFill>
              </a:rPr>
              <a:t> –al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>
                <a:solidFill>
                  <a:srgbClr val="00264C"/>
                </a:solidFill>
              </a:rPr>
              <a:t>ls</a:t>
            </a:r>
            <a:r>
              <a:rPr lang="en-US" sz="2400" dirty="0">
                <a:solidFill>
                  <a:srgbClr val="00264C"/>
                </a:solidFill>
              </a:rPr>
              <a:t> –al &gt; out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>
                <a:solidFill>
                  <a:srgbClr val="00264C"/>
                </a:solidFill>
              </a:rPr>
              <a:t>ls</a:t>
            </a:r>
            <a:r>
              <a:rPr lang="en-US" sz="2400" dirty="0">
                <a:solidFill>
                  <a:srgbClr val="00264C"/>
                </a:solidFill>
              </a:rPr>
              <a:t> –al | sort &gt;&amp; out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>
                <a:solidFill>
                  <a:srgbClr val="00264C"/>
                </a:solidFill>
              </a:rPr>
              <a:t>awk</a:t>
            </a:r>
            <a:r>
              <a:rPr lang="en-US" sz="2400" dirty="0">
                <a:solidFill>
                  <a:srgbClr val="00264C"/>
                </a:solidFill>
              </a:rPr>
              <a:t> –f </a:t>
            </a:r>
            <a:r>
              <a:rPr lang="en-US" sz="2400" dirty="0" err="1">
                <a:solidFill>
                  <a:srgbClr val="00264C"/>
                </a:solidFill>
              </a:rPr>
              <a:t>x.awk</a:t>
            </a:r>
            <a:r>
              <a:rPr lang="en-US" sz="2400" dirty="0">
                <a:solidFill>
                  <a:srgbClr val="00264C"/>
                </a:solidFill>
              </a:rPr>
              <a:t> | sort –u &lt; </a:t>
            </a:r>
            <a:r>
              <a:rPr lang="en-US" sz="2400" dirty="0" err="1">
                <a:solidFill>
                  <a:srgbClr val="00264C"/>
                </a:solidFill>
              </a:rPr>
              <a:t>infile</a:t>
            </a:r>
            <a:r>
              <a:rPr lang="en-US" sz="2400" dirty="0">
                <a:solidFill>
                  <a:srgbClr val="00264C"/>
                </a:solidFill>
              </a:rPr>
              <a:t> &gt; </a:t>
            </a:r>
            <a:r>
              <a:rPr lang="en-US" sz="2400" dirty="0" err="1">
                <a:solidFill>
                  <a:srgbClr val="00264C"/>
                </a:solidFill>
              </a:rPr>
              <a:t>outfile</a:t>
            </a:r>
            <a:r>
              <a:rPr lang="en-US" sz="2400" dirty="0">
                <a:solidFill>
                  <a:srgbClr val="00264C"/>
                </a:solidFill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1032622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62086</TotalTime>
  <Words>4599</Words>
  <Application>Microsoft Office PowerPoint</Application>
  <PresentationFormat>On-screen Show (4:3)</PresentationFormat>
  <Paragraphs>931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Default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CS354: Operating Systems</dc:title>
  <dc:creator>Gustavo Rodriguez-Rivera</dc:creator>
  <cp:lastModifiedBy>Ninghui Li</cp:lastModifiedBy>
  <cp:revision>1457</cp:revision>
  <cp:lastPrinted>1601-01-01T00:00:00Z</cp:lastPrinted>
  <dcterms:created xsi:type="dcterms:W3CDTF">2004-01-12T03:48:24Z</dcterms:created>
  <dcterms:modified xsi:type="dcterms:W3CDTF">2014-03-26T02:31:20Z</dcterms:modified>
</cp:coreProperties>
</file>