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6"/>
  </p:notesMasterIdLst>
  <p:sldIdLst>
    <p:sldId id="256" r:id="rId3"/>
    <p:sldId id="325" r:id="rId4"/>
    <p:sldId id="356" r:id="rId5"/>
    <p:sldId id="354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53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7" r:id="rId34"/>
    <p:sldId id="358" r:id="rId3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imes New Roman" pitchFamily="18" charset="0"/>
        <a:ea typeface="Microsoft YaHei" pitchFamily="34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9" autoAdjust="0"/>
    <p:restoredTop sz="96117" autoAdjust="0"/>
  </p:normalViewPr>
  <p:slideViewPr>
    <p:cSldViewPr>
      <p:cViewPr varScale="1">
        <p:scale>
          <a:sx n="88" d="100"/>
          <a:sy n="88" d="100"/>
        </p:scale>
        <p:origin x="-1332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79945A31-50D0-4B7F-8C53-F9881CAF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3A5B316-42AB-406D-8D17-437B6F8DB609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FFD01D1-F41C-4E98-9331-420A0F3E234F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2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5D47F6C-F349-42C9-B183-7A6A6BF8072B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5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5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5D47F6C-F349-42C9-B183-7A6A6BF8072B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5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5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66AF4FB-80EF-45DB-A96D-CA5B406A6D02}" type="slidenum">
              <a:rPr lang="en-US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7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7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DF864EC-7053-4E8F-B969-219E05F71A8E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9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9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F2998D6-FE31-49C6-A2A2-9C22C8998E2D}" type="slidenum">
              <a:rPr lang="en-US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1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1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AF8EC00-8EEF-4BD3-8721-9CC0631C697C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3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D35B8F4-0C08-4812-BD0C-1FCC2BC16614}" type="slidenum">
              <a:rPr lang="en-US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5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5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D144C31-D1C9-4E4A-897C-5A8974542D96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7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7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0C01C98-C424-4504-B6D8-2946C72F5156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9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9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F82C3A-055A-4321-9682-BEBAF301A308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0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0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C50DEE6-D840-40AF-961E-9DEB2EB94016}" type="slidenum">
              <a:rPr lang="en-US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1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1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2EFC8AA-ACFA-43AD-9104-B7B6AF4BB297}" type="slidenum">
              <a:rPr lang="en-US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3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F5670C9-4EA9-4DD7-BC7B-BBA12ECBC95A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5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5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52E936F-3071-42D3-AF3F-10926C72FAAA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7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7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32EA5DE-FE2F-403D-8E97-416B2C2CC401}" type="slidenum">
              <a:rPr lang="en-US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9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078587F-A704-4FDB-9CFB-9AFB1BCEB7FB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1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1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4D301F5-E3D0-4162-B560-DEEE397A793A}" type="slidenum">
              <a:rPr 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3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8DA1E4-E25D-45C6-8A97-060F7E98EAB7}" type="slidenum">
              <a:rPr lang="en-US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5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5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7232F86-A3BA-4552-91DC-1A58D73BBA22}" type="slidenum">
              <a:rPr 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7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7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2144023-F26D-428E-BEAA-1D21C476EA20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F82C3A-055A-4321-9682-BEBAF301A308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0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0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396E40-EC3D-421B-A6A3-937BBF34D1B7}" type="slidenum">
              <a:rPr 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1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5A71BDB-8CB6-4F94-8F8F-89F968D1307D}" type="slidenum">
              <a:rPr lang="en-US" smtClean="0">
                <a:latin typeface="Times New Roman" pitchFamily="18" charset="0"/>
              </a:rPr>
              <a:pPr>
                <a:defRPr/>
              </a:pPr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3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396E40-EC3D-421B-A6A3-937BBF34D1B7}" type="slidenum">
              <a:rPr lang="en-US" smtClean="0">
                <a:latin typeface="Times New Roman" pitchFamily="18" charset="0"/>
              </a:rPr>
              <a:pPr>
                <a:defRPr/>
              </a:pPr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1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5396E40-EC3D-421B-A6A3-937BBF34D1B7}" type="slidenum">
              <a:rPr lang="en-US" smtClean="0">
                <a:latin typeface="Times New Roman" pitchFamily="18" charset="0"/>
              </a:rPr>
              <a:pPr>
                <a:defRPr/>
              </a:pPr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1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F82C3A-055A-4321-9682-BEBAF301A308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0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0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90B5BF7-67E4-4410-A167-DA3C1C3A0085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2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467BA65-2611-4975-AA1D-2D77DBAA54ED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4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4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442175D-D9C7-4FB8-98A2-4B9F58B6C49F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6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6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948B9EE-955C-4C3C-9DE7-83FBFD5D04FA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8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8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1985DFA-7D62-46E6-B388-3B9C87C998D3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0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0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2A83-4115-4EA6-A295-47886438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BBC6-C16B-4AAA-8CAD-8804B239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2036762" cy="578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1063" cy="578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CB15A-7CD9-4242-B9BA-5298B2865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69225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05000"/>
            <a:ext cx="7769225" cy="4187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71D5B-F7E9-4E9C-B272-886C1AFF8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2FFBF-A2EA-4F01-847E-D6469349C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4D8B-A809-4AFB-8E9D-CB9EA0BC7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A5CA-8728-4682-B1B3-ADE7DB57C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13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05000"/>
            <a:ext cx="3808412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E3264-5F05-4402-B263-3A2217E54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EFF8A-2E88-4039-B126-F734FA60D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5EEE-910D-4E34-8618-85BDE9461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C1AD6-D78E-4969-A661-BE11D823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B3E0-7F36-4727-A7D1-ADBDA5E61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E4AE-EA6A-44FF-89A3-FE0EBFF12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F665-7D31-470D-A118-42A6487D4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F3249-EAC4-4A45-BEA8-541D9778E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9263" y="304800"/>
            <a:ext cx="2036762" cy="578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1063" cy="578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37ADE-3306-4F4D-BC7E-1CBD83C87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1E5A9-01ED-4622-9EEF-335C864A5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08413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05000"/>
            <a:ext cx="3808412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B169D-2B66-45AE-A60E-B4A9A3029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88E15-3EF8-46B5-AE0F-413934D2E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8910-8F90-4C0F-9289-D9D364162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DFA05-7869-40BA-9A04-0156F3A6A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99AA-A19C-4CB7-92BB-66792C730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E0940-C05B-4648-BCB8-F0EB8F037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69225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47650" y="0"/>
            <a:ext cx="793750" cy="18415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216900" y="6248400"/>
            <a:ext cx="530225" cy="606425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1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264C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AD648576-7988-4E7C-9F7B-E16CFA269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264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264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264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84188" y="1549400"/>
            <a:ext cx="8158162" cy="16891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095750" y="5734050"/>
            <a:ext cx="949325" cy="176213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1434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692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434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69225" cy="418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cs typeface="+mn-cs"/>
            </a:endParaRP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9C5CCDAF-FC8B-4D78-9405-EB2370413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33"/>
          </a:solidFill>
          <a:latin typeface="Times New Roman" pitchFamily="16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264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264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264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264C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264C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914400" y="1546225"/>
            <a:ext cx="7772400" cy="1249363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FFFFE9"/>
                </a:solidFill>
              </a:rPr>
              <a:t/>
            </a:r>
            <a:br>
              <a:rPr lang="en-US" sz="3200">
                <a:solidFill>
                  <a:srgbClr val="FFFFE9"/>
                </a:solidFill>
              </a:rPr>
            </a:br>
            <a:r>
              <a:rPr lang="en-US" sz="4400">
                <a:solidFill>
                  <a:srgbClr val="FFFFE9"/>
                </a:solidFill>
              </a:rPr>
              <a:t>CS252: Systems Programming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371600" y="3505200"/>
            <a:ext cx="6858000" cy="220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Ninghui Li</a:t>
            </a: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Slides by Prof. Gustavo </a:t>
            </a:r>
            <a:r>
              <a:rPr lang="en-US" sz="2400" dirty="0">
                <a:solidFill>
                  <a:srgbClr val="00264C"/>
                </a:solidFill>
              </a:rPr>
              <a:t>Rodriguez-Rivera </a:t>
            </a:r>
            <a:endParaRPr lang="en-US" sz="2400" dirty="0" smtClean="0">
              <a:solidFill>
                <a:srgbClr val="00264C"/>
              </a:solidFill>
            </a:endParaRP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dirty="0">
              <a:solidFill>
                <a:srgbClr val="00264C"/>
              </a:solidFill>
            </a:endParaRPr>
          </a:p>
          <a:p>
            <a:pPr algn="ctr">
              <a:spcBef>
                <a:spcPts val="8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Topic 9: Processes and Scheduling</a:t>
            </a:r>
            <a:endParaRPr lang="en-US" sz="2400" dirty="0">
              <a:solidFill>
                <a:srgbClr val="00264C"/>
              </a:solidFill>
            </a:endParaRPr>
          </a:p>
          <a:p>
            <a:pPr algn="ctr">
              <a:spcBef>
                <a:spcPts val="500"/>
              </a:spcBef>
              <a:buSzPct val="8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solidFill>
                <a:srgbClr val="00264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7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Process Table</a:t>
            </a:r>
          </a:p>
        </p:txBody>
      </p:sp>
      <p:sp>
        <p:nvSpPr>
          <p:cNvPr id="551938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551939" name="Rectangle 4"/>
          <p:cNvSpPr>
            <a:spLocks noChangeArrowheads="1"/>
          </p:cNvSpPr>
          <p:nvPr/>
        </p:nvSpPr>
        <p:spPr bwMode="auto">
          <a:xfrm>
            <a:off x="2362200" y="2057400"/>
            <a:ext cx="1981200" cy="41910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51940" name="Line 5"/>
          <p:cNvSpPr>
            <a:spLocks noChangeShapeType="1"/>
          </p:cNvSpPr>
          <p:nvPr/>
        </p:nvSpPr>
        <p:spPr bwMode="auto">
          <a:xfrm>
            <a:off x="2362200" y="5867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1" name="Line 6"/>
          <p:cNvSpPr>
            <a:spLocks noChangeShapeType="1"/>
          </p:cNvSpPr>
          <p:nvPr/>
        </p:nvSpPr>
        <p:spPr bwMode="auto">
          <a:xfrm>
            <a:off x="2362200" y="5486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2" name="Line 7"/>
          <p:cNvSpPr>
            <a:spLocks noChangeShapeType="1"/>
          </p:cNvSpPr>
          <p:nvPr/>
        </p:nvSpPr>
        <p:spPr bwMode="auto">
          <a:xfrm>
            <a:off x="2362200" y="5105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3" name="Line 8"/>
          <p:cNvSpPr>
            <a:spLocks noChangeShapeType="1"/>
          </p:cNvSpPr>
          <p:nvPr/>
        </p:nvSpPr>
        <p:spPr bwMode="auto">
          <a:xfrm>
            <a:off x="2362200" y="4724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4" name="Line 9"/>
          <p:cNvSpPr>
            <a:spLocks noChangeShapeType="1"/>
          </p:cNvSpPr>
          <p:nvPr/>
        </p:nvSpPr>
        <p:spPr bwMode="auto">
          <a:xfrm>
            <a:off x="2362200" y="4343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5" name="Line 10"/>
          <p:cNvSpPr>
            <a:spLocks noChangeShapeType="1"/>
          </p:cNvSpPr>
          <p:nvPr/>
        </p:nvSpPr>
        <p:spPr bwMode="auto">
          <a:xfrm>
            <a:off x="2362200" y="3962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6" name="Line 11"/>
          <p:cNvSpPr>
            <a:spLocks noChangeShapeType="1"/>
          </p:cNvSpPr>
          <p:nvPr/>
        </p:nvSpPr>
        <p:spPr bwMode="auto">
          <a:xfrm>
            <a:off x="2362200" y="3581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7" name="Line 12"/>
          <p:cNvSpPr>
            <a:spLocks noChangeShapeType="1"/>
          </p:cNvSpPr>
          <p:nvPr/>
        </p:nvSpPr>
        <p:spPr bwMode="auto">
          <a:xfrm>
            <a:off x="2362200" y="3200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8" name="Line 13"/>
          <p:cNvSpPr>
            <a:spLocks noChangeShapeType="1"/>
          </p:cNvSpPr>
          <p:nvPr/>
        </p:nvSpPr>
        <p:spPr bwMode="auto">
          <a:xfrm>
            <a:off x="2362200" y="3581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49" name="Line 14"/>
          <p:cNvSpPr>
            <a:spLocks noChangeShapeType="1"/>
          </p:cNvSpPr>
          <p:nvPr/>
        </p:nvSpPr>
        <p:spPr bwMode="auto">
          <a:xfrm>
            <a:off x="2362200" y="3200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50" name="Line 15"/>
          <p:cNvSpPr>
            <a:spLocks noChangeShapeType="1"/>
          </p:cNvSpPr>
          <p:nvPr/>
        </p:nvSpPr>
        <p:spPr bwMode="auto">
          <a:xfrm>
            <a:off x="2362200" y="2819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51" name="Line 16"/>
          <p:cNvSpPr>
            <a:spLocks noChangeShapeType="1"/>
          </p:cNvSpPr>
          <p:nvPr/>
        </p:nvSpPr>
        <p:spPr bwMode="auto">
          <a:xfrm>
            <a:off x="2362200" y="2438400"/>
            <a:ext cx="1981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952" name="Text Box 17"/>
          <p:cNvSpPr txBox="1">
            <a:spLocks noChangeArrowheads="1"/>
          </p:cNvSpPr>
          <p:nvPr/>
        </p:nvSpPr>
        <p:spPr bwMode="auto">
          <a:xfrm>
            <a:off x="914400" y="1600200"/>
            <a:ext cx="2286000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Process ID (PID)</a:t>
            </a:r>
          </a:p>
        </p:txBody>
      </p:sp>
      <p:sp>
        <p:nvSpPr>
          <p:cNvPr id="551953" name="Text Box 18"/>
          <p:cNvSpPr txBox="1">
            <a:spLocks noChangeArrowheads="1"/>
          </p:cNvSpPr>
          <p:nvPr/>
        </p:nvSpPr>
        <p:spPr bwMode="auto">
          <a:xfrm>
            <a:off x="1905000" y="2057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0</a:t>
            </a:r>
          </a:p>
        </p:txBody>
      </p:sp>
      <p:sp>
        <p:nvSpPr>
          <p:cNvPr id="551954" name="Text Box 19"/>
          <p:cNvSpPr txBox="1">
            <a:spLocks noChangeArrowheads="1"/>
          </p:cNvSpPr>
          <p:nvPr/>
        </p:nvSpPr>
        <p:spPr bwMode="auto">
          <a:xfrm>
            <a:off x="1905000" y="2438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51955" name="Text Box 20"/>
          <p:cNvSpPr txBox="1">
            <a:spLocks noChangeArrowheads="1"/>
          </p:cNvSpPr>
          <p:nvPr/>
        </p:nvSpPr>
        <p:spPr bwMode="auto">
          <a:xfrm>
            <a:off x="1905000" y="2819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2</a:t>
            </a:r>
          </a:p>
        </p:txBody>
      </p:sp>
      <p:sp>
        <p:nvSpPr>
          <p:cNvPr id="551956" name="Text Box 21"/>
          <p:cNvSpPr txBox="1">
            <a:spLocks noChangeArrowheads="1"/>
          </p:cNvSpPr>
          <p:nvPr/>
        </p:nvSpPr>
        <p:spPr bwMode="auto">
          <a:xfrm>
            <a:off x="1905000" y="3200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3</a:t>
            </a:r>
          </a:p>
        </p:txBody>
      </p:sp>
      <p:sp>
        <p:nvSpPr>
          <p:cNvPr id="551957" name="Text Box 22"/>
          <p:cNvSpPr txBox="1">
            <a:spLocks noChangeArrowheads="1"/>
          </p:cNvSpPr>
          <p:nvPr/>
        </p:nvSpPr>
        <p:spPr bwMode="auto">
          <a:xfrm>
            <a:off x="1905000" y="3581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4</a:t>
            </a:r>
          </a:p>
        </p:txBody>
      </p:sp>
      <p:sp>
        <p:nvSpPr>
          <p:cNvPr id="551958" name="Text Box 23"/>
          <p:cNvSpPr txBox="1">
            <a:spLocks noChangeArrowheads="1"/>
          </p:cNvSpPr>
          <p:nvPr/>
        </p:nvSpPr>
        <p:spPr bwMode="auto">
          <a:xfrm>
            <a:off x="1905000" y="3962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5</a:t>
            </a:r>
          </a:p>
        </p:txBody>
      </p:sp>
      <p:sp>
        <p:nvSpPr>
          <p:cNvPr id="551959" name="Text Box 24"/>
          <p:cNvSpPr txBox="1">
            <a:spLocks noChangeArrowheads="1"/>
          </p:cNvSpPr>
          <p:nvPr/>
        </p:nvSpPr>
        <p:spPr bwMode="auto">
          <a:xfrm>
            <a:off x="533400" y="5867400"/>
            <a:ext cx="1981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MAX PID-1</a:t>
            </a:r>
          </a:p>
        </p:txBody>
      </p:sp>
      <p:sp>
        <p:nvSpPr>
          <p:cNvPr id="551960" name="Text Box 25"/>
          <p:cNvSpPr txBox="1">
            <a:spLocks noChangeArrowheads="1"/>
          </p:cNvSpPr>
          <p:nvPr/>
        </p:nvSpPr>
        <p:spPr bwMode="auto">
          <a:xfrm>
            <a:off x="1905000" y="4724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551961" name="Text Box 26"/>
          <p:cNvSpPr txBox="1">
            <a:spLocks noChangeArrowheads="1"/>
          </p:cNvSpPr>
          <p:nvPr/>
        </p:nvSpPr>
        <p:spPr bwMode="auto">
          <a:xfrm>
            <a:off x="1905000" y="5105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551962" name="Text Box 27"/>
          <p:cNvSpPr txBox="1">
            <a:spLocks noChangeArrowheads="1"/>
          </p:cNvSpPr>
          <p:nvPr/>
        </p:nvSpPr>
        <p:spPr bwMode="auto">
          <a:xfrm>
            <a:off x="1905000" y="4343400"/>
            <a:ext cx="457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551963" name="Line 28"/>
          <p:cNvSpPr>
            <a:spLocks noChangeShapeType="1"/>
          </p:cNvSpPr>
          <p:nvPr/>
        </p:nvSpPr>
        <p:spPr bwMode="auto">
          <a:xfrm>
            <a:off x="4800600" y="4191000"/>
            <a:ext cx="3810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1964" name="AutoShape 29"/>
          <p:cNvSpPr>
            <a:spLocks/>
          </p:cNvSpPr>
          <p:nvPr/>
        </p:nvSpPr>
        <p:spPr bwMode="auto">
          <a:xfrm>
            <a:off x="5257800" y="1828800"/>
            <a:ext cx="457200" cy="4724400"/>
          </a:xfrm>
          <a:prstGeom prst="leftBrace">
            <a:avLst>
              <a:gd name="adj1" fmla="val 86111"/>
              <a:gd name="adj2" fmla="val 50000"/>
            </a:avLst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51965" name="AutoShape 30"/>
          <p:cNvSpPr>
            <a:spLocks/>
          </p:cNvSpPr>
          <p:nvPr/>
        </p:nvSpPr>
        <p:spPr bwMode="auto">
          <a:xfrm>
            <a:off x="4419600" y="3962400"/>
            <a:ext cx="304800" cy="381000"/>
          </a:xfrm>
          <a:prstGeom prst="rightBrace">
            <a:avLst>
              <a:gd name="adj1" fmla="val 10417"/>
              <a:gd name="adj2" fmla="val 50000"/>
            </a:avLst>
          </a:prstGeom>
          <a:noFill/>
          <a:ln w="381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51966" name="Text Box 31"/>
          <p:cNvSpPr txBox="1">
            <a:spLocks noChangeArrowheads="1"/>
          </p:cNvSpPr>
          <p:nvPr/>
        </p:nvSpPr>
        <p:spPr bwMode="auto">
          <a:xfrm>
            <a:off x="5486400" y="1828800"/>
            <a:ext cx="3657600" cy="439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3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Each Entry Includes:</a:t>
            </a:r>
          </a:p>
          <a:p>
            <a:pPr>
              <a:spcBef>
                <a:spcPts val="225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264C"/>
                </a:solidFill>
              </a:rPr>
              <a:t>-</a:t>
            </a:r>
            <a:r>
              <a:rPr lang="en-US" sz="1800">
                <a:solidFill>
                  <a:srgbClr val="00264C"/>
                </a:solidFill>
              </a:rPr>
              <a:t>PID: Index in process table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Command and args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Environment Vars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Current Dir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Owner (User ID)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Stdin/Stdout/Stderr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List of memory mappings used by process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PC (Program Counter)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Registers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Stack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List of Open Files</a:t>
            </a:r>
          </a:p>
          <a:p>
            <a:pPr>
              <a:spcBef>
                <a:spcPts val="225"/>
              </a:spcBef>
              <a:buClr>
                <a:srgbClr val="00264C"/>
              </a:buClr>
              <a:buSzPct val="100000"/>
              <a:buFont typeface="Times New Roman" pitchFamily="18" charset="0"/>
              <a:buChar char="-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264C"/>
                </a:solidFill>
              </a:rPr>
              <a:t>State (Wait, Ready, Running etc.)</a:t>
            </a:r>
          </a:p>
        </p:txBody>
      </p:sp>
    </p:spTree>
    <p:extLst>
      <p:ext uri="{BB962C8B-B14F-4D97-AF65-F5344CB8AC3E}">
        <p14:creationId xmlns:p14="http://schemas.microsoft.com/office/powerpoint/2010/main" val="4189025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Kernel Stacks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553986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06425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Each process (and more generally each thread in a process) has a kernel stack</a:t>
            </a:r>
          </a:p>
          <a:p>
            <a:pPr marL="1349375" lvl="1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When a process is executing a </a:t>
            </a:r>
            <a:r>
              <a:rPr lang="en-US" sz="2400" dirty="0" err="1" smtClean="0">
                <a:solidFill>
                  <a:srgbClr val="00264C"/>
                </a:solidFill>
              </a:rPr>
              <a:t>syscall</a:t>
            </a:r>
            <a:r>
              <a:rPr lang="en-US" sz="2400" dirty="0" smtClean="0">
                <a:solidFill>
                  <a:srgbClr val="00264C"/>
                </a:solidFill>
              </a:rPr>
              <a:t> like read, the kernel code needs to make function calls, and need a stack.</a:t>
            </a:r>
          </a:p>
          <a:p>
            <a:pPr marL="1349375" lvl="1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This is different from the user-space stack</a:t>
            </a:r>
          </a:p>
          <a:p>
            <a:pPr marL="1349375" lvl="1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The stack is empty when the process is running in user mode.</a:t>
            </a:r>
          </a:p>
          <a:p>
            <a:pPr marL="1349375" lvl="1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In Linux, these kernel stacks are put in process table; other </a:t>
            </a:r>
            <a:r>
              <a:rPr lang="en-US" sz="2400" dirty="0" err="1" smtClean="0">
                <a:solidFill>
                  <a:srgbClr val="00264C"/>
                </a:solidFill>
              </a:rPr>
              <a:t>OSes</a:t>
            </a:r>
            <a:r>
              <a:rPr lang="en-US" sz="2400" dirty="0" smtClean="0">
                <a:solidFill>
                  <a:srgbClr val="00264C"/>
                </a:solidFill>
              </a:rPr>
              <a:t> handle this differently</a:t>
            </a:r>
          </a:p>
        </p:txBody>
      </p:sp>
    </p:spTree>
    <p:extLst>
      <p:ext uri="{BB962C8B-B14F-4D97-AF65-F5344CB8AC3E}">
        <p14:creationId xmlns:p14="http://schemas.microsoft.com/office/powerpoint/2010/main" val="1661263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Process Table</a:t>
            </a:r>
          </a:p>
        </p:txBody>
      </p:sp>
      <p:sp>
        <p:nvSpPr>
          <p:cNvPr id="553986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06425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Each process table entry contains enough information to restart (put in </a:t>
            </a:r>
            <a:r>
              <a:rPr lang="en-US" sz="3200" i="1" dirty="0">
                <a:solidFill>
                  <a:srgbClr val="00264C"/>
                </a:solidFill>
              </a:rPr>
              <a:t>running</a:t>
            </a:r>
            <a:r>
              <a:rPr lang="en-US" sz="3200" dirty="0">
                <a:solidFill>
                  <a:srgbClr val="00264C"/>
                </a:solidFill>
              </a:rPr>
              <a:t> state) a process that is </a:t>
            </a:r>
            <a:r>
              <a:rPr lang="en-US" sz="3200" i="1" dirty="0">
                <a:solidFill>
                  <a:srgbClr val="00264C"/>
                </a:solidFill>
              </a:rPr>
              <a:t>waiting</a:t>
            </a:r>
            <a:r>
              <a:rPr lang="en-US" sz="3200" dirty="0">
                <a:solidFill>
                  <a:srgbClr val="00264C"/>
                </a:solidFill>
              </a:rPr>
              <a:t> or in </a:t>
            </a:r>
            <a:r>
              <a:rPr lang="en-US" sz="3200" i="1" dirty="0">
                <a:solidFill>
                  <a:srgbClr val="00264C"/>
                </a:solidFill>
              </a:rPr>
              <a:t>ready</a:t>
            </a:r>
            <a:r>
              <a:rPr lang="en-US" sz="3200" dirty="0">
                <a:solidFill>
                  <a:srgbClr val="00264C"/>
                </a:solidFill>
              </a:rPr>
              <a:t> state.</a:t>
            </a:r>
          </a:p>
          <a:p>
            <a:pPr marL="606425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A process may have more than one thread. </a:t>
            </a:r>
          </a:p>
          <a:p>
            <a:pPr marL="606425" indent="-6064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  <a:tab pos="97504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There is a stack, pc and a set of registers and state in the process table entry for each thread that the process has</a:t>
            </a:r>
            <a:r>
              <a:rPr lang="en-US" sz="3200" dirty="0" smtClean="0">
                <a:solidFill>
                  <a:srgbClr val="00264C"/>
                </a:solidFill>
              </a:rPr>
              <a:t>. (Linux)</a:t>
            </a:r>
            <a:endParaRPr lang="en-US" sz="32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3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3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Process Scheduling</a:t>
            </a:r>
          </a:p>
        </p:txBody>
      </p:sp>
      <p:sp>
        <p:nvSpPr>
          <p:cNvPr id="556034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From the user’s point of view, an OS allows running multiple processes simultaneously.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In reality, the OS runs </a:t>
            </a:r>
            <a:r>
              <a:rPr lang="en-US" sz="2800" b="1" i="1" dirty="0">
                <a:solidFill>
                  <a:srgbClr val="00264C"/>
                </a:solidFill>
              </a:rPr>
              <a:t>one process after another</a:t>
            </a:r>
            <a:r>
              <a:rPr lang="en-US" sz="2800" dirty="0">
                <a:solidFill>
                  <a:srgbClr val="00264C"/>
                </a:solidFill>
              </a:rPr>
              <a:t> to give the illusion that multiple processes run simultaneously</a:t>
            </a:r>
            <a:r>
              <a:rPr lang="en-US" sz="2800" dirty="0" smtClean="0">
                <a:solidFill>
                  <a:srgbClr val="00264C"/>
                </a:solidFill>
              </a:rPr>
              <a:t>.</a:t>
            </a:r>
          </a:p>
          <a:p>
            <a:pPr marL="1082675" lvl="1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For single-core computers</a:t>
            </a: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>
                <a:solidFill>
                  <a:srgbClr val="00264C"/>
                </a:solidFill>
              </a:rPr>
              <a:t>The </a:t>
            </a:r>
            <a:r>
              <a:rPr lang="en-US" sz="2800" b="1" i="1" dirty="0">
                <a:solidFill>
                  <a:srgbClr val="00264C"/>
                </a:solidFill>
              </a:rPr>
              <a:t>Process Scheduler</a:t>
            </a:r>
            <a:r>
              <a:rPr lang="en-US" sz="2800" dirty="0">
                <a:solidFill>
                  <a:srgbClr val="00264C"/>
                </a:solidFill>
              </a:rPr>
              <a:t> is the OS subsystem that runs one process after the other and decides what process to run next.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 dirty="0">
                <a:solidFill>
                  <a:srgbClr val="00264C"/>
                </a:solidFill>
              </a:rPr>
              <a:t>A Context Switch </a:t>
            </a:r>
            <a:r>
              <a:rPr lang="en-US" sz="2800" dirty="0">
                <a:solidFill>
                  <a:srgbClr val="00264C"/>
                </a:solidFill>
              </a:rPr>
              <a:t>is the procedure used by the OS to switch from one process to another</a:t>
            </a:r>
          </a:p>
        </p:txBody>
      </p:sp>
    </p:spTree>
    <p:extLst>
      <p:ext uri="{BB962C8B-B14F-4D97-AF65-F5344CB8AC3E}">
        <p14:creationId xmlns:p14="http://schemas.microsoft.com/office/powerpoint/2010/main" val="664333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Process Scheduling</a:t>
            </a:r>
          </a:p>
        </p:txBody>
      </p:sp>
      <p:sp>
        <p:nvSpPr>
          <p:cNvPr id="558082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916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Steps of a Context Switch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Save current running process in process table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Load next ready process from process table and put registers and PC in the CPU.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Context Switches may happen as a result of: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process needs to go to wait state, and therefore,  another process can be scheduled.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process yields (gives up) the CPU so another process can run.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Timer interrupt ( Only for Preemptive Scheduling)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54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Types of Scheduling</a:t>
            </a:r>
          </a:p>
        </p:txBody>
      </p:sp>
      <p:sp>
        <p:nvSpPr>
          <p:cNvPr id="560130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There are two types of scheduling: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Non Preemptive Scheduling</a:t>
            </a:r>
          </a:p>
          <a:p>
            <a:pPr marL="739775" lvl="1" indent="-282575"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Preemptive Scheduling</a:t>
            </a:r>
          </a:p>
          <a:p>
            <a:pPr marL="739775" lvl="1" indent="-282575">
              <a:spcBef>
                <a:spcPts val="7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  <a:p>
            <a:pPr marL="339725" indent="-339725"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5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7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Non Preemptive Scheduling</a:t>
            </a:r>
          </a:p>
        </p:txBody>
      </p:sp>
      <p:sp>
        <p:nvSpPr>
          <p:cNvPr id="562178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543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In </a:t>
            </a:r>
            <a:r>
              <a:rPr lang="en-US" sz="2400" b="1" i="1" dirty="0">
                <a:solidFill>
                  <a:srgbClr val="00264C"/>
                </a:solidFill>
              </a:rPr>
              <a:t>Non Preemptive Scheduling</a:t>
            </a:r>
            <a:r>
              <a:rPr lang="en-US" sz="2400" dirty="0">
                <a:solidFill>
                  <a:srgbClr val="00264C"/>
                </a:solidFill>
              </a:rPr>
              <a:t> a </a:t>
            </a:r>
            <a:r>
              <a:rPr lang="en-US" sz="2400" b="1" dirty="0">
                <a:solidFill>
                  <a:srgbClr val="00264C"/>
                </a:solidFill>
              </a:rPr>
              <a:t>context switch</a:t>
            </a:r>
            <a:r>
              <a:rPr lang="en-US" sz="2400" dirty="0">
                <a:solidFill>
                  <a:srgbClr val="00264C"/>
                </a:solidFill>
              </a:rPr>
              <a:t> (switch from one process to another) happens only when the </a:t>
            </a:r>
            <a:r>
              <a:rPr lang="en-US" sz="2400" b="1" dirty="0">
                <a:solidFill>
                  <a:srgbClr val="00264C"/>
                </a:solidFill>
              </a:rPr>
              <a:t>running process goes to a waiting state</a:t>
            </a:r>
            <a:r>
              <a:rPr lang="en-US" sz="2400" dirty="0">
                <a:solidFill>
                  <a:srgbClr val="00264C"/>
                </a:solidFill>
              </a:rPr>
              <a:t> or when the process gives up the CPU voluntarily.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This is a very primitive type of scheduling. It is also called </a:t>
            </a:r>
            <a:r>
              <a:rPr lang="en-US" sz="2400" b="1" i="1" dirty="0">
                <a:solidFill>
                  <a:srgbClr val="00264C"/>
                </a:solidFill>
              </a:rPr>
              <a:t>cooperative scheduling</a:t>
            </a:r>
            <a:r>
              <a:rPr lang="en-US" sz="2400" dirty="0" smtClean="0">
                <a:solidFill>
                  <a:srgbClr val="00264C"/>
                </a:solidFill>
              </a:rPr>
              <a:t>.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264C"/>
                </a:solidFill>
              </a:rPr>
              <a:t>Expects all programs to “play nice”.</a:t>
            </a:r>
            <a:endParaRPr lang="en-US" sz="24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It was used in Windows 3.1 and initial versions of </a:t>
            </a:r>
            <a:r>
              <a:rPr lang="en-US" sz="2400" dirty="0" err="1">
                <a:solidFill>
                  <a:srgbClr val="00264C"/>
                </a:solidFill>
              </a:rPr>
              <a:t>MacOS</a:t>
            </a:r>
            <a:r>
              <a:rPr lang="en-US" sz="2400" dirty="0">
                <a:solidFill>
                  <a:srgbClr val="00264C"/>
                </a:solidFill>
              </a:rPr>
              <a:t>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 main problem of Non Preemptive Scheduling is that a misbehaved process that loops forever may hold the CPU and prevent other processes from running</a:t>
            </a:r>
            <a:r>
              <a:rPr lang="en-US" sz="2400" dirty="0" smtClean="0">
                <a:solidFill>
                  <a:srgbClr val="00264C"/>
                </a:solidFill>
              </a:rPr>
              <a:t>.</a:t>
            </a: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54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Preemptive Scheduling</a:t>
            </a:r>
          </a:p>
        </p:txBody>
      </p:sp>
      <p:sp>
        <p:nvSpPr>
          <p:cNvPr id="564226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In </a:t>
            </a:r>
            <a:r>
              <a:rPr lang="en-US" sz="2800" b="1" i="1">
                <a:solidFill>
                  <a:srgbClr val="00264C"/>
                </a:solidFill>
              </a:rPr>
              <a:t>Preemptive Scheduling</a:t>
            </a:r>
            <a:r>
              <a:rPr lang="en-US" sz="2800">
                <a:solidFill>
                  <a:srgbClr val="00264C"/>
                </a:solidFill>
              </a:rPr>
              <a:t> a context switch happens periodically (</a:t>
            </a:r>
            <a:r>
              <a:rPr lang="en-US" sz="2800" b="1">
                <a:solidFill>
                  <a:srgbClr val="00264C"/>
                </a:solidFill>
              </a:rPr>
              <a:t>every 1/100sec</a:t>
            </a:r>
            <a:r>
              <a:rPr lang="en-US" sz="2800">
                <a:solidFill>
                  <a:srgbClr val="00264C"/>
                </a:solidFill>
              </a:rPr>
              <a:t> or quantum time) as a result of a timer interrupt.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</a:t>
            </a:r>
            <a:r>
              <a:rPr lang="en-US" sz="2800" b="1">
                <a:solidFill>
                  <a:srgbClr val="00264C"/>
                </a:solidFill>
              </a:rPr>
              <a:t>timer interrupt</a:t>
            </a:r>
            <a:r>
              <a:rPr lang="en-US" sz="2800">
                <a:solidFill>
                  <a:srgbClr val="00264C"/>
                </a:solidFill>
              </a:rPr>
              <a:t> will cause a </a:t>
            </a:r>
            <a:r>
              <a:rPr lang="en-US" sz="2800" b="1">
                <a:solidFill>
                  <a:srgbClr val="00264C"/>
                </a:solidFill>
              </a:rPr>
              <a:t>context switch</a:t>
            </a:r>
            <a:r>
              <a:rPr lang="en-US" sz="2800">
                <a:solidFill>
                  <a:srgbClr val="00264C"/>
                </a:solidFill>
              </a:rPr>
              <a:t>, that is, the running process to go to ready state and the process that has been the longest in ready state will go to running state.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Preemptive scheduling is implemented in UNIX, and Windows 95 and above. </a:t>
            </a:r>
          </a:p>
        </p:txBody>
      </p:sp>
    </p:spTree>
    <p:extLst>
      <p:ext uri="{BB962C8B-B14F-4D97-AF65-F5344CB8AC3E}">
        <p14:creationId xmlns:p14="http://schemas.microsoft.com/office/powerpoint/2010/main" val="744290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Text Box 2"/>
          <p:cNvSpPr txBox="1">
            <a:spLocks noChangeArrowheads="1"/>
          </p:cNvSpPr>
          <p:nvPr/>
        </p:nvSpPr>
        <p:spPr bwMode="auto">
          <a:xfrm>
            <a:off x="1066800" y="15875"/>
            <a:ext cx="77724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Advantages/Disadvantages of Non Preemptive Scheduling</a:t>
            </a:r>
          </a:p>
        </p:txBody>
      </p:sp>
      <p:sp>
        <p:nvSpPr>
          <p:cNvPr id="566274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705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>
                <a:solidFill>
                  <a:srgbClr val="00264C"/>
                </a:solidFill>
              </a:rPr>
              <a:t>Advantages of Non Preemptive Scheduling</a:t>
            </a:r>
            <a:r>
              <a:rPr lang="en-US" sz="3200">
                <a:solidFill>
                  <a:srgbClr val="00264C"/>
                </a:solidFill>
              </a:rPr>
              <a:t>: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More control on how the CPU is used.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Simple to implement.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>
                <a:solidFill>
                  <a:srgbClr val="00264C"/>
                </a:solidFill>
              </a:rPr>
              <a:t>Advantages of Preemptive scheduling: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More robust, one process cannot monopolize the CPU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Fairness. The OS makes sure that CPU usage is the same by all running process.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80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44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Text Box 2"/>
          <p:cNvSpPr txBox="1">
            <a:spLocks noChangeArrowheads="1"/>
          </p:cNvSpPr>
          <p:nvPr/>
        </p:nvSpPr>
        <p:spPr bwMode="auto">
          <a:xfrm>
            <a:off x="1066800" y="15875"/>
            <a:ext cx="77724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Scheduling Policies for </a:t>
            </a:r>
            <a:r>
              <a:rPr lang="en-US" sz="4400" u="sng">
                <a:solidFill>
                  <a:srgbClr val="333333"/>
                </a:solidFill>
              </a:rPr>
              <a:t>Preemptive Scheduling</a:t>
            </a:r>
          </a:p>
        </p:txBody>
      </p:sp>
      <p:sp>
        <p:nvSpPr>
          <p:cNvPr id="568322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Two policies: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Round Robin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Multilevel Feedback-Queue Scheduling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Round Robin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Ready processes are in a queue.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Every time that a time quantum expires, a process is dequeued from the front of the queue and put in running state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previous running process is added to the end of the queue.</a:t>
            </a:r>
          </a:p>
        </p:txBody>
      </p:sp>
    </p:spTree>
    <p:extLst>
      <p:ext uri="{BB962C8B-B14F-4D97-AF65-F5344CB8AC3E}">
        <p14:creationId xmlns:p14="http://schemas.microsoft.com/office/powerpoint/2010/main" val="743204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Exam 1 on Wed Feb 19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539650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01000" cy="5114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Topics 1 – 6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C programming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Program structure, process of building, </a:t>
            </a:r>
            <a:r>
              <a:rPr lang="en-US" sz="2800" dirty="0" err="1" smtClean="0">
                <a:solidFill>
                  <a:srgbClr val="00264C"/>
                </a:solidFill>
              </a:rPr>
              <a:t>gdb</a:t>
            </a:r>
            <a:endParaRPr lang="en-US" sz="2800" dirty="0" smtClean="0">
              <a:solidFill>
                <a:srgbClr val="00264C"/>
              </a:solidFill>
            </a:endParaRP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Unix system overview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Regular expressions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Unix tools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Lex &amp; </a:t>
            </a:r>
            <a:r>
              <a:rPr lang="en-US" sz="2800" dirty="0" err="1" smtClean="0">
                <a:solidFill>
                  <a:srgbClr val="00264C"/>
                </a:solidFill>
              </a:rPr>
              <a:t>Yacc</a:t>
            </a:r>
            <a:r>
              <a:rPr lang="en-US" sz="2800" dirty="0" smtClean="0">
                <a:solidFill>
                  <a:srgbClr val="00264C"/>
                </a:solidFill>
              </a:rPr>
              <a:t> (or Flex &amp; Bison)</a:t>
            </a:r>
            <a:endParaRPr lang="en-US" sz="2800" dirty="0">
              <a:solidFill>
                <a:srgbClr val="00264C"/>
              </a:solidFill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Topic 7, part 1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Slides 1 to 19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Topic 8</a:t>
            </a: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21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Round Robin</a:t>
            </a:r>
          </a:p>
        </p:txBody>
      </p:sp>
      <p:sp>
        <p:nvSpPr>
          <p:cNvPr id="570370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Round Robin (cont.) (T=10ms)</a:t>
            </a:r>
          </a:p>
        </p:txBody>
      </p:sp>
      <p:graphicFrame>
        <p:nvGraphicFramePr>
          <p:cNvPr id="1195012" name="Group 4"/>
          <p:cNvGraphicFramePr>
            <a:graphicFrameLocks noGrp="1"/>
          </p:cNvGraphicFramePr>
          <p:nvPr/>
        </p:nvGraphicFramePr>
        <p:xfrm>
          <a:off x="2286000" y="2743200"/>
          <a:ext cx="4040188" cy="2341728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Process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Burst Time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p1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24ms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p2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3ms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p3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3ms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0388" name="Line 35"/>
          <p:cNvSpPr>
            <a:spLocks noChangeShapeType="1"/>
          </p:cNvSpPr>
          <p:nvPr/>
        </p:nvSpPr>
        <p:spPr bwMode="auto">
          <a:xfrm>
            <a:off x="1219200" y="5334000"/>
            <a:ext cx="5638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0389" name="Line 36"/>
          <p:cNvSpPr>
            <a:spLocks noChangeShapeType="1"/>
          </p:cNvSpPr>
          <p:nvPr/>
        </p:nvSpPr>
        <p:spPr bwMode="auto">
          <a:xfrm>
            <a:off x="1219200" y="51054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0390" name="Line 37"/>
          <p:cNvSpPr>
            <a:spLocks noChangeShapeType="1"/>
          </p:cNvSpPr>
          <p:nvPr/>
        </p:nvSpPr>
        <p:spPr bwMode="auto">
          <a:xfrm>
            <a:off x="3048000" y="51054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0391" name="Line 38"/>
          <p:cNvSpPr>
            <a:spLocks noChangeShapeType="1"/>
          </p:cNvSpPr>
          <p:nvPr/>
        </p:nvSpPr>
        <p:spPr bwMode="auto">
          <a:xfrm>
            <a:off x="5943600" y="51054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0392" name="Line 39"/>
          <p:cNvSpPr>
            <a:spLocks noChangeShapeType="1"/>
          </p:cNvSpPr>
          <p:nvPr/>
        </p:nvSpPr>
        <p:spPr bwMode="auto">
          <a:xfrm>
            <a:off x="3810000" y="51054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0393" name="Text Box 40"/>
          <p:cNvSpPr txBox="1">
            <a:spLocks noChangeArrowheads="1"/>
          </p:cNvSpPr>
          <p:nvPr/>
        </p:nvSpPr>
        <p:spPr bwMode="auto">
          <a:xfrm>
            <a:off x="2590800" y="5334000"/>
            <a:ext cx="1143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70394" name="Text Box 41"/>
          <p:cNvSpPr txBox="1">
            <a:spLocks noChangeArrowheads="1"/>
          </p:cNvSpPr>
          <p:nvPr/>
        </p:nvSpPr>
        <p:spPr bwMode="auto">
          <a:xfrm>
            <a:off x="31242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3</a:t>
            </a:r>
          </a:p>
        </p:txBody>
      </p:sp>
      <p:sp>
        <p:nvSpPr>
          <p:cNvPr id="570395" name="Text Box 42"/>
          <p:cNvSpPr txBox="1">
            <a:spLocks noChangeArrowheads="1"/>
          </p:cNvSpPr>
          <p:nvPr/>
        </p:nvSpPr>
        <p:spPr bwMode="auto">
          <a:xfrm>
            <a:off x="12954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10</a:t>
            </a:r>
          </a:p>
        </p:txBody>
      </p:sp>
      <p:sp>
        <p:nvSpPr>
          <p:cNvPr id="570396" name="Text Box 43"/>
          <p:cNvSpPr txBox="1">
            <a:spLocks noChangeArrowheads="1"/>
          </p:cNvSpPr>
          <p:nvPr/>
        </p:nvSpPr>
        <p:spPr bwMode="auto">
          <a:xfrm>
            <a:off x="3886200" y="4876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P3</a:t>
            </a:r>
          </a:p>
        </p:txBody>
      </p:sp>
      <p:sp>
        <p:nvSpPr>
          <p:cNvPr id="570397" name="Text Box 44"/>
          <p:cNvSpPr txBox="1">
            <a:spLocks noChangeArrowheads="1"/>
          </p:cNvSpPr>
          <p:nvPr/>
        </p:nvSpPr>
        <p:spPr bwMode="auto">
          <a:xfrm>
            <a:off x="1295400" y="4876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0398" name="Text Box 45"/>
          <p:cNvSpPr txBox="1">
            <a:spLocks noChangeArrowheads="1"/>
          </p:cNvSpPr>
          <p:nvPr/>
        </p:nvSpPr>
        <p:spPr bwMode="auto">
          <a:xfrm>
            <a:off x="3124200" y="4876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P2</a:t>
            </a:r>
          </a:p>
        </p:txBody>
      </p:sp>
      <p:sp>
        <p:nvSpPr>
          <p:cNvPr id="570399" name="Text Box 46"/>
          <p:cNvSpPr txBox="1">
            <a:spLocks noChangeArrowheads="1"/>
          </p:cNvSpPr>
          <p:nvPr/>
        </p:nvSpPr>
        <p:spPr bwMode="auto">
          <a:xfrm>
            <a:off x="838200" y="5943600"/>
            <a:ext cx="6934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Average completion time = (13+16+30)/3=19.6ms</a:t>
            </a:r>
          </a:p>
        </p:txBody>
      </p:sp>
      <p:sp>
        <p:nvSpPr>
          <p:cNvPr id="570400" name="Text Box 47"/>
          <p:cNvSpPr txBox="1">
            <a:spLocks noChangeArrowheads="1"/>
          </p:cNvSpPr>
          <p:nvPr/>
        </p:nvSpPr>
        <p:spPr bwMode="auto">
          <a:xfrm>
            <a:off x="38862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3</a:t>
            </a:r>
          </a:p>
        </p:txBody>
      </p:sp>
      <p:sp>
        <p:nvSpPr>
          <p:cNvPr id="570401" name="Line 48"/>
          <p:cNvSpPr>
            <a:spLocks noChangeShapeType="1"/>
          </p:cNvSpPr>
          <p:nvPr/>
        </p:nvSpPr>
        <p:spPr bwMode="auto">
          <a:xfrm>
            <a:off x="4495800" y="51054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0402" name="Text Box 49"/>
          <p:cNvSpPr txBox="1">
            <a:spLocks noChangeArrowheads="1"/>
          </p:cNvSpPr>
          <p:nvPr/>
        </p:nvSpPr>
        <p:spPr bwMode="auto">
          <a:xfrm>
            <a:off x="4953000" y="4953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0403" name="Text Box 50"/>
          <p:cNvSpPr txBox="1">
            <a:spLocks noChangeArrowheads="1"/>
          </p:cNvSpPr>
          <p:nvPr/>
        </p:nvSpPr>
        <p:spPr bwMode="auto">
          <a:xfrm>
            <a:off x="48768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10</a:t>
            </a:r>
          </a:p>
        </p:txBody>
      </p:sp>
      <p:sp>
        <p:nvSpPr>
          <p:cNvPr id="570404" name="Text Box 51"/>
          <p:cNvSpPr txBox="1">
            <a:spLocks noChangeArrowheads="1"/>
          </p:cNvSpPr>
          <p:nvPr/>
        </p:nvSpPr>
        <p:spPr bwMode="auto">
          <a:xfrm>
            <a:off x="5943600" y="4953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0405" name="Text Box 52"/>
          <p:cNvSpPr txBox="1">
            <a:spLocks noChangeArrowheads="1"/>
          </p:cNvSpPr>
          <p:nvPr/>
        </p:nvSpPr>
        <p:spPr bwMode="auto">
          <a:xfrm>
            <a:off x="6019800" y="5410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3299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Quantum Length Analysis</a:t>
            </a:r>
          </a:p>
        </p:txBody>
      </p:sp>
      <p:sp>
        <p:nvSpPr>
          <p:cNvPr id="572418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What is the impact of quantum length? Assume T=10ms.</a:t>
            </a:r>
          </a:p>
        </p:txBody>
      </p:sp>
      <p:graphicFrame>
        <p:nvGraphicFramePr>
          <p:cNvPr id="1197060" name="Group 4"/>
          <p:cNvGraphicFramePr>
            <a:graphicFrameLocks noGrp="1"/>
          </p:cNvGraphicFramePr>
          <p:nvPr/>
        </p:nvGraphicFramePr>
        <p:xfrm>
          <a:off x="2286000" y="3048000"/>
          <a:ext cx="4040188" cy="2341728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Process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Burst Time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p1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20ms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p2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1ms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p3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1ms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2436" name="Line 35"/>
          <p:cNvSpPr>
            <a:spLocks noChangeShapeType="1"/>
          </p:cNvSpPr>
          <p:nvPr/>
        </p:nvSpPr>
        <p:spPr bwMode="auto">
          <a:xfrm>
            <a:off x="1219200" y="5638800"/>
            <a:ext cx="5638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437" name="Line 36"/>
          <p:cNvSpPr>
            <a:spLocks noChangeShapeType="1"/>
          </p:cNvSpPr>
          <p:nvPr/>
        </p:nvSpPr>
        <p:spPr bwMode="auto">
          <a:xfrm>
            <a:off x="1219200" y="54102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438" name="Line 37"/>
          <p:cNvSpPr>
            <a:spLocks noChangeShapeType="1"/>
          </p:cNvSpPr>
          <p:nvPr/>
        </p:nvSpPr>
        <p:spPr bwMode="auto">
          <a:xfrm>
            <a:off x="3048000" y="54102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439" name="Line 38"/>
          <p:cNvSpPr>
            <a:spLocks noChangeShapeType="1"/>
          </p:cNvSpPr>
          <p:nvPr/>
        </p:nvSpPr>
        <p:spPr bwMode="auto">
          <a:xfrm>
            <a:off x="5943600" y="54102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440" name="Line 39"/>
          <p:cNvSpPr>
            <a:spLocks noChangeShapeType="1"/>
          </p:cNvSpPr>
          <p:nvPr/>
        </p:nvSpPr>
        <p:spPr bwMode="auto">
          <a:xfrm>
            <a:off x="3810000" y="54102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441" name="Text Box 40"/>
          <p:cNvSpPr txBox="1">
            <a:spLocks noChangeArrowheads="1"/>
          </p:cNvSpPr>
          <p:nvPr/>
        </p:nvSpPr>
        <p:spPr bwMode="auto">
          <a:xfrm>
            <a:off x="2590800" y="5638800"/>
            <a:ext cx="1143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72442" name="Text Box 41"/>
          <p:cNvSpPr txBox="1">
            <a:spLocks noChangeArrowheads="1"/>
          </p:cNvSpPr>
          <p:nvPr/>
        </p:nvSpPr>
        <p:spPr bwMode="auto">
          <a:xfrm>
            <a:off x="3124200" y="5715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2443" name="Text Box 42"/>
          <p:cNvSpPr txBox="1">
            <a:spLocks noChangeArrowheads="1"/>
          </p:cNvSpPr>
          <p:nvPr/>
        </p:nvSpPr>
        <p:spPr bwMode="auto">
          <a:xfrm>
            <a:off x="1295400" y="5715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10</a:t>
            </a:r>
          </a:p>
        </p:txBody>
      </p:sp>
      <p:sp>
        <p:nvSpPr>
          <p:cNvPr id="572444" name="Text Box 43"/>
          <p:cNvSpPr txBox="1">
            <a:spLocks noChangeArrowheads="1"/>
          </p:cNvSpPr>
          <p:nvPr/>
        </p:nvSpPr>
        <p:spPr bwMode="auto">
          <a:xfrm>
            <a:off x="38862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P3</a:t>
            </a:r>
          </a:p>
        </p:txBody>
      </p:sp>
      <p:sp>
        <p:nvSpPr>
          <p:cNvPr id="572445" name="Text Box 44"/>
          <p:cNvSpPr txBox="1">
            <a:spLocks noChangeArrowheads="1"/>
          </p:cNvSpPr>
          <p:nvPr/>
        </p:nvSpPr>
        <p:spPr bwMode="auto">
          <a:xfrm>
            <a:off x="12954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2446" name="Text Box 45"/>
          <p:cNvSpPr txBox="1">
            <a:spLocks noChangeArrowheads="1"/>
          </p:cNvSpPr>
          <p:nvPr/>
        </p:nvSpPr>
        <p:spPr bwMode="auto">
          <a:xfrm>
            <a:off x="31242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P2</a:t>
            </a:r>
          </a:p>
        </p:txBody>
      </p:sp>
      <p:sp>
        <p:nvSpPr>
          <p:cNvPr id="572447" name="Text Box 46"/>
          <p:cNvSpPr txBox="1">
            <a:spLocks noChangeArrowheads="1"/>
          </p:cNvSpPr>
          <p:nvPr/>
        </p:nvSpPr>
        <p:spPr bwMode="auto">
          <a:xfrm>
            <a:off x="609600" y="6172200"/>
            <a:ext cx="6934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Average completion time = (11+12+22)/3=15ms</a:t>
            </a:r>
          </a:p>
        </p:txBody>
      </p:sp>
      <p:sp>
        <p:nvSpPr>
          <p:cNvPr id="572448" name="Text Box 47"/>
          <p:cNvSpPr txBox="1">
            <a:spLocks noChangeArrowheads="1"/>
          </p:cNvSpPr>
          <p:nvPr/>
        </p:nvSpPr>
        <p:spPr bwMode="auto">
          <a:xfrm>
            <a:off x="3886200" y="5715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2449" name="Line 48"/>
          <p:cNvSpPr>
            <a:spLocks noChangeShapeType="1"/>
          </p:cNvSpPr>
          <p:nvPr/>
        </p:nvSpPr>
        <p:spPr bwMode="auto">
          <a:xfrm>
            <a:off x="4495800" y="54102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2450" name="Text Box 49"/>
          <p:cNvSpPr txBox="1">
            <a:spLocks noChangeArrowheads="1"/>
          </p:cNvSpPr>
          <p:nvPr/>
        </p:nvSpPr>
        <p:spPr bwMode="auto">
          <a:xfrm>
            <a:off x="4953000" y="5257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2451" name="Text Box 50"/>
          <p:cNvSpPr txBox="1">
            <a:spLocks noChangeArrowheads="1"/>
          </p:cNvSpPr>
          <p:nvPr/>
        </p:nvSpPr>
        <p:spPr bwMode="auto">
          <a:xfrm>
            <a:off x="4876800" y="57150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14683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Quantum Length Analysis</a:t>
            </a:r>
          </a:p>
        </p:txBody>
      </p:sp>
      <p:sp>
        <p:nvSpPr>
          <p:cNvPr id="574466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What if we choose a smaller quantum length?Assume T=1ms.</a:t>
            </a:r>
          </a:p>
        </p:txBody>
      </p:sp>
      <p:graphicFrame>
        <p:nvGraphicFramePr>
          <p:cNvPr id="1199108" name="Group 4"/>
          <p:cNvGraphicFramePr>
            <a:graphicFrameLocks noGrp="1"/>
          </p:cNvGraphicFramePr>
          <p:nvPr/>
        </p:nvGraphicFramePr>
        <p:xfrm>
          <a:off x="2286000" y="2971800"/>
          <a:ext cx="4040188" cy="2341728"/>
        </p:xfrm>
        <a:graphic>
          <a:graphicData uri="http://schemas.openxmlformats.org/drawingml/2006/table">
            <a:tbl>
              <a:tblPr/>
              <a:tblGrid>
                <a:gridCol w="2020888"/>
                <a:gridCol w="20193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Process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Burst Time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p1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20ms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p2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1ms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p3</a:t>
                      </a:r>
                    </a:p>
                  </a:txBody>
                  <a:tcPr marL="90000" marR="90000" marT="99720" marB="46800" horzOverflow="overflow">
                    <a:lnL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Microsoft YaHei" pitchFamily="34" charset="-122"/>
                        </a:rPr>
                        <a:t>1ms</a:t>
                      </a:r>
                    </a:p>
                  </a:txBody>
                  <a:tcPr marL="90000" marR="90000" marT="99720" marB="46800" horzOverflow="overflow">
                    <a:lnL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26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484" name="Line 35"/>
          <p:cNvSpPr>
            <a:spLocks noChangeShapeType="1"/>
          </p:cNvSpPr>
          <p:nvPr/>
        </p:nvSpPr>
        <p:spPr bwMode="auto">
          <a:xfrm>
            <a:off x="1219200" y="5562600"/>
            <a:ext cx="5638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85" name="Line 36"/>
          <p:cNvSpPr>
            <a:spLocks noChangeShapeType="1"/>
          </p:cNvSpPr>
          <p:nvPr/>
        </p:nvSpPr>
        <p:spPr bwMode="auto">
          <a:xfrm>
            <a:off x="12192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86" name="Line 37"/>
          <p:cNvSpPr>
            <a:spLocks noChangeShapeType="1"/>
          </p:cNvSpPr>
          <p:nvPr/>
        </p:nvSpPr>
        <p:spPr bwMode="auto">
          <a:xfrm>
            <a:off x="19050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87" name="Line 38"/>
          <p:cNvSpPr>
            <a:spLocks noChangeShapeType="1"/>
          </p:cNvSpPr>
          <p:nvPr/>
        </p:nvSpPr>
        <p:spPr bwMode="auto">
          <a:xfrm>
            <a:off x="39624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88" name="Line 39"/>
          <p:cNvSpPr>
            <a:spLocks noChangeShapeType="1"/>
          </p:cNvSpPr>
          <p:nvPr/>
        </p:nvSpPr>
        <p:spPr bwMode="auto">
          <a:xfrm>
            <a:off x="25908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89" name="Text Box 40"/>
          <p:cNvSpPr txBox="1">
            <a:spLocks noChangeArrowheads="1"/>
          </p:cNvSpPr>
          <p:nvPr/>
        </p:nvSpPr>
        <p:spPr bwMode="auto">
          <a:xfrm>
            <a:off x="2590800" y="5562600"/>
            <a:ext cx="1143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74490" name="Text Box 41"/>
          <p:cNvSpPr txBox="1">
            <a:spLocks noChangeArrowheads="1"/>
          </p:cNvSpPr>
          <p:nvPr/>
        </p:nvSpPr>
        <p:spPr bwMode="auto">
          <a:xfrm>
            <a:off x="19812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491" name="Text Box 42"/>
          <p:cNvSpPr txBox="1">
            <a:spLocks noChangeArrowheads="1"/>
          </p:cNvSpPr>
          <p:nvPr/>
        </p:nvSpPr>
        <p:spPr bwMode="auto">
          <a:xfrm>
            <a:off x="12954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492" name="Text Box 43"/>
          <p:cNvSpPr txBox="1">
            <a:spLocks noChangeArrowheads="1"/>
          </p:cNvSpPr>
          <p:nvPr/>
        </p:nvSpPr>
        <p:spPr bwMode="auto">
          <a:xfrm>
            <a:off x="26670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P3</a:t>
            </a:r>
          </a:p>
        </p:txBody>
      </p:sp>
      <p:sp>
        <p:nvSpPr>
          <p:cNvPr id="574493" name="Text Box 44"/>
          <p:cNvSpPr txBox="1">
            <a:spLocks noChangeArrowheads="1"/>
          </p:cNvSpPr>
          <p:nvPr/>
        </p:nvSpPr>
        <p:spPr bwMode="auto">
          <a:xfrm>
            <a:off x="12954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4494" name="Text Box 45"/>
          <p:cNvSpPr txBox="1">
            <a:spLocks noChangeArrowheads="1"/>
          </p:cNvSpPr>
          <p:nvPr/>
        </p:nvSpPr>
        <p:spPr bwMode="auto">
          <a:xfrm>
            <a:off x="19812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P2</a:t>
            </a:r>
          </a:p>
        </p:txBody>
      </p:sp>
      <p:sp>
        <p:nvSpPr>
          <p:cNvPr id="574495" name="Text Box 46"/>
          <p:cNvSpPr txBox="1">
            <a:spLocks noChangeArrowheads="1"/>
          </p:cNvSpPr>
          <p:nvPr/>
        </p:nvSpPr>
        <p:spPr bwMode="auto">
          <a:xfrm>
            <a:off x="838200" y="6172200"/>
            <a:ext cx="6934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Average completion time = (2+3+22)/3=9ms</a:t>
            </a:r>
          </a:p>
        </p:txBody>
      </p:sp>
      <p:sp>
        <p:nvSpPr>
          <p:cNvPr id="574496" name="Text Box 47"/>
          <p:cNvSpPr txBox="1">
            <a:spLocks noChangeArrowheads="1"/>
          </p:cNvSpPr>
          <p:nvPr/>
        </p:nvSpPr>
        <p:spPr bwMode="auto">
          <a:xfrm>
            <a:off x="26670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497" name="Line 48"/>
          <p:cNvSpPr>
            <a:spLocks noChangeShapeType="1"/>
          </p:cNvSpPr>
          <p:nvPr/>
        </p:nvSpPr>
        <p:spPr bwMode="auto">
          <a:xfrm>
            <a:off x="32766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498" name="Text Box 49"/>
          <p:cNvSpPr txBox="1">
            <a:spLocks noChangeArrowheads="1"/>
          </p:cNvSpPr>
          <p:nvPr/>
        </p:nvSpPr>
        <p:spPr bwMode="auto">
          <a:xfrm>
            <a:off x="33528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4499" name="Text Box 50"/>
          <p:cNvSpPr txBox="1">
            <a:spLocks noChangeArrowheads="1"/>
          </p:cNvSpPr>
          <p:nvPr/>
        </p:nvSpPr>
        <p:spPr bwMode="auto">
          <a:xfrm>
            <a:off x="6705600" y="2819400"/>
            <a:ext cx="19812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75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>
                <a:solidFill>
                  <a:srgbClr val="00264C"/>
                </a:solidFill>
              </a:rPr>
              <a:t>T=1ms</a:t>
            </a:r>
          </a:p>
        </p:txBody>
      </p:sp>
      <p:sp>
        <p:nvSpPr>
          <p:cNvPr id="574500" name="Line 51"/>
          <p:cNvSpPr>
            <a:spLocks noChangeShapeType="1"/>
          </p:cNvSpPr>
          <p:nvPr/>
        </p:nvSpPr>
        <p:spPr bwMode="auto">
          <a:xfrm>
            <a:off x="47244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01" name="Text Box 52"/>
          <p:cNvSpPr txBox="1">
            <a:spLocks noChangeArrowheads="1"/>
          </p:cNvSpPr>
          <p:nvPr/>
        </p:nvSpPr>
        <p:spPr bwMode="auto">
          <a:xfrm>
            <a:off x="41148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4502" name="Text Box 53"/>
          <p:cNvSpPr txBox="1">
            <a:spLocks noChangeArrowheads="1"/>
          </p:cNvSpPr>
          <p:nvPr/>
        </p:nvSpPr>
        <p:spPr bwMode="auto">
          <a:xfrm>
            <a:off x="33528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503" name="Text Box 54"/>
          <p:cNvSpPr txBox="1">
            <a:spLocks noChangeArrowheads="1"/>
          </p:cNvSpPr>
          <p:nvPr/>
        </p:nvSpPr>
        <p:spPr bwMode="auto">
          <a:xfrm>
            <a:off x="41148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504" name="Line 55"/>
          <p:cNvSpPr>
            <a:spLocks noChangeShapeType="1"/>
          </p:cNvSpPr>
          <p:nvPr/>
        </p:nvSpPr>
        <p:spPr bwMode="auto">
          <a:xfrm>
            <a:off x="54102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05" name="Text Box 56"/>
          <p:cNvSpPr txBox="1">
            <a:spLocks noChangeArrowheads="1"/>
          </p:cNvSpPr>
          <p:nvPr/>
        </p:nvSpPr>
        <p:spPr bwMode="auto">
          <a:xfrm>
            <a:off x="48006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4506" name="Line 57"/>
          <p:cNvSpPr>
            <a:spLocks noChangeShapeType="1"/>
          </p:cNvSpPr>
          <p:nvPr/>
        </p:nvSpPr>
        <p:spPr bwMode="auto">
          <a:xfrm>
            <a:off x="6172200" y="5334000"/>
            <a:ext cx="1588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507" name="Text Box 58"/>
          <p:cNvSpPr txBox="1">
            <a:spLocks noChangeArrowheads="1"/>
          </p:cNvSpPr>
          <p:nvPr/>
        </p:nvSpPr>
        <p:spPr bwMode="auto">
          <a:xfrm>
            <a:off x="5562600" y="51816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74508" name="Text Box 59"/>
          <p:cNvSpPr txBox="1">
            <a:spLocks noChangeArrowheads="1"/>
          </p:cNvSpPr>
          <p:nvPr/>
        </p:nvSpPr>
        <p:spPr bwMode="auto">
          <a:xfrm>
            <a:off x="48006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509" name="Text Box 60"/>
          <p:cNvSpPr txBox="1">
            <a:spLocks noChangeArrowheads="1"/>
          </p:cNvSpPr>
          <p:nvPr/>
        </p:nvSpPr>
        <p:spPr bwMode="auto">
          <a:xfrm>
            <a:off x="5562600" y="5638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1</a:t>
            </a:r>
          </a:p>
        </p:txBody>
      </p:sp>
      <p:sp>
        <p:nvSpPr>
          <p:cNvPr id="574510" name="Oval 61"/>
          <p:cNvSpPr>
            <a:spLocks noChangeArrowheads="1"/>
          </p:cNvSpPr>
          <p:nvPr/>
        </p:nvSpPr>
        <p:spPr bwMode="auto">
          <a:xfrm>
            <a:off x="6477000" y="5257800"/>
            <a:ext cx="2286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74511" name="Oval 62"/>
          <p:cNvSpPr>
            <a:spLocks noChangeArrowheads="1"/>
          </p:cNvSpPr>
          <p:nvPr/>
        </p:nvSpPr>
        <p:spPr bwMode="auto">
          <a:xfrm>
            <a:off x="6781800" y="5257800"/>
            <a:ext cx="2286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74512" name="Oval 63"/>
          <p:cNvSpPr>
            <a:spLocks noChangeArrowheads="1"/>
          </p:cNvSpPr>
          <p:nvPr/>
        </p:nvSpPr>
        <p:spPr bwMode="auto">
          <a:xfrm>
            <a:off x="7086600" y="5257800"/>
            <a:ext cx="228600" cy="15240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3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3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Quantum Length Analysis</a:t>
            </a:r>
          </a:p>
        </p:txBody>
      </p:sp>
      <p:sp>
        <p:nvSpPr>
          <p:cNvPr id="576514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i="1" u="sng">
                <a:solidFill>
                  <a:srgbClr val="00264C"/>
                </a:solidFill>
              </a:rPr>
              <a:t>The shorter the quantum, the shorter the average completion time.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Based on this we could make the quantum time very small to achieve faster response time. What is the catch?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We are not considering that context switch takes time.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We have to consider the context switch overhead.</a:t>
            </a:r>
          </a:p>
        </p:txBody>
      </p:sp>
    </p:spTree>
    <p:extLst>
      <p:ext uri="{BB962C8B-B14F-4D97-AF65-F5344CB8AC3E}">
        <p14:creationId xmlns:p14="http://schemas.microsoft.com/office/powerpoint/2010/main" val="2007013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1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Context Switch Overhead</a:t>
            </a:r>
          </a:p>
        </p:txBody>
      </p:sp>
      <p:sp>
        <p:nvSpPr>
          <p:cNvPr id="578562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81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context switch overhead is the time it takes to do a context switch as a portion of the quantum time.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	</a:t>
            </a:r>
            <a:r>
              <a:rPr lang="en-US" sz="2800" b="1" i="1">
                <a:solidFill>
                  <a:srgbClr val="00264C"/>
                </a:solidFill>
              </a:rPr>
              <a:t>Xoverhd% = 100*X/T         where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	 Xoverhd% = Context Switch Overhead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    X = Context Switch Time</a:t>
            </a:r>
          </a:p>
          <a:p>
            <a:pPr lvl="1" indent="-282575">
              <a:lnSpc>
                <a:spcPct val="90000"/>
              </a:lnSpc>
              <a:spcBef>
                <a:spcPts val="600"/>
              </a:spcBef>
              <a:buSzPct val="7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    T = Quantum Time.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Assume X=.1ms. 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    </a:t>
            </a:r>
            <a:r>
              <a:rPr lang="en-US" sz="2800" b="1" i="1">
                <a:solidFill>
                  <a:srgbClr val="00264C"/>
                </a:solidFill>
              </a:rPr>
              <a:t>For T=10ms Ovhd=100*.1/10=1%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    For T=2ms Ovhd=100*.1/2=5%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SzPct val="8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>
                <a:solidFill>
                  <a:srgbClr val="00264C"/>
                </a:solidFill>
              </a:rPr>
              <a:t>    For T=.2ms Ovhd=100*.1/.2=50%</a:t>
            </a:r>
          </a:p>
        </p:txBody>
      </p:sp>
    </p:spTree>
    <p:extLst>
      <p:ext uri="{BB962C8B-B14F-4D97-AF65-F5344CB8AC3E}">
        <p14:creationId xmlns:p14="http://schemas.microsoft.com/office/powerpoint/2010/main" val="2793843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0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Context Switch Overhead</a:t>
            </a:r>
          </a:p>
        </p:txBody>
      </p:sp>
      <p:sp>
        <p:nvSpPr>
          <p:cNvPr id="580610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Conclusions: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The smaller the quantum, the faster the response time (small average completion time) but the larger the context switch overhead.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 i="1">
                <a:solidFill>
                  <a:srgbClr val="00264C"/>
                </a:solidFill>
              </a:rPr>
              <a:t>The larger the quantum the smaller the context switch overhead but the larger the response (large average completion time).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 standard quantum time is 1/100sec = 10ms that is a compromise between response time and context switch overhead. This may change in the future with faster processors.</a:t>
            </a:r>
          </a:p>
        </p:txBody>
      </p:sp>
    </p:spTree>
    <p:extLst>
      <p:ext uri="{BB962C8B-B14F-4D97-AF65-F5344CB8AC3E}">
        <p14:creationId xmlns:p14="http://schemas.microsoft.com/office/powerpoint/2010/main" val="4290562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CPU Burst Distribution</a:t>
            </a:r>
          </a:p>
        </p:txBody>
      </p:sp>
      <p:sp>
        <p:nvSpPr>
          <p:cNvPr id="582658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Processes are in waiting state most of the time except for the times they need the CPU,  that is usually for short periods of time.</a:t>
            </a:r>
          </a:p>
          <a:p>
            <a:pPr marL="339725" indent="-339725"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These shorts periods of time the processes need the CPU are called </a:t>
            </a:r>
            <a:r>
              <a:rPr lang="en-US" sz="2800" b="1" i="1">
                <a:solidFill>
                  <a:srgbClr val="00264C"/>
                </a:solidFill>
              </a:rPr>
              <a:t>CPU bursts</a:t>
            </a:r>
            <a:r>
              <a:rPr lang="en-US" sz="2800">
                <a:solidFill>
                  <a:srgbClr val="00264C"/>
                </a:solidFill>
              </a:rPr>
              <a:t>.</a:t>
            </a:r>
          </a:p>
        </p:txBody>
      </p:sp>
      <p:sp>
        <p:nvSpPr>
          <p:cNvPr id="582659" name="Line 4"/>
          <p:cNvSpPr>
            <a:spLocks noChangeShapeType="1"/>
          </p:cNvSpPr>
          <p:nvPr/>
        </p:nvSpPr>
        <p:spPr bwMode="auto">
          <a:xfrm>
            <a:off x="1828800" y="4419600"/>
            <a:ext cx="1588" cy="21336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60" name="Line 5"/>
          <p:cNvSpPr>
            <a:spLocks noChangeShapeType="1"/>
          </p:cNvSpPr>
          <p:nvPr/>
        </p:nvSpPr>
        <p:spPr bwMode="auto">
          <a:xfrm>
            <a:off x="1371600" y="6172200"/>
            <a:ext cx="66294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61" name="Text Box 6"/>
          <p:cNvSpPr txBox="1">
            <a:spLocks noChangeArrowheads="1"/>
          </p:cNvSpPr>
          <p:nvPr/>
        </p:nvSpPr>
        <p:spPr bwMode="auto">
          <a:xfrm>
            <a:off x="0" y="4267200"/>
            <a:ext cx="18288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% Distribution of CPU Bursts</a:t>
            </a:r>
          </a:p>
        </p:txBody>
      </p:sp>
      <p:sp>
        <p:nvSpPr>
          <p:cNvPr id="582662" name="Freeform 7"/>
          <p:cNvSpPr>
            <a:spLocks noChangeArrowheads="1"/>
          </p:cNvSpPr>
          <p:nvPr/>
        </p:nvSpPr>
        <p:spPr bwMode="auto">
          <a:xfrm>
            <a:off x="1828800" y="4940300"/>
            <a:ext cx="5638800" cy="1168400"/>
          </a:xfrm>
          <a:custGeom>
            <a:avLst/>
            <a:gdLst>
              <a:gd name="T0" fmla="*/ 0 w 3552"/>
              <a:gd name="T1" fmla="*/ 2147483647 h 736"/>
              <a:gd name="T2" fmla="*/ 2147483647 w 3552"/>
              <a:gd name="T3" fmla="*/ 2147483647 h 736"/>
              <a:gd name="T4" fmla="*/ 2147483647 w 3552"/>
              <a:gd name="T5" fmla="*/ 2147483647 h 736"/>
              <a:gd name="T6" fmla="*/ 2147483647 w 3552"/>
              <a:gd name="T7" fmla="*/ 2147483647 h 736"/>
              <a:gd name="T8" fmla="*/ 2147483647 w 3552"/>
              <a:gd name="T9" fmla="*/ 2147483647 h 736"/>
              <a:gd name="T10" fmla="*/ 2147483647 w 3552"/>
              <a:gd name="T11" fmla="*/ 2147483647 h 736"/>
              <a:gd name="T12" fmla="*/ 2147483647 w 3552"/>
              <a:gd name="T13" fmla="*/ 2147483647 h 736"/>
              <a:gd name="T14" fmla="*/ 2147483647 w 3552"/>
              <a:gd name="T15" fmla="*/ 2147483647 h 7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52"/>
              <a:gd name="T25" fmla="*/ 0 h 736"/>
              <a:gd name="T26" fmla="*/ 3552 w 3552"/>
              <a:gd name="T27" fmla="*/ 736 h 7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52" h="736">
                <a:moveTo>
                  <a:pt x="0" y="728"/>
                </a:moveTo>
                <a:cubicBezTo>
                  <a:pt x="48" y="524"/>
                  <a:pt x="96" y="320"/>
                  <a:pt x="192" y="200"/>
                </a:cubicBezTo>
                <a:cubicBezTo>
                  <a:pt x="288" y="80"/>
                  <a:pt x="432" y="0"/>
                  <a:pt x="576" y="8"/>
                </a:cubicBezTo>
                <a:cubicBezTo>
                  <a:pt x="720" y="16"/>
                  <a:pt x="914" y="165"/>
                  <a:pt x="1056" y="248"/>
                </a:cubicBezTo>
                <a:cubicBezTo>
                  <a:pt x="1198" y="331"/>
                  <a:pt x="1258" y="433"/>
                  <a:pt x="1426" y="505"/>
                </a:cubicBezTo>
                <a:cubicBezTo>
                  <a:pt x="1594" y="577"/>
                  <a:pt x="1806" y="643"/>
                  <a:pt x="2064" y="680"/>
                </a:cubicBezTo>
                <a:cubicBezTo>
                  <a:pt x="2322" y="717"/>
                  <a:pt x="2728" y="720"/>
                  <a:pt x="2976" y="728"/>
                </a:cubicBezTo>
                <a:cubicBezTo>
                  <a:pt x="3224" y="736"/>
                  <a:pt x="3456" y="728"/>
                  <a:pt x="3552" y="728"/>
                </a:cubicBezTo>
              </a:path>
            </a:pathLst>
          </a:custGeom>
          <a:noFill/>
          <a:ln w="25560" cap="sq">
            <a:solidFill>
              <a:srgbClr val="0026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2663" name="Line 8"/>
          <p:cNvSpPr>
            <a:spLocks noChangeShapeType="1"/>
          </p:cNvSpPr>
          <p:nvPr/>
        </p:nvSpPr>
        <p:spPr bwMode="auto">
          <a:xfrm>
            <a:off x="4114800" y="4800600"/>
            <a:ext cx="1588" cy="1371600"/>
          </a:xfrm>
          <a:prstGeom prst="line">
            <a:avLst/>
          </a:prstGeom>
          <a:noFill/>
          <a:ln w="76320" cap="sq">
            <a:solidFill>
              <a:srgbClr val="00264C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64" name="Text Box 9"/>
          <p:cNvSpPr txBox="1">
            <a:spLocks noChangeArrowheads="1"/>
          </p:cNvSpPr>
          <p:nvPr/>
        </p:nvSpPr>
        <p:spPr bwMode="auto">
          <a:xfrm>
            <a:off x="3657600" y="6172200"/>
            <a:ext cx="1143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10ms</a:t>
            </a:r>
          </a:p>
        </p:txBody>
      </p:sp>
      <p:sp>
        <p:nvSpPr>
          <p:cNvPr id="582665" name="Text Box 10"/>
          <p:cNvSpPr txBox="1">
            <a:spLocks noChangeArrowheads="1"/>
          </p:cNvSpPr>
          <p:nvPr/>
        </p:nvSpPr>
        <p:spPr bwMode="auto">
          <a:xfrm>
            <a:off x="2514600" y="5486400"/>
            <a:ext cx="1219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90%</a:t>
            </a:r>
          </a:p>
        </p:txBody>
      </p:sp>
      <p:sp>
        <p:nvSpPr>
          <p:cNvPr id="582666" name="Text Box 11"/>
          <p:cNvSpPr txBox="1">
            <a:spLocks noChangeArrowheads="1"/>
          </p:cNvSpPr>
          <p:nvPr/>
        </p:nvSpPr>
        <p:spPr bwMode="auto">
          <a:xfrm>
            <a:off x="4038600" y="5791200"/>
            <a:ext cx="12192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10%</a:t>
            </a:r>
          </a:p>
        </p:txBody>
      </p:sp>
      <p:sp>
        <p:nvSpPr>
          <p:cNvPr id="582667" name="Text Box 12"/>
          <p:cNvSpPr txBox="1">
            <a:spLocks noChangeArrowheads="1"/>
          </p:cNvSpPr>
          <p:nvPr/>
        </p:nvSpPr>
        <p:spPr bwMode="auto">
          <a:xfrm>
            <a:off x="6934200" y="6096000"/>
            <a:ext cx="2438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CPU burst (ms)</a:t>
            </a:r>
          </a:p>
        </p:txBody>
      </p:sp>
    </p:spTree>
    <p:extLst>
      <p:ext uri="{BB962C8B-B14F-4D97-AF65-F5344CB8AC3E}">
        <p14:creationId xmlns:p14="http://schemas.microsoft.com/office/powerpoint/2010/main" val="192006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CPU Burst Distribution</a:t>
            </a:r>
          </a:p>
        </p:txBody>
      </p:sp>
      <p:sp>
        <p:nvSpPr>
          <p:cNvPr id="584706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90% of CPU bursts are smaller than 10ms.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By choosing 10ms to be the quantum length, we make sure that 90% of the CPU burst run until completion without being preempted.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This reduces the context switch overhead and reduces the completion time and makes the response time faster.</a:t>
            </a:r>
          </a:p>
        </p:txBody>
      </p:sp>
    </p:spTree>
    <p:extLst>
      <p:ext uri="{BB962C8B-B14F-4D97-AF65-F5344CB8AC3E}">
        <p14:creationId xmlns:p14="http://schemas.microsoft.com/office/powerpoint/2010/main" val="3829274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3" name="Text Box 2"/>
          <p:cNvSpPr txBox="1">
            <a:spLocks noChangeArrowheads="1"/>
          </p:cNvSpPr>
          <p:nvPr/>
        </p:nvSpPr>
        <p:spPr bwMode="auto">
          <a:xfrm>
            <a:off x="1066800" y="15875"/>
            <a:ext cx="7772400" cy="1431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How to Choose the Size of a Quantum</a:t>
            </a:r>
          </a:p>
        </p:txBody>
      </p:sp>
      <p:sp>
        <p:nvSpPr>
          <p:cNvPr id="586754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 i="1">
                <a:solidFill>
                  <a:srgbClr val="00264C"/>
                </a:solidFill>
              </a:rPr>
              <a:t>Make the quantum small enough to make the response time smaller (faster).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 i="1">
                <a:solidFill>
                  <a:srgbClr val="00264C"/>
                </a:solidFill>
              </a:rPr>
              <a:t>Make the quantum large enough to have an acceptable context switch overhead.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 i="1">
                <a:solidFill>
                  <a:srgbClr val="00264C"/>
                </a:solidFill>
              </a:rPr>
              <a:t>Make the quantum large enough so most CPU bursts are able to finish without being preempted.</a:t>
            </a:r>
          </a:p>
        </p:txBody>
      </p:sp>
    </p:spTree>
    <p:extLst>
      <p:ext uri="{BB962C8B-B14F-4D97-AF65-F5344CB8AC3E}">
        <p14:creationId xmlns:p14="http://schemas.microsoft.com/office/powerpoint/2010/main" val="2614951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1" name="Text Box 2"/>
          <p:cNvSpPr txBox="1">
            <a:spLocks noChangeArrowheads="1"/>
          </p:cNvSpPr>
          <p:nvPr/>
        </p:nvSpPr>
        <p:spPr bwMode="auto">
          <a:xfrm>
            <a:off x="1066800" y="136525"/>
            <a:ext cx="7772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>
                <a:solidFill>
                  <a:srgbClr val="333333"/>
                </a:solidFill>
              </a:rPr>
              <a:t>Scheduling Policies for </a:t>
            </a:r>
            <a:r>
              <a:rPr lang="en-US" sz="4000" u="sng">
                <a:solidFill>
                  <a:srgbClr val="333333"/>
                </a:solidFill>
              </a:rPr>
              <a:t>Preemptive Scheduling</a:t>
            </a:r>
          </a:p>
        </p:txBody>
      </p:sp>
      <p:sp>
        <p:nvSpPr>
          <p:cNvPr id="588802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b="1" dirty="0">
                <a:solidFill>
                  <a:srgbClr val="00264C"/>
                </a:solidFill>
              </a:rPr>
              <a:t>Multilevel Feedback-Queue Scheduling</a:t>
            </a:r>
          </a:p>
          <a:p>
            <a:pPr marL="739775" lvl="1" indent="-282575">
              <a:lnSpc>
                <a:spcPct val="80000"/>
              </a:lnSpc>
              <a:spcBef>
                <a:spcPts val="8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Instead of a having a single queue of ready processes, there are multiple queues of different priorities.</a:t>
            </a:r>
          </a:p>
          <a:p>
            <a:pPr marL="739775" lvl="1" indent="-282575">
              <a:lnSpc>
                <a:spcPct val="80000"/>
              </a:lnSpc>
              <a:spcBef>
                <a:spcPts val="8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The scheduler will schedule the ready processes with the highest priority first.</a:t>
            </a:r>
          </a:p>
          <a:p>
            <a:pPr marL="739775" lvl="1" indent="-282575">
              <a:lnSpc>
                <a:spcPct val="80000"/>
              </a:lnSpc>
              <a:spcBef>
                <a:spcPts val="8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 dirty="0">
                <a:solidFill>
                  <a:srgbClr val="00264C"/>
                </a:solidFill>
              </a:rPr>
              <a:t>Within processes of the same priority round robin is used.</a:t>
            </a:r>
          </a:p>
        </p:txBody>
      </p:sp>
    </p:spTree>
    <p:extLst>
      <p:ext uri="{BB962C8B-B14F-4D97-AF65-F5344CB8AC3E}">
        <p14:creationId xmlns:p14="http://schemas.microsoft.com/office/powerpoint/2010/main" val="191294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333333"/>
                </a:solidFill>
              </a:rPr>
              <a:t>Exam 1 on Wed Feb 19</a:t>
            </a:r>
            <a:endParaRPr lang="en-US" sz="4400" dirty="0">
              <a:solidFill>
                <a:srgbClr val="333333"/>
              </a:solidFill>
            </a:endParaRPr>
          </a:p>
        </p:txBody>
      </p:sp>
      <p:sp>
        <p:nvSpPr>
          <p:cNvPr id="539650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01000" cy="5114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Question types: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Filling space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True false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Multiple choice</a:t>
            </a:r>
          </a:p>
          <a:p>
            <a:pPr marL="1082675" lvl="1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Short answers</a:t>
            </a: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89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333333"/>
                </a:solidFill>
              </a:rPr>
              <a:t>Multilevel Feedback-Queue Scheduling</a:t>
            </a:r>
          </a:p>
        </p:txBody>
      </p:sp>
      <p:sp>
        <p:nvSpPr>
          <p:cNvPr id="590850" name="Text Box 3"/>
          <p:cNvSpPr txBox="1">
            <a:spLocks noChangeArrowheads="1"/>
          </p:cNvSpPr>
          <p:nvPr/>
        </p:nvSpPr>
        <p:spPr bwMode="auto">
          <a:xfrm>
            <a:off x="0" y="1905000"/>
            <a:ext cx="8763000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400" b="1" i="1" dirty="0">
                <a:solidFill>
                  <a:srgbClr val="00264C"/>
                </a:solidFill>
              </a:rPr>
              <a:t>Problem</a:t>
            </a:r>
            <a:r>
              <a:rPr lang="en-US" sz="2400" dirty="0">
                <a:solidFill>
                  <a:srgbClr val="00264C"/>
                </a:solidFill>
              </a:rPr>
              <a:t>: If you have processes of higher priority, low priority processes will never run.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400" b="1" i="1" dirty="0">
                <a:solidFill>
                  <a:srgbClr val="00264C"/>
                </a:solidFill>
              </a:rPr>
              <a:t>Solution</a:t>
            </a:r>
            <a:r>
              <a:rPr lang="en-US" sz="2400" dirty="0">
                <a:solidFill>
                  <a:srgbClr val="00264C"/>
                </a:solidFill>
              </a:rPr>
              <a:t>: </a:t>
            </a:r>
            <a:r>
              <a:rPr lang="en-US" sz="2400" b="1" i="1" dirty="0">
                <a:solidFill>
                  <a:srgbClr val="00264C"/>
                </a:solidFill>
              </a:rPr>
              <a:t>Use Process Aging: </a:t>
            </a:r>
            <a:r>
              <a:rPr lang="en-US" sz="2400" dirty="0">
                <a:solidFill>
                  <a:srgbClr val="00264C"/>
                </a:solidFill>
              </a:rPr>
              <a:t>The longer a process stays in a queue, the priority is artificially increased. The process will be scheduled at some point. After that, the priority is reset to the initial priority.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Also, the scheduler benefits </a:t>
            </a:r>
            <a:r>
              <a:rPr lang="en-US" sz="2400" b="1" i="1" dirty="0">
                <a:solidFill>
                  <a:srgbClr val="00264C"/>
                </a:solidFill>
              </a:rPr>
              <a:t>interactive processes</a:t>
            </a:r>
            <a:r>
              <a:rPr lang="en-US" sz="2400" dirty="0">
                <a:solidFill>
                  <a:srgbClr val="00264C"/>
                </a:solidFill>
              </a:rPr>
              <a:t> by increasing their priority if they finish before the quantum expires. 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It also </a:t>
            </a:r>
            <a:r>
              <a:rPr lang="en-US" sz="2400" dirty="0" smtClean="0">
                <a:solidFill>
                  <a:srgbClr val="00264C"/>
                </a:solidFill>
              </a:rPr>
              <a:t>decreases </a:t>
            </a:r>
            <a:r>
              <a:rPr lang="en-US" sz="2400" dirty="0">
                <a:solidFill>
                  <a:srgbClr val="00264C"/>
                </a:solidFill>
              </a:rPr>
              <a:t>priority if the quantum expires before the burst finishes.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400" b="1" i="1" dirty="0">
                <a:solidFill>
                  <a:srgbClr val="00264C"/>
                </a:solidFill>
              </a:rPr>
              <a:t>The smaller the CPU burst estimate, the higher the priority. The larger the CPU burst estimate  the lower priority</a:t>
            </a:r>
            <a:r>
              <a:rPr lang="en-US" sz="2400" b="1" i="1" dirty="0" smtClean="0">
                <a:solidFill>
                  <a:srgbClr val="00264C"/>
                </a:solidFill>
              </a:rPr>
              <a:t>.</a:t>
            </a:r>
            <a:endParaRPr lang="en-US" sz="2400" b="1" i="1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35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7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333333"/>
                </a:solidFill>
              </a:rPr>
              <a:t>Multilevel Feedback-Queue Scheduling</a:t>
            </a:r>
          </a:p>
        </p:txBody>
      </p:sp>
      <p:sp>
        <p:nvSpPr>
          <p:cNvPr id="592898" name="Rectangle 3"/>
          <p:cNvSpPr>
            <a:spLocks noChangeArrowheads="1"/>
          </p:cNvSpPr>
          <p:nvPr/>
        </p:nvSpPr>
        <p:spPr bwMode="auto">
          <a:xfrm>
            <a:off x="1447800" y="25146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899" name="Rectangle 4"/>
          <p:cNvSpPr>
            <a:spLocks noChangeArrowheads="1"/>
          </p:cNvSpPr>
          <p:nvPr/>
        </p:nvSpPr>
        <p:spPr bwMode="auto">
          <a:xfrm>
            <a:off x="3124200" y="25146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00" name="Rectangle 5"/>
          <p:cNvSpPr>
            <a:spLocks noChangeArrowheads="1"/>
          </p:cNvSpPr>
          <p:nvPr/>
        </p:nvSpPr>
        <p:spPr bwMode="auto">
          <a:xfrm>
            <a:off x="4800600" y="25146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01" name="Line 6"/>
          <p:cNvSpPr>
            <a:spLocks noChangeShapeType="1"/>
          </p:cNvSpPr>
          <p:nvPr/>
        </p:nvSpPr>
        <p:spPr bwMode="auto">
          <a:xfrm>
            <a:off x="2667000" y="28194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02" name="Line 7"/>
          <p:cNvSpPr>
            <a:spLocks noChangeShapeType="1"/>
          </p:cNvSpPr>
          <p:nvPr/>
        </p:nvSpPr>
        <p:spPr bwMode="auto">
          <a:xfrm>
            <a:off x="4343400" y="28194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03" name="Text Box 8"/>
          <p:cNvSpPr txBox="1">
            <a:spLocks noChangeArrowheads="1"/>
          </p:cNvSpPr>
          <p:nvPr/>
        </p:nvSpPr>
        <p:spPr bwMode="auto">
          <a:xfrm>
            <a:off x="1600200" y="25908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P1</a:t>
            </a:r>
          </a:p>
        </p:txBody>
      </p:sp>
      <p:sp>
        <p:nvSpPr>
          <p:cNvPr id="592904" name="Text Box 9"/>
          <p:cNvSpPr txBox="1">
            <a:spLocks noChangeArrowheads="1"/>
          </p:cNvSpPr>
          <p:nvPr/>
        </p:nvSpPr>
        <p:spPr bwMode="auto">
          <a:xfrm>
            <a:off x="3200400" y="25908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P6</a:t>
            </a:r>
          </a:p>
        </p:txBody>
      </p:sp>
      <p:sp>
        <p:nvSpPr>
          <p:cNvPr id="592905" name="Text Box 10"/>
          <p:cNvSpPr txBox="1">
            <a:spLocks noChangeArrowheads="1"/>
          </p:cNvSpPr>
          <p:nvPr/>
        </p:nvSpPr>
        <p:spPr bwMode="auto">
          <a:xfrm>
            <a:off x="4876800" y="25908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P7</a:t>
            </a:r>
          </a:p>
        </p:txBody>
      </p:sp>
      <p:sp>
        <p:nvSpPr>
          <p:cNvPr id="592906" name="Rectangle 11"/>
          <p:cNvSpPr>
            <a:spLocks noChangeArrowheads="1"/>
          </p:cNvSpPr>
          <p:nvPr/>
        </p:nvSpPr>
        <p:spPr bwMode="auto">
          <a:xfrm>
            <a:off x="1447800" y="34290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07" name="Rectangle 12"/>
          <p:cNvSpPr>
            <a:spLocks noChangeArrowheads="1"/>
          </p:cNvSpPr>
          <p:nvPr/>
        </p:nvSpPr>
        <p:spPr bwMode="auto">
          <a:xfrm>
            <a:off x="3124200" y="34290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08" name="Rectangle 13"/>
          <p:cNvSpPr>
            <a:spLocks noChangeArrowheads="1"/>
          </p:cNvSpPr>
          <p:nvPr/>
        </p:nvSpPr>
        <p:spPr bwMode="auto">
          <a:xfrm>
            <a:off x="4800600" y="34290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09" name="Line 14"/>
          <p:cNvSpPr>
            <a:spLocks noChangeShapeType="1"/>
          </p:cNvSpPr>
          <p:nvPr/>
        </p:nvSpPr>
        <p:spPr bwMode="auto">
          <a:xfrm>
            <a:off x="2667000" y="37338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10" name="Line 15"/>
          <p:cNvSpPr>
            <a:spLocks noChangeShapeType="1"/>
          </p:cNvSpPr>
          <p:nvPr/>
        </p:nvSpPr>
        <p:spPr bwMode="auto">
          <a:xfrm>
            <a:off x="4343400" y="37338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11" name="Text Box 16"/>
          <p:cNvSpPr txBox="1">
            <a:spLocks noChangeArrowheads="1"/>
          </p:cNvSpPr>
          <p:nvPr/>
        </p:nvSpPr>
        <p:spPr bwMode="auto">
          <a:xfrm>
            <a:off x="1600200" y="35052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P2</a:t>
            </a:r>
          </a:p>
        </p:txBody>
      </p:sp>
      <p:sp>
        <p:nvSpPr>
          <p:cNvPr id="592912" name="Text Box 17"/>
          <p:cNvSpPr txBox="1">
            <a:spLocks noChangeArrowheads="1"/>
          </p:cNvSpPr>
          <p:nvPr/>
        </p:nvSpPr>
        <p:spPr bwMode="auto">
          <a:xfrm>
            <a:off x="3200400" y="35052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P5</a:t>
            </a:r>
          </a:p>
        </p:txBody>
      </p:sp>
      <p:sp>
        <p:nvSpPr>
          <p:cNvPr id="592913" name="Text Box 18"/>
          <p:cNvSpPr txBox="1">
            <a:spLocks noChangeArrowheads="1"/>
          </p:cNvSpPr>
          <p:nvPr/>
        </p:nvSpPr>
        <p:spPr bwMode="auto">
          <a:xfrm>
            <a:off x="4876800" y="35052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P8</a:t>
            </a:r>
          </a:p>
        </p:txBody>
      </p:sp>
      <p:sp>
        <p:nvSpPr>
          <p:cNvPr id="592914" name="Line 19"/>
          <p:cNvSpPr>
            <a:spLocks noChangeShapeType="1"/>
          </p:cNvSpPr>
          <p:nvPr/>
        </p:nvSpPr>
        <p:spPr bwMode="auto">
          <a:xfrm>
            <a:off x="990600" y="28194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15" name="Line 20"/>
          <p:cNvSpPr>
            <a:spLocks noChangeShapeType="1"/>
          </p:cNvSpPr>
          <p:nvPr/>
        </p:nvSpPr>
        <p:spPr bwMode="auto">
          <a:xfrm>
            <a:off x="990600" y="37338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16" name="Text Box 21"/>
          <p:cNvSpPr txBox="1">
            <a:spLocks noChangeArrowheads="1"/>
          </p:cNvSpPr>
          <p:nvPr/>
        </p:nvSpPr>
        <p:spPr bwMode="auto">
          <a:xfrm>
            <a:off x="0" y="2057400"/>
            <a:ext cx="1295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Priority</a:t>
            </a:r>
          </a:p>
        </p:txBody>
      </p:sp>
      <p:sp>
        <p:nvSpPr>
          <p:cNvPr id="592917" name="Text Box 22"/>
          <p:cNvSpPr txBox="1">
            <a:spLocks noChangeArrowheads="1"/>
          </p:cNvSpPr>
          <p:nvPr/>
        </p:nvSpPr>
        <p:spPr bwMode="auto">
          <a:xfrm>
            <a:off x="228600" y="2590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10</a:t>
            </a:r>
          </a:p>
        </p:txBody>
      </p:sp>
      <p:sp>
        <p:nvSpPr>
          <p:cNvPr id="592918" name="Text Box 23"/>
          <p:cNvSpPr txBox="1">
            <a:spLocks noChangeArrowheads="1"/>
          </p:cNvSpPr>
          <p:nvPr/>
        </p:nvSpPr>
        <p:spPr bwMode="auto">
          <a:xfrm>
            <a:off x="304800" y="35052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9</a:t>
            </a:r>
          </a:p>
        </p:txBody>
      </p:sp>
      <p:sp>
        <p:nvSpPr>
          <p:cNvPr id="592919" name="Rectangle 24"/>
          <p:cNvSpPr>
            <a:spLocks noChangeArrowheads="1"/>
          </p:cNvSpPr>
          <p:nvPr/>
        </p:nvSpPr>
        <p:spPr bwMode="auto">
          <a:xfrm>
            <a:off x="1447800" y="44196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20" name="Rectangle 25"/>
          <p:cNvSpPr>
            <a:spLocks noChangeArrowheads="1"/>
          </p:cNvSpPr>
          <p:nvPr/>
        </p:nvSpPr>
        <p:spPr bwMode="auto">
          <a:xfrm>
            <a:off x="3124200" y="44196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21" name="Rectangle 26"/>
          <p:cNvSpPr>
            <a:spLocks noChangeArrowheads="1"/>
          </p:cNvSpPr>
          <p:nvPr/>
        </p:nvSpPr>
        <p:spPr bwMode="auto">
          <a:xfrm>
            <a:off x="4800600" y="44196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22" name="Line 27"/>
          <p:cNvSpPr>
            <a:spLocks noChangeShapeType="1"/>
          </p:cNvSpPr>
          <p:nvPr/>
        </p:nvSpPr>
        <p:spPr bwMode="auto">
          <a:xfrm>
            <a:off x="2667000" y="47244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23" name="Line 28"/>
          <p:cNvSpPr>
            <a:spLocks noChangeShapeType="1"/>
          </p:cNvSpPr>
          <p:nvPr/>
        </p:nvSpPr>
        <p:spPr bwMode="auto">
          <a:xfrm>
            <a:off x="4343400" y="47244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24" name="Text Box 29"/>
          <p:cNvSpPr txBox="1">
            <a:spLocks noChangeArrowheads="1"/>
          </p:cNvSpPr>
          <p:nvPr/>
        </p:nvSpPr>
        <p:spPr bwMode="auto">
          <a:xfrm>
            <a:off x="1600200" y="44958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P3</a:t>
            </a:r>
          </a:p>
        </p:txBody>
      </p:sp>
      <p:sp>
        <p:nvSpPr>
          <p:cNvPr id="592925" name="Text Box 30"/>
          <p:cNvSpPr txBox="1">
            <a:spLocks noChangeArrowheads="1"/>
          </p:cNvSpPr>
          <p:nvPr/>
        </p:nvSpPr>
        <p:spPr bwMode="auto">
          <a:xfrm>
            <a:off x="3200400" y="44958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P4</a:t>
            </a:r>
          </a:p>
        </p:txBody>
      </p:sp>
      <p:sp>
        <p:nvSpPr>
          <p:cNvPr id="592926" name="Text Box 31"/>
          <p:cNvSpPr txBox="1">
            <a:spLocks noChangeArrowheads="1"/>
          </p:cNvSpPr>
          <p:nvPr/>
        </p:nvSpPr>
        <p:spPr bwMode="auto">
          <a:xfrm>
            <a:off x="4876800" y="44958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P9</a:t>
            </a:r>
          </a:p>
        </p:txBody>
      </p:sp>
      <p:sp>
        <p:nvSpPr>
          <p:cNvPr id="592927" name="Line 32"/>
          <p:cNvSpPr>
            <a:spLocks noChangeShapeType="1"/>
          </p:cNvSpPr>
          <p:nvPr/>
        </p:nvSpPr>
        <p:spPr bwMode="auto">
          <a:xfrm>
            <a:off x="990600" y="47244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28" name="Text Box 33"/>
          <p:cNvSpPr txBox="1">
            <a:spLocks noChangeArrowheads="1"/>
          </p:cNvSpPr>
          <p:nvPr/>
        </p:nvSpPr>
        <p:spPr bwMode="auto">
          <a:xfrm>
            <a:off x="304800" y="44958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8</a:t>
            </a:r>
          </a:p>
        </p:txBody>
      </p:sp>
      <p:sp>
        <p:nvSpPr>
          <p:cNvPr id="592929" name="Rectangle 34"/>
          <p:cNvSpPr>
            <a:spLocks noChangeArrowheads="1"/>
          </p:cNvSpPr>
          <p:nvPr/>
        </p:nvSpPr>
        <p:spPr bwMode="auto">
          <a:xfrm>
            <a:off x="1447800" y="54102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30" name="Rectangle 35"/>
          <p:cNvSpPr>
            <a:spLocks noChangeArrowheads="1"/>
          </p:cNvSpPr>
          <p:nvPr/>
        </p:nvSpPr>
        <p:spPr bwMode="auto">
          <a:xfrm>
            <a:off x="3124200" y="54102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31" name="Rectangle 36"/>
          <p:cNvSpPr>
            <a:spLocks noChangeArrowheads="1"/>
          </p:cNvSpPr>
          <p:nvPr/>
        </p:nvSpPr>
        <p:spPr bwMode="auto">
          <a:xfrm>
            <a:off x="4800600" y="5410200"/>
            <a:ext cx="1219200" cy="609600"/>
          </a:xfrm>
          <a:prstGeom prst="rect">
            <a:avLst/>
          </a:prstGeom>
          <a:solidFill>
            <a:srgbClr val="FFFFE9"/>
          </a:solidFill>
          <a:ln w="7632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92932" name="Line 37"/>
          <p:cNvSpPr>
            <a:spLocks noChangeShapeType="1"/>
          </p:cNvSpPr>
          <p:nvPr/>
        </p:nvSpPr>
        <p:spPr bwMode="auto">
          <a:xfrm>
            <a:off x="2667000" y="57150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33" name="Line 38"/>
          <p:cNvSpPr>
            <a:spLocks noChangeShapeType="1"/>
          </p:cNvSpPr>
          <p:nvPr/>
        </p:nvSpPr>
        <p:spPr bwMode="auto">
          <a:xfrm>
            <a:off x="4343400" y="57150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34" name="Text Box 39"/>
          <p:cNvSpPr txBox="1">
            <a:spLocks noChangeArrowheads="1"/>
          </p:cNvSpPr>
          <p:nvPr/>
        </p:nvSpPr>
        <p:spPr bwMode="auto">
          <a:xfrm>
            <a:off x="1600200" y="54864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P10</a:t>
            </a:r>
          </a:p>
        </p:txBody>
      </p:sp>
      <p:sp>
        <p:nvSpPr>
          <p:cNvPr id="592935" name="Text Box 40"/>
          <p:cNvSpPr txBox="1">
            <a:spLocks noChangeArrowheads="1"/>
          </p:cNvSpPr>
          <p:nvPr/>
        </p:nvSpPr>
        <p:spPr bwMode="auto">
          <a:xfrm>
            <a:off x="3200400" y="54864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P11</a:t>
            </a:r>
          </a:p>
        </p:txBody>
      </p:sp>
      <p:sp>
        <p:nvSpPr>
          <p:cNvPr id="592936" name="Text Box 41"/>
          <p:cNvSpPr txBox="1">
            <a:spLocks noChangeArrowheads="1"/>
          </p:cNvSpPr>
          <p:nvPr/>
        </p:nvSpPr>
        <p:spPr bwMode="auto">
          <a:xfrm>
            <a:off x="4876800" y="5486400"/>
            <a:ext cx="990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P12</a:t>
            </a:r>
          </a:p>
        </p:txBody>
      </p:sp>
      <p:sp>
        <p:nvSpPr>
          <p:cNvPr id="592937" name="Line 42"/>
          <p:cNvSpPr>
            <a:spLocks noChangeShapeType="1"/>
          </p:cNvSpPr>
          <p:nvPr/>
        </p:nvSpPr>
        <p:spPr bwMode="auto">
          <a:xfrm>
            <a:off x="990600" y="5715000"/>
            <a:ext cx="457200" cy="1588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38" name="Text Box 43"/>
          <p:cNvSpPr txBox="1">
            <a:spLocks noChangeArrowheads="1"/>
          </p:cNvSpPr>
          <p:nvPr/>
        </p:nvSpPr>
        <p:spPr bwMode="auto">
          <a:xfrm>
            <a:off x="304800" y="5486400"/>
            <a:ext cx="609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7</a:t>
            </a:r>
          </a:p>
        </p:txBody>
      </p:sp>
      <p:sp>
        <p:nvSpPr>
          <p:cNvPr id="592939" name="Text Box 44"/>
          <p:cNvSpPr txBox="1">
            <a:spLocks noChangeArrowheads="1"/>
          </p:cNvSpPr>
          <p:nvPr/>
        </p:nvSpPr>
        <p:spPr bwMode="auto">
          <a:xfrm>
            <a:off x="6172200" y="3657600"/>
            <a:ext cx="1295400" cy="192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Small CPU Burst. Increase priority</a:t>
            </a:r>
          </a:p>
        </p:txBody>
      </p:sp>
      <p:sp>
        <p:nvSpPr>
          <p:cNvPr id="592940" name="Line 45"/>
          <p:cNvSpPr>
            <a:spLocks noChangeShapeType="1"/>
          </p:cNvSpPr>
          <p:nvPr/>
        </p:nvSpPr>
        <p:spPr bwMode="auto">
          <a:xfrm flipV="1">
            <a:off x="6781800" y="2511425"/>
            <a:ext cx="1588" cy="122555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41" name="Line 46"/>
          <p:cNvSpPr>
            <a:spLocks noChangeShapeType="1"/>
          </p:cNvSpPr>
          <p:nvPr/>
        </p:nvSpPr>
        <p:spPr bwMode="auto">
          <a:xfrm>
            <a:off x="8229600" y="4419600"/>
            <a:ext cx="1588" cy="1524000"/>
          </a:xfrm>
          <a:prstGeom prst="line">
            <a:avLst/>
          </a:prstGeom>
          <a:noFill/>
          <a:ln w="7632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2942" name="Text Box 47"/>
          <p:cNvSpPr txBox="1">
            <a:spLocks noChangeArrowheads="1"/>
          </p:cNvSpPr>
          <p:nvPr/>
        </p:nvSpPr>
        <p:spPr bwMode="auto">
          <a:xfrm>
            <a:off x="7467600" y="2362200"/>
            <a:ext cx="1371600" cy="192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Large CPU Burst. Decrease priority</a:t>
            </a:r>
          </a:p>
        </p:txBody>
      </p:sp>
    </p:spTree>
    <p:extLst>
      <p:ext uri="{BB962C8B-B14F-4D97-AF65-F5344CB8AC3E}">
        <p14:creationId xmlns:p14="http://schemas.microsoft.com/office/powerpoint/2010/main" val="1740920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 smtClean="0">
                <a:solidFill>
                  <a:srgbClr val="333333"/>
                </a:solidFill>
              </a:rPr>
              <a:t>Review Questions</a:t>
            </a:r>
            <a:endParaRPr lang="en-US" sz="3200" b="1" dirty="0">
              <a:solidFill>
                <a:srgbClr val="333333"/>
              </a:solidFill>
            </a:endParaRPr>
          </a:p>
        </p:txBody>
      </p:sp>
      <p:sp>
        <p:nvSpPr>
          <p:cNvPr id="590850" name="Text Box 3"/>
          <p:cNvSpPr txBox="1">
            <a:spLocks noChangeArrowheads="1"/>
          </p:cNvSpPr>
          <p:nvPr/>
        </p:nvSpPr>
        <p:spPr bwMode="auto">
          <a:xfrm>
            <a:off x="0" y="1905000"/>
            <a:ext cx="8763000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are the 5 states of processes?  What causes the transitions between the states?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are </a:t>
            </a:r>
            <a:r>
              <a:rPr lang="en-US" sz="2800" dirty="0" err="1" smtClean="0">
                <a:solidFill>
                  <a:srgbClr val="00264C"/>
                </a:solidFill>
              </a:rPr>
              <a:t>i</a:t>
            </a:r>
            <a:r>
              <a:rPr lang="en-US" sz="2800" dirty="0" smtClean="0">
                <a:solidFill>
                  <a:srgbClr val="00264C"/>
                </a:solidFill>
              </a:rPr>
              <a:t>/o-bound and </a:t>
            </a:r>
            <a:r>
              <a:rPr lang="en-US" sz="2800" dirty="0" err="1" smtClean="0">
                <a:solidFill>
                  <a:srgbClr val="00264C"/>
                </a:solidFill>
              </a:rPr>
              <a:t>cpu</a:t>
            </a:r>
            <a:r>
              <a:rPr lang="en-US" sz="2800" dirty="0" smtClean="0">
                <a:solidFill>
                  <a:srgbClr val="00264C"/>
                </a:solidFill>
              </a:rPr>
              <a:t>-bound processes?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is a context switch?  What may cause a context switch?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are non-preemptive </a:t>
            </a:r>
            <a:r>
              <a:rPr lang="en-US" sz="2800" dirty="0">
                <a:solidFill>
                  <a:srgbClr val="00264C"/>
                </a:solidFill>
              </a:rPr>
              <a:t>scheduling and preemptive </a:t>
            </a:r>
            <a:r>
              <a:rPr lang="en-US" sz="2800" dirty="0" smtClean="0">
                <a:solidFill>
                  <a:srgbClr val="00264C"/>
                </a:solidFill>
              </a:rPr>
              <a:t>scheduling?  What are the pros </a:t>
            </a:r>
            <a:r>
              <a:rPr lang="en-US" sz="2800" dirty="0">
                <a:solidFill>
                  <a:srgbClr val="00264C"/>
                </a:solidFill>
              </a:rPr>
              <a:t>&amp; </a:t>
            </a:r>
            <a:r>
              <a:rPr lang="en-US" sz="2800" dirty="0" smtClean="0">
                <a:solidFill>
                  <a:srgbClr val="00264C"/>
                </a:solidFill>
              </a:rPr>
              <a:t>cons </a:t>
            </a:r>
            <a:r>
              <a:rPr lang="en-US" sz="2800" dirty="0">
                <a:solidFill>
                  <a:srgbClr val="00264C"/>
                </a:solidFill>
              </a:rPr>
              <a:t>of </a:t>
            </a:r>
            <a:r>
              <a:rPr lang="en-US" sz="2800" dirty="0" smtClean="0">
                <a:solidFill>
                  <a:srgbClr val="00264C"/>
                </a:solidFill>
              </a:rPr>
              <a:t>each?  Which one is used in modern OS?</a:t>
            </a:r>
            <a:endParaRPr lang="en-US" sz="2800" dirty="0">
              <a:solidFill>
                <a:srgbClr val="00264C"/>
              </a:solidFill>
            </a:endParaRP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endParaRPr lang="en-US" sz="2800" dirty="0" smtClean="0">
              <a:solidFill>
                <a:srgbClr val="00264C"/>
              </a:solidFill>
            </a:endParaRP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6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 smtClean="0">
                <a:solidFill>
                  <a:srgbClr val="333333"/>
                </a:solidFill>
              </a:rPr>
              <a:t>Review Questions</a:t>
            </a:r>
            <a:endParaRPr lang="en-US" sz="3200" b="1" dirty="0">
              <a:solidFill>
                <a:srgbClr val="333333"/>
              </a:solidFill>
            </a:endParaRPr>
          </a:p>
        </p:txBody>
      </p:sp>
      <p:sp>
        <p:nvSpPr>
          <p:cNvPr id="590850" name="Text Box 3"/>
          <p:cNvSpPr txBox="1">
            <a:spLocks noChangeArrowheads="1"/>
          </p:cNvSpPr>
          <p:nvPr/>
        </p:nvSpPr>
        <p:spPr bwMode="auto">
          <a:xfrm>
            <a:off x="0" y="1905000"/>
            <a:ext cx="8763000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How does </a:t>
            </a:r>
            <a:r>
              <a:rPr lang="en-US" sz="2800" dirty="0" smtClean="0">
                <a:solidFill>
                  <a:srgbClr val="00264C"/>
                </a:solidFill>
              </a:rPr>
              <a:t>the round robin </a:t>
            </a:r>
            <a:r>
              <a:rPr lang="en-US" sz="2800" smtClean="0">
                <a:solidFill>
                  <a:srgbClr val="00264C"/>
                </a:solidFill>
              </a:rPr>
              <a:t>scheduling work?  </a:t>
            </a:r>
            <a:endParaRPr lang="en-US" sz="2800" dirty="0" smtClean="0">
              <a:solidFill>
                <a:srgbClr val="00264C"/>
              </a:solidFill>
            </a:endParaRP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How to compute response time and overhead for a given quantum length.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How response time and overhead are affected by quantum length?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are factors for choosing quantum length?</a:t>
            </a:r>
          </a:p>
          <a:p>
            <a:pPr marL="1139825" lvl="2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Response time, overhead, CPU burst distribution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What is Multilevel </a:t>
            </a:r>
            <a:r>
              <a:rPr lang="en-US" sz="2800" dirty="0">
                <a:solidFill>
                  <a:srgbClr val="00264C"/>
                </a:solidFill>
              </a:rPr>
              <a:t>Feedback-Queue </a:t>
            </a:r>
            <a:r>
              <a:rPr lang="en-US" sz="2800" dirty="0" smtClean="0">
                <a:solidFill>
                  <a:srgbClr val="00264C"/>
                </a:solidFill>
              </a:rPr>
              <a:t>Scheduling?</a:t>
            </a:r>
            <a:endParaRPr lang="en-US" sz="2800" dirty="0">
              <a:solidFill>
                <a:srgbClr val="00264C"/>
              </a:solidFill>
            </a:endParaRPr>
          </a:p>
          <a:p>
            <a:pPr marL="1139825" lvl="2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r>
              <a:rPr lang="en-US" sz="2800" dirty="0" smtClean="0">
                <a:solidFill>
                  <a:srgbClr val="00264C"/>
                </a:solidFill>
              </a:rPr>
              <a:t>Key idea: use multiple priority queues, reward processes with smaller CPU burst</a:t>
            </a:r>
          </a:p>
          <a:p>
            <a:pPr marL="739775" lvl="1" indent="-282575">
              <a:lnSpc>
                <a:spcPct val="80000"/>
              </a:lnSpc>
              <a:spcBef>
                <a:spcPts val="7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739775" algn="l"/>
                <a:tab pos="1196975" algn="l"/>
                <a:tab pos="1654175" algn="l"/>
                <a:tab pos="2111375" algn="l"/>
                <a:tab pos="2568575" algn="l"/>
                <a:tab pos="3025775" algn="l"/>
                <a:tab pos="3482975" algn="l"/>
                <a:tab pos="3940175" algn="l"/>
                <a:tab pos="4397375" algn="l"/>
                <a:tab pos="4854575" algn="l"/>
                <a:tab pos="5311775" algn="l"/>
                <a:tab pos="5768975" algn="l"/>
                <a:tab pos="6226175" algn="l"/>
                <a:tab pos="6683375" algn="l"/>
                <a:tab pos="7140575" algn="l"/>
                <a:tab pos="7597775" algn="l"/>
                <a:tab pos="8054975" algn="l"/>
                <a:tab pos="8512175" algn="l"/>
                <a:tab pos="8969375" algn="l"/>
                <a:tab pos="9426575" algn="l"/>
                <a:tab pos="9883775" algn="l"/>
              </a:tabLst>
            </a:pPr>
            <a:endParaRPr lang="en-US" sz="2800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3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Processes</a:t>
            </a:r>
          </a:p>
        </p:txBody>
      </p:sp>
      <p:sp>
        <p:nvSpPr>
          <p:cNvPr id="539650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01000" cy="5114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process is a program in execution 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 program may have multiple processes running the same program. E.g. csh running for multiple users or multiple times for the same user.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Each process will be a different instance of the same program. 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All processes have a parent process except for the first process (init process 0).</a:t>
            </a: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>
                <a:solidFill>
                  <a:srgbClr val="00264C"/>
                </a:solidFill>
              </a:rPr>
              <a:t>To list processes use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  <a:latin typeface="Courier New" pitchFamily="49" charset="0"/>
              </a:rPr>
              <a:t>ps </a:t>
            </a:r>
            <a:r>
              <a:rPr lang="en-US" sz="2400">
                <a:solidFill>
                  <a:srgbClr val="00264C"/>
                </a:solidFill>
              </a:rPr>
              <a:t>            - List processes of the current shell session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  <a:latin typeface="Courier New" pitchFamily="49" charset="0"/>
              </a:rPr>
              <a:t>ps –u &lt;your-login&gt;</a:t>
            </a:r>
            <a:r>
              <a:rPr lang="en-US" sz="2400">
                <a:solidFill>
                  <a:srgbClr val="00264C"/>
                </a:solidFill>
              </a:rPr>
              <a:t> - List processes owned by you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  <a:latin typeface="Courier New" pitchFamily="49" charset="0"/>
              </a:rPr>
              <a:t>ps –e</a:t>
            </a:r>
            <a:r>
              <a:rPr lang="en-US" sz="2400">
                <a:solidFill>
                  <a:srgbClr val="00264C"/>
                </a:solidFill>
              </a:rPr>
              <a:t>       - List all processes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44905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7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Example of ps command</a:t>
            </a:r>
          </a:p>
        </p:txBody>
      </p:sp>
      <p:sp>
        <p:nvSpPr>
          <p:cNvPr id="541698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587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brastius 636 % ps -e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PID TTY      TIME CMD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  0 ?        0:17 sched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  1 ?        0:08 init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  2 ?        0:00 pageout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  3 ?       112:48 fsflush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317 ?        0:00 xdm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218 ?        0:01 cron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248 ?        0:00 sendmail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 57 ?        0:00 sysevent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 72 ?        0:00 picld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140 ?        0:20 in.route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153 ?        2:17 sshd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1800">
                <a:solidFill>
                  <a:srgbClr val="00264C"/>
                </a:solidFill>
                <a:latin typeface="Courier New" pitchFamily="49" charset="0"/>
              </a:rPr>
              <a:t>   158 ?        0:43 rpcbind</a:t>
            </a:r>
          </a:p>
          <a:p>
            <a:pPr marL="342900" indent="-339725">
              <a:lnSpc>
                <a:spcPct val="90000"/>
              </a:lnSpc>
              <a:spcBef>
                <a:spcPts val="45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 sz="1800">
              <a:solidFill>
                <a:srgbClr val="00264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803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States of a Process</a:t>
            </a:r>
          </a:p>
        </p:txBody>
      </p:sp>
      <p:sp>
        <p:nvSpPr>
          <p:cNvPr id="543746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800"/>
              </a:spcBef>
              <a:buSzPct val="8500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3200">
                <a:solidFill>
                  <a:srgbClr val="00264C"/>
                </a:solidFill>
              </a:rPr>
              <a:t> </a:t>
            </a:r>
          </a:p>
        </p:txBody>
      </p:sp>
      <p:sp>
        <p:nvSpPr>
          <p:cNvPr id="543747" name="Oval 4"/>
          <p:cNvSpPr>
            <a:spLocks noChangeArrowheads="1"/>
          </p:cNvSpPr>
          <p:nvPr/>
        </p:nvSpPr>
        <p:spPr bwMode="auto">
          <a:xfrm>
            <a:off x="990600" y="3352800"/>
            <a:ext cx="2133600" cy="1066800"/>
          </a:xfrm>
          <a:prstGeom prst="ellipse">
            <a:avLst/>
          </a:prstGeom>
          <a:solidFill>
            <a:srgbClr val="FFFFE9"/>
          </a:solidFill>
          <a:ln w="284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43748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1447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New</a:t>
            </a:r>
          </a:p>
        </p:txBody>
      </p:sp>
      <p:sp>
        <p:nvSpPr>
          <p:cNvPr id="543749" name="Oval 6"/>
          <p:cNvSpPr>
            <a:spLocks noChangeArrowheads="1"/>
          </p:cNvSpPr>
          <p:nvPr/>
        </p:nvSpPr>
        <p:spPr bwMode="auto">
          <a:xfrm>
            <a:off x="3276600" y="2514600"/>
            <a:ext cx="2133600" cy="1066800"/>
          </a:xfrm>
          <a:prstGeom prst="ellipse">
            <a:avLst/>
          </a:prstGeom>
          <a:solidFill>
            <a:srgbClr val="FFFFE9"/>
          </a:solidFill>
          <a:ln w="284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43750" name="Text Box 7"/>
          <p:cNvSpPr txBox="1">
            <a:spLocks noChangeArrowheads="1"/>
          </p:cNvSpPr>
          <p:nvPr/>
        </p:nvSpPr>
        <p:spPr bwMode="auto">
          <a:xfrm>
            <a:off x="3657600" y="2743200"/>
            <a:ext cx="1447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Ready</a:t>
            </a:r>
          </a:p>
        </p:txBody>
      </p:sp>
      <p:sp>
        <p:nvSpPr>
          <p:cNvPr id="543751" name="Oval 8"/>
          <p:cNvSpPr>
            <a:spLocks noChangeArrowheads="1"/>
          </p:cNvSpPr>
          <p:nvPr/>
        </p:nvSpPr>
        <p:spPr bwMode="auto">
          <a:xfrm>
            <a:off x="5791200" y="2514600"/>
            <a:ext cx="2133600" cy="1066800"/>
          </a:xfrm>
          <a:prstGeom prst="ellipse">
            <a:avLst/>
          </a:prstGeom>
          <a:solidFill>
            <a:srgbClr val="FFFFE9"/>
          </a:solidFill>
          <a:ln w="284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43752" name="Text Box 9"/>
          <p:cNvSpPr txBox="1">
            <a:spLocks noChangeArrowheads="1"/>
          </p:cNvSpPr>
          <p:nvPr/>
        </p:nvSpPr>
        <p:spPr bwMode="auto">
          <a:xfrm>
            <a:off x="6172200" y="2743200"/>
            <a:ext cx="1447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Running</a:t>
            </a:r>
          </a:p>
        </p:txBody>
      </p:sp>
      <p:sp>
        <p:nvSpPr>
          <p:cNvPr id="543753" name="Oval 10"/>
          <p:cNvSpPr>
            <a:spLocks noChangeArrowheads="1"/>
          </p:cNvSpPr>
          <p:nvPr/>
        </p:nvSpPr>
        <p:spPr bwMode="auto">
          <a:xfrm>
            <a:off x="3581400" y="4267200"/>
            <a:ext cx="2133600" cy="1066800"/>
          </a:xfrm>
          <a:prstGeom prst="ellipse">
            <a:avLst/>
          </a:prstGeom>
          <a:solidFill>
            <a:srgbClr val="FFFFE9"/>
          </a:solidFill>
          <a:ln w="284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43754" name="Text Box 11"/>
          <p:cNvSpPr txBox="1">
            <a:spLocks noChangeArrowheads="1"/>
          </p:cNvSpPr>
          <p:nvPr/>
        </p:nvSpPr>
        <p:spPr bwMode="auto">
          <a:xfrm>
            <a:off x="3962400" y="4495800"/>
            <a:ext cx="1447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Waiting</a:t>
            </a:r>
          </a:p>
        </p:txBody>
      </p:sp>
      <p:sp>
        <p:nvSpPr>
          <p:cNvPr id="543755" name="Oval 12"/>
          <p:cNvSpPr>
            <a:spLocks noChangeArrowheads="1"/>
          </p:cNvSpPr>
          <p:nvPr/>
        </p:nvSpPr>
        <p:spPr bwMode="auto">
          <a:xfrm>
            <a:off x="6248400" y="4038600"/>
            <a:ext cx="2133600" cy="1066800"/>
          </a:xfrm>
          <a:prstGeom prst="ellipse">
            <a:avLst/>
          </a:prstGeom>
          <a:solidFill>
            <a:srgbClr val="FFFFE9"/>
          </a:solidFill>
          <a:ln w="28440" cap="sq">
            <a:solidFill>
              <a:srgbClr val="00264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543756" name="Text Box 13"/>
          <p:cNvSpPr txBox="1">
            <a:spLocks noChangeArrowheads="1"/>
          </p:cNvSpPr>
          <p:nvPr/>
        </p:nvSpPr>
        <p:spPr bwMode="auto">
          <a:xfrm>
            <a:off x="6400800" y="4267200"/>
            <a:ext cx="1676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264C"/>
                </a:solidFill>
              </a:rPr>
              <a:t>Terminated</a:t>
            </a:r>
          </a:p>
        </p:txBody>
      </p:sp>
      <p:sp>
        <p:nvSpPr>
          <p:cNvPr id="543757" name="Line 14"/>
          <p:cNvSpPr>
            <a:spLocks noChangeShapeType="1"/>
          </p:cNvSpPr>
          <p:nvPr/>
        </p:nvSpPr>
        <p:spPr bwMode="auto">
          <a:xfrm flipV="1">
            <a:off x="2971800" y="3273425"/>
            <a:ext cx="457200" cy="311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58" name="Line 15"/>
          <p:cNvSpPr>
            <a:spLocks noChangeShapeType="1"/>
          </p:cNvSpPr>
          <p:nvPr/>
        </p:nvSpPr>
        <p:spPr bwMode="auto">
          <a:xfrm>
            <a:off x="5410200" y="3048000"/>
            <a:ext cx="304800" cy="1588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59" name="Line 16"/>
          <p:cNvSpPr>
            <a:spLocks noChangeShapeType="1"/>
          </p:cNvSpPr>
          <p:nvPr/>
        </p:nvSpPr>
        <p:spPr bwMode="auto">
          <a:xfrm flipH="1">
            <a:off x="5178425" y="3505200"/>
            <a:ext cx="1073150" cy="838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60" name="Line 17"/>
          <p:cNvSpPr>
            <a:spLocks noChangeShapeType="1"/>
          </p:cNvSpPr>
          <p:nvPr/>
        </p:nvSpPr>
        <p:spPr bwMode="auto">
          <a:xfrm>
            <a:off x="7086600" y="3581400"/>
            <a:ext cx="76200" cy="4572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61" name="Line 18"/>
          <p:cNvSpPr>
            <a:spLocks noChangeShapeType="1"/>
          </p:cNvSpPr>
          <p:nvPr/>
        </p:nvSpPr>
        <p:spPr bwMode="auto">
          <a:xfrm flipH="1" flipV="1">
            <a:off x="4111625" y="3578225"/>
            <a:ext cx="82550" cy="6921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62" name="Line 19"/>
          <p:cNvSpPr>
            <a:spLocks noChangeShapeType="1"/>
          </p:cNvSpPr>
          <p:nvPr/>
        </p:nvSpPr>
        <p:spPr bwMode="auto">
          <a:xfrm flipV="1">
            <a:off x="5715000" y="4645025"/>
            <a:ext cx="533400" cy="8255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63" name="Line 20"/>
          <p:cNvSpPr>
            <a:spLocks noChangeShapeType="1"/>
          </p:cNvSpPr>
          <p:nvPr/>
        </p:nvSpPr>
        <p:spPr bwMode="auto">
          <a:xfrm>
            <a:off x="5257800" y="3276600"/>
            <a:ext cx="1295400" cy="91440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764" name="Line 21"/>
          <p:cNvSpPr>
            <a:spLocks noChangeShapeType="1"/>
          </p:cNvSpPr>
          <p:nvPr/>
        </p:nvSpPr>
        <p:spPr bwMode="auto">
          <a:xfrm flipH="1">
            <a:off x="5181600" y="2667000"/>
            <a:ext cx="838200" cy="0"/>
          </a:xfrm>
          <a:prstGeom prst="line">
            <a:avLst/>
          </a:prstGeom>
          <a:noFill/>
          <a:ln w="57240" cap="sq">
            <a:solidFill>
              <a:srgbClr val="00264C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9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States of a Process</a:t>
            </a:r>
          </a:p>
        </p:txBody>
      </p:sp>
      <p:sp>
        <p:nvSpPr>
          <p:cNvPr id="545794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382000" cy="5129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264C"/>
              </a:buClr>
              <a:buSzPct val="113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>
                <a:solidFill>
                  <a:srgbClr val="00264C"/>
                </a:solidFill>
              </a:rPr>
              <a:t>New</a:t>
            </a:r>
            <a:r>
              <a:rPr lang="en-US" sz="2400">
                <a:solidFill>
                  <a:srgbClr val="00264C"/>
                </a:solidFill>
              </a:rPr>
              <a:t>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Process is being initialized 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264C"/>
              </a:buClr>
              <a:buSzPct val="113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>
                <a:solidFill>
                  <a:srgbClr val="00264C"/>
                </a:solidFill>
              </a:rPr>
              <a:t>Ready</a:t>
            </a:r>
            <a:r>
              <a:rPr lang="en-US" sz="2400">
                <a:solidFill>
                  <a:srgbClr val="00264C"/>
                </a:solidFill>
              </a:rPr>
              <a:t>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process is a candidate to run in the CPU but there is another process currently running 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264C"/>
              </a:buClr>
              <a:buSzPct val="113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>
                <a:solidFill>
                  <a:srgbClr val="00264C"/>
                </a:solidFill>
              </a:rPr>
              <a:t>Running</a:t>
            </a:r>
            <a:r>
              <a:rPr lang="en-US" sz="2400">
                <a:solidFill>
                  <a:srgbClr val="00264C"/>
                </a:solidFill>
              </a:rPr>
              <a:t>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process is currently using the CPU.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The number of running processes is less than or equal to the number of CPUs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264C"/>
              </a:buClr>
              <a:buSzPct val="113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>
                <a:solidFill>
                  <a:srgbClr val="00264C"/>
                </a:solidFill>
              </a:rPr>
              <a:t>Waiting</a:t>
            </a:r>
            <a:r>
              <a:rPr lang="en-US" sz="2400">
                <a:solidFill>
                  <a:srgbClr val="00264C"/>
                </a:solidFill>
              </a:rPr>
              <a:t>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Process is waiting for an event 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264C"/>
              </a:buClr>
              <a:buSzPct val="113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b="1">
                <a:solidFill>
                  <a:srgbClr val="00264C"/>
                </a:solidFill>
              </a:rPr>
              <a:t>Terminated</a:t>
            </a:r>
            <a:r>
              <a:rPr lang="en-US" sz="2400">
                <a:solidFill>
                  <a:srgbClr val="00264C"/>
                </a:solidFill>
              </a:rPr>
              <a:t> 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>
                <a:solidFill>
                  <a:srgbClr val="00264C"/>
                </a:solidFill>
              </a:rPr>
              <a:t>Process is exiting </a:t>
            </a:r>
          </a:p>
        </p:txBody>
      </p:sp>
    </p:spTree>
    <p:extLst>
      <p:ext uri="{BB962C8B-B14F-4D97-AF65-F5344CB8AC3E}">
        <p14:creationId xmlns:p14="http://schemas.microsoft.com/office/powerpoint/2010/main" val="329051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I/O and CPU Bound Process</a:t>
            </a:r>
          </a:p>
        </p:txBody>
      </p:sp>
      <p:sp>
        <p:nvSpPr>
          <p:cNvPr id="547842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4582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5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 dirty="0">
                <a:solidFill>
                  <a:srgbClr val="00264C"/>
                </a:solidFill>
              </a:rPr>
              <a:t>I/O bound processes</a:t>
            </a:r>
            <a:r>
              <a:rPr lang="en-US" sz="2800" dirty="0">
                <a:solidFill>
                  <a:srgbClr val="00264C"/>
                </a:solidFill>
              </a:rPr>
              <a:t> </a:t>
            </a:r>
          </a:p>
          <a:p>
            <a:pPr marL="739775" lvl="1" indent="-282575">
              <a:lnSpc>
                <a:spcPct val="85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Processes that are most of the time waiting for an event: mouse event, keyboard, Ethernet packet arrives etc. </a:t>
            </a:r>
          </a:p>
          <a:p>
            <a:pPr marL="739775" lvl="1" indent="-282575">
              <a:lnSpc>
                <a:spcPct val="85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This </a:t>
            </a:r>
            <a:r>
              <a:rPr lang="en-US" sz="2400" dirty="0" err="1">
                <a:solidFill>
                  <a:srgbClr val="00264C"/>
                </a:solidFill>
              </a:rPr>
              <a:t>typprocesses</a:t>
            </a:r>
            <a:r>
              <a:rPr lang="en-US" sz="2400" dirty="0">
                <a:solidFill>
                  <a:srgbClr val="00264C"/>
                </a:solidFill>
              </a:rPr>
              <a:t> are in ready/running state only for a short period of time: E.g. update mouse cursor after mouse movement, show a character </a:t>
            </a:r>
            <a:r>
              <a:rPr lang="en-US" sz="2400" dirty="0" err="1">
                <a:solidFill>
                  <a:srgbClr val="00264C"/>
                </a:solidFill>
              </a:rPr>
              <a:t>oe</a:t>
            </a:r>
            <a:r>
              <a:rPr lang="en-US" sz="2400" dirty="0">
                <a:solidFill>
                  <a:srgbClr val="00264C"/>
                </a:solidFill>
              </a:rPr>
              <a:t> of processes are mostly in </a:t>
            </a:r>
            <a:r>
              <a:rPr lang="en-US" sz="2400" b="1" i="1" dirty="0">
                <a:solidFill>
                  <a:srgbClr val="00264C"/>
                </a:solidFill>
              </a:rPr>
              <a:t>waiting state</a:t>
            </a:r>
            <a:r>
              <a:rPr lang="en-US" sz="2400" dirty="0">
                <a:solidFill>
                  <a:srgbClr val="00264C"/>
                </a:solidFill>
              </a:rPr>
              <a:t>.</a:t>
            </a:r>
          </a:p>
          <a:p>
            <a:pPr marL="739775" lvl="1" indent="-282575">
              <a:lnSpc>
                <a:spcPct val="85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These n the screen etc.</a:t>
            </a:r>
          </a:p>
          <a:p>
            <a:pPr marL="339725" indent="-339725">
              <a:lnSpc>
                <a:spcPct val="85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 dirty="0">
                <a:solidFill>
                  <a:srgbClr val="00264C"/>
                </a:solidFill>
              </a:rPr>
              <a:t>CPU bound process</a:t>
            </a:r>
            <a:r>
              <a:rPr lang="en-US" sz="2800" dirty="0">
                <a:solidFill>
                  <a:srgbClr val="00264C"/>
                </a:solidFill>
              </a:rPr>
              <a:t>:</a:t>
            </a:r>
          </a:p>
          <a:p>
            <a:pPr marL="739775" lvl="1" indent="-282575">
              <a:lnSpc>
                <a:spcPct val="85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These processes need the CPU for long periods of time: Scientific/Numerical  Applications, Compiler/Optimizer, Renderer, Image processing</a:t>
            </a:r>
          </a:p>
          <a:p>
            <a:pPr marL="739775" lvl="1" indent="-282575">
              <a:lnSpc>
                <a:spcPct val="85000"/>
              </a:lnSpc>
              <a:spcBef>
                <a:spcPts val="600"/>
              </a:spcBef>
              <a:buClr>
                <a:srgbClr val="333333"/>
              </a:buClr>
              <a:buSzPct val="70000"/>
              <a:buFont typeface="Wingdings" pitchFamily="2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>
                <a:solidFill>
                  <a:srgbClr val="00264C"/>
                </a:solidFill>
              </a:rPr>
              <a:t>These processes are mostly in </a:t>
            </a:r>
            <a:r>
              <a:rPr lang="en-US" sz="2400" b="1" i="1" dirty="0">
                <a:solidFill>
                  <a:srgbClr val="00264C"/>
                </a:solidFill>
              </a:rPr>
              <a:t>ready or running state</a:t>
            </a:r>
          </a:p>
          <a:p>
            <a:pPr marL="339725" indent="-339725">
              <a:lnSpc>
                <a:spcPct val="85000"/>
              </a:lnSpc>
              <a:spcBef>
                <a:spcPts val="700"/>
              </a:spcBef>
              <a:buClr>
                <a:srgbClr val="00264C"/>
              </a:buClr>
              <a:buSzPct val="97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b="1" i="1" dirty="0">
                <a:solidFill>
                  <a:srgbClr val="00264C"/>
                </a:solidFill>
              </a:rPr>
              <a:t>Most applications are I/O bound</a:t>
            </a:r>
          </a:p>
          <a:p>
            <a:pPr marL="339725" indent="-339725">
              <a:lnSpc>
                <a:spcPct val="85000"/>
              </a:lnSpc>
              <a:spcBef>
                <a:spcPts val="700"/>
              </a:spcBef>
              <a:buSzPct val="97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3200" b="1" i="1" dirty="0">
              <a:solidFill>
                <a:srgbClr val="0026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7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>
                <a:solidFill>
                  <a:srgbClr val="333333"/>
                </a:solidFill>
              </a:rPr>
              <a:t>Process Table</a:t>
            </a:r>
          </a:p>
        </p:txBody>
      </p:sp>
      <p:sp>
        <p:nvSpPr>
          <p:cNvPr id="549890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419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Each process will be represented with an entry in the process table.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Process Table is one of the most important data structures in the kernel.</a:t>
            </a:r>
          </a:p>
          <a:p>
            <a:pPr marL="339725" indent="-339725">
              <a:spcBef>
                <a:spcPts val="800"/>
              </a:spcBef>
              <a:buClr>
                <a:srgbClr val="00264C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200">
                <a:solidFill>
                  <a:srgbClr val="00264C"/>
                </a:solidFill>
              </a:rPr>
              <a:t>The maximum number of entries in the process table determines the maximum number of processes in the system and it is set at boot time.</a:t>
            </a:r>
          </a:p>
        </p:txBody>
      </p:sp>
    </p:spTree>
    <p:extLst>
      <p:ext uri="{BB962C8B-B14F-4D97-AF65-F5344CB8AC3E}">
        <p14:creationId xmlns:p14="http://schemas.microsoft.com/office/powerpoint/2010/main" val="2644358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57359</TotalTime>
  <Words>1980</Words>
  <Application>Microsoft Office PowerPoint</Application>
  <PresentationFormat>On-screen Show (4:3)</PresentationFormat>
  <Paragraphs>336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CS354: Operating Systems</dc:title>
  <dc:creator>Gustavo Rodriguez-Rivera</dc:creator>
  <cp:lastModifiedBy>Ninghui Li</cp:lastModifiedBy>
  <cp:revision>1466</cp:revision>
  <cp:lastPrinted>1601-01-01T00:00:00Z</cp:lastPrinted>
  <dcterms:created xsi:type="dcterms:W3CDTF">2004-01-12T03:48:24Z</dcterms:created>
  <dcterms:modified xsi:type="dcterms:W3CDTF">2014-03-26T13:05:45Z</dcterms:modified>
</cp:coreProperties>
</file>