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9"/>
  </p:notesMasterIdLst>
  <p:sldIdLst>
    <p:sldId id="256" r:id="rId3"/>
    <p:sldId id="386" r:id="rId4"/>
    <p:sldId id="415" r:id="rId5"/>
    <p:sldId id="416" r:id="rId6"/>
    <p:sldId id="417" r:id="rId7"/>
    <p:sldId id="414" r:id="rId8"/>
    <p:sldId id="387" r:id="rId9"/>
    <p:sldId id="388" r:id="rId10"/>
    <p:sldId id="389" r:id="rId11"/>
    <p:sldId id="390" r:id="rId12"/>
    <p:sldId id="391" r:id="rId13"/>
    <p:sldId id="413" r:id="rId14"/>
    <p:sldId id="392" r:id="rId15"/>
    <p:sldId id="393" r:id="rId16"/>
    <p:sldId id="394" r:id="rId17"/>
    <p:sldId id="395" r:id="rId18"/>
    <p:sldId id="396" r:id="rId19"/>
    <p:sldId id="397" r:id="rId20"/>
    <p:sldId id="398" r:id="rId21"/>
    <p:sldId id="41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9" r:id="rId37"/>
    <p:sldId id="420" r:id="rId38"/>
  </p:sldIdLst>
  <p:sldSz cx="9144000" cy="6858000" type="screen4x3"/>
  <p:notesSz cx="6858000" cy="9144000"/>
  <p:defaultTextStyle>
    <a:defPPr>
      <a:defRPr lang="en-GB"/>
    </a:defPPr>
    <a:lvl1pPr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1pPr>
    <a:lvl2pPr marL="742950" indent="-28575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2pPr>
    <a:lvl3pPr marL="11430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3pPr>
    <a:lvl4pPr marL="16002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4pPr>
    <a:lvl5pPr marL="20574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5pPr>
    <a:lvl6pPr marL="2286000" algn="l" defTabSz="914400" rtl="0" eaLnBrk="1" latinLnBrk="0" hangingPunct="1">
      <a:defRPr sz="1600" kern="1200">
        <a:solidFill>
          <a:schemeClr val="bg1"/>
        </a:solidFill>
        <a:latin typeface="Times New Roman" pitchFamily="18" charset="0"/>
        <a:ea typeface="Microsoft YaHei" pitchFamily="34" charset="-122"/>
        <a:cs typeface="Arial" charset="0"/>
      </a:defRPr>
    </a:lvl6pPr>
    <a:lvl7pPr marL="2743200" algn="l" defTabSz="914400" rtl="0" eaLnBrk="1" latinLnBrk="0" hangingPunct="1">
      <a:defRPr sz="1600" kern="1200">
        <a:solidFill>
          <a:schemeClr val="bg1"/>
        </a:solidFill>
        <a:latin typeface="Times New Roman" pitchFamily="18" charset="0"/>
        <a:ea typeface="Microsoft YaHei" pitchFamily="34" charset="-122"/>
        <a:cs typeface="Arial" charset="0"/>
      </a:defRPr>
    </a:lvl7pPr>
    <a:lvl8pPr marL="3200400" algn="l" defTabSz="914400" rtl="0" eaLnBrk="1" latinLnBrk="0" hangingPunct="1">
      <a:defRPr sz="1600" kern="1200">
        <a:solidFill>
          <a:schemeClr val="bg1"/>
        </a:solidFill>
        <a:latin typeface="Times New Roman" pitchFamily="18" charset="0"/>
        <a:ea typeface="Microsoft YaHei" pitchFamily="34" charset="-122"/>
        <a:cs typeface="Arial" charset="0"/>
      </a:defRPr>
    </a:lvl8pPr>
    <a:lvl9pPr marL="3657600" algn="l" defTabSz="914400" rtl="0" eaLnBrk="1" latinLnBrk="0" hangingPunct="1">
      <a:defRPr sz="1600" kern="1200">
        <a:solidFill>
          <a:schemeClr val="bg1"/>
        </a:solidFill>
        <a:latin typeface="Times New Roman" pitchFamily="18" charset="0"/>
        <a:ea typeface="Microsoft YaHei" pitchFamily="34"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9" autoAdjust="0"/>
    <p:restoredTop sz="92233" autoAdjust="0"/>
  </p:normalViewPr>
  <p:slideViewPr>
    <p:cSldViewPr>
      <p:cViewPr varScale="1">
        <p:scale>
          <a:sx n="72" d="100"/>
          <a:sy n="72" d="100"/>
        </p:scale>
        <p:origin x="-864"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099" name="Text Box 3"/>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100"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cs typeface="+mn-cs"/>
              </a:defRPr>
            </a:lvl1pPr>
          </a:lstStyle>
          <a:p>
            <a:pPr>
              <a:defRPr/>
            </a:pPr>
            <a:endParaRPr lang="en-US"/>
          </a:p>
        </p:txBody>
      </p:sp>
      <p:sp>
        <p:nvSpPr>
          <p:cNvPr id="26630"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p:spPr>
      </p:sp>
      <p:sp>
        <p:nvSpPr>
          <p:cNvPr id="4102"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4103" name="Text Box 7"/>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104"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cs typeface="+mn-cs"/>
              </a:defRPr>
            </a:lvl1pPr>
          </a:lstStyle>
          <a:p>
            <a:pPr>
              <a:defRPr/>
            </a:pPr>
            <a:fld id="{79945A31-50D0-4B7F-8C53-F9881CAF8B5A}" type="slidenum">
              <a:rPr lang="en-US"/>
              <a:pPr>
                <a:defRPr/>
              </a:pPr>
              <a:t>‹#›</a:t>
            </a:fld>
            <a:endParaRPr lang="en-US"/>
          </a:p>
        </p:txBody>
      </p:sp>
    </p:spTree>
    <p:extLst>
      <p:ext uri="{BB962C8B-B14F-4D97-AF65-F5344CB8AC3E}">
        <p14:creationId xmlns:p14="http://schemas.microsoft.com/office/powerpoint/2010/main" val="174976972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pubs.opengroup.org/onlinepubs/009604599/functions/pthread_barrier_init.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p:txBody>
          <a:bodyPr/>
          <a:lstStyle/>
          <a:p>
            <a:pPr>
              <a:defRPr/>
            </a:pPr>
            <a:fld id="{53A5B316-42AB-406D-8D17-437B6F8DB609}" type="slidenum">
              <a:rPr lang="en-US" smtClean="0">
                <a:latin typeface="Times New Roman" pitchFamily="18" charset="0"/>
              </a:rPr>
              <a:pPr>
                <a:defRPr/>
              </a:pPr>
              <a:t>1</a:t>
            </a:fld>
            <a:endParaRPr lang="en-US" smtClean="0">
              <a:latin typeface="Times New Roman" pitchFamily="18" charset="0"/>
            </a:endParaRPr>
          </a:p>
        </p:txBody>
      </p:sp>
      <p:sp>
        <p:nvSpPr>
          <p:cNvPr id="28675" name="Rectangle 1"/>
          <p:cNvSpPr>
            <a:spLocks noGrp="1" noRot="1" noChangeAspect="1" noChangeArrowheads="1"/>
          </p:cNvSpPr>
          <p:nvPr>
            <p:ph type="sldImg"/>
          </p:nvPr>
        </p:nvSpPr>
        <p:spPr>
          <a:xfrm>
            <a:off x="1143000" y="685800"/>
            <a:ext cx="4572000" cy="3429000"/>
          </a:xfrm>
          <a:solidFill>
            <a:srgbClr val="FFFFFF"/>
          </a:solidFill>
          <a:ln/>
        </p:spPr>
      </p:sp>
      <p:sp>
        <p:nvSpPr>
          <p:cNvPr id="2867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5298" name="Rectangle 8"/>
          <p:cNvSpPr>
            <a:spLocks noGrp="1" noChangeArrowheads="1"/>
          </p:cNvSpPr>
          <p:nvPr>
            <p:ph type="sldNum" sz="quarter"/>
          </p:nvPr>
        </p:nvSpPr>
        <p:spPr/>
        <p:txBody>
          <a:bodyPr/>
          <a:lstStyle/>
          <a:p>
            <a:pPr>
              <a:defRPr/>
            </a:pPr>
            <a:fld id="{2709669E-0734-417A-AC41-FC2B12B16969}" type="slidenum">
              <a:rPr lang="en-US" smtClean="0">
                <a:latin typeface="Times New Roman" pitchFamily="18" charset="0"/>
              </a:rPr>
              <a:pPr>
                <a:defRPr/>
              </a:pPr>
              <a:t>10</a:t>
            </a:fld>
            <a:endParaRPr lang="en-US" smtClean="0">
              <a:latin typeface="Times New Roman" pitchFamily="18" charset="0"/>
            </a:endParaRPr>
          </a:p>
        </p:txBody>
      </p:sp>
      <p:sp>
        <p:nvSpPr>
          <p:cNvPr id="681987" name="Rectangle 1"/>
          <p:cNvSpPr>
            <a:spLocks noGrp="1" noRot="1" noChangeAspect="1" noChangeArrowheads="1"/>
          </p:cNvSpPr>
          <p:nvPr>
            <p:ph type="sldImg"/>
          </p:nvPr>
        </p:nvSpPr>
        <p:spPr>
          <a:xfrm>
            <a:off x="1143000" y="685800"/>
            <a:ext cx="4572000" cy="3429000"/>
          </a:xfrm>
          <a:solidFill>
            <a:srgbClr val="FFFFFF"/>
          </a:solidFill>
          <a:ln/>
        </p:spPr>
      </p:sp>
      <p:sp>
        <p:nvSpPr>
          <p:cNvPr id="68198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7346" name="Rectangle 8"/>
          <p:cNvSpPr>
            <a:spLocks noGrp="1" noChangeArrowheads="1"/>
          </p:cNvSpPr>
          <p:nvPr>
            <p:ph type="sldNum" sz="quarter"/>
          </p:nvPr>
        </p:nvSpPr>
        <p:spPr/>
        <p:txBody>
          <a:bodyPr/>
          <a:lstStyle/>
          <a:p>
            <a:pPr>
              <a:defRPr/>
            </a:pPr>
            <a:fld id="{55ED1BCD-DDA1-4781-B19F-77737EB297F2}" type="slidenum">
              <a:rPr lang="en-US" smtClean="0">
                <a:latin typeface="Times New Roman" pitchFamily="18" charset="0"/>
              </a:rPr>
              <a:pPr>
                <a:defRPr/>
              </a:pPr>
              <a:t>11</a:t>
            </a:fld>
            <a:endParaRPr lang="en-US" smtClean="0">
              <a:latin typeface="Times New Roman" pitchFamily="18" charset="0"/>
            </a:endParaRPr>
          </a:p>
        </p:txBody>
      </p:sp>
      <p:sp>
        <p:nvSpPr>
          <p:cNvPr id="684035" name="Rectangle 1"/>
          <p:cNvSpPr>
            <a:spLocks noGrp="1" noRot="1" noChangeAspect="1" noChangeArrowheads="1"/>
          </p:cNvSpPr>
          <p:nvPr>
            <p:ph type="sldImg"/>
          </p:nvPr>
        </p:nvSpPr>
        <p:spPr>
          <a:xfrm>
            <a:off x="1143000" y="685800"/>
            <a:ext cx="4572000" cy="3429000"/>
          </a:xfrm>
          <a:solidFill>
            <a:srgbClr val="FFFFFF"/>
          </a:solidFill>
          <a:ln/>
        </p:spPr>
      </p:sp>
      <p:sp>
        <p:nvSpPr>
          <p:cNvPr id="68403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5298" name="Rectangle 8"/>
          <p:cNvSpPr>
            <a:spLocks noGrp="1" noChangeArrowheads="1"/>
          </p:cNvSpPr>
          <p:nvPr>
            <p:ph type="sldNum" sz="quarter"/>
          </p:nvPr>
        </p:nvSpPr>
        <p:spPr/>
        <p:txBody>
          <a:bodyPr/>
          <a:lstStyle/>
          <a:p>
            <a:pPr>
              <a:defRPr/>
            </a:pPr>
            <a:fld id="{2709669E-0734-417A-AC41-FC2B12B16969}" type="slidenum">
              <a:rPr lang="en-US" smtClean="0">
                <a:latin typeface="Times New Roman" pitchFamily="18" charset="0"/>
              </a:rPr>
              <a:pPr>
                <a:defRPr/>
              </a:pPr>
              <a:t>12</a:t>
            </a:fld>
            <a:endParaRPr lang="en-US" smtClean="0">
              <a:latin typeface="Times New Roman" pitchFamily="18" charset="0"/>
            </a:endParaRPr>
          </a:p>
        </p:txBody>
      </p:sp>
      <p:sp>
        <p:nvSpPr>
          <p:cNvPr id="681987" name="Rectangle 1"/>
          <p:cNvSpPr>
            <a:spLocks noGrp="1" noRot="1" noChangeAspect="1" noChangeArrowheads="1"/>
          </p:cNvSpPr>
          <p:nvPr>
            <p:ph type="sldImg"/>
          </p:nvPr>
        </p:nvSpPr>
        <p:spPr>
          <a:xfrm>
            <a:off x="1143000" y="685800"/>
            <a:ext cx="4572000" cy="3429000"/>
          </a:xfrm>
          <a:solidFill>
            <a:srgbClr val="FFFFFF"/>
          </a:solidFill>
          <a:ln/>
        </p:spPr>
      </p:sp>
      <p:sp>
        <p:nvSpPr>
          <p:cNvPr id="68198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9394" name="Rectangle 8"/>
          <p:cNvSpPr>
            <a:spLocks noGrp="1" noChangeArrowheads="1"/>
          </p:cNvSpPr>
          <p:nvPr>
            <p:ph type="sldNum" sz="quarter"/>
          </p:nvPr>
        </p:nvSpPr>
        <p:spPr/>
        <p:txBody>
          <a:bodyPr/>
          <a:lstStyle/>
          <a:p>
            <a:pPr>
              <a:defRPr/>
            </a:pPr>
            <a:fld id="{A58A6451-4B21-493B-B0C3-CEBD1F4A8FBF}" type="slidenum">
              <a:rPr lang="en-US" smtClean="0">
                <a:latin typeface="Times New Roman" pitchFamily="18" charset="0"/>
              </a:rPr>
              <a:pPr>
                <a:defRPr/>
              </a:pPr>
              <a:t>13</a:t>
            </a:fld>
            <a:endParaRPr lang="en-US" smtClean="0">
              <a:latin typeface="Times New Roman" pitchFamily="18" charset="0"/>
            </a:endParaRPr>
          </a:p>
        </p:txBody>
      </p:sp>
      <p:sp>
        <p:nvSpPr>
          <p:cNvPr id="686083" name="Rectangle 1"/>
          <p:cNvSpPr>
            <a:spLocks noGrp="1" noRot="1" noChangeAspect="1" noChangeArrowheads="1"/>
          </p:cNvSpPr>
          <p:nvPr>
            <p:ph type="sldImg"/>
          </p:nvPr>
        </p:nvSpPr>
        <p:spPr>
          <a:xfrm>
            <a:off x="1143000" y="685800"/>
            <a:ext cx="4572000" cy="3429000"/>
          </a:xfrm>
          <a:solidFill>
            <a:srgbClr val="FFFFFF"/>
          </a:solidFill>
          <a:ln/>
        </p:spPr>
      </p:sp>
      <p:sp>
        <p:nvSpPr>
          <p:cNvPr id="6860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1442" name="Rectangle 8"/>
          <p:cNvSpPr>
            <a:spLocks noGrp="1" noChangeArrowheads="1"/>
          </p:cNvSpPr>
          <p:nvPr>
            <p:ph type="sldNum" sz="quarter"/>
          </p:nvPr>
        </p:nvSpPr>
        <p:spPr/>
        <p:txBody>
          <a:bodyPr/>
          <a:lstStyle/>
          <a:p>
            <a:pPr>
              <a:defRPr/>
            </a:pPr>
            <a:fld id="{C8108CC7-08BF-4227-BE4B-396A76C62193}" type="slidenum">
              <a:rPr lang="en-US" smtClean="0">
                <a:latin typeface="Times New Roman" pitchFamily="18" charset="0"/>
              </a:rPr>
              <a:pPr>
                <a:defRPr/>
              </a:pPr>
              <a:t>14</a:t>
            </a:fld>
            <a:endParaRPr lang="en-US" smtClean="0">
              <a:latin typeface="Times New Roman" pitchFamily="18" charset="0"/>
            </a:endParaRPr>
          </a:p>
        </p:txBody>
      </p:sp>
      <p:sp>
        <p:nvSpPr>
          <p:cNvPr id="688131" name="Rectangle 1"/>
          <p:cNvSpPr>
            <a:spLocks noGrp="1" noRot="1" noChangeAspect="1" noChangeArrowheads="1"/>
          </p:cNvSpPr>
          <p:nvPr>
            <p:ph type="sldImg"/>
          </p:nvPr>
        </p:nvSpPr>
        <p:spPr>
          <a:xfrm>
            <a:off x="1143000" y="685800"/>
            <a:ext cx="4572000" cy="3429000"/>
          </a:xfrm>
          <a:solidFill>
            <a:srgbClr val="FFFFFF"/>
          </a:solidFill>
          <a:ln/>
        </p:spPr>
      </p:sp>
      <p:sp>
        <p:nvSpPr>
          <p:cNvPr id="6881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3490" name="Rectangle 8"/>
          <p:cNvSpPr>
            <a:spLocks noGrp="1" noChangeArrowheads="1"/>
          </p:cNvSpPr>
          <p:nvPr>
            <p:ph type="sldNum" sz="quarter"/>
          </p:nvPr>
        </p:nvSpPr>
        <p:spPr/>
        <p:txBody>
          <a:bodyPr/>
          <a:lstStyle/>
          <a:p>
            <a:pPr>
              <a:defRPr/>
            </a:pPr>
            <a:fld id="{43CF52E6-6713-4577-92A2-D9B519557E34}" type="slidenum">
              <a:rPr lang="en-US" smtClean="0">
                <a:latin typeface="Times New Roman" pitchFamily="18" charset="0"/>
              </a:rPr>
              <a:pPr>
                <a:defRPr/>
              </a:pPr>
              <a:t>15</a:t>
            </a:fld>
            <a:endParaRPr lang="en-US" smtClean="0">
              <a:latin typeface="Times New Roman" pitchFamily="18" charset="0"/>
            </a:endParaRPr>
          </a:p>
        </p:txBody>
      </p:sp>
      <p:sp>
        <p:nvSpPr>
          <p:cNvPr id="690179" name="Rectangle 1"/>
          <p:cNvSpPr>
            <a:spLocks noGrp="1" noRot="1" noChangeAspect="1" noChangeArrowheads="1"/>
          </p:cNvSpPr>
          <p:nvPr>
            <p:ph type="sldImg"/>
          </p:nvPr>
        </p:nvSpPr>
        <p:spPr>
          <a:xfrm>
            <a:off x="1143000" y="685800"/>
            <a:ext cx="4572000" cy="3429000"/>
          </a:xfrm>
          <a:solidFill>
            <a:srgbClr val="FFFFFF"/>
          </a:solidFill>
          <a:ln/>
        </p:spPr>
      </p:sp>
      <p:sp>
        <p:nvSpPr>
          <p:cNvPr id="69018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5538" name="Rectangle 8"/>
          <p:cNvSpPr>
            <a:spLocks noGrp="1" noChangeArrowheads="1"/>
          </p:cNvSpPr>
          <p:nvPr>
            <p:ph type="sldNum" sz="quarter"/>
          </p:nvPr>
        </p:nvSpPr>
        <p:spPr/>
        <p:txBody>
          <a:bodyPr/>
          <a:lstStyle/>
          <a:p>
            <a:pPr>
              <a:defRPr/>
            </a:pPr>
            <a:fld id="{9D57F7D1-680C-4825-815E-8C926A548A18}" type="slidenum">
              <a:rPr lang="en-US" smtClean="0">
                <a:latin typeface="Times New Roman" pitchFamily="18" charset="0"/>
              </a:rPr>
              <a:pPr>
                <a:defRPr/>
              </a:pPr>
              <a:t>16</a:t>
            </a:fld>
            <a:endParaRPr lang="en-US" smtClean="0">
              <a:latin typeface="Times New Roman" pitchFamily="18" charset="0"/>
            </a:endParaRPr>
          </a:p>
        </p:txBody>
      </p:sp>
      <p:sp>
        <p:nvSpPr>
          <p:cNvPr id="692227" name="Rectangle 1"/>
          <p:cNvSpPr>
            <a:spLocks noGrp="1" noRot="1" noChangeAspect="1" noChangeArrowheads="1"/>
          </p:cNvSpPr>
          <p:nvPr>
            <p:ph type="sldImg"/>
          </p:nvPr>
        </p:nvSpPr>
        <p:spPr>
          <a:xfrm>
            <a:off x="1143000" y="685800"/>
            <a:ext cx="4572000" cy="3429000"/>
          </a:xfrm>
          <a:solidFill>
            <a:srgbClr val="FFFFFF"/>
          </a:solidFill>
          <a:ln/>
        </p:spPr>
      </p:sp>
      <p:sp>
        <p:nvSpPr>
          <p:cNvPr id="69222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7586" name="Rectangle 8"/>
          <p:cNvSpPr>
            <a:spLocks noGrp="1" noChangeArrowheads="1"/>
          </p:cNvSpPr>
          <p:nvPr>
            <p:ph type="sldNum" sz="quarter"/>
          </p:nvPr>
        </p:nvSpPr>
        <p:spPr/>
        <p:txBody>
          <a:bodyPr/>
          <a:lstStyle/>
          <a:p>
            <a:pPr>
              <a:defRPr/>
            </a:pPr>
            <a:fld id="{ED9D6A04-C51C-4EC2-B41A-A1BCEE276722}" type="slidenum">
              <a:rPr lang="en-US" smtClean="0">
                <a:latin typeface="Times New Roman" pitchFamily="18" charset="0"/>
              </a:rPr>
              <a:pPr>
                <a:defRPr/>
              </a:pPr>
              <a:t>17</a:t>
            </a:fld>
            <a:endParaRPr lang="en-US" smtClean="0">
              <a:latin typeface="Times New Roman" pitchFamily="18" charset="0"/>
            </a:endParaRPr>
          </a:p>
        </p:txBody>
      </p:sp>
      <p:sp>
        <p:nvSpPr>
          <p:cNvPr id="694275" name="Rectangle 1"/>
          <p:cNvSpPr>
            <a:spLocks noGrp="1" noRot="1" noChangeAspect="1" noChangeArrowheads="1"/>
          </p:cNvSpPr>
          <p:nvPr>
            <p:ph type="sldImg"/>
          </p:nvPr>
        </p:nvSpPr>
        <p:spPr>
          <a:xfrm>
            <a:off x="1143000" y="685800"/>
            <a:ext cx="4572000" cy="3429000"/>
          </a:xfrm>
          <a:solidFill>
            <a:srgbClr val="FFFFFF"/>
          </a:solidFill>
          <a:ln/>
        </p:spPr>
      </p:sp>
      <p:sp>
        <p:nvSpPr>
          <p:cNvPr id="69427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9634" name="Rectangle 8"/>
          <p:cNvSpPr>
            <a:spLocks noGrp="1" noChangeArrowheads="1"/>
          </p:cNvSpPr>
          <p:nvPr>
            <p:ph type="sldNum" sz="quarter"/>
          </p:nvPr>
        </p:nvSpPr>
        <p:spPr/>
        <p:txBody>
          <a:bodyPr/>
          <a:lstStyle/>
          <a:p>
            <a:pPr>
              <a:defRPr/>
            </a:pPr>
            <a:fld id="{B850742E-5196-44A2-B2F4-D68F7443676D}" type="slidenum">
              <a:rPr lang="en-US" smtClean="0">
                <a:latin typeface="Times New Roman" pitchFamily="18" charset="0"/>
              </a:rPr>
              <a:pPr>
                <a:defRPr/>
              </a:pPr>
              <a:t>18</a:t>
            </a:fld>
            <a:endParaRPr lang="en-US" smtClean="0">
              <a:latin typeface="Times New Roman" pitchFamily="18" charset="0"/>
            </a:endParaRPr>
          </a:p>
        </p:txBody>
      </p:sp>
      <p:sp>
        <p:nvSpPr>
          <p:cNvPr id="696323" name="Rectangle 1"/>
          <p:cNvSpPr>
            <a:spLocks noGrp="1" noRot="1" noChangeAspect="1" noChangeArrowheads="1"/>
          </p:cNvSpPr>
          <p:nvPr>
            <p:ph type="sldImg"/>
          </p:nvPr>
        </p:nvSpPr>
        <p:spPr>
          <a:xfrm>
            <a:off x="1143000" y="685800"/>
            <a:ext cx="4572000" cy="3429000"/>
          </a:xfrm>
          <a:solidFill>
            <a:srgbClr val="FFFFFF"/>
          </a:solidFill>
          <a:ln/>
        </p:spPr>
      </p:sp>
      <p:sp>
        <p:nvSpPr>
          <p:cNvPr id="69632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1682" name="Rectangle 8"/>
          <p:cNvSpPr>
            <a:spLocks noGrp="1" noChangeArrowheads="1"/>
          </p:cNvSpPr>
          <p:nvPr>
            <p:ph type="sldNum" sz="quarter"/>
          </p:nvPr>
        </p:nvSpPr>
        <p:spPr/>
        <p:txBody>
          <a:bodyPr/>
          <a:lstStyle/>
          <a:p>
            <a:pPr>
              <a:defRPr/>
            </a:pPr>
            <a:fld id="{5F95AD64-3FE8-40EA-8476-0C92275931B7}" type="slidenum">
              <a:rPr lang="en-US" smtClean="0">
                <a:latin typeface="Times New Roman" pitchFamily="18" charset="0"/>
              </a:rPr>
              <a:pPr>
                <a:defRPr/>
              </a:pPr>
              <a:t>19</a:t>
            </a:fld>
            <a:endParaRPr lang="en-US" smtClean="0">
              <a:latin typeface="Times New Roman" pitchFamily="18" charset="0"/>
            </a:endParaRPr>
          </a:p>
        </p:txBody>
      </p:sp>
      <p:sp>
        <p:nvSpPr>
          <p:cNvPr id="698371" name="Rectangle 1"/>
          <p:cNvSpPr>
            <a:spLocks noGrp="1" noRot="1" noChangeAspect="1" noChangeArrowheads="1"/>
          </p:cNvSpPr>
          <p:nvPr>
            <p:ph type="sldImg"/>
          </p:nvPr>
        </p:nvSpPr>
        <p:spPr>
          <a:xfrm>
            <a:off x="1143000" y="685800"/>
            <a:ext cx="4572000" cy="3429000"/>
          </a:xfrm>
          <a:solidFill>
            <a:srgbClr val="FFFFFF"/>
          </a:solidFill>
          <a:ln/>
        </p:spPr>
      </p:sp>
      <p:sp>
        <p:nvSpPr>
          <p:cNvPr id="69837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7106" name="Rectangle 8"/>
          <p:cNvSpPr>
            <a:spLocks noGrp="1" noChangeArrowheads="1"/>
          </p:cNvSpPr>
          <p:nvPr>
            <p:ph type="sldNum" sz="quarter"/>
          </p:nvPr>
        </p:nvSpPr>
        <p:spPr/>
        <p:txBody>
          <a:bodyPr/>
          <a:lstStyle/>
          <a:p>
            <a:pPr>
              <a:defRPr/>
            </a:pPr>
            <a:fld id="{7EEFD92C-843F-4CFD-A1E3-3CB27ED67435}" type="slidenum">
              <a:rPr lang="en-US" smtClean="0">
                <a:latin typeface="Times New Roman" pitchFamily="18" charset="0"/>
              </a:rPr>
              <a:pPr>
                <a:defRPr/>
              </a:pPr>
              <a:t>2</a:t>
            </a:fld>
            <a:endParaRPr lang="en-US" smtClean="0">
              <a:latin typeface="Times New Roman" pitchFamily="18" charset="0"/>
            </a:endParaRPr>
          </a:p>
        </p:txBody>
      </p:sp>
      <p:sp>
        <p:nvSpPr>
          <p:cNvPr id="673795" name="Rectangle 1"/>
          <p:cNvSpPr>
            <a:spLocks noGrp="1" noRot="1" noChangeAspect="1" noChangeArrowheads="1"/>
          </p:cNvSpPr>
          <p:nvPr>
            <p:ph type="sldImg"/>
          </p:nvPr>
        </p:nvSpPr>
        <p:spPr>
          <a:xfrm>
            <a:off x="1143000" y="685800"/>
            <a:ext cx="4572000" cy="3429000"/>
          </a:xfrm>
          <a:solidFill>
            <a:srgbClr val="FFFFFF"/>
          </a:solidFill>
          <a:ln/>
        </p:spPr>
      </p:sp>
      <p:sp>
        <p:nvSpPr>
          <p:cNvPr id="673796" name="Rectangle 2"/>
          <p:cNvSpPr>
            <a:spLocks noGrp="1" noChangeArrowheads="1"/>
          </p:cNvSpPr>
          <p:nvPr>
            <p:ph type="body" idx="1"/>
          </p:nvPr>
        </p:nvSpPr>
        <p:spPr>
          <a:xfrm>
            <a:off x="685800" y="4343400"/>
            <a:ext cx="5486400" cy="4114800"/>
          </a:xfrm>
          <a:noFill/>
          <a:ln/>
        </p:spPr>
        <p:txBody>
          <a:bodyPr wrap="none" anchor="ctr"/>
          <a:lstStyle/>
          <a:p>
            <a:r>
              <a:rPr lang="en-US" sz="1200" b="0" i="0" kern="1200" dirty="0" smtClean="0">
                <a:solidFill>
                  <a:srgbClr val="000000"/>
                </a:solidFill>
                <a:effectLst/>
                <a:latin typeface="Times New Roman" pitchFamily="16" charset="0"/>
                <a:ea typeface="+mn-ea"/>
                <a:cs typeface="+mn-cs"/>
              </a:rPr>
              <a:t>The </a:t>
            </a:r>
            <a:r>
              <a:rPr lang="en-US" sz="1200" b="0" i="1" kern="1200" dirty="0" err="1" smtClean="0">
                <a:solidFill>
                  <a:srgbClr val="000000"/>
                </a:solidFill>
                <a:effectLst/>
                <a:latin typeface="Times New Roman" pitchFamily="16" charset="0"/>
                <a:ea typeface="+mn-ea"/>
                <a:cs typeface="+mn-cs"/>
              </a:rPr>
              <a:t>pthread_barrier_wait</a:t>
            </a:r>
            <a:r>
              <a:rPr lang="en-US" sz="1200" b="0" i="0" kern="1200" dirty="0" smtClean="0">
                <a:solidFill>
                  <a:srgbClr val="000000"/>
                </a:solidFill>
                <a:effectLst/>
                <a:latin typeface="Times New Roman" pitchFamily="16" charset="0"/>
                <a:ea typeface="+mn-ea"/>
                <a:cs typeface="+mn-cs"/>
              </a:rPr>
              <a:t>() function shall synchronize participating threads at the barrier referenced by </a:t>
            </a:r>
            <a:r>
              <a:rPr lang="en-US" sz="1200" b="0" i="1" kern="1200" dirty="0" smtClean="0">
                <a:solidFill>
                  <a:srgbClr val="000000"/>
                </a:solidFill>
                <a:effectLst/>
                <a:latin typeface="Times New Roman" pitchFamily="16" charset="0"/>
                <a:ea typeface="+mn-ea"/>
                <a:cs typeface="+mn-cs"/>
              </a:rPr>
              <a:t>barrier</a:t>
            </a:r>
            <a:r>
              <a:rPr lang="en-US" sz="1200" b="0" i="0" kern="1200" dirty="0" smtClean="0">
                <a:solidFill>
                  <a:srgbClr val="000000"/>
                </a:solidFill>
                <a:effectLst/>
                <a:latin typeface="Times New Roman" pitchFamily="16" charset="0"/>
                <a:ea typeface="+mn-ea"/>
                <a:cs typeface="+mn-cs"/>
              </a:rPr>
              <a:t>. The calling thread shall block until the required number of threads have called </a:t>
            </a:r>
            <a:r>
              <a:rPr lang="en-US" sz="1200" b="0" i="1" kern="1200" dirty="0" err="1" smtClean="0">
                <a:solidFill>
                  <a:srgbClr val="000000"/>
                </a:solidFill>
                <a:effectLst/>
                <a:latin typeface="Times New Roman" pitchFamily="16" charset="0"/>
                <a:ea typeface="+mn-ea"/>
                <a:cs typeface="+mn-cs"/>
              </a:rPr>
              <a:t>pthread_barrier_wait</a:t>
            </a:r>
            <a:r>
              <a:rPr lang="en-US" sz="1200" b="0" i="0" kern="1200" dirty="0" smtClean="0">
                <a:solidFill>
                  <a:srgbClr val="000000"/>
                </a:solidFill>
                <a:effectLst/>
                <a:latin typeface="Times New Roman" pitchFamily="16" charset="0"/>
                <a:ea typeface="+mn-ea"/>
                <a:cs typeface="+mn-cs"/>
              </a:rPr>
              <a:t>() specifying the barrier.</a:t>
            </a:r>
          </a:p>
          <a:p>
            <a:r>
              <a:rPr lang="en-US" sz="1200" b="0" i="0" kern="1200" dirty="0" smtClean="0">
                <a:solidFill>
                  <a:srgbClr val="000000"/>
                </a:solidFill>
                <a:effectLst/>
                <a:latin typeface="Times New Roman" pitchFamily="16" charset="0"/>
                <a:ea typeface="+mn-ea"/>
                <a:cs typeface="+mn-cs"/>
              </a:rPr>
              <a:t>When the required number of threads have called </a:t>
            </a:r>
            <a:r>
              <a:rPr lang="en-US" sz="1200" b="0" i="1" kern="1200" dirty="0" err="1" smtClean="0">
                <a:solidFill>
                  <a:srgbClr val="000000"/>
                </a:solidFill>
                <a:effectLst/>
                <a:latin typeface="Times New Roman" pitchFamily="16" charset="0"/>
                <a:ea typeface="+mn-ea"/>
                <a:cs typeface="+mn-cs"/>
              </a:rPr>
              <a:t>pthread_barrier_wait</a:t>
            </a:r>
            <a:r>
              <a:rPr lang="en-US" sz="1200" b="0" i="0" kern="1200" dirty="0" smtClean="0">
                <a:solidFill>
                  <a:srgbClr val="000000"/>
                </a:solidFill>
                <a:effectLst/>
                <a:latin typeface="Times New Roman" pitchFamily="16" charset="0"/>
                <a:ea typeface="+mn-ea"/>
                <a:cs typeface="+mn-cs"/>
              </a:rPr>
              <a:t>() specifying the barrier, the constant PTHREAD_BARRIER_SERIAL_THREAD shall be returned to one unspecified thread and zero shall be returned to each of the remaining threads. At this point, the barrier shall be reset to the state it had as a result of the most recent </a:t>
            </a:r>
            <a:r>
              <a:rPr lang="en-US" sz="1200" b="0" i="1" kern="1200" dirty="0" err="1" smtClean="0">
                <a:solidFill>
                  <a:srgbClr val="000000"/>
                </a:solidFill>
                <a:effectLst/>
                <a:latin typeface="Times New Roman" pitchFamily="16" charset="0"/>
                <a:ea typeface="+mn-ea"/>
                <a:cs typeface="+mn-cs"/>
                <a:hlinkClick r:id="rId3"/>
              </a:rPr>
              <a:t>pthread_barrier_init</a:t>
            </a:r>
            <a:r>
              <a:rPr lang="en-US" sz="1200" b="0" i="0" kern="1200" dirty="0" smtClean="0">
                <a:solidFill>
                  <a:srgbClr val="000000"/>
                </a:solidFill>
                <a:effectLst/>
                <a:latin typeface="Times New Roman" pitchFamily="16" charset="0"/>
                <a:ea typeface="+mn-ea"/>
                <a:cs typeface="+mn-cs"/>
                <a:hlinkClick r:id="rId3"/>
              </a:rPr>
              <a:t>()</a:t>
            </a:r>
            <a:r>
              <a:rPr lang="en-US" sz="1200" b="0" i="0" kern="1200" dirty="0" smtClean="0">
                <a:solidFill>
                  <a:srgbClr val="000000"/>
                </a:solidFill>
                <a:effectLst/>
                <a:latin typeface="Times New Roman" pitchFamily="16" charset="0"/>
                <a:ea typeface="+mn-ea"/>
                <a:cs typeface="+mn-cs"/>
              </a:rPr>
              <a:t> function that referenced it.</a:t>
            </a:r>
          </a:p>
          <a:p>
            <a:endParaRPr lang="en-US" dirty="0"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5538" name="Rectangle 8"/>
          <p:cNvSpPr>
            <a:spLocks noGrp="1" noChangeArrowheads="1"/>
          </p:cNvSpPr>
          <p:nvPr>
            <p:ph type="sldNum" sz="quarter"/>
          </p:nvPr>
        </p:nvSpPr>
        <p:spPr/>
        <p:txBody>
          <a:bodyPr/>
          <a:lstStyle/>
          <a:p>
            <a:pPr>
              <a:defRPr/>
            </a:pPr>
            <a:fld id="{9D57F7D1-680C-4825-815E-8C926A548A18}" type="slidenum">
              <a:rPr lang="en-US" smtClean="0">
                <a:latin typeface="Times New Roman" pitchFamily="18" charset="0"/>
              </a:rPr>
              <a:pPr>
                <a:defRPr/>
              </a:pPr>
              <a:t>20</a:t>
            </a:fld>
            <a:endParaRPr lang="en-US" smtClean="0">
              <a:latin typeface="Times New Roman" pitchFamily="18" charset="0"/>
            </a:endParaRPr>
          </a:p>
        </p:txBody>
      </p:sp>
      <p:sp>
        <p:nvSpPr>
          <p:cNvPr id="692227" name="Rectangle 1"/>
          <p:cNvSpPr>
            <a:spLocks noGrp="1" noRot="1" noChangeAspect="1" noChangeArrowheads="1"/>
          </p:cNvSpPr>
          <p:nvPr>
            <p:ph type="sldImg"/>
          </p:nvPr>
        </p:nvSpPr>
        <p:spPr>
          <a:xfrm>
            <a:off x="1143000" y="685800"/>
            <a:ext cx="4572000" cy="3429000"/>
          </a:xfrm>
          <a:solidFill>
            <a:srgbClr val="FFFFFF"/>
          </a:solidFill>
          <a:ln/>
        </p:spPr>
      </p:sp>
      <p:sp>
        <p:nvSpPr>
          <p:cNvPr id="69222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3730" name="Rectangle 8"/>
          <p:cNvSpPr>
            <a:spLocks noGrp="1" noChangeArrowheads="1"/>
          </p:cNvSpPr>
          <p:nvPr>
            <p:ph type="sldNum" sz="quarter"/>
          </p:nvPr>
        </p:nvSpPr>
        <p:spPr/>
        <p:txBody>
          <a:bodyPr/>
          <a:lstStyle/>
          <a:p>
            <a:pPr>
              <a:defRPr/>
            </a:pPr>
            <a:fld id="{F8FF85CD-C94E-44E2-B2BA-C120D4C9C521}" type="slidenum">
              <a:rPr lang="en-US" smtClean="0">
                <a:latin typeface="Times New Roman" pitchFamily="18" charset="0"/>
              </a:rPr>
              <a:pPr>
                <a:defRPr/>
              </a:pPr>
              <a:t>21</a:t>
            </a:fld>
            <a:endParaRPr lang="en-US" smtClean="0">
              <a:latin typeface="Times New Roman" pitchFamily="18" charset="0"/>
            </a:endParaRPr>
          </a:p>
        </p:txBody>
      </p:sp>
      <p:sp>
        <p:nvSpPr>
          <p:cNvPr id="700419" name="Rectangle 1"/>
          <p:cNvSpPr>
            <a:spLocks noGrp="1" noRot="1" noChangeAspect="1" noChangeArrowheads="1"/>
          </p:cNvSpPr>
          <p:nvPr>
            <p:ph type="sldImg"/>
          </p:nvPr>
        </p:nvSpPr>
        <p:spPr>
          <a:xfrm>
            <a:off x="1143000" y="685800"/>
            <a:ext cx="4572000" cy="3429000"/>
          </a:xfrm>
          <a:solidFill>
            <a:srgbClr val="FFFFFF"/>
          </a:solidFill>
          <a:ln/>
        </p:spPr>
      </p:sp>
      <p:sp>
        <p:nvSpPr>
          <p:cNvPr id="7004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5778" name="Rectangle 8"/>
          <p:cNvSpPr>
            <a:spLocks noGrp="1" noChangeArrowheads="1"/>
          </p:cNvSpPr>
          <p:nvPr>
            <p:ph type="sldNum" sz="quarter"/>
          </p:nvPr>
        </p:nvSpPr>
        <p:spPr/>
        <p:txBody>
          <a:bodyPr/>
          <a:lstStyle/>
          <a:p>
            <a:pPr>
              <a:defRPr/>
            </a:pPr>
            <a:fld id="{3F14168F-BDB4-4DB6-AC6B-EB183EC4D6B0}" type="slidenum">
              <a:rPr lang="en-US" smtClean="0">
                <a:latin typeface="Times New Roman" pitchFamily="18" charset="0"/>
              </a:rPr>
              <a:pPr>
                <a:defRPr/>
              </a:pPr>
              <a:t>22</a:t>
            </a:fld>
            <a:endParaRPr lang="en-US" smtClean="0">
              <a:latin typeface="Times New Roman" pitchFamily="18" charset="0"/>
            </a:endParaRPr>
          </a:p>
        </p:txBody>
      </p:sp>
      <p:sp>
        <p:nvSpPr>
          <p:cNvPr id="702467" name="Rectangle 1"/>
          <p:cNvSpPr>
            <a:spLocks noGrp="1" noRot="1" noChangeAspect="1" noChangeArrowheads="1"/>
          </p:cNvSpPr>
          <p:nvPr>
            <p:ph type="sldImg"/>
          </p:nvPr>
        </p:nvSpPr>
        <p:spPr>
          <a:xfrm>
            <a:off x="1143000" y="685800"/>
            <a:ext cx="4572000" cy="3429000"/>
          </a:xfrm>
          <a:solidFill>
            <a:srgbClr val="FFFFFF"/>
          </a:solidFill>
          <a:ln/>
        </p:spPr>
      </p:sp>
      <p:sp>
        <p:nvSpPr>
          <p:cNvPr id="70246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826" name="Rectangle 8"/>
          <p:cNvSpPr>
            <a:spLocks noGrp="1" noChangeArrowheads="1"/>
          </p:cNvSpPr>
          <p:nvPr>
            <p:ph type="sldNum" sz="quarter"/>
          </p:nvPr>
        </p:nvSpPr>
        <p:spPr/>
        <p:txBody>
          <a:bodyPr/>
          <a:lstStyle/>
          <a:p>
            <a:pPr>
              <a:defRPr/>
            </a:pPr>
            <a:fld id="{20F1EE0C-37EB-4CC0-B6AF-92F740BD7E6C}" type="slidenum">
              <a:rPr lang="en-US" smtClean="0">
                <a:latin typeface="Times New Roman" pitchFamily="18" charset="0"/>
              </a:rPr>
              <a:pPr>
                <a:defRPr/>
              </a:pPr>
              <a:t>23</a:t>
            </a:fld>
            <a:endParaRPr lang="en-US" smtClean="0">
              <a:latin typeface="Times New Roman" pitchFamily="18" charset="0"/>
            </a:endParaRPr>
          </a:p>
        </p:txBody>
      </p:sp>
      <p:sp>
        <p:nvSpPr>
          <p:cNvPr id="704515" name="Rectangle 1"/>
          <p:cNvSpPr>
            <a:spLocks noGrp="1" noRot="1" noChangeAspect="1" noChangeArrowheads="1"/>
          </p:cNvSpPr>
          <p:nvPr>
            <p:ph type="sldImg"/>
          </p:nvPr>
        </p:nvSpPr>
        <p:spPr>
          <a:xfrm>
            <a:off x="1143000" y="685800"/>
            <a:ext cx="4572000" cy="3429000"/>
          </a:xfrm>
          <a:solidFill>
            <a:srgbClr val="FFFFFF"/>
          </a:solidFill>
          <a:ln/>
        </p:spPr>
      </p:sp>
      <p:sp>
        <p:nvSpPr>
          <p:cNvPr id="70451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9874" name="Rectangle 8"/>
          <p:cNvSpPr>
            <a:spLocks noGrp="1" noChangeArrowheads="1"/>
          </p:cNvSpPr>
          <p:nvPr>
            <p:ph type="sldNum" sz="quarter"/>
          </p:nvPr>
        </p:nvSpPr>
        <p:spPr/>
        <p:txBody>
          <a:bodyPr/>
          <a:lstStyle/>
          <a:p>
            <a:pPr>
              <a:defRPr/>
            </a:pPr>
            <a:fld id="{3DBF7AE7-AD97-4DC1-9481-A695514F943D}" type="slidenum">
              <a:rPr lang="en-US" smtClean="0">
                <a:latin typeface="Times New Roman" pitchFamily="18" charset="0"/>
              </a:rPr>
              <a:pPr>
                <a:defRPr/>
              </a:pPr>
              <a:t>24</a:t>
            </a:fld>
            <a:endParaRPr lang="en-US" smtClean="0">
              <a:latin typeface="Times New Roman" pitchFamily="18" charset="0"/>
            </a:endParaRPr>
          </a:p>
        </p:txBody>
      </p:sp>
      <p:sp>
        <p:nvSpPr>
          <p:cNvPr id="706563" name="Rectangle 1"/>
          <p:cNvSpPr>
            <a:spLocks noGrp="1" noRot="1" noChangeAspect="1" noChangeArrowheads="1"/>
          </p:cNvSpPr>
          <p:nvPr>
            <p:ph type="sldImg"/>
          </p:nvPr>
        </p:nvSpPr>
        <p:spPr>
          <a:xfrm>
            <a:off x="1143000" y="685800"/>
            <a:ext cx="4572000" cy="3429000"/>
          </a:xfrm>
          <a:solidFill>
            <a:srgbClr val="FFFFFF"/>
          </a:solidFill>
          <a:ln/>
        </p:spPr>
      </p:sp>
      <p:sp>
        <p:nvSpPr>
          <p:cNvPr id="70656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1922" name="Rectangle 8"/>
          <p:cNvSpPr>
            <a:spLocks noGrp="1" noChangeArrowheads="1"/>
          </p:cNvSpPr>
          <p:nvPr>
            <p:ph type="sldNum" sz="quarter"/>
          </p:nvPr>
        </p:nvSpPr>
        <p:spPr/>
        <p:txBody>
          <a:bodyPr/>
          <a:lstStyle/>
          <a:p>
            <a:pPr>
              <a:defRPr/>
            </a:pPr>
            <a:fld id="{6EBF9C15-3775-411B-BD19-DE5A413B4E6B}" type="slidenum">
              <a:rPr lang="en-US" smtClean="0">
                <a:latin typeface="Times New Roman" pitchFamily="18" charset="0"/>
              </a:rPr>
              <a:pPr>
                <a:defRPr/>
              </a:pPr>
              <a:t>25</a:t>
            </a:fld>
            <a:endParaRPr lang="en-US" smtClean="0">
              <a:latin typeface="Times New Roman" pitchFamily="18" charset="0"/>
            </a:endParaRPr>
          </a:p>
        </p:txBody>
      </p:sp>
      <p:sp>
        <p:nvSpPr>
          <p:cNvPr id="708611" name="Rectangle 1"/>
          <p:cNvSpPr>
            <a:spLocks noGrp="1" noRot="1" noChangeAspect="1" noChangeArrowheads="1"/>
          </p:cNvSpPr>
          <p:nvPr>
            <p:ph type="sldImg"/>
          </p:nvPr>
        </p:nvSpPr>
        <p:spPr>
          <a:xfrm>
            <a:off x="1143000" y="685800"/>
            <a:ext cx="4572000" cy="3429000"/>
          </a:xfrm>
          <a:solidFill>
            <a:srgbClr val="FFFFFF"/>
          </a:solidFill>
          <a:ln/>
        </p:spPr>
      </p:sp>
      <p:sp>
        <p:nvSpPr>
          <p:cNvPr id="70861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3970" name="Rectangle 8"/>
          <p:cNvSpPr>
            <a:spLocks noGrp="1" noChangeArrowheads="1"/>
          </p:cNvSpPr>
          <p:nvPr>
            <p:ph type="sldNum" sz="quarter"/>
          </p:nvPr>
        </p:nvSpPr>
        <p:spPr/>
        <p:txBody>
          <a:bodyPr/>
          <a:lstStyle/>
          <a:p>
            <a:pPr>
              <a:defRPr/>
            </a:pPr>
            <a:fld id="{20DD82FA-9AEB-4199-A310-7D93625BDCA0}" type="slidenum">
              <a:rPr lang="en-US" smtClean="0">
                <a:latin typeface="Times New Roman" pitchFamily="18" charset="0"/>
              </a:rPr>
              <a:pPr>
                <a:defRPr/>
              </a:pPr>
              <a:t>26</a:t>
            </a:fld>
            <a:endParaRPr lang="en-US" smtClean="0">
              <a:latin typeface="Times New Roman" pitchFamily="18" charset="0"/>
            </a:endParaRPr>
          </a:p>
        </p:txBody>
      </p:sp>
      <p:sp>
        <p:nvSpPr>
          <p:cNvPr id="710659" name="Rectangle 1"/>
          <p:cNvSpPr>
            <a:spLocks noGrp="1" noRot="1" noChangeAspect="1" noChangeArrowheads="1"/>
          </p:cNvSpPr>
          <p:nvPr>
            <p:ph type="sldImg"/>
          </p:nvPr>
        </p:nvSpPr>
        <p:spPr>
          <a:xfrm>
            <a:off x="1143000" y="685800"/>
            <a:ext cx="4572000" cy="3429000"/>
          </a:xfrm>
          <a:solidFill>
            <a:srgbClr val="FFFFFF"/>
          </a:solidFill>
          <a:ln/>
        </p:spPr>
      </p:sp>
      <p:sp>
        <p:nvSpPr>
          <p:cNvPr id="71066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6018" name="Rectangle 8"/>
          <p:cNvSpPr>
            <a:spLocks noGrp="1" noChangeArrowheads="1"/>
          </p:cNvSpPr>
          <p:nvPr>
            <p:ph type="sldNum" sz="quarter"/>
          </p:nvPr>
        </p:nvSpPr>
        <p:spPr/>
        <p:txBody>
          <a:bodyPr/>
          <a:lstStyle/>
          <a:p>
            <a:pPr>
              <a:defRPr/>
            </a:pPr>
            <a:fld id="{CD0B68E3-F6AD-4C68-8786-94CFE5F5C79D}" type="slidenum">
              <a:rPr lang="en-US" smtClean="0">
                <a:latin typeface="Times New Roman" pitchFamily="18" charset="0"/>
              </a:rPr>
              <a:pPr>
                <a:defRPr/>
              </a:pPr>
              <a:t>27</a:t>
            </a:fld>
            <a:endParaRPr lang="en-US" smtClean="0">
              <a:latin typeface="Times New Roman" pitchFamily="18" charset="0"/>
            </a:endParaRPr>
          </a:p>
        </p:txBody>
      </p:sp>
      <p:sp>
        <p:nvSpPr>
          <p:cNvPr id="712707" name="Rectangle 1"/>
          <p:cNvSpPr>
            <a:spLocks noGrp="1" noRot="1" noChangeAspect="1" noChangeArrowheads="1"/>
          </p:cNvSpPr>
          <p:nvPr>
            <p:ph type="sldImg"/>
          </p:nvPr>
        </p:nvSpPr>
        <p:spPr>
          <a:xfrm>
            <a:off x="1143000" y="685800"/>
            <a:ext cx="4572000" cy="3429000"/>
          </a:xfrm>
          <a:solidFill>
            <a:srgbClr val="FFFFFF"/>
          </a:solidFill>
          <a:ln/>
        </p:spPr>
      </p:sp>
      <p:sp>
        <p:nvSpPr>
          <p:cNvPr id="71270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8066" name="Rectangle 8"/>
          <p:cNvSpPr>
            <a:spLocks noGrp="1" noChangeArrowheads="1"/>
          </p:cNvSpPr>
          <p:nvPr>
            <p:ph type="sldNum" sz="quarter"/>
          </p:nvPr>
        </p:nvSpPr>
        <p:spPr/>
        <p:txBody>
          <a:bodyPr/>
          <a:lstStyle/>
          <a:p>
            <a:pPr>
              <a:defRPr/>
            </a:pPr>
            <a:fld id="{0BD0CCCC-4DAD-4C99-B5DC-8C520B997A66}" type="slidenum">
              <a:rPr lang="en-US" smtClean="0">
                <a:latin typeface="Times New Roman" pitchFamily="18" charset="0"/>
              </a:rPr>
              <a:pPr>
                <a:defRPr/>
              </a:pPr>
              <a:t>28</a:t>
            </a:fld>
            <a:endParaRPr lang="en-US" smtClean="0">
              <a:latin typeface="Times New Roman" pitchFamily="18" charset="0"/>
            </a:endParaRPr>
          </a:p>
        </p:txBody>
      </p:sp>
      <p:sp>
        <p:nvSpPr>
          <p:cNvPr id="714755" name="Rectangle 1"/>
          <p:cNvSpPr>
            <a:spLocks noGrp="1" noRot="1" noChangeAspect="1" noChangeArrowheads="1"/>
          </p:cNvSpPr>
          <p:nvPr>
            <p:ph type="sldImg"/>
          </p:nvPr>
        </p:nvSpPr>
        <p:spPr>
          <a:xfrm>
            <a:off x="1143000" y="685800"/>
            <a:ext cx="4572000" cy="3429000"/>
          </a:xfrm>
          <a:solidFill>
            <a:srgbClr val="FFFFFF"/>
          </a:solidFill>
          <a:ln/>
        </p:spPr>
      </p:sp>
      <p:sp>
        <p:nvSpPr>
          <p:cNvPr id="71475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0114" name="Rectangle 8"/>
          <p:cNvSpPr>
            <a:spLocks noGrp="1" noChangeArrowheads="1"/>
          </p:cNvSpPr>
          <p:nvPr>
            <p:ph type="sldNum" sz="quarter"/>
          </p:nvPr>
        </p:nvSpPr>
        <p:spPr/>
        <p:txBody>
          <a:bodyPr/>
          <a:lstStyle/>
          <a:p>
            <a:pPr>
              <a:defRPr/>
            </a:pPr>
            <a:fld id="{4A97EC94-78D9-4FE6-A7FE-CEC51679EABC}" type="slidenum">
              <a:rPr lang="en-US" smtClean="0">
                <a:latin typeface="Times New Roman" pitchFamily="18" charset="0"/>
              </a:rPr>
              <a:pPr>
                <a:defRPr/>
              </a:pPr>
              <a:t>29</a:t>
            </a:fld>
            <a:endParaRPr lang="en-US" smtClean="0">
              <a:latin typeface="Times New Roman" pitchFamily="18" charset="0"/>
            </a:endParaRPr>
          </a:p>
        </p:txBody>
      </p:sp>
      <p:sp>
        <p:nvSpPr>
          <p:cNvPr id="716803" name="Rectangle 1"/>
          <p:cNvSpPr>
            <a:spLocks noGrp="1" noRot="1" noChangeAspect="1" noChangeArrowheads="1"/>
          </p:cNvSpPr>
          <p:nvPr>
            <p:ph type="sldImg"/>
          </p:nvPr>
        </p:nvSpPr>
        <p:spPr>
          <a:xfrm>
            <a:off x="1143000" y="685800"/>
            <a:ext cx="4572000" cy="3429000"/>
          </a:xfrm>
          <a:solidFill>
            <a:srgbClr val="FFFFFF"/>
          </a:solidFill>
          <a:ln/>
        </p:spPr>
      </p:sp>
      <p:sp>
        <p:nvSpPr>
          <p:cNvPr id="71680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7106" name="Rectangle 8"/>
          <p:cNvSpPr>
            <a:spLocks noGrp="1" noChangeArrowheads="1"/>
          </p:cNvSpPr>
          <p:nvPr>
            <p:ph type="sldNum" sz="quarter"/>
          </p:nvPr>
        </p:nvSpPr>
        <p:spPr/>
        <p:txBody>
          <a:bodyPr/>
          <a:lstStyle/>
          <a:p>
            <a:pPr>
              <a:defRPr/>
            </a:pPr>
            <a:fld id="{7EEFD92C-843F-4CFD-A1E3-3CB27ED67435}" type="slidenum">
              <a:rPr lang="en-US" smtClean="0">
                <a:latin typeface="Times New Roman" pitchFamily="18" charset="0"/>
              </a:rPr>
              <a:pPr>
                <a:defRPr/>
              </a:pPr>
              <a:t>3</a:t>
            </a:fld>
            <a:endParaRPr lang="en-US" smtClean="0">
              <a:latin typeface="Times New Roman" pitchFamily="18" charset="0"/>
            </a:endParaRPr>
          </a:p>
        </p:txBody>
      </p:sp>
      <p:sp>
        <p:nvSpPr>
          <p:cNvPr id="673795" name="Rectangle 1"/>
          <p:cNvSpPr>
            <a:spLocks noGrp="1" noRot="1" noChangeAspect="1" noChangeArrowheads="1"/>
          </p:cNvSpPr>
          <p:nvPr>
            <p:ph type="sldImg"/>
          </p:nvPr>
        </p:nvSpPr>
        <p:spPr>
          <a:xfrm>
            <a:off x="1143000" y="685800"/>
            <a:ext cx="4572000" cy="3429000"/>
          </a:xfrm>
          <a:solidFill>
            <a:srgbClr val="FFFFFF"/>
          </a:solidFill>
          <a:ln/>
        </p:spPr>
      </p:sp>
      <p:sp>
        <p:nvSpPr>
          <p:cNvPr id="6737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2162" name="Rectangle 8"/>
          <p:cNvSpPr>
            <a:spLocks noGrp="1" noChangeArrowheads="1"/>
          </p:cNvSpPr>
          <p:nvPr>
            <p:ph type="sldNum" sz="quarter"/>
          </p:nvPr>
        </p:nvSpPr>
        <p:spPr/>
        <p:txBody>
          <a:bodyPr/>
          <a:lstStyle/>
          <a:p>
            <a:pPr>
              <a:defRPr/>
            </a:pPr>
            <a:fld id="{C2AFA33C-AAFA-4315-8017-CF6694C8A699}" type="slidenum">
              <a:rPr lang="en-US" smtClean="0">
                <a:latin typeface="Times New Roman" pitchFamily="18" charset="0"/>
              </a:rPr>
              <a:pPr>
                <a:defRPr/>
              </a:pPr>
              <a:t>30</a:t>
            </a:fld>
            <a:endParaRPr lang="en-US" smtClean="0">
              <a:latin typeface="Times New Roman" pitchFamily="18" charset="0"/>
            </a:endParaRPr>
          </a:p>
        </p:txBody>
      </p:sp>
      <p:sp>
        <p:nvSpPr>
          <p:cNvPr id="718851" name="Rectangle 1"/>
          <p:cNvSpPr>
            <a:spLocks noGrp="1" noRot="1" noChangeAspect="1" noChangeArrowheads="1"/>
          </p:cNvSpPr>
          <p:nvPr>
            <p:ph type="sldImg"/>
          </p:nvPr>
        </p:nvSpPr>
        <p:spPr>
          <a:xfrm>
            <a:off x="1143000" y="685800"/>
            <a:ext cx="4572000" cy="3429000"/>
          </a:xfrm>
          <a:solidFill>
            <a:srgbClr val="FFFFFF"/>
          </a:solidFill>
          <a:ln/>
        </p:spPr>
      </p:sp>
      <p:sp>
        <p:nvSpPr>
          <p:cNvPr id="71885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4210" name="Rectangle 8"/>
          <p:cNvSpPr>
            <a:spLocks noGrp="1" noChangeArrowheads="1"/>
          </p:cNvSpPr>
          <p:nvPr>
            <p:ph type="sldNum" sz="quarter"/>
          </p:nvPr>
        </p:nvSpPr>
        <p:spPr/>
        <p:txBody>
          <a:bodyPr/>
          <a:lstStyle/>
          <a:p>
            <a:pPr>
              <a:defRPr/>
            </a:pPr>
            <a:fld id="{89617351-E3D5-488C-9216-22146084C4D6}" type="slidenum">
              <a:rPr lang="en-US" smtClean="0">
                <a:latin typeface="Times New Roman" pitchFamily="18" charset="0"/>
              </a:rPr>
              <a:pPr>
                <a:defRPr/>
              </a:pPr>
              <a:t>31</a:t>
            </a:fld>
            <a:endParaRPr lang="en-US" smtClean="0">
              <a:latin typeface="Times New Roman" pitchFamily="18" charset="0"/>
            </a:endParaRPr>
          </a:p>
        </p:txBody>
      </p:sp>
      <p:sp>
        <p:nvSpPr>
          <p:cNvPr id="720899" name="Rectangle 1"/>
          <p:cNvSpPr>
            <a:spLocks noGrp="1" noRot="1" noChangeAspect="1" noChangeArrowheads="1"/>
          </p:cNvSpPr>
          <p:nvPr>
            <p:ph type="sldImg"/>
          </p:nvPr>
        </p:nvSpPr>
        <p:spPr>
          <a:xfrm>
            <a:off x="1143000" y="685800"/>
            <a:ext cx="4572000" cy="3429000"/>
          </a:xfrm>
          <a:solidFill>
            <a:srgbClr val="FFFFFF"/>
          </a:solidFill>
          <a:ln/>
        </p:spPr>
      </p:sp>
      <p:sp>
        <p:nvSpPr>
          <p:cNvPr id="72090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6258" name="Rectangle 8"/>
          <p:cNvSpPr>
            <a:spLocks noGrp="1" noChangeArrowheads="1"/>
          </p:cNvSpPr>
          <p:nvPr>
            <p:ph type="sldNum" sz="quarter"/>
          </p:nvPr>
        </p:nvSpPr>
        <p:spPr/>
        <p:txBody>
          <a:bodyPr/>
          <a:lstStyle/>
          <a:p>
            <a:pPr>
              <a:defRPr/>
            </a:pPr>
            <a:fld id="{BB9E396A-86EB-4374-91C0-8BCDAF0C3A6C}" type="slidenum">
              <a:rPr lang="en-US" smtClean="0">
                <a:latin typeface="Times New Roman" pitchFamily="18" charset="0"/>
              </a:rPr>
              <a:pPr>
                <a:defRPr/>
              </a:pPr>
              <a:t>32</a:t>
            </a:fld>
            <a:endParaRPr lang="en-US" smtClean="0">
              <a:latin typeface="Times New Roman" pitchFamily="18" charset="0"/>
            </a:endParaRPr>
          </a:p>
        </p:txBody>
      </p:sp>
      <p:sp>
        <p:nvSpPr>
          <p:cNvPr id="722947" name="Rectangle 1"/>
          <p:cNvSpPr>
            <a:spLocks noGrp="1" noRot="1" noChangeAspect="1" noChangeArrowheads="1"/>
          </p:cNvSpPr>
          <p:nvPr>
            <p:ph type="sldImg"/>
          </p:nvPr>
        </p:nvSpPr>
        <p:spPr>
          <a:xfrm>
            <a:off x="1143000" y="685800"/>
            <a:ext cx="4572000" cy="3429000"/>
          </a:xfrm>
          <a:solidFill>
            <a:srgbClr val="FFFFFF"/>
          </a:solidFill>
          <a:ln/>
        </p:spPr>
      </p:sp>
      <p:sp>
        <p:nvSpPr>
          <p:cNvPr id="72294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8306" name="Rectangle 8"/>
          <p:cNvSpPr>
            <a:spLocks noGrp="1" noChangeArrowheads="1"/>
          </p:cNvSpPr>
          <p:nvPr>
            <p:ph type="sldNum" sz="quarter"/>
          </p:nvPr>
        </p:nvSpPr>
        <p:spPr/>
        <p:txBody>
          <a:bodyPr/>
          <a:lstStyle/>
          <a:p>
            <a:pPr>
              <a:defRPr/>
            </a:pPr>
            <a:fld id="{8432895C-6695-4BE1-9D2E-ABEBABDC958A}" type="slidenum">
              <a:rPr lang="en-US" smtClean="0">
                <a:latin typeface="Times New Roman" pitchFamily="18" charset="0"/>
              </a:rPr>
              <a:pPr>
                <a:defRPr/>
              </a:pPr>
              <a:t>33</a:t>
            </a:fld>
            <a:endParaRPr lang="en-US" smtClean="0">
              <a:latin typeface="Times New Roman" pitchFamily="18" charset="0"/>
            </a:endParaRPr>
          </a:p>
        </p:txBody>
      </p:sp>
      <p:sp>
        <p:nvSpPr>
          <p:cNvPr id="724995" name="Rectangle 1"/>
          <p:cNvSpPr>
            <a:spLocks noGrp="1" noRot="1" noChangeAspect="1" noChangeArrowheads="1"/>
          </p:cNvSpPr>
          <p:nvPr>
            <p:ph type="sldImg"/>
          </p:nvPr>
        </p:nvSpPr>
        <p:spPr>
          <a:xfrm>
            <a:off x="1143000" y="685800"/>
            <a:ext cx="4572000" cy="3429000"/>
          </a:xfrm>
          <a:solidFill>
            <a:srgbClr val="FFFFFF"/>
          </a:solidFill>
          <a:ln/>
        </p:spPr>
      </p:sp>
      <p:sp>
        <p:nvSpPr>
          <p:cNvPr id="7249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0354" name="Rectangle 8"/>
          <p:cNvSpPr>
            <a:spLocks noGrp="1" noChangeArrowheads="1"/>
          </p:cNvSpPr>
          <p:nvPr>
            <p:ph type="sldNum" sz="quarter"/>
          </p:nvPr>
        </p:nvSpPr>
        <p:spPr/>
        <p:txBody>
          <a:bodyPr/>
          <a:lstStyle/>
          <a:p>
            <a:pPr>
              <a:defRPr/>
            </a:pPr>
            <a:fld id="{DB41E55D-ECD6-4E4B-9533-D5E64396FCF9}" type="slidenum">
              <a:rPr lang="en-US" smtClean="0">
                <a:latin typeface="Times New Roman" pitchFamily="18" charset="0"/>
              </a:rPr>
              <a:pPr>
                <a:defRPr/>
              </a:pPr>
              <a:t>34</a:t>
            </a:fld>
            <a:endParaRPr lang="en-US" smtClean="0">
              <a:latin typeface="Times New Roman" pitchFamily="18" charset="0"/>
            </a:endParaRPr>
          </a:p>
        </p:txBody>
      </p:sp>
      <p:sp>
        <p:nvSpPr>
          <p:cNvPr id="727043" name="Rectangle 1"/>
          <p:cNvSpPr>
            <a:spLocks noGrp="1" noRot="1" noChangeAspect="1" noChangeArrowheads="1"/>
          </p:cNvSpPr>
          <p:nvPr>
            <p:ph type="sldImg"/>
          </p:nvPr>
        </p:nvSpPr>
        <p:spPr>
          <a:xfrm>
            <a:off x="1143000" y="685800"/>
            <a:ext cx="4572000" cy="3429000"/>
          </a:xfrm>
          <a:solidFill>
            <a:srgbClr val="FFFFFF"/>
          </a:solidFill>
          <a:ln/>
        </p:spPr>
      </p:sp>
      <p:sp>
        <p:nvSpPr>
          <p:cNvPr id="72704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7938" name="Rectangle 8"/>
          <p:cNvSpPr>
            <a:spLocks noGrp="1" noChangeArrowheads="1"/>
          </p:cNvSpPr>
          <p:nvPr>
            <p:ph type="sldNum" sz="quarter"/>
          </p:nvPr>
        </p:nvSpPr>
        <p:spPr/>
        <p:txBody>
          <a:bodyPr/>
          <a:lstStyle/>
          <a:p>
            <a:pPr>
              <a:defRPr/>
            </a:pPr>
            <a:fld id="{95F424F4-7588-4E03-9ACA-D95369FB7B83}" type="slidenum">
              <a:rPr lang="en-US" smtClean="0">
                <a:latin typeface="Times New Roman" pitchFamily="18" charset="0"/>
              </a:rPr>
              <a:pPr>
                <a:defRPr/>
              </a:pPr>
              <a:t>35</a:t>
            </a:fld>
            <a:endParaRPr lang="en-US" smtClean="0">
              <a:latin typeface="Times New Roman" pitchFamily="18" charset="0"/>
            </a:endParaRPr>
          </a:p>
        </p:txBody>
      </p:sp>
      <p:sp>
        <p:nvSpPr>
          <p:cNvPr id="794627" name="Rectangle 1"/>
          <p:cNvSpPr>
            <a:spLocks noGrp="1" noRot="1" noChangeAspect="1" noChangeArrowheads="1"/>
          </p:cNvSpPr>
          <p:nvPr>
            <p:ph type="sldImg"/>
          </p:nvPr>
        </p:nvSpPr>
        <p:spPr>
          <a:xfrm>
            <a:off x="1143000" y="685800"/>
            <a:ext cx="4572000" cy="3429000"/>
          </a:xfrm>
          <a:solidFill>
            <a:srgbClr val="FFFFFF"/>
          </a:solidFill>
          <a:ln/>
        </p:spPr>
      </p:sp>
      <p:sp>
        <p:nvSpPr>
          <p:cNvPr id="79462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7938" name="Rectangle 8"/>
          <p:cNvSpPr>
            <a:spLocks noGrp="1" noChangeArrowheads="1"/>
          </p:cNvSpPr>
          <p:nvPr>
            <p:ph type="sldNum" sz="quarter"/>
          </p:nvPr>
        </p:nvSpPr>
        <p:spPr/>
        <p:txBody>
          <a:bodyPr/>
          <a:lstStyle/>
          <a:p>
            <a:pPr>
              <a:defRPr/>
            </a:pPr>
            <a:fld id="{95F424F4-7588-4E03-9ACA-D95369FB7B83}" type="slidenum">
              <a:rPr lang="en-US" smtClean="0">
                <a:latin typeface="Times New Roman" pitchFamily="18" charset="0"/>
              </a:rPr>
              <a:pPr>
                <a:defRPr/>
              </a:pPr>
              <a:t>36</a:t>
            </a:fld>
            <a:endParaRPr lang="en-US" smtClean="0">
              <a:latin typeface="Times New Roman" pitchFamily="18" charset="0"/>
            </a:endParaRPr>
          </a:p>
        </p:txBody>
      </p:sp>
      <p:sp>
        <p:nvSpPr>
          <p:cNvPr id="794627" name="Rectangle 1"/>
          <p:cNvSpPr>
            <a:spLocks noGrp="1" noRot="1" noChangeAspect="1" noChangeArrowheads="1"/>
          </p:cNvSpPr>
          <p:nvPr>
            <p:ph type="sldImg"/>
          </p:nvPr>
        </p:nvSpPr>
        <p:spPr>
          <a:xfrm>
            <a:off x="1143000" y="685800"/>
            <a:ext cx="4572000" cy="3429000"/>
          </a:xfrm>
          <a:solidFill>
            <a:srgbClr val="FFFFFF"/>
          </a:solidFill>
          <a:ln/>
        </p:spPr>
      </p:sp>
      <p:sp>
        <p:nvSpPr>
          <p:cNvPr id="79462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7106" name="Rectangle 8"/>
          <p:cNvSpPr>
            <a:spLocks noGrp="1" noChangeArrowheads="1"/>
          </p:cNvSpPr>
          <p:nvPr>
            <p:ph type="sldNum" sz="quarter"/>
          </p:nvPr>
        </p:nvSpPr>
        <p:spPr/>
        <p:txBody>
          <a:bodyPr/>
          <a:lstStyle/>
          <a:p>
            <a:pPr>
              <a:defRPr/>
            </a:pPr>
            <a:fld id="{7EEFD92C-843F-4CFD-A1E3-3CB27ED67435}" type="slidenum">
              <a:rPr lang="en-US" smtClean="0">
                <a:latin typeface="Times New Roman" pitchFamily="18" charset="0"/>
              </a:rPr>
              <a:pPr>
                <a:defRPr/>
              </a:pPr>
              <a:t>4</a:t>
            </a:fld>
            <a:endParaRPr lang="en-US" smtClean="0">
              <a:latin typeface="Times New Roman" pitchFamily="18" charset="0"/>
            </a:endParaRPr>
          </a:p>
        </p:txBody>
      </p:sp>
      <p:sp>
        <p:nvSpPr>
          <p:cNvPr id="673795" name="Rectangle 1"/>
          <p:cNvSpPr>
            <a:spLocks noGrp="1" noRot="1" noChangeAspect="1" noChangeArrowheads="1"/>
          </p:cNvSpPr>
          <p:nvPr>
            <p:ph type="sldImg"/>
          </p:nvPr>
        </p:nvSpPr>
        <p:spPr>
          <a:xfrm>
            <a:off x="1143000" y="685800"/>
            <a:ext cx="4572000" cy="3429000"/>
          </a:xfrm>
          <a:solidFill>
            <a:srgbClr val="FFFFFF"/>
          </a:solidFill>
          <a:ln/>
        </p:spPr>
      </p:sp>
      <p:sp>
        <p:nvSpPr>
          <p:cNvPr id="6737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7106" name="Rectangle 8"/>
          <p:cNvSpPr>
            <a:spLocks noGrp="1" noChangeArrowheads="1"/>
          </p:cNvSpPr>
          <p:nvPr>
            <p:ph type="sldNum" sz="quarter"/>
          </p:nvPr>
        </p:nvSpPr>
        <p:spPr/>
        <p:txBody>
          <a:bodyPr/>
          <a:lstStyle/>
          <a:p>
            <a:pPr>
              <a:defRPr/>
            </a:pPr>
            <a:fld id="{7EEFD92C-843F-4CFD-A1E3-3CB27ED67435}" type="slidenum">
              <a:rPr lang="en-US" smtClean="0">
                <a:latin typeface="Times New Roman" pitchFamily="18" charset="0"/>
              </a:rPr>
              <a:pPr>
                <a:defRPr/>
              </a:pPr>
              <a:t>5</a:t>
            </a:fld>
            <a:endParaRPr lang="en-US" smtClean="0">
              <a:latin typeface="Times New Roman" pitchFamily="18" charset="0"/>
            </a:endParaRPr>
          </a:p>
        </p:txBody>
      </p:sp>
      <p:sp>
        <p:nvSpPr>
          <p:cNvPr id="673795" name="Rectangle 1"/>
          <p:cNvSpPr>
            <a:spLocks noGrp="1" noRot="1" noChangeAspect="1" noChangeArrowheads="1"/>
          </p:cNvSpPr>
          <p:nvPr>
            <p:ph type="sldImg"/>
          </p:nvPr>
        </p:nvSpPr>
        <p:spPr>
          <a:xfrm>
            <a:off x="1143000" y="685800"/>
            <a:ext cx="4572000" cy="3429000"/>
          </a:xfrm>
          <a:solidFill>
            <a:srgbClr val="FFFFFF"/>
          </a:solidFill>
          <a:ln/>
        </p:spPr>
      </p:sp>
      <p:sp>
        <p:nvSpPr>
          <p:cNvPr id="6737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7106" name="Rectangle 8"/>
          <p:cNvSpPr>
            <a:spLocks noGrp="1" noChangeArrowheads="1"/>
          </p:cNvSpPr>
          <p:nvPr>
            <p:ph type="sldNum" sz="quarter"/>
          </p:nvPr>
        </p:nvSpPr>
        <p:spPr/>
        <p:txBody>
          <a:bodyPr/>
          <a:lstStyle/>
          <a:p>
            <a:pPr>
              <a:defRPr/>
            </a:pPr>
            <a:fld id="{7EEFD92C-843F-4CFD-A1E3-3CB27ED67435}" type="slidenum">
              <a:rPr lang="en-US" smtClean="0">
                <a:latin typeface="Times New Roman" pitchFamily="18" charset="0"/>
              </a:rPr>
              <a:pPr>
                <a:defRPr/>
              </a:pPr>
              <a:t>6</a:t>
            </a:fld>
            <a:endParaRPr lang="en-US" smtClean="0">
              <a:latin typeface="Times New Roman" pitchFamily="18" charset="0"/>
            </a:endParaRPr>
          </a:p>
        </p:txBody>
      </p:sp>
      <p:sp>
        <p:nvSpPr>
          <p:cNvPr id="673795" name="Rectangle 1"/>
          <p:cNvSpPr>
            <a:spLocks noGrp="1" noRot="1" noChangeAspect="1" noChangeArrowheads="1"/>
          </p:cNvSpPr>
          <p:nvPr>
            <p:ph type="sldImg"/>
          </p:nvPr>
        </p:nvSpPr>
        <p:spPr>
          <a:xfrm>
            <a:off x="1143000" y="685800"/>
            <a:ext cx="4572000" cy="3429000"/>
          </a:xfrm>
          <a:solidFill>
            <a:srgbClr val="FFFFFF"/>
          </a:solidFill>
          <a:ln/>
        </p:spPr>
      </p:sp>
      <p:sp>
        <p:nvSpPr>
          <p:cNvPr id="6737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9154" name="Rectangle 8"/>
          <p:cNvSpPr>
            <a:spLocks noGrp="1" noChangeArrowheads="1"/>
          </p:cNvSpPr>
          <p:nvPr>
            <p:ph type="sldNum" sz="quarter"/>
          </p:nvPr>
        </p:nvSpPr>
        <p:spPr/>
        <p:txBody>
          <a:bodyPr/>
          <a:lstStyle/>
          <a:p>
            <a:pPr>
              <a:defRPr/>
            </a:pPr>
            <a:fld id="{D1F13DB1-F570-4579-9F52-A198FA5B02A4}" type="slidenum">
              <a:rPr lang="en-US" smtClean="0">
                <a:latin typeface="Times New Roman" pitchFamily="18" charset="0"/>
              </a:rPr>
              <a:pPr>
                <a:defRPr/>
              </a:pPr>
              <a:t>7</a:t>
            </a:fld>
            <a:endParaRPr lang="en-US" smtClean="0">
              <a:latin typeface="Times New Roman" pitchFamily="18" charset="0"/>
            </a:endParaRPr>
          </a:p>
        </p:txBody>
      </p:sp>
      <p:sp>
        <p:nvSpPr>
          <p:cNvPr id="675843" name="Rectangle 1"/>
          <p:cNvSpPr>
            <a:spLocks noGrp="1" noRot="1" noChangeAspect="1" noChangeArrowheads="1"/>
          </p:cNvSpPr>
          <p:nvPr>
            <p:ph type="sldImg"/>
          </p:nvPr>
        </p:nvSpPr>
        <p:spPr>
          <a:xfrm>
            <a:off x="1143000" y="685800"/>
            <a:ext cx="4572000" cy="3429000"/>
          </a:xfrm>
          <a:solidFill>
            <a:srgbClr val="FFFFFF"/>
          </a:solidFill>
          <a:ln/>
        </p:spPr>
      </p:sp>
      <p:sp>
        <p:nvSpPr>
          <p:cNvPr id="67584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1202" name="Rectangle 8"/>
          <p:cNvSpPr>
            <a:spLocks noGrp="1" noChangeArrowheads="1"/>
          </p:cNvSpPr>
          <p:nvPr>
            <p:ph type="sldNum" sz="quarter"/>
          </p:nvPr>
        </p:nvSpPr>
        <p:spPr/>
        <p:txBody>
          <a:bodyPr/>
          <a:lstStyle/>
          <a:p>
            <a:pPr>
              <a:defRPr/>
            </a:pPr>
            <a:fld id="{12A863BA-CBEB-47E1-A98E-7BDDB76B88DC}" type="slidenum">
              <a:rPr lang="en-US" smtClean="0">
                <a:latin typeface="Times New Roman" pitchFamily="18" charset="0"/>
              </a:rPr>
              <a:pPr>
                <a:defRPr/>
              </a:pPr>
              <a:t>8</a:t>
            </a:fld>
            <a:endParaRPr lang="en-US" smtClean="0">
              <a:latin typeface="Times New Roman" pitchFamily="18" charset="0"/>
            </a:endParaRPr>
          </a:p>
        </p:txBody>
      </p:sp>
      <p:sp>
        <p:nvSpPr>
          <p:cNvPr id="677891" name="Rectangle 1"/>
          <p:cNvSpPr>
            <a:spLocks noGrp="1" noRot="1" noChangeAspect="1" noChangeArrowheads="1"/>
          </p:cNvSpPr>
          <p:nvPr>
            <p:ph type="sldImg"/>
          </p:nvPr>
        </p:nvSpPr>
        <p:spPr>
          <a:xfrm>
            <a:off x="1143000" y="685800"/>
            <a:ext cx="4572000" cy="3429000"/>
          </a:xfrm>
          <a:solidFill>
            <a:srgbClr val="FFFFFF"/>
          </a:solidFill>
          <a:ln/>
        </p:spPr>
      </p:sp>
      <p:sp>
        <p:nvSpPr>
          <p:cNvPr id="67789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3250" name="Rectangle 8"/>
          <p:cNvSpPr>
            <a:spLocks noGrp="1" noChangeArrowheads="1"/>
          </p:cNvSpPr>
          <p:nvPr>
            <p:ph type="sldNum" sz="quarter"/>
          </p:nvPr>
        </p:nvSpPr>
        <p:spPr/>
        <p:txBody>
          <a:bodyPr/>
          <a:lstStyle/>
          <a:p>
            <a:pPr>
              <a:defRPr/>
            </a:pPr>
            <a:fld id="{F2FFA4B5-EC1A-4B52-AA11-EAEA1F3A93C0}" type="slidenum">
              <a:rPr lang="en-US" smtClean="0">
                <a:latin typeface="Times New Roman" pitchFamily="18" charset="0"/>
              </a:rPr>
              <a:pPr>
                <a:defRPr/>
              </a:pPr>
              <a:t>9</a:t>
            </a:fld>
            <a:endParaRPr lang="en-US" smtClean="0">
              <a:latin typeface="Times New Roman" pitchFamily="18" charset="0"/>
            </a:endParaRPr>
          </a:p>
        </p:txBody>
      </p:sp>
      <p:sp>
        <p:nvSpPr>
          <p:cNvPr id="679939" name="Rectangle 1"/>
          <p:cNvSpPr>
            <a:spLocks noGrp="1" noRot="1" noChangeAspect="1" noChangeArrowheads="1"/>
          </p:cNvSpPr>
          <p:nvPr>
            <p:ph type="sldImg"/>
          </p:nvPr>
        </p:nvSpPr>
        <p:spPr>
          <a:xfrm>
            <a:off x="1143000" y="685800"/>
            <a:ext cx="4572000" cy="3429000"/>
          </a:xfrm>
          <a:solidFill>
            <a:srgbClr val="FFFFFF"/>
          </a:solidFill>
          <a:ln/>
        </p:spPr>
      </p:sp>
      <p:sp>
        <p:nvSpPr>
          <p:cNvPr id="67994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8"/>
          <p:cNvSpPr>
            <a:spLocks noGrp="1" noChangeArrowheads="1"/>
          </p:cNvSpPr>
          <p:nvPr>
            <p:ph type="sldNum" idx="10"/>
          </p:nvPr>
        </p:nvSpPr>
        <p:spPr>
          <a:ln/>
        </p:spPr>
        <p:txBody>
          <a:bodyPr/>
          <a:lstStyle>
            <a:lvl1pPr>
              <a:defRPr/>
            </a:lvl1pPr>
          </a:lstStyle>
          <a:p>
            <a:pPr>
              <a:defRPr/>
            </a:pPr>
            <a:fld id="{6C052A83-4115-4EA6-A295-47886438AB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9167BBC6-C16B-4AAA-8CAD-8804B23922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304800"/>
            <a:ext cx="203676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1063" cy="578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69ECB15A-7CD9-4242-B9BA-5298B28650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69225" cy="1139825"/>
          </a:xfrm>
        </p:spPr>
        <p:txBody>
          <a:bodyPr/>
          <a:lstStyle/>
          <a:p>
            <a:r>
              <a:rPr lang="en-US"/>
              <a:t>Click to edit Master title style</a:t>
            </a:r>
          </a:p>
        </p:txBody>
      </p:sp>
      <p:sp>
        <p:nvSpPr>
          <p:cNvPr id="3" name="Table Placeholder 2"/>
          <p:cNvSpPr>
            <a:spLocks noGrp="1"/>
          </p:cNvSpPr>
          <p:nvPr>
            <p:ph type="tbl" idx="1"/>
          </p:nvPr>
        </p:nvSpPr>
        <p:spPr>
          <a:xfrm>
            <a:off x="685800" y="1905000"/>
            <a:ext cx="7769225" cy="4187825"/>
          </a:xfrm>
        </p:spPr>
        <p:txBody>
          <a:bodyPr/>
          <a:lstStyle/>
          <a:p>
            <a:pPr lvl="0"/>
            <a:endParaRPr lang="en-US" noProof="0"/>
          </a:p>
        </p:txBody>
      </p:sp>
      <p:sp>
        <p:nvSpPr>
          <p:cNvPr id="4" name="Rectangle 8"/>
          <p:cNvSpPr>
            <a:spLocks noGrp="1" noChangeArrowheads="1"/>
          </p:cNvSpPr>
          <p:nvPr>
            <p:ph type="sldNum" idx="10"/>
          </p:nvPr>
        </p:nvSpPr>
        <p:spPr>
          <a:ln/>
        </p:spPr>
        <p:txBody>
          <a:bodyPr/>
          <a:lstStyle>
            <a:lvl1pPr>
              <a:defRPr/>
            </a:lvl1pPr>
          </a:lstStyle>
          <a:p>
            <a:pPr>
              <a:defRPr/>
            </a:pPr>
            <a:fld id="{AE471D5B-F7E9-4E9C-B272-886C1AFF86C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idx="10"/>
          </p:nvPr>
        </p:nvSpPr>
        <p:spPr>
          <a:ln/>
        </p:spPr>
        <p:txBody>
          <a:bodyPr/>
          <a:lstStyle>
            <a:lvl1pPr>
              <a:defRPr/>
            </a:lvl1pPr>
          </a:lstStyle>
          <a:p>
            <a:pPr>
              <a:defRPr/>
            </a:pPr>
            <a:fld id="{2C42FFBF-A2EA-4F01-847E-D6469349C94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C7364D8B-A809-4AFB-8E9D-CB9EA0BC74E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1FB2A5CA-8728-4682-B1B3-ADE7DB57C94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08413"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05000"/>
            <a:ext cx="3808412"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idx="10"/>
          </p:nvPr>
        </p:nvSpPr>
        <p:spPr>
          <a:ln/>
        </p:spPr>
        <p:txBody>
          <a:bodyPr/>
          <a:lstStyle>
            <a:lvl1pPr>
              <a:defRPr/>
            </a:lvl1pPr>
          </a:lstStyle>
          <a:p>
            <a:pPr>
              <a:defRPr/>
            </a:pPr>
            <a:fld id="{266E3264-5F05-4402-B263-3A2217E545F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idx="10"/>
          </p:nvPr>
        </p:nvSpPr>
        <p:spPr>
          <a:ln/>
        </p:spPr>
        <p:txBody>
          <a:bodyPr/>
          <a:lstStyle>
            <a:lvl1pPr>
              <a:defRPr/>
            </a:lvl1pPr>
          </a:lstStyle>
          <a:p>
            <a:pPr>
              <a:defRPr/>
            </a:pPr>
            <a:fld id="{E2EEFF8A-2E88-4039-B126-F734FA60D17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sldNum" idx="10"/>
          </p:nvPr>
        </p:nvSpPr>
        <p:spPr>
          <a:ln/>
        </p:spPr>
        <p:txBody>
          <a:bodyPr/>
          <a:lstStyle>
            <a:lvl1pPr>
              <a:defRPr/>
            </a:lvl1pPr>
          </a:lstStyle>
          <a:p>
            <a:pPr>
              <a:defRPr/>
            </a:pPr>
            <a:fld id="{BF425EEE-910D-4E34-8618-85BDE946172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E2CC1AD6-D78E-4969-A661-BE11D8233F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24A4B3E0-7F36-4727-A7D1-ADBDA5E61B1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A73AE4AE-EA6A-44FF-89A3-FE0EBFF12C5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5460F665-7D31-470D-A118-42A6487D45D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03BF3249-EAC4-4A45-BEA8-541D9778EF1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304800"/>
            <a:ext cx="203676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1063" cy="578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CE437ADE-3306-4F4D-BC7E-1CBD83C87A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0AB1E5A9-01ED-4622-9EEF-335C864A53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08413"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05000"/>
            <a:ext cx="3808412"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idx="10"/>
          </p:nvPr>
        </p:nvSpPr>
        <p:spPr>
          <a:ln/>
        </p:spPr>
        <p:txBody>
          <a:bodyPr/>
          <a:lstStyle>
            <a:lvl1pPr>
              <a:defRPr/>
            </a:lvl1pPr>
          </a:lstStyle>
          <a:p>
            <a:pPr>
              <a:defRPr/>
            </a:pPr>
            <a:fld id="{1BBB169D-2B66-45AE-A60E-B4A9A30294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idx="10"/>
          </p:nvPr>
        </p:nvSpPr>
        <p:spPr>
          <a:ln/>
        </p:spPr>
        <p:txBody>
          <a:bodyPr/>
          <a:lstStyle>
            <a:lvl1pPr>
              <a:defRPr/>
            </a:lvl1pPr>
          </a:lstStyle>
          <a:p>
            <a:pPr>
              <a:defRPr/>
            </a:pPr>
            <a:fld id="{48088E15-3EF8-46B5-AE0F-413934D2E96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sldNum" idx="10"/>
          </p:nvPr>
        </p:nvSpPr>
        <p:spPr>
          <a:ln/>
        </p:spPr>
        <p:txBody>
          <a:bodyPr/>
          <a:lstStyle>
            <a:lvl1pPr>
              <a:defRPr/>
            </a:lvl1pPr>
          </a:lstStyle>
          <a:p>
            <a:pPr>
              <a:defRPr/>
            </a:pPr>
            <a:fld id="{886A8910-8F90-4C0F-9289-D9D3641621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pPr>
              <a:defRPr/>
            </a:pPr>
            <a:fld id="{C9FDFA05-7869-40BA-9A04-0156F3A6AD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CCF699AA-A19C-4CB7-92BB-66792C730E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BC5E0940-C05B-4648-BCB8-F0EB8F0377E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066800" y="304800"/>
            <a:ext cx="7769225" cy="1139825"/>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85800" y="1905000"/>
            <a:ext cx="7769225" cy="41878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28" name="Text Box 4"/>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29" name="Rectangle 5"/>
          <p:cNvSpPr>
            <a:spLocks noChangeArrowheads="1"/>
          </p:cNvSpPr>
          <p:nvPr/>
        </p:nvSpPr>
        <p:spPr bwMode="auto">
          <a:xfrm>
            <a:off x="0" y="1512888"/>
            <a:ext cx="8458200" cy="87312"/>
          </a:xfrm>
          <a:prstGeom prst="rect">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0" name="Rectangle 6"/>
          <p:cNvSpPr>
            <a:spLocks noChangeArrowheads="1"/>
          </p:cNvSpPr>
          <p:nvPr/>
        </p:nvSpPr>
        <p:spPr bwMode="auto">
          <a:xfrm>
            <a:off x="247650" y="0"/>
            <a:ext cx="793750" cy="1841500"/>
          </a:xfrm>
          <a:prstGeom prst="rect">
            <a:avLst/>
          </a:prstGeom>
          <a:blipFill dpi="0" rotWithShape="0">
            <a:blip r:embed="rId15"/>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1" name="Rectangle 7"/>
          <p:cNvSpPr>
            <a:spLocks noChangeArrowheads="1"/>
          </p:cNvSpPr>
          <p:nvPr/>
        </p:nvSpPr>
        <p:spPr bwMode="auto">
          <a:xfrm>
            <a:off x="7067550" y="6553200"/>
            <a:ext cx="2076450" cy="79375"/>
          </a:xfrm>
          <a:prstGeom prst="rect">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2" name="Rectangle 8"/>
          <p:cNvSpPr>
            <a:spLocks noGrp="1" noChangeArrowheads="1"/>
          </p:cNvSpPr>
          <p:nvPr>
            <p:ph type="sldNum"/>
          </p:nvPr>
        </p:nvSpPr>
        <p:spPr bwMode="auto">
          <a:xfrm>
            <a:off x="8216900" y="6248400"/>
            <a:ext cx="530225" cy="606425"/>
          </a:xfrm>
          <a:prstGeom prst="rect">
            <a:avLst/>
          </a:prstGeom>
          <a:blipFill dpi="0" rotWithShape="0">
            <a:blip r:embed="rId15"/>
            <a:srcRect/>
            <a:tile tx="0" ty="0" sx="100000" sy="100000" flip="none" algn="tl"/>
          </a:blipFill>
          <a:ln w="9525">
            <a:noFill/>
            <a:round/>
            <a:headEnd/>
            <a:tailEnd/>
          </a:ln>
          <a:effectLst/>
        </p:spPr>
        <p:txBody>
          <a:bodyPr vert="horz" wrap="square" lIns="90000" tIns="46800" rIns="90000" bIns="46800" numCol="1" anchor="ctr" anchorCtr="1"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264C"/>
                </a:solidFill>
                <a:latin typeface="Times New Roman" pitchFamily="16" charset="0"/>
                <a:cs typeface="+mn-cs"/>
              </a:defRPr>
            </a:lvl1pPr>
          </a:lstStyle>
          <a:p>
            <a:pPr>
              <a:defRPr/>
            </a:pPr>
            <a:fld id="{AD648576-7988-4E7C-9F7B-E16CFA2690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2pPr>
      <a:lvl3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3pPr>
      <a:lvl4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4pPr>
      <a:lvl5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264C"/>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264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264C"/>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84188" y="1549400"/>
            <a:ext cx="8158162" cy="1689100"/>
          </a:xfrm>
          <a:prstGeom prst="rect">
            <a:avLst/>
          </a:prstGeom>
          <a:blipFill dpi="0" rotWithShape="0">
            <a:blip r:embed="rId14">
              <a:alphaModFix amt="50000"/>
            </a:blip>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0" name="AutoShape 2"/>
          <p:cNvSpPr>
            <a:spLocks noChangeArrowheads="1"/>
          </p:cNvSpPr>
          <p:nvPr/>
        </p:nvSpPr>
        <p:spPr bwMode="auto">
          <a:xfrm>
            <a:off x="228600" y="3206750"/>
            <a:ext cx="8686800" cy="77788"/>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1" name="AutoShape 3"/>
          <p:cNvSpPr>
            <a:spLocks noChangeArrowheads="1"/>
          </p:cNvSpPr>
          <p:nvPr/>
        </p:nvSpPr>
        <p:spPr bwMode="auto">
          <a:xfrm>
            <a:off x="228600" y="1482725"/>
            <a:ext cx="8686800" cy="77788"/>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2" name="AutoShape 4"/>
          <p:cNvSpPr>
            <a:spLocks noChangeArrowheads="1"/>
          </p:cNvSpPr>
          <p:nvPr/>
        </p:nvSpPr>
        <p:spPr bwMode="auto">
          <a:xfrm>
            <a:off x="8623300" y="1246188"/>
            <a:ext cx="77788" cy="2235200"/>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3" name="AutoShape 5"/>
          <p:cNvSpPr>
            <a:spLocks noChangeArrowheads="1"/>
          </p:cNvSpPr>
          <p:nvPr/>
        </p:nvSpPr>
        <p:spPr bwMode="auto">
          <a:xfrm>
            <a:off x="434975" y="1252538"/>
            <a:ext cx="77788" cy="2235200"/>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4" name="AutoShape 6"/>
          <p:cNvSpPr>
            <a:spLocks noChangeArrowheads="1"/>
          </p:cNvSpPr>
          <p:nvPr/>
        </p:nvSpPr>
        <p:spPr bwMode="auto">
          <a:xfrm>
            <a:off x="2830513" y="5783263"/>
            <a:ext cx="3481387" cy="77787"/>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5" name="Rectangle 7"/>
          <p:cNvSpPr>
            <a:spLocks noChangeArrowheads="1"/>
          </p:cNvSpPr>
          <p:nvPr/>
        </p:nvSpPr>
        <p:spPr bwMode="auto">
          <a:xfrm>
            <a:off x="4095750" y="5734050"/>
            <a:ext cx="949325" cy="176213"/>
          </a:xfrm>
          <a:prstGeom prst="rect">
            <a:avLst/>
          </a:prstGeom>
          <a:blipFill dpi="0" rotWithShape="0">
            <a:blip r:embed="rId14"/>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4345" name="Rectangle 8"/>
          <p:cNvSpPr>
            <a:spLocks noGrp="1" noChangeArrowheads="1"/>
          </p:cNvSpPr>
          <p:nvPr>
            <p:ph type="title"/>
          </p:nvPr>
        </p:nvSpPr>
        <p:spPr bwMode="auto">
          <a:xfrm>
            <a:off x="1066800" y="304800"/>
            <a:ext cx="7769225" cy="1139825"/>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4346" name="Rectangle 9"/>
          <p:cNvSpPr>
            <a:spLocks noGrp="1" noChangeArrowheads="1"/>
          </p:cNvSpPr>
          <p:nvPr>
            <p:ph type="body" idx="1"/>
          </p:nvPr>
        </p:nvSpPr>
        <p:spPr bwMode="auto">
          <a:xfrm>
            <a:off x="685800" y="1905000"/>
            <a:ext cx="7769225" cy="41878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8" name="Text Box 10"/>
          <p:cNvSpPr txBox="1">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9" name="Text Box 11"/>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60" name="Rectangle 12"/>
          <p:cNvSpPr>
            <a:spLocks noGrp="1" noChangeArrowheads="1"/>
          </p:cNvSpPr>
          <p:nvPr>
            <p:ph type="sldNum"/>
          </p:nvPr>
        </p:nvSpPr>
        <p:spPr bwMode="auto">
          <a:xfrm>
            <a:off x="6553200" y="6248400"/>
            <a:ext cx="19018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Lst>
              <a:defRPr sz="1400">
                <a:solidFill>
                  <a:srgbClr val="000000"/>
                </a:solidFill>
                <a:latin typeface="Times New Roman" pitchFamily="16" charset="0"/>
                <a:cs typeface="+mn-cs"/>
              </a:defRPr>
            </a:lvl1pPr>
          </a:lstStyle>
          <a:p>
            <a:pPr>
              <a:defRPr/>
            </a:pPr>
            <a:fld id="{9C5CCDAF-FC8B-4D78-9405-EB2370413A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2pPr>
      <a:lvl3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3pPr>
      <a:lvl4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4pPr>
      <a:lvl5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264C"/>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264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264C"/>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914400" y="1546225"/>
            <a:ext cx="7772400" cy="1249363"/>
          </a:xfrm>
          <a:prstGeom prst="rect">
            <a:avLst/>
          </a:prstGeom>
          <a:blipFill dpi="0" rotWithShape="0">
            <a:blip r:embed="rId4"/>
            <a:srcRect/>
            <a:tile tx="0" ty="0" sx="100000" sy="100000" flip="none" algn="tl"/>
          </a:blipFill>
          <a:ln w="9525">
            <a:noFill/>
            <a:round/>
            <a:headEnd/>
            <a:tailEnd/>
          </a:ln>
        </p:spPr>
        <p:txBody>
          <a:bodyPr anchor="ctr"/>
          <a:lstStyle/>
          <a:p>
            <a:pPr algn="ct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FFFFE9"/>
                </a:solidFill>
              </a:rPr>
              <a:t/>
            </a:r>
            <a:br>
              <a:rPr lang="en-US" sz="3200">
                <a:solidFill>
                  <a:srgbClr val="FFFFE9"/>
                </a:solidFill>
              </a:rPr>
            </a:br>
            <a:r>
              <a:rPr lang="en-US" sz="4400">
                <a:solidFill>
                  <a:srgbClr val="FFFFE9"/>
                </a:solidFill>
              </a:rPr>
              <a:t>CS252: Systems Programming</a:t>
            </a:r>
          </a:p>
        </p:txBody>
      </p:sp>
      <p:sp>
        <p:nvSpPr>
          <p:cNvPr id="27651" name="Text Box 2"/>
          <p:cNvSpPr txBox="1">
            <a:spLocks noChangeArrowheads="1"/>
          </p:cNvSpPr>
          <p:nvPr/>
        </p:nvSpPr>
        <p:spPr bwMode="auto">
          <a:xfrm>
            <a:off x="1371600" y="3505200"/>
            <a:ext cx="6858000" cy="2209800"/>
          </a:xfrm>
          <a:prstGeom prst="rect">
            <a:avLst/>
          </a:prstGeom>
          <a:noFill/>
          <a:ln w="9525">
            <a:noFill/>
            <a:round/>
            <a:headEnd/>
            <a:tailEnd/>
          </a:ln>
        </p:spPr>
        <p:txBody>
          <a:bodyPr/>
          <a:lstStyle/>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Ninghui Li</a:t>
            </a: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Based on Slides by Prof. Gustavo </a:t>
            </a:r>
            <a:r>
              <a:rPr lang="en-US" sz="2400" dirty="0">
                <a:solidFill>
                  <a:srgbClr val="00264C"/>
                </a:solidFill>
              </a:rPr>
              <a:t>Rodriguez-Rivera </a:t>
            </a:r>
            <a:endParaRPr lang="en-US" sz="2400" dirty="0" smtClean="0">
              <a:solidFill>
                <a:srgbClr val="00264C"/>
              </a:solidFill>
            </a:endParaRP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264C"/>
              </a:solidFill>
            </a:endParaRP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Topic 11: Thread-safe Data Structures, Semaphores</a:t>
            </a:r>
            <a:endParaRPr lang="en-US" sz="2400" dirty="0">
              <a:solidFill>
                <a:srgbClr val="00264C"/>
              </a:solidFill>
            </a:endParaRPr>
          </a:p>
          <a:p>
            <a:pPr algn="ctr">
              <a:spcBef>
                <a:spcPts val="5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264C"/>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Race Conditions in List</a:t>
            </a:r>
          </a:p>
        </p:txBody>
      </p:sp>
      <p:sp>
        <p:nvSpPr>
          <p:cNvPr id="680963"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solidFill>
                  <a:srgbClr val="00264C"/>
                </a:solidFill>
              </a:rPr>
              <a:t>We </a:t>
            </a:r>
            <a:r>
              <a:rPr lang="en-US" sz="3200" dirty="0">
                <a:solidFill>
                  <a:srgbClr val="00264C"/>
                </a:solidFill>
              </a:rPr>
              <a:t>can have the following race condition: Assume T1 calls remove() and T2 calls insert().</a:t>
            </a:r>
          </a:p>
        </p:txBody>
      </p:sp>
      <p:sp>
        <p:nvSpPr>
          <p:cNvPr id="680964" name="Text Box 3"/>
          <p:cNvSpPr txBox="1">
            <a:spLocks noChangeArrowheads="1"/>
          </p:cNvSpPr>
          <p:nvPr/>
        </p:nvSpPr>
        <p:spPr bwMode="auto">
          <a:xfrm>
            <a:off x="3581400" y="4191000"/>
            <a:ext cx="25908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latin typeface="Courier New" pitchFamily="49" charset="0"/>
              </a:rPr>
              <a:t>Initially</a:t>
            </a:r>
          </a:p>
        </p:txBody>
      </p:sp>
      <p:sp>
        <p:nvSpPr>
          <p:cNvPr id="680965" name="Oval 4"/>
          <p:cNvSpPr>
            <a:spLocks noChangeArrowheads="1"/>
          </p:cNvSpPr>
          <p:nvPr/>
        </p:nvSpPr>
        <p:spPr bwMode="auto">
          <a:xfrm>
            <a:off x="4114800" y="49530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0966" name="Text Box 5"/>
          <p:cNvSpPr txBox="1">
            <a:spLocks noChangeArrowheads="1"/>
          </p:cNvSpPr>
          <p:nvPr/>
        </p:nvSpPr>
        <p:spPr bwMode="auto">
          <a:xfrm>
            <a:off x="4267200" y="50292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
        <p:nvSpPr>
          <p:cNvPr id="680967" name="Text Box 6"/>
          <p:cNvSpPr txBox="1">
            <a:spLocks noChangeArrowheads="1"/>
          </p:cNvSpPr>
          <p:nvPr/>
        </p:nvSpPr>
        <p:spPr bwMode="auto">
          <a:xfrm>
            <a:off x="2590800" y="50292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_head</a:t>
            </a:r>
          </a:p>
        </p:txBody>
      </p:sp>
      <p:sp>
        <p:nvSpPr>
          <p:cNvPr id="680968" name="Line 7"/>
          <p:cNvSpPr>
            <a:spLocks noChangeShapeType="1"/>
          </p:cNvSpPr>
          <p:nvPr/>
        </p:nvSpPr>
        <p:spPr bwMode="auto">
          <a:xfrm>
            <a:off x="3505200" y="52578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0969" name="Oval 8"/>
          <p:cNvSpPr>
            <a:spLocks noChangeArrowheads="1"/>
          </p:cNvSpPr>
          <p:nvPr/>
        </p:nvSpPr>
        <p:spPr bwMode="auto">
          <a:xfrm>
            <a:off x="5334000" y="49530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0970" name="Text Box 9"/>
          <p:cNvSpPr txBox="1">
            <a:spLocks noChangeArrowheads="1"/>
          </p:cNvSpPr>
          <p:nvPr/>
        </p:nvSpPr>
        <p:spPr bwMode="auto">
          <a:xfrm>
            <a:off x="5486400" y="50292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2</a:t>
            </a:r>
          </a:p>
        </p:txBody>
      </p:sp>
      <p:sp>
        <p:nvSpPr>
          <p:cNvPr id="680971" name="Line 10"/>
          <p:cNvSpPr>
            <a:spLocks noChangeShapeType="1"/>
          </p:cNvSpPr>
          <p:nvPr/>
        </p:nvSpPr>
        <p:spPr bwMode="auto">
          <a:xfrm>
            <a:off x="4724400" y="52578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0972" name="Line 11"/>
          <p:cNvSpPr>
            <a:spLocks noChangeShapeType="1"/>
          </p:cNvSpPr>
          <p:nvPr/>
        </p:nvSpPr>
        <p:spPr bwMode="auto">
          <a:xfrm>
            <a:off x="5943600" y="5257800"/>
            <a:ext cx="228600" cy="381000"/>
          </a:xfrm>
          <a:prstGeom prst="line">
            <a:avLst/>
          </a:prstGeom>
          <a:noFill/>
          <a:ln w="76320" cap="sq">
            <a:solidFill>
              <a:srgbClr val="00264C"/>
            </a:solidFill>
            <a:miter lim="800000"/>
            <a:headEnd/>
            <a:tailEnd type="triangle" w="med" len="med"/>
          </a:ln>
        </p:spPr>
        <p:txBody>
          <a:bodyPr/>
          <a:lstStyle/>
          <a:p>
            <a:endParaRPr lang="en-US"/>
          </a:p>
        </p:txBody>
      </p:sp>
      <p:sp>
        <p:nvSpPr>
          <p:cNvPr id="680973" name="Text Box 12"/>
          <p:cNvSpPr txBox="1">
            <a:spLocks noChangeArrowheads="1"/>
          </p:cNvSpPr>
          <p:nvPr/>
        </p:nvSpPr>
        <p:spPr bwMode="auto">
          <a:xfrm>
            <a:off x="5638800" y="5638800"/>
            <a:ext cx="1143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NULL</a:t>
            </a:r>
          </a:p>
        </p:txBody>
      </p:sp>
    </p:spTree>
    <p:extLst>
      <p:ext uri="{BB962C8B-B14F-4D97-AF65-F5344CB8AC3E}">
        <p14:creationId xmlns:p14="http://schemas.microsoft.com/office/powerpoint/2010/main" val="38365784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Race Conditions in List</a:t>
            </a:r>
          </a:p>
        </p:txBody>
      </p:sp>
      <p:sp>
        <p:nvSpPr>
          <p:cNvPr id="68301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42900" indent="-339725">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a:solidFill>
                  <a:srgbClr val="00264C"/>
                </a:solidFill>
              </a:rPr>
              <a:t> </a:t>
            </a:r>
          </a:p>
        </p:txBody>
      </p:sp>
      <p:sp>
        <p:nvSpPr>
          <p:cNvPr id="683012" name="Text Box 3"/>
          <p:cNvSpPr txBox="1">
            <a:spLocks noChangeArrowheads="1"/>
          </p:cNvSpPr>
          <p:nvPr/>
        </p:nvSpPr>
        <p:spPr bwMode="auto">
          <a:xfrm>
            <a:off x="5486400" y="1524000"/>
            <a:ext cx="31242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latin typeface="Courier New" pitchFamily="49" charset="0"/>
              </a:rPr>
              <a:t>2. T2 insert(5)</a:t>
            </a:r>
          </a:p>
        </p:txBody>
      </p:sp>
      <p:sp>
        <p:nvSpPr>
          <p:cNvPr id="683013" name="Oval 4"/>
          <p:cNvSpPr>
            <a:spLocks noChangeArrowheads="1"/>
          </p:cNvSpPr>
          <p:nvPr/>
        </p:nvSpPr>
        <p:spPr bwMode="auto">
          <a:xfrm>
            <a:off x="6553200" y="20574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14" name="Text Box 5"/>
          <p:cNvSpPr txBox="1">
            <a:spLocks noChangeArrowheads="1"/>
          </p:cNvSpPr>
          <p:nvPr/>
        </p:nvSpPr>
        <p:spPr bwMode="auto">
          <a:xfrm>
            <a:off x="6705600" y="21336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
        <p:nvSpPr>
          <p:cNvPr id="683015" name="Text Box 6"/>
          <p:cNvSpPr txBox="1">
            <a:spLocks noChangeArrowheads="1"/>
          </p:cNvSpPr>
          <p:nvPr/>
        </p:nvSpPr>
        <p:spPr bwMode="auto">
          <a:xfrm>
            <a:off x="5029200" y="21336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_head</a:t>
            </a:r>
          </a:p>
        </p:txBody>
      </p:sp>
      <p:sp>
        <p:nvSpPr>
          <p:cNvPr id="683016" name="Line 7"/>
          <p:cNvSpPr>
            <a:spLocks noChangeShapeType="1"/>
          </p:cNvSpPr>
          <p:nvPr/>
        </p:nvSpPr>
        <p:spPr bwMode="auto">
          <a:xfrm>
            <a:off x="5943600" y="23622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3017" name="Oval 8"/>
          <p:cNvSpPr>
            <a:spLocks noChangeArrowheads="1"/>
          </p:cNvSpPr>
          <p:nvPr/>
        </p:nvSpPr>
        <p:spPr bwMode="auto">
          <a:xfrm>
            <a:off x="7772400" y="20574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18" name="Text Box 9"/>
          <p:cNvSpPr txBox="1">
            <a:spLocks noChangeArrowheads="1"/>
          </p:cNvSpPr>
          <p:nvPr/>
        </p:nvSpPr>
        <p:spPr bwMode="auto">
          <a:xfrm>
            <a:off x="7924800" y="21336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2</a:t>
            </a:r>
          </a:p>
        </p:txBody>
      </p:sp>
      <p:sp>
        <p:nvSpPr>
          <p:cNvPr id="683019" name="Line 10"/>
          <p:cNvSpPr>
            <a:spLocks noChangeShapeType="1"/>
          </p:cNvSpPr>
          <p:nvPr/>
        </p:nvSpPr>
        <p:spPr bwMode="auto">
          <a:xfrm>
            <a:off x="7162800" y="23622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3020" name="Oval 11"/>
          <p:cNvSpPr>
            <a:spLocks noChangeArrowheads="1"/>
          </p:cNvSpPr>
          <p:nvPr/>
        </p:nvSpPr>
        <p:spPr bwMode="auto">
          <a:xfrm>
            <a:off x="6172200" y="29718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21" name="Text Box 12"/>
          <p:cNvSpPr txBox="1">
            <a:spLocks noChangeArrowheads="1"/>
          </p:cNvSpPr>
          <p:nvPr/>
        </p:nvSpPr>
        <p:spPr bwMode="auto">
          <a:xfrm>
            <a:off x="6324600" y="30480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5</a:t>
            </a:r>
          </a:p>
        </p:txBody>
      </p:sp>
      <p:sp>
        <p:nvSpPr>
          <p:cNvPr id="683022" name="Line 13"/>
          <p:cNvSpPr>
            <a:spLocks noChangeShapeType="1"/>
          </p:cNvSpPr>
          <p:nvPr/>
        </p:nvSpPr>
        <p:spPr bwMode="auto">
          <a:xfrm flipV="1">
            <a:off x="6629400" y="2663825"/>
            <a:ext cx="304800" cy="311150"/>
          </a:xfrm>
          <a:prstGeom prst="line">
            <a:avLst/>
          </a:prstGeom>
          <a:noFill/>
          <a:ln w="76320" cap="sq">
            <a:solidFill>
              <a:srgbClr val="00264C"/>
            </a:solidFill>
            <a:miter lim="800000"/>
            <a:headEnd/>
            <a:tailEnd type="triangle" w="med" len="med"/>
          </a:ln>
        </p:spPr>
        <p:txBody>
          <a:bodyPr/>
          <a:lstStyle/>
          <a:p>
            <a:endParaRPr lang="en-US"/>
          </a:p>
        </p:txBody>
      </p:sp>
      <p:sp>
        <p:nvSpPr>
          <p:cNvPr id="683023" name="Text Box 14"/>
          <p:cNvSpPr txBox="1">
            <a:spLocks noChangeArrowheads="1"/>
          </p:cNvSpPr>
          <p:nvPr/>
        </p:nvSpPr>
        <p:spPr bwMode="auto">
          <a:xfrm>
            <a:off x="4800600" y="3581400"/>
            <a:ext cx="3657600" cy="1016000"/>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a:solidFill>
                  <a:srgbClr val="00264C"/>
                </a:solidFill>
              </a:rPr>
              <a:t>2. T2: a) e2-&gt;next=_head</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b="1" i="1">
              <a:solidFill>
                <a:srgbClr val="00264C"/>
              </a:solidFill>
            </a:endParaRPr>
          </a:p>
        </p:txBody>
      </p:sp>
      <p:sp>
        <p:nvSpPr>
          <p:cNvPr id="683024" name="Line 15"/>
          <p:cNvSpPr>
            <a:spLocks noChangeShapeType="1"/>
          </p:cNvSpPr>
          <p:nvPr/>
        </p:nvSpPr>
        <p:spPr bwMode="auto">
          <a:xfrm>
            <a:off x="4419600" y="1600200"/>
            <a:ext cx="1588" cy="5257800"/>
          </a:xfrm>
          <a:prstGeom prst="line">
            <a:avLst/>
          </a:prstGeom>
          <a:noFill/>
          <a:ln w="76320" cap="sq">
            <a:solidFill>
              <a:srgbClr val="00264C"/>
            </a:solidFill>
            <a:miter lim="800000"/>
            <a:headEnd/>
            <a:tailEnd/>
          </a:ln>
        </p:spPr>
        <p:txBody>
          <a:bodyPr/>
          <a:lstStyle/>
          <a:p>
            <a:endParaRPr lang="en-US"/>
          </a:p>
        </p:txBody>
      </p:sp>
      <p:sp>
        <p:nvSpPr>
          <p:cNvPr id="683025" name="Line 16"/>
          <p:cNvSpPr>
            <a:spLocks noChangeShapeType="1"/>
          </p:cNvSpPr>
          <p:nvPr/>
        </p:nvSpPr>
        <p:spPr bwMode="auto">
          <a:xfrm>
            <a:off x="8382000" y="2362200"/>
            <a:ext cx="228600" cy="381000"/>
          </a:xfrm>
          <a:prstGeom prst="line">
            <a:avLst/>
          </a:prstGeom>
          <a:noFill/>
          <a:ln w="76320" cap="sq">
            <a:solidFill>
              <a:srgbClr val="00264C"/>
            </a:solidFill>
            <a:miter lim="800000"/>
            <a:headEnd/>
            <a:tailEnd type="triangle" w="med" len="med"/>
          </a:ln>
        </p:spPr>
        <p:txBody>
          <a:bodyPr/>
          <a:lstStyle/>
          <a:p>
            <a:endParaRPr lang="en-US"/>
          </a:p>
        </p:txBody>
      </p:sp>
      <p:sp>
        <p:nvSpPr>
          <p:cNvPr id="683026" name="Text Box 17"/>
          <p:cNvSpPr txBox="1">
            <a:spLocks noChangeArrowheads="1"/>
          </p:cNvSpPr>
          <p:nvPr/>
        </p:nvSpPr>
        <p:spPr bwMode="auto">
          <a:xfrm>
            <a:off x="8229600" y="2743200"/>
            <a:ext cx="1143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NULL</a:t>
            </a:r>
          </a:p>
        </p:txBody>
      </p:sp>
      <p:sp>
        <p:nvSpPr>
          <p:cNvPr id="683027" name="Text Box 18"/>
          <p:cNvSpPr txBox="1">
            <a:spLocks noChangeArrowheads="1"/>
          </p:cNvSpPr>
          <p:nvPr/>
        </p:nvSpPr>
        <p:spPr bwMode="auto">
          <a:xfrm>
            <a:off x="990600" y="1828800"/>
            <a:ext cx="3048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latin typeface="Courier New" pitchFamily="49" charset="0"/>
              </a:rPr>
              <a:t>1. T1 remove()</a:t>
            </a:r>
          </a:p>
        </p:txBody>
      </p:sp>
      <p:sp>
        <p:nvSpPr>
          <p:cNvPr id="683028" name="Oval 19"/>
          <p:cNvSpPr>
            <a:spLocks noChangeArrowheads="1"/>
          </p:cNvSpPr>
          <p:nvPr/>
        </p:nvSpPr>
        <p:spPr bwMode="auto">
          <a:xfrm>
            <a:off x="1981200" y="23622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29" name="Text Box 20"/>
          <p:cNvSpPr txBox="1">
            <a:spLocks noChangeArrowheads="1"/>
          </p:cNvSpPr>
          <p:nvPr/>
        </p:nvSpPr>
        <p:spPr bwMode="auto">
          <a:xfrm>
            <a:off x="2133600" y="24384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
        <p:nvSpPr>
          <p:cNvPr id="683030" name="Text Box 21"/>
          <p:cNvSpPr txBox="1">
            <a:spLocks noChangeArrowheads="1"/>
          </p:cNvSpPr>
          <p:nvPr/>
        </p:nvSpPr>
        <p:spPr bwMode="auto">
          <a:xfrm>
            <a:off x="457200" y="24384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_head</a:t>
            </a:r>
          </a:p>
        </p:txBody>
      </p:sp>
      <p:sp>
        <p:nvSpPr>
          <p:cNvPr id="683031" name="Line 22"/>
          <p:cNvSpPr>
            <a:spLocks noChangeShapeType="1"/>
          </p:cNvSpPr>
          <p:nvPr/>
        </p:nvSpPr>
        <p:spPr bwMode="auto">
          <a:xfrm>
            <a:off x="1371600" y="26670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3032" name="Oval 23"/>
          <p:cNvSpPr>
            <a:spLocks noChangeArrowheads="1"/>
          </p:cNvSpPr>
          <p:nvPr/>
        </p:nvSpPr>
        <p:spPr bwMode="auto">
          <a:xfrm>
            <a:off x="3200400" y="23622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33" name="Text Box 24"/>
          <p:cNvSpPr txBox="1">
            <a:spLocks noChangeArrowheads="1"/>
          </p:cNvSpPr>
          <p:nvPr/>
        </p:nvSpPr>
        <p:spPr bwMode="auto">
          <a:xfrm>
            <a:off x="3352800" y="24384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2</a:t>
            </a:r>
          </a:p>
        </p:txBody>
      </p:sp>
      <p:sp>
        <p:nvSpPr>
          <p:cNvPr id="683034" name="Line 25"/>
          <p:cNvSpPr>
            <a:spLocks noChangeShapeType="1"/>
          </p:cNvSpPr>
          <p:nvPr/>
        </p:nvSpPr>
        <p:spPr bwMode="auto">
          <a:xfrm>
            <a:off x="2590800" y="26670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3035" name="Text Box 26"/>
          <p:cNvSpPr txBox="1">
            <a:spLocks noChangeArrowheads="1"/>
          </p:cNvSpPr>
          <p:nvPr/>
        </p:nvSpPr>
        <p:spPr bwMode="auto">
          <a:xfrm>
            <a:off x="762000" y="3048000"/>
            <a:ext cx="914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tmp1</a:t>
            </a:r>
          </a:p>
        </p:txBody>
      </p:sp>
      <p:sp>
        <p:nvSpPr>
          <p:cNvPr id="683036" name="Line 27"/>
          <p:cNvSpPr>
            <a:spLocks noChangeShapeType="1"/>
          </p:cNvSpPr>
          <p:nvPr/>
        </p:nvSpPr>
        <p:spPr bwMode="auto">
          <a:xfrm flipV="1">
            <a:off x="1447800" y="2968625"/>
            <a:ext cx="685800" cy="311150"/>
          </a:xfrm>
          <a:prstGeom prst="line">
            <a:avLst/>
          </a:prstGeom>
          <a:noFill/>
          <a:ln w="76320" cap="sq">
            <a:solidFill>
              <a:srgbClr val="00264C"/>
            </a:solidFill>
            <a:miter lim="800000"/>
            <a:headEnd/>
            <a:tailEnd type="triangle" w="med" len="med"/>
          </a:ln>
        </p:spPr>
        <p:txBody>
          <a:bodyPr/>
          <a:lstStyle/>
          <a:p>
            <a:endParaRPr lang="en-US"/>
          </a:p>
        </p:txBody>
      </p:sp>
      <p:sp>
        <p:nvSpPr>
          <p:cNvPr id="683037" name="Text Box 28"/>
          <p:cNvSpPr txBox="1">
            <a:spLocks noChangeArrowheads="1"/>
          </p:cNvSpPr>
          <p:nvPr/>
        </p:nvSpPr>
        <p:spPr bwMode="auto">
          <a:xfrm>
            <a:off x="0" y="3581400"/>
            <a:ext cx="2819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a:solidFill>
                  <a:srgbClr val="00264C"/>
                </a:solidFill>
              </a:rPr>
              <a:t>1. T1: c) tmp=_head</a:t>
            </a:r>
          </a:p>
        </p:txBody>
      </p:sp>
      <p:sp>
        <p:nvSpPr>
          <p:cNvPr id="683038" name="Line 29"/>
          <p:cNvSpPr>
            <a:spLocks noChangeShapeType="1"/>
          </p:cNvSpPr>
          <p:nvPr/>
        </p:nvSpPr>
        <p:spPr bwMode="auto">
          <a:xfrm>
            <a:off x="3810000" y="2667000"/>
            <a:ext cx="228600" cy="381000"/>
          </a:xfrm>
          <a:prstGeom prst="line">
            <a:avLst/>
          </a:prstGeom>
          <a:noFill/>
          <a:ln w="76320" cap="sq">
            <a:solidFill>
              <a:srgbClr val="00264C"/>
            </a:solidFill>
            <a:miter lim="800000"/>
            <a:headEnd/>
            <a:tailEnd type="triangle" w="med" len="med"/>
          </a:ln>
        </p:spPr>
        <p:txBody>
          <a:bodyPr/>
          <a:lstStyle/>
          <a:p>
            <a:endParaRPr lang="en-US"/>
          </a:p>
        </p:txBody>
      </p:sp>
      <p:sp>
        <p:nvSpPr>
          <p:cNvPr id="683039" name="Text Box 30"/>
          <p:cNvSpPr txBox="1">
            <a:spLocks noChangeArrowheads="1"/>
          </p:cNvSpPr>
          <p:nvPr/>
        </p:nvSpPr>
        <p:spPr bwMode="auto">
          <a:xfrm>
            <a:off x="3429000" y="2971800"/>
            <a:ext cx="1143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NULL</a:t>
            </a:r>
          </a:p>
        </p:txBody>
      </p:sp>
      <p:sp>
        <p:nvSpPr>
          <p:cNvPr id="683040" name="Text Box 31"/>
          <p:cNvSpPr txBox="1">
            <a:spLocks noChangeArrowheads="1"/>
          </p:cNvSpPr>
          <p:nvPr/>
        </p:nvSpPr>
        <p:spPr bwMode="auto">
          <a:xfrm>
            <a:off x="5257800" y="2667000"/>
            <a:ext cx="914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tmp1</a:t>
            </a:r>
          </a:p>
        </p:txBody>
      </p:sp>
      <p:sp>
        <p:nvSpPr>
          <p:cNvPr id="683041" name="Line 32"/>
          <p:cNvSpPr>
            <a:spLocks noChangeShapeType="1"/>
          </p:cNvSpPr>
          <p:nvPr/>
        </p:nvSpPr>
        <p:spPr bwMode="auto">
          <a:xfrm flipV="1">
            <a:off x="5943600" y="2587625"/>
            <a:ext cx="685800" cy="311150"/>
          </a:xfrm>
          <a:prstGeom prst="line">
            <a:avLst/>
          </a:prstGeom>
          <a:noFill/>
          <a:ln w="76320" cap="sq">
            <a:solidFill>
              <a:srgbClr val="00264C"/>
            </a:solidFill>
            <a:miter lim="800000"/>
            <a:headEnd/>
            <a:tailEnd type="triangle" w="med" len="med"/>
          </a:ln>
        </p:spPr>
        <p:txBody>
          <a:bodyPr/>
          <a:lstStyle/>
          <a:p>
            <a:endParaRPr lang="en-US"/>
          </a:p>
        </p:txBody>
      </p:sp>
      <p:sp>
        <p:nvSpPr>
          <p:cNvPr id="683042" name="Line 33"/>
          <p:cNvSpPr>
            <a:spLocks noChangeShapeType="1"/>
          </p:cNvSpPr>
          <p:nvPr/>
        </p:nvSpPr>
        <p:spPr bwMode="auto">
          <a:xfrm>
            <a:off x="15875" y="4114800"/>
            <a:ext cx="9128125" cy="1588"/>
          </a:xfrm>
          <a:prstGeom prst="line">
            <a:avLst/>
          </a:prstGeom>
          <a:noFill/>
          <a:ln w="76320" cap="sq">
            <a:solidFill>
              <a:srgbClr val="00264C"/>
            </a:solidFill>
            <a:miter lim="800000"/>
            <a:headEnd/>
            <a:tailEnd/>
          </a:ln>
        </p:spPr>
        <p:txBody>
          <a:bodyPr/>
          <a:lstStyle/>
          <a:p>
            <a:endParaRPr lang="en-US"/>
          </a:p>
        </p:txBody>
      </p:sp>
      <p:sp>
        <p:nvSpPr>
          <p:cNvPr id="683043" name="Text Box 34"/>
          <p:cNvSpPr txBox="1">
            <a:spLocks noChangeArrowheads="1"/>
          </p:cNvSpPr>
          <p:nvPr/>
        </p:nvSpPr>
        <p:spPr bwMode="auto">
          <a:xfrm>
            <a:off x="914400" y="4191000"/>
            <a:ext cx="31242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latin typeface="Courier New" pitchFamily="49" charset="0"/>
              </a:rPr>
              <a:t>3. T2 insert(5)</a:t>
            </a:r>
          </a:p>
        </p:txBody>
      </p:sp>
      <p:sp>
        <p:nvSpPr>
          <p:cNvPr id="683044" name="Oval 35"/>
          <p:cNvSpPr>
            <a:spLocks noChangeArrowheads="1"/>
          </p:cNvSpPr>
          <p:nvPr/>
        </p:nvSpPr>
        <p:spPr bwMode="auto">
          <a:xfrm>
            <a:off x="2057400" y="47244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45" name="Text Box 36"/>
          <p:cNvSpPr txBox="1">
            <a:spLocks noChangeArrowheads="1"/>
          </p:cNvSpPr>
          <p:nvPr/>
        </p:nvSpPr>
        <p:spPr bwMode="auto">
          <a:xfrm>
            <a:off x="2209800" y="48006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
        <p:nvSpPr>
          <p:cNvPr id="683046" name="Text Box 37"/>
          <p:cNvSpPr txBox="1">
            <a:spLocks noChangeArrowheads="1"/>
          </p:cNvSpPr>
          <p:nvPr/>
        </p:nvSpPr>
        <p:spPr bwMode="auto">
          <a:xfrm>
            <a:off x="533400" y="48006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_head</a:t>
            </a:r>
          </a:p>
        </p:txBody>
      </p:sp>
      <p:sp>
        <p:nvSpPr>
          <p:cNvPr id="683047" name="Line 38"/>
          <p:cNvSpPr>
            <a:spLocks noChangeShapeType="1"/>
          </p:cNvSpPr>
          <p:nvPr/>
        </p:nvSpPr>
        <p:spPr bwMode="auto">
          <a:xfrm>
            <a:off x="1447800" y="5029200"/>
            <a:ext cx="304800" cy="685800"/>
          </a:xfrm>
          <a:prstGeom prst="line">
            <a:avLst/>
          </a:prstGeom>
          <a:noFill/>
          <a:ln w="76320" cap="sq">
            <a:solidFill>
              <a:srgbClr val="00264C"/>
            </a:solidFill>
            <a:miter lim="800000"/>
            <a:headEnd/>
            <a:tailEnd type="triangle" w="med" len="med"/>
          </a:ln>
        </p:spPr>
        <p:txBody>
          <a:bodyPr/>
          <a:lstStyle/>
          <a:p>
            <a:endParaRPr lang="en-US"/>
          </a:p>
        </p:txBody>
      </p:sp>
      <p:sp>
        <p:nvSpPr>
          <p:cNvPr id="683048" name="Oval 39"/>
          <p:cNvSpPr>
            <a:spLocks noChangeArrowheads="1"/>
          </p:cNvSpPr>
          <p:nvPr/>
        </p:nvSpPr>
        <p:spPr bwMode="auto">
          <a:xfrm>
            <a:off x="3276600" y="47244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49" name="Text Box 40"/>
          <p:cNvSpPr txBox="1">
            <a:spLocks noChangeArrowheads="1"/>
          </p:cNvSpPr>
          <p:nvPr/>
        </p:nvSpPr>
        <p:spPr bwMode="auto">
          <a:xfrm>
            <a:off x="3429000" y="48006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2</a:t>
            </a:r>
          </a:p>
        </p:txBody>
      </p:sp>
      <p:sp>
        <p:nvSpPr>
          <p:cNvPr id="683050" name="Line 41"/>
          <p:cNvSpPr>
            <a:spLocks noChangeShapeType="1"/>
          </p:cNvSpPr>
          <p:nvPr/>
        </p:nvSpPr>
        <p:spPr bwMode="auto">
          <a:xfrm>
            <a:off x="2667000" y="50292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3051" name="Oval 42"/>
          <p:cNvSpPr>
            <a:spLocks noChangeArrowheads="1"/>
          </p:cNvSpPr>
          <p:nvPr/>
        </p:nvSpPr>
        <p:spPr bwMode="auto">
          <a:xfrm>
            <a:off x="1676400" y="56388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52" name="Text Box 43"/>
          <p:cNvSpPr txBox="1">
            <a:spLocks noChangeArrowheads="1"/>
          </p:cNvSpPr>
          <p:nvPr/>
        </p:nvSpPr>
        <p:spPr bwMode="auto">
          <a:xfrm>
            <a:off x="1828800" y="57150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5</a:t>
            </a:r>
          </a:p>
        </p:txBody>
      </p:sp>
      <p:sp>
        <p:nvSpPr>
          <p:cNvPr id="683053" name="Line 44"/>
          <p:cNvSpPr>
            <a:spLocks noChangeShapeType="1"/>
          </p:cNvSpPr>
          <p:nvPr/>
        </p:nvSpPr>
        <p:spPr bwMode="auto">
          <a:xfrm flipV="1">
            <a:off x="2133600" y="5330825"/>
            <a:ext cx="304800" cy="311150"/>
          </a:xfrm>
          <a:prstGeom prst="line">
            <a:avLst/>
          </a:prstGeom>
          <a:noFill/>
          <a:ln w="76320" cap="sq">
            <a:solidFill>
              <a:srgbClr val="00264C"/>
            </a:solidFill>
            <a:miter lim="800000"/>
            <a:headEnd/>
            <a:tailEnd type="triangle" w="med" len="med"/>
          </a:ln>
        </p:spPr>
        <p:txBody>
          <a:bodyPr/>
          <a:lstStyle/>
          <a:p>
            <a:endParaRPr lang="en-US"/>
          </a:p>
        </p:txBody>
      </p:sp>
      <p:sp>
        <p:nvSpPr>
          <p:cNvPr id="683054" name="Text Box 45"/>
          <p:cNvSpPr txBox="1">
            <a:spLocks noChangeArrowheads="1"/>
          </p:cNvSpPr>
          <p:nvPr/>
        </p:nvSpPr>
        <p:spPr bwMode="auto">
          <a:xfrm>
            <a:off x="304800" y="6248400"/>
            <a:ext cx="2819400" cy="1016000"/>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a:solidFill>
                  <a:srgbClr val="00264C"/>
                </a:solidFill>
              </a:rPr>
              <a:t>3. T2:  b) _head = e2</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b="1" i="1">
              <a:solidFill>
                <a:srgbClr val="00264C"/>
              </a:solidFill>
            </a:endParaRPr>
          </a:p>
        </p:txBody>
      </p:sp>
      <p:sp>
        <p:nvSpPr>
          <p:cNvPr id="683055" name="Line 46"/>
          <p:cNvSpPr>
            <a:spLocks noChangeShapeType="1"/>
          </p:cNvSpPr>
          <p:nvPr/>
        </p:nvSpPr>
        <p:spPr bwMode="auto">
          <a:xfrm>
            <a:off x="3886200" y="5029200"/>
            <a:ext cx="228600" cy="381000"/>
          </a:xfrm>
          <a:prstGeom prst="line">
            <a:avLst/>
          </a:prstGeom>
          <a:noFill/>
          <a:ln w="76320" cap="sq">
            <a:solidFill>
              <a:srgbClr val="00264C"/>
            </a:solidFill>
            <a:miter lim="800000"/>
            <a:headEnd/>
            <a:tailEnd type="triangle" w="med" len="med"/>
          </a:ln>
        </p:spPr>
        <p:txBody>
          <a:bodyPr/>
          <a:lstStyle/>
          <a:p>
            <a:endParaRPr lang="en-US"/>
          </a:p>
        </p:txBody>
      </p:sp>
      <p:sp>
        <p:nvSpPr>
          <p:cNvPr id="683056" name="Text Box 47"/>
          <p:cNvSpPr txBox="1">
            <a:spLocks noChangeArrowheads="1"/>
          </p:cNvSpPr>
          <p:nvPr/>
        </p:nvSpPr>
        <p:spPr bwMode="auto">
          <a:xfrm>
            <a:off x="3352800" y="5334000"/>
            <a:ext cx="1143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NULL</a:t>
            </a:r>
          </a:p>
        </p:txBody>
      </p:sp>
      <p:sp>
        <p:nvSpPr>
          <p:cNvPr id="683057" name="Text Box 48"/>
          <p:cNvSpPr txBox="1">
            <a:spLocks noChangeArrowheads="1"/>
          </p:cNvSpPr>
          <p:nvPr/>
        </p:nvSpPr>
        <p:spPr bwMode="auto">
          <a:xfrm>
            <a:off x="457200" y="5334000"/>
            <a:ext cx="914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tmp1</a:t>
            </a:r>
          </a:p>
        </p:txBody>
      </p:sp>
      <p:sp>
        <p:nvSpPr>
          <p:cNvPr id="683058" name="Line 49"/>
          <p:cNvSpPr>
            <a:spLocks noChangeShapeType="1"/>
          </p:cNvSpPr>
          <p:nvPr/>
        </p:nvSpPr>
        <p:spPr bwMode="auto">
          <a:xfrm flipV="1">
            <a:off x="1143000" y="5254625"/>
            <a:ext cx="990600" cy="158750"/>
          </a:xfrm>
          <a:prstGeom prst="line">
            <a:avLst/>
          </a:prstGeom>
          <a:noFill/>
          <a:ln w="76320" cap="sq">
            <a:solidFill>
              <a:srgbClr val="00264C"/>
            </a:solidFill>
            <a:miter lim="800000"/>
            <a:headEnd/>
            <a:tailEnd type="triangle" w="med" len="med"/>
          </a:ln>
        </p:spPr>
        <p:txBody>
          <a:bodyPr/>
          <a:lstStyle/>
          <a:p>
            <a:endParaRPr lang="en-US"/>
          </a:p>
        </p:txBody>
      </p:sp>
      <p:sp>
        <p:nvSpPr>
          <p:cNvPr id="683059" name="Text Box 50"/>
          <p:cNvSpPr txBox="1">
            <a:spLocks noChangeArrowheads="1"/>
          </p:cNvSpPr>
          <p:nvPr/>
        </p:nvSpPr>
        <p:spPr bwMode="auto">
          <a:xfrm>
            <a:off x="5334000" y="4191000"/>
            <a:ext cx="3200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latin typeface="Courier New" pitchFamily="49" charset="0"/>
              </a:rPr>
              <a:t>4. T1 remove()</a:t>
            </a:r>
          </a:p>
        </p:txBody>
      </p:sp>
      <p:sp>
        <p:nvSpPr>
          <p:cNvPr id="683060" name="Oval 51"/>
          <p:cNvSpPr>
            <a:spLocks noChangeArrowheads="1"/>
          </p:cNvSpPr>
          <p:nvPr/>
        </p:nvSpPr>
        <p:spPr bwMode="auto">
          <a:xfrm>
            <a:off x="6705600" y="45720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61" name="Text Box 52"/>
          <p:cNvSpPr txBox="1">
            <a:spLocks noChangeArrowheads="1"/>
          </p:cNvSpPr>
          <p:nvPr/>
        </p:nvSpPr>
        <p:spPr bwMode="auto">
          <a:xfrm>
            <a:off x="6858000" y="46482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
        <p:nvSpPr>
          <p:cNvPr id="683062" name="Text Box 53"/>
          <p:cNvSpPr txBox="1">
            <a:spLocks noChangeArrowheads="1"/>
          </p:cNvSpPr>
          <p:nvPr/>
        </p:nvSpPr>
        <p:spPr bwMode="auto">
          <a:xfrm>
            <a:off x="7162800" y="54864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_head</a:t>
            </a:r>
          </a:p>
        </p:txBody>
      </p:sp>
      <p:sp>
        <p:nvSpPr>
          <p:cNvPr id="683063" name="Line 54"/>
          <p:cNvSpPr>
            <a:spLocks noChangeShapeType="1"/>
          </p:cNvSpPr>
          <p:nvPr/>
        </p:nvSpPr>
        <p:spPr bwMode="auto">
          <a:xfrm flipV="1">
            <a:off x="7620000" y="5102225"/>
            <a:ext cx="533400" cy="387350"/>
          </a:xfrm>
          <a:prstGeom prst="line">
            <a:avLst/>
          </a:prstGeom>
          <a:noFill/>
          <a:ln w="76320" cap="sq">
            <a:solidFill>
              <a:srgbClr val="00264C"/>
            </a:solidFill>
            <a:miter lim="800000"/>
            <a:headEnd/>
            <a:tailEnd type="triangle" w="med" len="med"/>
          </a:ln>
        </p:spPr>
        <p:txBody>
          <a:bodyPr/>
          <a:lstStyle/>
          <a:p>
            <a:endParaRPr lang="en-US"/>
          </a:p>
        </p:txBody>
      </p:sp>
      <p:sp>
        <p:nvSpPr>
          <p:cNvPr id="683064" name="Oval 55"/>
          <p:cNvSpPr>
            <a:spLocks noChangeArrowheads="1"/>
          </p:cNvSpPr>
          <p:nvPr/>
        </p:nvSpPr>
        <p:spPr bwMode="auto">
          <a:xfrm>
            <a:off x="7924800" y="45720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65" name="Text Box 56"/>
          <p:cNvSpPr txBox="1">
            <a:spLocks noChangeArrowheads="1"/>
          </p:cNvSpPr>
          <p:nvPr/>
        </p:nvSpPr>
        <p:spPr bwMode="auto">
          <a:xfrm>
            <a:off x="8077200" y="46482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2</a:t>
            </a:r>
          </a:p>
        </p:txBody>
      </p:sp>
      <p:sp>
        <p:nvSpPr>
          <p:cNvPr id="683066" name="Line 57"/>
          <p:cNvSpPr>
            <a:spLocks noChangeShapeType="1"/>
          </p:cNvSpPr>
          <p:nvPr/>
        </p:nvSpPr>
        <p:spPr bwMode="auto">
          <a:xfrm>
            <a:off x="7315200" y="48768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3067" name="Oval 58"/>
          <p:cNvSpPr>
            <a:spLocks noChangeArrowheads="1"/>
          </p:cNvSpPr>
          <p:nvPr/>
        </p:nvSpPr>
        <p:spPr bwMode="auto">
          <a:xfrm>
            <a:off x="6324600" y="54864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3068" name="Text Box 59"/>
          <p:cNvSpPr txBox="1">
            <a:spLocks noChangeArrowheads="1"/>
          </p:cNvSpPr>
          <p:nvPr/>
        </p:nvSpPr>
        <p:spPr bwMode="auto">
          <a:xfrm>
            <a:off x="6477000" y="55626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5</a:t>
            </a:r>
          </a:p>
        </p:txBody>
      </p:sp>
      <p:sp>
        <p:nvSpPr>
          <p:cNvPr id="683069" name="Line 60"/>
          <p:cNvSpPr>
            <a:spLocks noChangeShapeType="1"/>
          </p:cNvSpPr>
          <p:nvPr/>
        </p:nvSpPr>
        <p:spPr bwMode="auto">
          <a:xfrm flipV="1">
            <a:off x="6781800" y="5178425"/>
            <a:ext cx="304800" cy="311150"/>
          </a:xfrm>
          <a:prstGeom prst="line">
            <a:avLst/>
          </a:prstGeom>
          <a:noFill/>
          <a:ln w="76320" cap="sq">
            <a:solidFill>
              <a:srgbClr val="00264C"/>
            </a:solidFill>
            <a:miter lim="800000"/>
            <a:headEnd/>
            <a:tailEnd type="triangle" w="med" len="med"/>
          </a:ln>
        </p:spPr>
        <p:txBody>
          <a:bodyPr/>
          <a:lstStyle/>
          <a:p>
            <a:endParaRPr lang="en-US"/>
          </a:p>
        </p:txBody>
      </p:sp>
      <p:sp>
        <p:nvSpPr>
          <p:cNvPr id="683070" name="Text Box 61"/>
          <p:cNvSpPr txBox="1">
            <a:spLocks noChangeArrowheads="1"/>
          </p:cNvSpPr>
          <p:nvPr/>
        </p:nvSpPr>
        <p:spPr bwMode="auto">
          <a:xfrm>
            <a:off x="4495800" y="5943600"/>
            <a:ext cx="4191000" cy="922338"/>
          </a:xfrm>
          <a:prstGeom prst="rect">
            <a:avLst/>
          </a:prstGeom>
          <a:noFill/>
          <a:ln w="9525">
            <a:noFill/>
            <a:round/>
            <a:headEnd/>
            <a:tailEnd/>
          </a:ln>
        </p:spPr>
        <p:txBody>
          <a:bodyPr lIns="90000" tIns="46800" rIns="90000" bIns="46800">
            <a:spAutoFit/>
          </a:bodyPr>
          <a:lstStyle/>
          <a:p>
            <a:pPr>
              <a:spcBef>
                <a:spcPts val="125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a:solidFill>
                  <a:srgbClr val="00264C"/>
                </a:solidFill>
              </a:rPr>
              <a:t>4. T1: </a:t>
            </a:r>
            <a:r>
              <a:rPr lang="en-US" sz="2000" b="1">
                <a:solidFill>
                  <a:srgbClr val="00264C"/>
                </a:solidFill>
                <a:latin typeface="Courier New" pitchFamily="49" charset="0"/>
              </a:rPr>
              <a:t>d)_head=tmp-&gt;_next;</a:t>
            </a:r>
          </a:p>
          <a:p>
            <a:pPr>
              <a:spcBef>
                <a:spcPts val="125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264C"/>
                </a:solidFill>
                <a:latin typeface="Courier New" pitchFamily="49" charset="0"/>
              </a:rPr>
              <a:t>Node 5 is lost!!! </a:t>
            </a:r>
          </a:p>
        </p:txBody>
      </p:sp>
      <p:sp>
        <p:nvSpPr>
          <p:cNvPr id="683071" name="Line 62"/>
          <p:cNvSpPr>
            <a:spLocks noChangeShapeType="1"/>
          </p:cNvSpPr>
          <p:nvPr/>
        </p:nvSpPr>
        <p:spPr bwMode="auto">
          <a:xfrm>
            <a:off x="8534400" y="4876800"/>
            <a:ext cx="228600" cy="381000"/>
          </a:xfrm>
          <a:prstGeom prst="line">
            <a:avLst/>
          </a:prstGeom>
          <a:noFill/>
          <a:ln w="76320" cap="sq">
            <a:solidFill>
              <a:srgbClr val="00264C"/>
            </a:solidFill>
            <a:miter lim="800000"/>
            <a:headEnd/>
            <a:tailEnd type="triangle" w="med" len="med"/>
          </a:ln>
        </p:spPr>
        <p:txBody>
          <a:bodyPr/>
          <a:lstStyle/>
          <a:p>
            <a:endParaRPr lang="en-US"/>
          </a:p>
        </p:txBody>
      </p:sp>
      <p:sp>
        <p:nvSpPr>
          <p:cNvPr id="683072" name="Text Box 63"/>
          <p:cNvSpPr txBox="1">
            <a:spLocks noChangeArrowheads="1"/>
          </p:cNvSpPr>
          <p:nvPr/>
        </p:nvSpPr>
        <p:spPr bwMode="auto">
          <a:xfrm>
            <a:off x="5105400" y="5181600"/>
            <a:ext cx="914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tmp1</a:t>
            </a:r>
          </a:p>
        </p:txBody>
      </p:sp>
      <p:sp>
        <p:nvSpPr>
          <p:cNvPr id="683073" name="Line 64"/>
          <p:cNvSpPr>
            <a:spLocks noChangeShapeType="1"/>
          </p:cNvSpPr>
          <p:nvPr/>
        </p:nvSpPr>
        <p:spPr bwMode="auto">
          <a:xfrm flipV="1">
            <a:off x="5791200" y="5102225"/>
            <a:ext cx="990600" cy="158750"/>
          </a:xfrm>
          <a:prstGeom prst="line">
            <a:avLst/>
          </a:prstGeom>
          <a:noFill/>
          <a:ln w="76320" cap="sq">
            <a:solidFill>
              <a:srgbClr val="00264C"/>
            </a:solidFill>
            <a:miter lim="800000"/>
            <a:headEnd/>
            <a:tailEnd type="triangle" w="med" len="med"/>
          </a:ln>
        </p:spPr>
        <p:txBody>
          <a:bodyPr/>
          <a:lstStyle/>
          <a:p>
            <a:endParaRPr lang="en-US"/>
          </a:p>
        </p:txBody>
      </p:sp>
      <p:sp>
        <p:nvSpPr>
          <p:cNvPr id="683074" name="Text Box 65"/>
          <p:cNvSpPr txBox="1">
            <a:spLocks noChangeArrowheads="1"/>
          </p:cNvSpPr>
          <p:nvPr/>
        </p:nvSpPr>
        <p:spPr bwMode="auto">
          <a:xfrm>
            <a:off x="8305800" y="5181600"/>
            <a:ext cx="1143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NULL</a:t>
            </a:r>
          </a:p>
        </p:txBody>
      </p:sp>
      <p:sp>
        <p:nvSpPr>
          <p:cNvPr id="683075" name="Line 66"/>
          <p:cNvSpPr>
            <a:spLocks noChangeShapeType="1"/>
          </p:cNvSpPr>
          <p:nvPr/>
        </p:nvSpPr>
        <p:spPr bwMode="auto">
          <a:xfrm>
            <a:off x="3962400" y="2133600"/>
            <a:ext cx="1066800" cy="1588"/>
          </a:xfrm>
          <a:prstGeom prst="line">
            <a:avLst/>
          </a:prstGeom>
          <a:noFill/>
          <a:ln w="76320" cap="sq">
            <a:solidFill>
              <a:srgbClr val="FF0000"/>
            </a:solidFill>
            <a:miter lim="800000"/>
            <a:headEnd/>
            <a:tailEnd type="triangle" w="med" len="med"/>
          </a:ln>
        </p:spPr>
        <p:txBody>
          <a:bodyPr/>
          <a:lstStyle/>
          <a:p>
            <a:endParaRPr lang="en-US"/>
          </a:p>
        </p:txBody>
      </p:sp>
      <p:sp>
        <p:nvSpPr>
          <p:cNvPr id="683076" name="Line 67"/>
          <p:cNvSpPr>
            <a:spLocks noChangeShapeType="1"/>
          </p:cNvSpPr>
          <p:nvPr/>
        </p:nvSpPr>
        <p:spPr bwMode="auto">
          <a:xfrm>
            <a:off x="4038600" y="4648200"/>
            <a:ext cx="1066800" cy="1588"/>
          </a:xfrm>
          <a:prstGeom prst="line">
            <a:avLst/>
          </a:prstGeom>
          <a:noFill/>
          <a:ln w="76320" cap="sq">
            <a:solidFill>
              <a:srgbClr val="FF0000"/>
            </a:solidFill>
            <a:miter lim="800000"/>
            <a:headEnd/>
            <a:tailEnd type="triangle" w="med" len="med"/>
          </a:ln>
        </p:spPr>
        <p:txBody>
          <a:bodyPr/>
          <a:lstStyle/>
          <a:p>
            <a:endParaRPr lang="en-US"/>
          </a:p>
        </p:txBody>
      </p:sp>
      <p:sp>
        <p:nvSpPr>
          <p:cNvPr id="683077" name="Text Box 68"/>
          <p:cNvSpPr txBox="1">
            <a:spLocks noChangeArrowheads="1"/>
          </p:cNvSpPr>
          <p:nvPr/>
        </p:nvSpPr>
        <p:spPr bwMode="auto">
          <a:xfrm>
            <a:off x="3733800" y="1676400"/>
            <a:ext cx="16002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FF0903"/>
                </a:solidFill>
              </a:rPr>
              <a:t>ctxswitch</a:t>
            </a:r>
          </a:p>
        </p:txBody>
      </p:sp>
      <p:sp>
        <p:nvSpPr>
          <p:cNvPr id="683078" name="Text Box 69"/>
          <p:cNvSpPr txBox="1">
            <a:spLocks noChangeArrowheads="1"/>
          </p:cNvSpPr>
          <p:nvPr/>
        </p:nvSpPr>
        <p:spPr bwMode="auto">
          <a:xfrm>
            <a:off x="3810000" y="4191000"/>
            <a:ext cx="16002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FF0903"/>
                </a:solidFill>
              </a:rPr>
              <a:t>ctxswitch</a:t>
            </a:r>
          </a:p>
        </p:txBody>
      </p:sp>
      <p:sp>
        <p:nvSpPr>
          <p:cNvPr id="683079" name="Text Box 70"/>
          <p:cNvSpPr txBox="1">
            <a:spLocks noChangeArrowheads="1"/>
          </p:cNvSpPr>
          <p:nvPr/>
        </p:nvSpPr>
        <p:spPr bwMode="auto">
          <a:xfrm>
            <a:off x="4876800" y="3200400"/>
            <a:ext cx="914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E2</a:t>
            </a:r>
          </a:p>
        </p:txBody>
      </p:sp>
      <p:sp>
        <p:nvSpPr>
          <p:cNvPr id="683080" name="Line 71"/>
          <p:cNvSpPr>
            <a:spLocks noChangeShapeType="1"/>
          </p:cNvSpPr>
          <p:nvPr/>
        </p:nvSpPr>
        <p:spPr bwMode="auto">
          <a:xfrm flipV="1">
            <a:off x="5562600" y="3273425"/>
            <a:ext cx="685800" cy="311150"/>
          </a:xfrm>
          <a:prstGeom prst="line">
            <a:avLst/>
          </a:prstGeom>
          <a:noFill/>
          <a:ln w="76320" cap="sq">
            <a:solidFill>
              <a:srgbClr val="00264C"/>
            </a:solidFill>
            <a:miter lim="800000"/>
            <a:headEnd/>
            <a:tailEnd type="triangle" w="med" len="med"/>
          </a:ln>
        </p:spPr>
        <p:txBody>
          <a:bodyPr/>
          <a:lstStyle/>
          <a:p>
            <a:endParaRPr lang="en-US"/>
          </a:p>
        </p:txBody>
      </p:sp>
    </p:spTree>
    <p:extLst>
      <p:ext uri="{BB962C8B-B14F-4D97-AF65-F5344CB8AC3E}">
        <p14:creationId xmlns:p14="http://schemas.microsoft.com/office/powerpoint/2010/main" val="23459936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Race Conditions in List</a:t>
            </a:r>
          </a:p>
        </p:txBody>
      </p:sp>
      <p:sp>
        <p:nvSpPr>
          <p:cNvPr id="680963"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solidFill>
                  <a:srgbClr val="FF0000"/>
                </a:solidFill>
              </a:rPr>
              <a:t>Now find a race condition involving two insert.</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solidFill>
                  <a:srgbClr val="FF0000"/>
                </a:solidFill>
              </a:rPr>
              <a:t>Now find a race condition involving two remove.</a:t>
            </a:r>
            <a:endParaRPr lang="en-US" sz="3200" dirty="0">
              <a:solidFill>
                <a:srgbClr val="FF0000"/>
              </a:solidFill>
            </a:endParaRPr>
          </a:p>
        </p:txBody>
      </p:sp>
      <p:sp>
        <p:nvSpPr>
          <p:cNvPr id="680964" name="Text Box 3"/>
          <p:cNvSpPr txBox="1">
            <a:spLocks noChangeArrowheads="1"/>
          </p:cNvSpPr>
          <p:nvPr/>
        </p:nvSpPr>
        <p:spPr bwMode="auto">
          <a:xfrm>
            <a:off x="3581400" y="4191000"/>
            <a:ext cx="25908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latin typeface="Courier New" pitchFamily="49" charset="0"/>
              </a:rPr>
              <a:t>Initially</a:t>
            </a:r>
          </a:p>
        </p:txBody>
      </p:sp>
      <p:sp>
        <p:nvSpPr>
          <p:cNvPr id="680965" name="Oval 4"/>
          <p:cNvSpPr>
            <a:spLocks noChangeArrowheads="1"/>
          </p:cNvSpPr>
          <p:nvPr/>
        </p:nvSpPr>
        <p:spPr bwMode="auto">
          <a:xfrm>
            <a:off x="4114800" y="49530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0966" name="Text Box 5"/>
          <p:cNvSpPr txBox="1">
            <a:spLocks noChangeArrowheads="1"/>
          </p:cNvSpPr>
          <p:nvPr/>
        </p:nvSpPr>
        <p:spPr bwMode="auto">
          <a:xfrm>
            <a:off x="4267200" y="50292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
        <p:nvSpPr>
          <p:cNvPr id="680967" name="Text Box 6"/>
          <p:cNvSpPr txBox="1">
            <a:spLocks noChangeArrowheads="1"/>
          </p:cNvSpPr>
          <p:nvPr/>
        </p:nvSpPr>
        <p:spPr bwMode="auto">
          <a:xfrm>
            <a:off x="2590800" y="50292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_head</a:t>
            </a:r>
          </a:p>
        </p:txBody>
      </p:sp>
      <p:sp>
        <p:nvSpPr>
          <p:cNvPr id="680968" name="Line 7"/>
          <p:cNvSpPr>
            <a:spLocks noChangeShapeType="1"/>
          </p:cNvSpPr>
          <p:nvPr/>
        </p:nvSpPr>
        <p:spPr bwMode="auto">
          <a:xfrm>
            <a:off x="3505200" y="52578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0969" name="Oval 8"/>
          <p:cNvSpPr>
            <a:spLocks noChangeArrowheads="1"/>
          </p:cNvSpPr>
          <p:nvPr/>
        </p:nvSpPr>
        <p:spPr bwMode="auto">
          <a:xfrm>
            <a:off x="5334000" y="4953000"/>
            <a:ext cx="609600" cy="609600"/>
          </a:xfrm>
          <a:prstGeom prst="ellipse">
            <a:avLst/>
          </a:prstGeom>
          <a:solidFill>
            <a:srgbClr val="78C0B2"/>
          </a:solidFill>
          <a:ln w="9360" cap="sq">
            <a:solidFill>
              <a:srgbClr val="00264C"/>
            </a:solidFill>
            <a:miter lim="800000"/>
            <a:headEnd/>
            <a:tailEnd/>
          </a:ln>
        </p:spPr>
        <p:txBody>
          <a:bodyPr wrap="none" anchor="ctr"/>
          <a:lstStyle/>
          <a:p>
            <a:pPr>
              <a:buClr>
                <a:srgbClr val="000000"/>
              </a:buClr>
              <a:buSzPct val="100000"/>
              <a:buFont typeface="Times New Roman" pitchFamily="18" charset="0"/>
              <a:buNone/>
            </a:pPr>
            <a:endParaRPr lang="en-US"/>
          </a:p>
        </p:txBody>
      </p:sp>
      <p:sp>
        <p:nvSpPr>
          <p:cNvPr id="680970" name="Text Box 9"/>
          <p:cNvSpPr txBox="1">
            <a:spLocks noChangeArrowheads="1"/>
          </p:cNvSpPr>
          <p:nvPr/>
        </p:nvSpPr>
        <p:spPr bwMode="auto">
          <a:xfrm>
            <a:off x="5486400" y="50292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2</a:t>
            </a:r>
          </a:p>
        </p:txBody>
      </p:sp>
      <p:sp>
        <p:nvSpPr>
          <p:cNvPr id="680971" name="Line 10"/>
          <p:cNvSpPr>
            <a:spLocks noChangeShapeType="1"/>
          </p:cNvSpPr>
          <p:nvPr/>
        </p:nvSpPr>
        <p:spPr bwMode="auto">
          <a:xfrm>
            <a:off x="4724400" y="5257800"/>
            <a:ext cx="609600" cy="1588"/>
          </a:xfrm>
          <a:prstGeom prst="line">
            <a:avLst/>
          </a:prstGeom>
          <a:noFill/>
          <a:ln w="76320" cap="sq">
            <a:solidFill>
              <a:srgbClr val="00264C"/>
            </a:solidFill>
            <a:miter lim="800000"/>
            <a:headEnd/>
            <a:tailEnd type="triangle" w="med" len="med"/>
          </a:ln>
        </p:spPr>
        <p:txBody>
          <a:bodyPr/>
          <a:lstStyle/>
          <a:p>
            <a:endParaRPr lang="en-US"/>
          </a:p>
        </p:txBody>
      </p:sp>
      <p:sp>
        <p:nvSpPr>
          <p:cNvPr id="680972" name="Line 11"/>
          <p:cNvSpPr>
            <a:spLocks noChangeShapeType="1"/>
          </p:cNvSpPr>
          <p:nvPr/>
        </p:nvSpPr>
        <p:spPr bwMode="auto">
          <a:xfrm>
            <a:off x="5943600" y="5257800"/>
            <a:ext cx="228600" cy="381000"/>
          </a:xfrm>
          <a:prstGeom prst="line">
            <a:avLst/>
          </a:prstGeom>
          <a:noFill/>
          <a:ln w="76320" cap="sq">
            <a:solidFill>
              <a:srgbClr val="00264C"/>
            </a:solidFill>
            <a:miter lim="800000"/>
            <a:headEnd/>
            <a:tailEnd type="triangle" w="med" len="med"/>
          </a:ln>
        </p:spPr>
        <p:txBody>
          <a:bodyPr/>
          <a:lstStyle/>
          <a:p>
            <a:endParaRPr lang="en-US"/>
          </a:p>
        </p:txBody>
      </p:sp>
      <p:sp>
        <p:nvSpPr>
          <p:cNvPr id="680973" name="Text Box 12"/>
          <p:cNvSpPr txBox="1">
            <a:spLocks noChangeArrowheads="1"/>
          </p:cNvSpPr>
          <p:nvPr/>
        </p:nvSpPr>
        <p:spPr bwMode="auto">
          <a:xfrm>
            <a:off x="5638800" y="5638800"/>
            <a:ext cx="11430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NULL</a:t>
            </a:r>
          </a:p>
        </p:txBody>
      </p:sp>
    </p:spTree>
    <p:extLst>
      <p:ext uri="{BB962C8B-B14F-4D97-AF65-F5344CB8AC3E}">
        <p14:creationId xmlns:p14="http://schemas.microsoft.com/office/powerpoint/2010/main" val="2392839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An Thread Safe List Class</a:t>
            </a:r>
          </a:p>
        </p:txBody>
      </p:sp>
      <p:sp>
        <p:nvSpPr>
          <p:cNvPr id="685059" name="Text Box 2"/>
          <p:cNvSpPr txBox="1">
            <a:spLocks noChangeArrowheads="1"/>
          </p:cNvSpPr>
          <p:nvPr/>
        </p:nvSpPr>
        <p:spPr bwMode="auto">
          <a:xfrm>
            <a:off x="304800" y="1981200"/>
            <a:ext cx="3886200" cy="4191000"/>
          </a:xfrm>
          <a:prstGeom prst="rect">
            <a:avLst/>
          </a:prstGeom>
          <a:noFill/>
          <a:ln w="9525">
            <a:noFill/>
            <a:round/>
            <a:headEnd/>
            <a:tailEnd/>
          </a:ln>
        </p:spPr>
        <p:txBody>
          <a:bodyPr/>
          <a:lstStyle/>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#include &lt;pthread.h&gt;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a:solidFill>
                <a:srgbClr val="00264C"/>
              </a:solidFill>
              <a:latin typeface="Courier New" pitchFamily="49" charset="0"/>
            </a:endParaRP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struct ListEntry { </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int _val;</a:t>
            </a:r>
            <a:br>
              <a:rPr lang="en-US" sz="1800" b="1">
                <a:solidFill>
                  <a:srgbClr val="00264C"/>
                </a:solidFill>
                <a:latin typeface="Courier New" pitchFamily="49" charset="0"/>
              </a:rPr>
            </a:br>
            <a:r>
              <a:rPr lang="en-US" sz="1800" b="1">
                <a:solidFill>
                  <a:srgbClr val="00264C"/>
                </a:solidFill>
                <a:latin typeface="Courier New" pitchFamily="49" charset="0"/>
              </a:rPr>
              <a:t>ListEntry *_next; </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class MTList{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ListEntry *_head;</a:t>
            </a:r>
            <a:br>
              <a:rPr lang="en-US" sz="1800" b="1">
                <a:solidFill>
                  <a:srgbClr val="00264C"/>
                </a:solidFill>
                <a:latin typeface="Courier New" pitchFamily="49" charset="0"/>
              </a:rPr>
            </a:br>
            <a:r>
              <a:rPr lang="en-US" sz="1800" b="1">
                <a:solidFill>
                  <a:srgbClr val="00264C"/>
                </a:solidFill>
                <a:latin typeface="Courier New" pitchFamily="49" charset="0"/>
              </a:rPr>
              <a:t>pthread_mutex_t _mutex;</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public:</a:t>
            </a:r>
            <a:br>
              <a:rPr lang="en-US" sz="1800" b="1">
                <a:solidFill>
                  <a:srgbClr val="00264C"/>
                </a:solidFill>
                <a:latin typeface="Courier New" pitchFamily="49" charset="0"/>
              </a:rPr>
            </a:br>
            <a:r>
              <a:rPr lang="en-US" sz="1800" b="1">
                <a:solidFill>
                  <a:srgbClr val="00264C"/>
                </a:solidFill>
                <a:latin typeface="Courier New" pitchFamily="49" charset="0"/>
              </a:rPr>
              <a:t>MTList();</a:t>
            </a:r>
            <a:br>
              <a:rPr lang="en-US" sz="1800" b="1">
                <a:solidFill>
                  <a:srgbClr val="00264C"/>
                </a:solidFill>
                <a:latin typeface="Courier New" pitchFamily="49" charset="0"/>
              </a:rPr>
            </a:br>
            <a:r>
              <a:rPr lang="en-US" sz="1800" b="1">
                <a:solidFill>
                  <a:srgbClr val="00264C"/>
                </a:solidFill>
                <a:latin typeface="Courier New" pitchFamily="49" charset="0"/>
              </a:rPr>
              <a:t>void insert(int val);</a:t>
            </a:r>
            <a:br>
              <a:rPr lang="en-US" sz="1800" b="1">
                <a:solidFill>
                  <a:srgbClr val="00264C"/>
                </a:solidFill>
                <a:latin typeface="Courier New" pitchFamily="49" charset="0"/>
              </a:rPr>
            </a:br>
            <a:r>
              <a:rPr lang="en-US" sz="1800" b="1">
                <a:solidFill>
                  <a:srgbClr val="00264C"/>
                </a:solidFill>
                <a:latin typeface="Courier New" pitchFamily="49" charset="0"/>
              </a:rPr>
              <a:t>int remove();</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a:t>
            </a:r>
            <a:br>
              <a:rPr lang="en-US" sz="1800" b="1">
                <a:solidFill>
                  <a:srgbClr val="00264C"/>
                </a:solidFill>
                <a:latin typeface="Courier New" pitchFamily="49" charset="0"/>
              </a:rPr>
            </a:br>
            <a:r>
              <a:rPr lang="en-US" sz="1800" b="1">
                <a:solidFill>
                  <a:srgbClr val="00264C"/>
                </a:solidFill>
                <a:latin typeface="Courier New" pitchFamily="49" charset="0"/>
              </a:rPr>
              <a:t/>
            </a:r>
            <a:br>
              <a:rPr lang="en-US" sz="1800" b="1">
                <a:solidFill>
                  <a:srgbClr val="00264C"/>
                </a:solidFill>
                <a:latin typeface="Courier New" pitchFamily="49" charset="0"/>
              </a:rPr>
            </a:br>
            <a:endParaRPr lang="en-US" sz="1800" b="1">
              <a:solidFill>
                <a:srgbClr val="00264C"/>
              </a:solidFill>
              <a:latin typeface="Courier New" pitchFamily="49" charset="0"/>
            </a:endParaRPr>
          </a:p>
        </p:txBody>
      </p:sp>
      <p:sp>
        <p:nvSpPr>
          <p:cNvPr id="685060" name="Rectangle 3"/>
          <p:cNvSpPr>
            <a:spLocks noChangeArrowheads="1"/>
          </p:cNvSpPr>
          <p:nvPr/>
        </p:nvSpPr>
        <p:spPr bwMode="auto">
          <a:xfrm>
            <a:off x="4267200" y="2057400"/>
            <a:ext cx="4648200" cy="4191000"/>
          </a:xfrm>
          <a:prstGeom prst="rect">
            <a:avLst/>
          </a:prstGeom>
          <a:noFill/>
          <a:ln w="9525">
            <a:noFill/>
            <a:round/>
            <a:headEnd/>
            <a:tailEnd/>
          </a:ln>
        </p:spPr>
        <p:txBody>
          <a:bodyPr lIns="90000" tIns="46800" rIns="90000" bIns="46800"/>
          <a:lstStyle/>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MTList::MTList(){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_head = NULL;</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pthread_mutex_init(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&amp;_mutex, NULL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a:t>
            </a:r>
            <a:br>
              <a:rPr lang="en-US" sz="1800" b="1">
                <a:solidFill>
                  <a:srgbClr val="00264C"/>
                </a:solidFill>
                <a:latin typeface="Courier New" pitchFamily="49" charset="0"/>
              </a:rPr>
            </a:br>
            <a:endParaRPr lang="en-US" sz="1800" b="1">
              <a:solidFill>
                <a:srgbClr val="00264C"/>
              </a:solidFill>
              <a:latin typeface="Courier New" pitchFamily="49" charset="0"/>
            </a:endParaRP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MTList::insert(int val){ ListEntry *e =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new ListEntry;</a:t>
            </a:r>
            <a:br>
              <a:rPr lang="en-US" sz="1800" b="1">
                <a:solidFill>
                  <a:srgbClr val="00264C"/>
                </a:solidFill>
                <a:latin typeface="Courier New" pitchFamily="49" charset="0"/>
              </a:rPr>
            </a:br>
            <a:r>
              <a:rPr lang="en-US" sz="1800" b="1">
                <a:solidFill>
                  <a:srgbClr val="00264C"/>
                </a:solidFill>
                <a:latin typeface="Courier New" pitchFamily="49" charset="0"/>
              </a:rPr>
              <a:t>e-&gt;_val = val;</a:t>
            </a:r>
            <a:br>
              <a:rPr lang="en-US" sz="1800" b="1">
                <a:solidFill>
                  <a:srgbClr val="00264C"/>
                </a:solidFill>
                <a:latin typeface="Courier New" pitchFamily="49" charset="0"/>
              </a:rPr>
            </a:br>
            <a:r>
              <a:rPr lang="en-US" sz="1800" b="1">
                <a:solidFill>
                  <a:srgbClr val="00264C"/>
                </a:solidFill>
                <a:latin typeface="Courier New" pitchFamily="49" charset="0"/>
              </a:rPr>
              <a:t>pthread_mutex_lock(&amp;_mutex);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a) e-&gt;_next = _head;</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b)_head = e;</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pthread_mutex_unlock(&amp;mutex);</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a:t>
            </a:r>
            <a:br>
              <a:rPr lang="en-US" sz="1800" b="1">
                <a:solidFill>
                  <a:srgbClr val="00264C"/>
                </a:solidFill>
                <a:latin typeface="Courier New" pitchFamily="49" charset="0"/>
              </a:rPr>
            </a:br>
            <a:endParaRPr lang="en-US" sz="1800" b="1">
              <a:solidFill>
                <a:srgbClr val="00264C"/>
              </a:solidFill>
              <a:latin typeface="Courier New" pitchFamily="49" charset="0"/>
            </a:endParaRPr>
          </a:p>
        </p:txBody>
      </p:sp>
    </p:spTree>
    <p:extLst>
      <p:ext uri="{BB962C8B-B14F-4D97-AF65-F5344CB8AC3E}">
        <p14:creationId xmlns:p14="http://schemas.microsoft.com/office/powerpoint/2010/main" val="18623328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 Thread Safe List</a:t>
            </a:r>
          </a:p>
        </p:txBody>
      </p:sp>
      <p:sp>
        <p:nvSpPr>
          <p:cNvPr id="687107" name="Text Box 2"/>
          <p:cNvSpPr txBox="1">
            <a:spLocks noChangeArrowheads="1"/>
          </p:cNvSpPr>
          <p:nvPr/>
        </p:nvSpPr>
        <p:spPr bwMode="auto">
          <a:xfrm>
            <a:off x="1295400" y="1752600"/>
            <a:ext cx="6629400" cy="4495800"/>
          </a:xfrm>
          <a:prstGeom prst="rect">
            <a:avLst/>
          </a:prstGeom>
          <a:noFill/>
          <a:ln w="9525">
            <a:noFill/>
            <a:round/>
            <a:headEnd/>
            <a:tailEnd/>
          </a:ln>
        </p:spPr>
        <p:txBody>
          <a:bodyPr/>
          <a:lstStyle/>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rPr>
              <a:t>int</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MTList</a:t>
            </a:r>
            <a:r>
              <a:rPr lang="en-US" sz="2400" b="1" dirty="0">
                <a:solidFill>
                  <a:srgbClr val="00264C"/>
                </a:solidFill>
                <a:latin typeface="Courier New" pitchFamily="49" charset="0"/>
              </a:rPr>
              <a:t>::remove(){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ListEntry</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a:t>
            </a:r>
            <a:br>
              <a:rPr lang="en-US" sz="2400" b="1" dirty="0">
                <a:solidFill>
                  <a:srgbClr val="00264C"/>
                </a:solidFill>
                <a:latin typeface="Courier New" pitchFamily="49" charset="0"/>
              </a:rPr>
            </a:br>
            <a:r>
              <a:rPr lang="en-US" sz="2400" b="1" dirty="0" err="1">
                <a:solidFill>
                  <a:srgbClr val="00B050"/>
                </a:solidFill>
                <a:latin typeface="Courier New" pitchFamily="49" charset="0"/>
              </a:rPr>
              <a:t>pthread_mutex_lock</a:t>
            </a:r>
            <a:r>
              <a:rPr lang="en-US" sz="2400" b="1" dirty="0">
                <a:solidFill>
                  <a:srgbClr val="00B050"/>
                </a:solidFill>
                <a:latin typeface="Courier New" pitchFamily="49" charset="0"/>
              </a:rPr>
              <a:t>(&amp;_</a:t>
            </a:r>
            <a:r>
              <a:rPr lang="en-US" sz="2400" b="1" dirty="0" err="1">
                <a:solidFill>
                  <a:srgbClr val="00B050"/>
                </a:solidFill>
                <a:latin typeface="Courier New" pitchFamily="49" charset="0"/>
              </a:rPr>
              <a:t>mutex</a:t>
            </a:r>
            <a:r>
              <a:rPr lang="en-US" sz="2400" b="1" dirty="0">
                <a:solidFill>
                  <a:srgbClr val="00B050"/>
                </a:solidFill>
                <a:latin typeface="Courier New" pitchFamily="49" charset="0"/>
              </a:rPr>
              <a:t>); </a:t>
            </a:r>
            <a:r>
              <a:rPr lang="en-US" sz="2400" b="1" dirty="0">
                <a:solidFill>
                  <a:srgbClr val="00264C"/>
                </a:solidFill>
                <a:latin typeface="Courier New" pitchFamily="49" charset="0"/>
              </a:rPr>
              <a:t/>
            </a:r>
            <a:br>
              <a:rPr lang="en-US" sz="2400" b="1" dirty="0">
                <a:solidFill>
                  <a:srgbClr val="00264C"/>
                </a:solidFill>
                <a:latin typeface="Courier New" pitchFamily="49" charset="0"/>
              </a:rPr>
            </a:br>
            <a:r>
              <a:rPr lang="en-US" sz="2400" b="1" dirty="0">
                <a:solidFill>
                  <a:srgbClr val="00264C"/>
                </a:solidFill>
                <a:latin typeface="Courier New" pitchFamily="49" charset="0"/>
              </a:rPr>
              <a:t>c) </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 = _head;</a:t>
            </a:r>
            <a:br>
              <a:rPr lang="en-US" sz="2400" b="1" dirty="0">
                <a:solidFill>
                  <a:srgbClr val="00264C"/>
                </a:solidFill>
                <a:latin typeface="Courier New" pitchFamily="49" charset="0"/>
              </a:rPr>
            </a:br>
            <a:r>
              <a:rPr lang="en-US" sz="2400" b="1" dirty="0">
                <a:solidFill>
                  <a:srgbClr val="00264C"/>
                </a:solidFill>
                <a:latin typeface="Courier New" pitchFamily="49" charset="0"/>
              </a:rPr>
              <a:t>if(</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 == NULL)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a:solidFill>
                  <a:srgbClr val="00B050"/>
                </a:solidFill>
                <a:latin typeface="Courier New" pitchFamily="49" charset="0"/>
              </a:rPr>
              <a:t>pthread_mutex_unlock</a:t>
            </a:r>
            <a:r>
              <a:rPr lang="en-US" sz="2400" b="1" dirty="0">
                <a:solidFill>
                  <a:srgbClr val="00B050"/>
                </a:solidFill>
                <a:latin typeface="Courier New" pitchFamily="49" charset="0"/>
              </a:rPr>
              <a:t>(&amp;_</a:t>
            </a:r>
            <a:r>
              <a:rPr lang="en-US" sz="2400" b="1" dirty="0" err="1">
                <a:solidFill>
                  <a:srgbClr val="00B050"/>
                </a:solidFill>
                <a:latin typeface="Courier New" pitchFamily="49" charset="0"/>
              </a:rPr>
              <a:t>mutex</a:t>
            </a:r>
            <a:r>
              <a:rPr lang="en-US" sz="2400" b="1" dirty="0">
                <a:solidFill>
                  <a:srgbClr val="00B050"/>
                </a:solidFill>
                <a:latin typeface="Courier New" pitchFamily="49" charset="0"/>
              </a:rPr>
              <a:t>);</a:t>
            </a:r>
            <a:r>
              <a:rPr lang="en-US" sz="2400" b="1" dirty="0">
                <a:solidFill>
                  <a:srgbClr val="00264C"/>
                </a:solidFill>
                <a:latin typeface="Courier New" pitchFamily="49" charset="0"/>
              </a:rPr>
              <a:t/>
            </a:r>
            <a:br>
              <a:rPr lang="en-US" sz="2400" b="1" dirty="0">
                <a:solidFill>
                  <a:srgbClr val="00264C"/>
                </a:solidFill>
                <a:latin typeface="Courier New" pitchFamily="49" charset="0"/>
              </a:rPr>
            </a:br>
            <a:r>
              <a:rPr lang="en-US" sz="2400" b="1" dirty="0">
                <a:solidFill>
                  <a:srgbClr val="00264C"/>
                </a:solidFill>
                <a:latin typeface="Courier New" pitchFamily="49" charset="0"/>
              </a:rPr>
              <a:t>  return -1;</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br>
              <a:rPr lang="en-US" sz="2400" b="1" dirty="0">
                <a:solidFill>
                  <a:srgbClr val="00264C"/>
                </a:solidFill>
                <a:latin typeface="Courier New" pitchFamily="49" charset="0"/>
              </a:rPr>
            </a:br>
            <a:r>
              <a:rPr lang="en-US" sz="2400" b="1" dirty="0">
                <a:solidFill>
                  <a:srgbClr val="00264C"/>
                </a:solidFill>
                <a:latin typeface="Courier New" pitchFamily="49" charset="0"/>
              </a:rPr>
              <a:t>d) _head=</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-&gt;_next; </a:t>
            </a:r>
            <a:r>
              <a:rPr lang="en-US" sz="2400" b="1" dirty="0" err="1">
                <a:solidFill>
                  <a:srgbClr val="00B050"/>
                </a:solidFill>
                <a:latin typeface="Courier New" pitchFamily="49" charset="0"/>
              </a:rPr>
              <a:t>pthread_mutex_unlock</a:t>
            </a:r>
            <a:r>
              <a:rPr lang="en-US" sz="2400" b="1" dirty="0">
                <a:solidFill>
                  <a:srgbClr val="00B050"/>
                </a:solidFill>
                <a:latin typeface="Courier New" pitchFamily="49" charset="0"/>
              </a:rPr>
              <a:t>(&amp;</a:t>
            </a:r>
            <a:r>
              <a:rPr lang="en-US" sz="2400" b="1" dirty="0" err="1">
                <a:solidFill>
                  <a:srgbClr val="00B050"/>
                </a:solidFill>
                <a:latin typeface="Courier New" pitchFamily="49" charset="0"/>
              </a:rPr>
              <a:t>mutex</a:t>
            </a:r>
            <a:r>
              <a:rPr lang="en-US" sz="2400" b="1" dirty="0">
                <a:solidFill>
                  <a:srgbClr val="00B050"/>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int</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val</a:t>
            </a:r>
            <a:r>
              <a:rPr lang="en-US" sz="2400" b="1" dirty="0">
                <a:solidFill>
                  <a:srgbClr val="00264C"/>
                </a:solidFill>
                <a:latin typeface="Courier New" pitchFamily="49" charset="0"/>
              </a:rPr>
              <a:t>=</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-&gt;_</a:t>
            </a:r>
            <a:r>
              <a:rPr lang="en-US" sz="2400" b="1" dirty="0" err="1">
                <a:solidFill>
                  <a:srgbClr val="00264C"/>
                </a:solidFill>
                <a:latin typeface="Courier New" pitchFamily="49" charset="0"/>
              </a:rPr>
              <a:t>val</a:t>
            </a:r>
            <a:r>
              <a:rPr lang="en-US" sz="2400" b="1" dirty="0">
                <a:solidFill>
                  <a:srgbClr val="00264C"/>
                </a:solidFill>
                <a:latin typeface="Courier New" pitchFamily="49"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delete </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return </a:t>
            </a:r>
            <a:r>
              <a:rPr lang="en-US" sz="2400" b="1" dirty="0" err="1">
                <a:solidFill>
                  <a:srgbClr val="00264C"/>
                </a:solidFill>
                <a:latin typeface="Courier New" pitchFamily="49" charset="0"/>
              </a:rPr>
              <a:t>val</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p>
        </p:txBody>
      </p:sp>
      <p:sp>
        <p:nvSpPr>
          <p:cNvPr id="687108" name="Rectangle 3"/>
          <p:cNvSpPr>
            <a:spLocks noChangeArrowheads="1"/>
          </p:cNvSpPr>
          <p:nvPr/>
        </p:nvSpPr>
        <p:spPr bwMode="auto">
          <a:xfrm>
            <a:off x="4572000" y="2057400"/>
            <a:ext cx="3886200" cy="4191000"/>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US"/>
          </a:p>
        </p:txBody>
      </p:sp>
    </p:spTree>
    <p:extLst>
      <p:ext uri="{BB962C8B-B14F-4D97-AF65-F5344CB8AC3E}">
        <p14:creationId xmlns:p14="http://schemas.microsoft.com/office/powerpoint/2010/main" val="38748706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An Additional Requirement </a:t>
            </a:r>
            <a:r>
              <a:rPr lang="en-US" sz="4400" dirty="0">
                <a:solidFill>
                  <a:srgbClr val="333333"/>
                </a:solidFill>
              </a:rPr>
              <a:t>in the List Class</a:t>
            </a:r>
          </a:p>
        </p:txBody>
      </p:sp>
      <p:sp>
        <p:nvSpPr>
          <p:cNvPr id="689155" name="Text Box 2"/>
          <p:cNvSpPr txBox="1">
            <a:spLocks noChangeArrowheads="1"/>
          </p:cNvSpPr>
          <p:nvPr/>
        </p:nvSpPr>
        <p:spPr bwMode="auto">
          <a:xfrm>
            <a:off x="685800" y="1905000"/>
            <a:ext cx="7772400" cy="428307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The MT List  implementation described before </a:t>
            </a:r>
            <a:r>
              <a:rPr lang="en-US" sz="2800" dirty="0" smtClean="0">
                <a:solidFill>
                  <a:srgbClr val="00264C"/>
                </a:solidFill>
                <a:cs typeface="Times New Roman" pitchFamily="18" charset="0"/>
              </a:rPr>
              <a:t>returns -1 </a:t>
            </a:r>
            <a:r>
              <a:rPr lang="en-US" sz="2800" dirty="0">
                <a:solidFill>
                  <a:srgbClr val="00264C"/>
                </a:solidFill>
                <a:cs typeface="Times New Roman" pitchFamily="18" charset="0"/>
              </a:rPr>
              <a:t>if the list is </a:t>
            </a:r>
            <a:r>
              <a:rPr lang="en-US" sz="2800" dirty="0" smtClean="0">
                <a:solidFill>
                  <a:srgbClr val="00264C"/>
                </a:solidFill>
                <a:cs typeface="Times New Roman" pitchFamily="18" charset="0"/>
              </a:rPr>
              <a:t>empty. </a:t>
            </a:r>
            <a:endParaRPr lang="en-US" sz="2800" dirty="0">
              <a:solidFill>
                <a:srgbClr val="00264C"/>
              </a:solidFill>
              <a:cs typeface="Times New Roman" pitchFamily="18" charset="0"/>
            </a:endParaRP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Suppose that we </a:t>
            </a:r>
            <a:r>
              <a:rPr lang="en-US" sz="2800" dirty="0">
                <a:solidFill>
                  <a:srgbClr val="00264C"/>
                </a:solidFill>
                <a:cs typeface="Times New Roman" pitchFamily="18" charset="0"/>
              </a:rPr>
              <a:t>would like an implementation where </a:t>
            </a:r>
            <a:r>
              <a:rPr lang="en-US" sz="2800" dirty="0" smtClean="0">
                <a:solidFill>
                  <a:srgbClr val="00264C"/>
                </a:solidFill>
                <a:cs typeface="Times New Roman" pitchFamily="18" charset="0"/>
              </a:rPr>
              <a:t>the remove </a:t>
            </a:r>
            <a:r>
              <a:rPr lang="en-US" sz="2800" dirty="0">
                <a:solidFill>
                  <a:srgbClr val="00264C"/>
                </a:solidFill>
                <a:cs typeface="Times New Roman" pitchFamily="18" charset="0"/>
              </a:rPr>
              <a:t>waits if the List is empty.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This behavior </a:t>
            </a:r>
            <a:r>
              <a:rPr lang="en-US" sz="2800" dirty="0" smtClean="0">
                <a:solidFill>
                  <a:srgbClr val="00264C"/>
                </a:solidFill>
                <a:cs typeface="Times New Roman" pitchFamily="18" charset="0"/>
              </a:rPr>
              <a:t>is naturally implemented using semaphores.</a:t>
            </a:r>
            <a:endParaRPr lang="en-US" sz="2800" dirty="0">
              <a:solidFill>
                <a:srgbClr val="00264C"/>
              </a:solidFill>
              <a:cs typeface="Times New Roman" pitchFamily="18" charset="0"/>
            </a:endParaRP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9279102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333333"/>
                </a:solidFill>
                <a:cs typeface="Times New Roman" pitchFamily="18" charset="0"/>
              </a:rPr>
              <a:t>Semaphores</a:t>
            </a:r>
          </a:p>
        </p:txBody>
      </p:sp>
      <p:sp>
        <p:nvSpPr>
          <p:cNvPr id="691203" name="Text Box 2"/>
          <p:cNvSpPr txBox="1">
            <a:spLocks noChangeArrowheads="1"/>
          </p:cNvSpPr>
          <p:nvPr/>
        </p:nvSpPr>
        <p:spPr bwMode="auto">
          <a:xfrm>
            <a:off x="685800" y="1905000"/>
            <a:ext cx="7772400" cy="475615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Semaphores </a:t>
            </a:r>
            <a:r>
              <a:rPr lang="en-US" sz="2800" dirty="0">
                <a:solidFill>
                  <a:srgbClr val="00264C"/>
                </a:solidFill>
                <a:cs typeface="Times New Roman" pitchFamily="18" charset="0"/>
              </a:rPr>
              <a:t>are a </a:t>
            </a:r>
            <a:r>
              <a:rPr lang="en-US" sz="2800" dirty="0" smtClean="0">
                <a:solidFill>
                  <a:srgbClr val="00264C"/>
                </a:solidFill>
                <a:cs typeface="Times New Roman" pitchFamily="18" charset="0"/>
              </a:rPr>
              <a:t>signaling mechanism.</a:t>
            </a:r>
            <a:endParaRPr lang="en-US" sz="2800" dirty="0">
              <a:solidFill>
                <a:srgbClr val="00264C"/>
              </a:solidFill>
              <a:cs typeface="Times New Roman" pitchFamily="18" charset="0"/>
            </a:endParaRP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A </a:t>
            </a:r>
            <a:r>
              <a:rPr lang="en-US" sz="2800" dirty="0">
                <a:solidFill>
                  <a:srgbClr val="00264C"/>
                </a:solidFill>
                <a:cs typeface="Times New Roman" pitchFamily="18" charset="0"/>
              </a:rPr>
              <a:t>semaphore is initialized with an initial counter that is greater or equal to 0</a:t>
            </a:r>
            <a:r>
              <a:rPr lang="en-US" sz="2800" dirty="0" smtClean="0">
                <a:solidFill>
                  <a:srgbClr val="00264C"/>
                </a:solidFill>
                <a:cs typeface="Times New Roman" pitchFamily="18" charset="0"/>
              </a:rPr>
              <a:t>.</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Conceptually indicating # of available resources</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A </a:t>
            </a:r>
            <a:r>
              <a:rPr lang="en-US" sz="2800" dirty="0" err="1" smtClean="0">
                <a:solidFill>
                  <a:srgbClr val="00264C"/>
                </a:solidFill>
                <a:cs typeface="Times New Roman" pitchFamily="18" charset="0"/>
              </a:rPr>
              <a:t>sem_wait</a:t>
            </a:r>
            <a:r>
              <a:rPr lang="en-US" sz="2800" dirty="0" smtClean="0">
                <a:solidFill>
                  <a:srgbClr val="00264C"/>
                </a:solidFill>
                <a:cs typeface="Times New Roman" pitchFamily="18" charset="0"/>
              </a:rPr>
              <a:t> call decreases the counter, and block the thread if the value is negative.</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A </a:t>
            </a:r>
            <a:r>
              <a:rPr lang="en-US" sz="2800" dirty="0" err="1" smtClean="0">
                <a:solidFill>
                  <a:srgbClr val="00264C"/>
                </a:solidFill>
                <a:cs typeface="Times New Roman" pitchFamily="18" charset="0"/>
              </a:rPr>
              <a:t>sem_post</a:t>
            </a:r>
            <a:r>
              <a:rPr lang="en-US" sz="2800" dirty="0" smtClean="0">
                <a:solidFill>
                  <a:srgbClr val="00264C"/>
                </a:solidFill>
                <a:cs typeface="Times New Roman" pitchFamily="18" charset="0"/>
              </a:rPr>
              <a:t> call increases the counter, and unblock one waiting thread</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7731363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Semaphore Calls</a:t>
            </a:r>
          </a:p>
        </p:txBody>
      </p:sp>
      <p:sp>
        <p:nvSpPr>
          <p:cNvPr id="693251" name="Text Box 2"/>
          <p:cNvSpPr txBox="1">
            <a:spLocks noChangeArrowheads="1"/>
          </p:cNvSpPr>
          <p:nvPr/>
        </p:nvSpPr>
        <p:spPr bwMode="auto">
          <a:xfrm>
            <a:off x="685800" y="1676400"/>
            <a:ext cx="7772400" cy="5199063"/>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Declaration:</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cs typeface="Times New Roman" pitchFamily="18" charset="0"/>
              </a:rPr>
              <a:t>#include &lt;</a:t>
            </a:r>
            <a:r>
              <a:rPr lang="en-US" sz="2400" dirty="0" err="1" smtClean="0">
                <a:solidFill>
                  <a:srgbClr val="00264C"/>
                </a:solidFill>
                <a:cs typeface="Times New Roman" pitchFamily="18" charset="0"/>
              </a:rPr>
              <a:t>semaphore.h</a:t>
            </a:r>
            <a:r>
              <a:rPr lang="en-US" sz="2400" dirty="0">
                <a:solidFill>
                  <a:srgbClr val="00264C"/>
                </a:solidFill>
                <a:cs typeface="Times New Roman" pitchFamily="18" charset="0"/>
              </a:rPr>
              <a:t>&gt;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rgbClr val="00264C"/>
                </a:solidFill>
                <a:cs typeface="Times New Roman" pitchFamily="18" charset="0"/>
              </a:rPr>
              <a:t>sem_t</a:t>
            </a:r>
            <a:r>
              <a:rPr lang="en-US" sz="2400" dirty="0" smtClean="0">
                <a:solidFill>
                  <a:srgbClr val="00264C"/>
                </a:solidFill>
                <a:cs typeface="Times New Roman" pitchFamily="18" charset="0"/>
              </a:rPr>
              <a:t> </a:t>
            </a:r>
            <a:r>
              <a:rPr lang="en-US" sz="2400" dirty="0" err="1">
                <a:solidFill>
                  <a:srgbClr val="00264C"/>
                </a:solidFill>
                <a:cs typeface="Times New Roman" pitchFamily="18" charset="0"/>
              </a:rPr>
              <a:t>sem</a:t>
            </a:r>
            <a:r>
              <a:rPr lang="en-US" sz="2400" dirty="0">
                <a:solidFill>
                  <a:srgbClr val="00264C"/>
                </a:solidFill>
                <a:cs typeface="Times New Roman" pitchFamily="18" charset="0"/>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Initialization:</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rgbClr val="00264C"/>
                </a:solidFill>
                <a:cs typeface="Times New Roman" pitchFamily="18" charset="0"/>
              </a:rPr>
              <a:t>sem_init</a:t>
            </a:r>
            <a:r>
              <a:rPr lang="en-US" sz="2400" dirty="0" smtClean="0">
                <a:solidFill>
                  <a:srgbClr val="00264C"/>
                </a:solidFill>
                <a:cs typeface="Times New Roman" pitchFamily="18" charset="0"/>
              </a:rPr>
              <a:t> (</a:t>
            </a:r>
            <a:r>
              <a:rPr lang="en-US" sz="2400" dirty="0" err="1" smtClean="0">
                <a:solidFill>
                  <a:srgbClr val="00264C"/>
                </a:solidFill>
                <a:cs typeface="Times New Roman" pitchFamily="18" charset="0"/>
              </a:rPr>
              <a:t>sem_t</a:t>
            </a:r>
            <a:r>
              <a:rPr lang="en-US" sz="2400" dirty="0" smtClean="0">
                <a:solidFill>
                  <a:srgbClr val="00264C"/>
                </a:solidFill>
                <a:cs typeface="Times New Roman" pitchFamily="18" charset="0"/>
              </a:rPr>
              <a:t> </a:t>
            </a:r>
            <a:r>
              <a:rPr lang="en-US" sz="2400" dirty="0">
                <a:solidFill>
                  <a:srgbClr val="00264C"/>
                </a:solidFill>
                <a:cs typeface="Times New Roman" pitchFamily="18" charset="0"/>
              </a:rPr>
              <a:t>*</a:t>
            </a:r>
            <a:r>
              <a:rPr lang="en-US" sz="2400" dirty="0" err="1">
                <a:solidFill>
                  <a:srgbClr val="00264C"/>
                </a:solidFill>
                <a:cs typeface="Times New Roman" pitchFamily="18" charset="0"/>
              </a:rPr>
              <a:t>sem</a:t>
            </a:r>
            <a:r>
              <a:rPr lang="en-US" sz="2400" dirty="0">
                <a:solidFill>
                  <a:srgbClr val="00264C"/>
                </a:solidFill>
                <a:cs typeface="Times New Roman" pitchFamily="18" charset="0"/>
              </a:rPr>
              <a:t>, </a:t>
            </a:r>
            <a:r>
              <a:rPr lang="en-US" sz="2400" dirty="0" err="1">
                <a:solidFill>
                  <a:srgbClr val="00264C"/>
                </a:solidFill>
                <a:cs typeface="Times New Roman" pitchFamily="18" charset="0"/>
              </a:rPr>
              <a:t>int</a:t>
            </a:r>
            <a:r>
              <a:rPr lang="en-US" sz="2400" dirty="0">
                <a:solidFill>
                  <a:srgbClr val="00264C"/>
                </a:solidFill>
                <a:cs typeface="Times New Roman" pitchFamily="18" charset="0"/>
              </a:rPr>
              <a:t> </a:t>
            </a:r>
            <a:r>
              <a:rPr lang="en-US" sz="2400" dirty="0" err="1" smtClean="0">
                <a:solidFill>
                  <a:srgbClr val="00264C"/>
                </a:solidFill>
                <a:cs typeface="Times New Roman" pitchFamily="18" charset="0"/>
              </a:rPr>
              <a:t>pshared</a:t>
            </a:r>
            <a:r>
              <a:rPr lang="en-US" sz="2400" dirty="0" smtClean="0">
                <a:solidFill>
                  <a:srgbClr val="00264C"/>
                </a:solidFill>
                <a:cs typeface="Times New Roman" pitchFamily="18" charset="0"/>
              </a:rPr>
              <a:t>, unsigned </a:t>
            </a:r>
            <a:r>
              <a:rPr lang="en-US" sz="2400" dirty="0" err="1" smtClean="0">
                <a:solidFill>
                  <a:srgbClr val="00264C"/>
                </a:solidFill>
                <a:cs typeface="Times New Roman" pitchFamily="18" charset="0"/>
              </a:rPr>
              <a:t>int</a:t>
            </a:r>
            <a:r>
              <a:rPr lang="en-US" sz="2400" dirty="0" smtClean="0">
                <a:solidFill>
                  <a:srgbClr val="00264C"/>
                </a:solidFill>
                <a:cs typeface="Times New Roman" pitchFamily="18" charset="0"/>
              </a:rPr>
              <a:t> value);</a:t>
            </a:r>
            <a:endParaRPr lang="en-US" sz="2400" dirty="0">
              <a:solidFill>
                <a:srgbClr val="00264C"/>
              </a:solidFill>
              <a:cs typeface="Times New Roman" pitchFamily="18" charset="0"/>
            </a:endParaRP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Decrement Semaphore:</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rgbClr val="00264C"/>
                </a:solidFill>
                <a:cs typeface="Times New Roman" pitchFamily="18" charset="0"/>
              </a:rPr>
              <a:t>sem_wait</a:t>
            </a:r>
            <a:r>
              <a:rPr lang="en-US" sz="2400" dirty="0" smtClean="0">
                <a:solidFill>
                  <a:srgbClr val="00264C"/>
                </a:solidFill>
                <a:cs typeface="Times New Roman" pitchFamily="18" charset="0"/>
              </a:rPr>
              <a:t> ( </a:t>
            </a:r>
            <a:r>
              <a:rPr lang="en-US" sz="2400" dirty="0" err="1" smtClean="0">
                <a:solidFill>
                  <a:srgbClr val="00264C"/>
                </a:solidFill>
                <a:cs typeface="Times New Roman" pitchFamily="18" charset="0"/>
              </a:rPr>
              <a:t>sem_t</a:t>
            </a:r>
            <a:r>
              <a:rPr lang="en-US" sz="2400" dirty="0" smtClean="0">
                <a:solidFill>
                  <a:srgbClr val="00264C"/>
                </a:solidFill>
                <a:cs typeface="Times New Roman" pitchFamily="18" charset="0"/>
              </a:rPr>
              <a:t> </a:t>
            </a:r>
            <a:r>
              <a:rPr lang="en-US" sz="2400" dirty="0">
                <a:solidFill>
                  <a:srgbClr val="00264C"/>
                </a:solidFill>
                <a:cs typeface="Times New Roman" pitchFamily="18" charset="0"/>
              </a:rPr>
              <a:t>*</a:t>
            </a:r>
            <a:r>
              <a:rPr lang="en-US" sz="2400" dirty="0" err="1">
                <a:solidFill>
                  <a:srgbClr val="00264C"/>
                </a:solidFill>
                <a:cs typeface="Times New Roman" pitchFamily="18" charset="0"/>
              </a:rPr>
              <a:t>sem</a:t>
            </a:r>
            <a:r>
              <a:rPr lang="en-US" sz="2400" dirty="0">
                <a:solidFill>
                  <a:srgbClr val="00264C"/>
                </a:solidFill>
                <a:cs typeface="Times New Roman" pitchFamily="18" charset="0"/>
              </a:rPr>
              <a:t>); </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Increment Semaphore</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rgbClr val="00264C"/>
                </a:solidFill>
                <a:cs typeface="Times New Roman" pitchFamily="18" charset="0"/>
              </a:rPr>
              <a:t>sem_post</a:t>
            </a:r>
            <a:r>
              <a:rPr lang="en-US" sz="2400" dirty="0" smtClean="0">
                <a:solidFill>
                  <a:srgbClr val="00264C"/>
                </a:solidFill>
                <a:cs typeface="Times New Roman" pitchFamily="18" charset="0"/>
              </a:rPr>
              <a:t> (</a:t>
            </a:r>
            <a:r>
              <a:rPr lang="en-US" sz="2400" dirty="0" err="1" smtClean="0">
                <a:solidFill>
                  <a:srgbClr val="00264C"/>
                </a:solidFill>
                <a:cs typeface="Times New Roman" pitchFamily="18" charset="0"/>
              </a:rPr>
              <a:t>sem_t</a:t>
            </a:r>
            <a:r>
              <a:rPr lang="en-US" sz="2400" dirty="0" smtClean="0">
                <a:solidFill>
                  <a:srgbClr val="00264C"/>
                </a:solidFill>
                <a:cs typeface="Times New Roman" pitchFamily="18" charset="0"/>
              </a:rPr>
              <a:t> </a:t>
            </a:r>
            <a:r>
              <a:rPr lang="en-US" sz="2400" dirty="0">
                <a:solidFill>
                  <a:srgbClr val="00264C"/>
                </a:solidFill>
                <a:cs typeface="Times New Roman" pitchFamily="18" charset="0"/>
              </a:rPr>
              <a:t>*</a:t>
            </a:r>
            <a:r>
              <a:rPr lang="en-US" sz="2400" dirty="0" err="1">
                <a:solidFill>
                  <a:srgbClr val="00264C"/>
                </a:solidFill>
                <a:cs typeface="Times New Roman" pitchFamily="18" charset="0"/>
              </a:rPr>
              <a:t>sem</a:t>
            </a:r>
            <a:r>
              <a:rPr lang="en-US" sz="2400" dirty="0">
                <a:solidFill>
                  <a:srgbClr val="00264C"/>
                </a:solidFill>
                <a:cs typeface="Times New Roman" pitchFamily="18" charset="0"/>
              </a:rPr>
              <a:t>);    </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Man pages</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cs typeface="Times New Roman" pitchFamily="18" charset="0"/>
              </a:rPr>
              <a:t>man </a:t>
            </a:r>
            <a:r>
              <a:rPr lang="en-US" sz="2400" dirty="0" err="1" smtClean="0">
                <a:solidFill>
                  <a:srgbClr val="00264C"/>
                </a:solidFill>
                <a:cs typeface="Times New Roman" pitchFamily="18" charset="0"/>
              </a:rPr>
              <a:t>sem_wait</a:t>
            </a:r>
            <a:r>
              <a:rPr lang="en-US" sz="2400" dirty="0" smtClean="0">
                <a:solidFill>
                  <a:srgbClr val="00264C"/>
                </a:solidFill>
                <a:cs typeface="Times New Roman" pitchFamily="18" charset="0"/>
              </a:rPr>
              <a:t>             </a:t>
            </a:r>
            <a:endParaRPr lang="en-US" sz="2400" dirty="0">
              <a:solidFill>
                <a:srgbClr val="00264C"/>
              </a:solidFill>
              <a:cs typeface="Times New Roman" pitchFamily="18" charset="0"/>
            </a:endParaRPr>
          </a:p>
        </p:txBody>
      </p:sp>
    </p:spTree>
    <p:extLst>
      <p:ext uri="{BB962C8B-B14F-4D97-AF65-F5344CB8AC3E}">
        <p14:creationId xmlns:p14="http://schemas.microsoft.com/office/powerpoint/2010/main" val="19644777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Semaphore Calls </a:t>
            </a:r>
            <a:r>
              <a:rPr lang="en-US" sz="4400" dirty="0" smtClean="0">
                <a:solidFill>
                  <a:srgbClr val="333333"/>
                </a:solidFill>
              </a:rPr>
              <a:t>Semantics</a:t>
            </a:r>
            <a:endParaRPr lang="en-US" sz="4400" dirty="0">
              <a:solidFill>
                <a:srgbClr val="333333"/>
              </a:solidFill>
            </a:endParaRPr>
          </a:p>
        </p:txBody>
      </p:sp>
      <p:sp>
        <p:nvSpPr>
          <p:cNvPr id="695299" name="Text Box 2"/>
          <p:cNvSpPr txBox="1">
            <a:spLocks noChangeArrowheads="1"/>
          </p:cNvSpPr>
          <p:nvPr/>
        </p:nvSpPr>
        <p:spPr bwMode="auto">
          <a:xfrm>
            <a:off x="838200" y="1752600"/>
            <a:ext cx="7772400" cy="4730750"/>
          </a:xfrm>
          <a:prstGeom prst="rect">
            <a:avLst/>
          </a:prstGeom>
          <a:noFill/>
          <a:ln w="9525">
            <a:noFill/>
            <a:round/>
            <a:headEnd/>
            <a:tailEnd/>
          </a:ln>
        </p:spPr>
        <p:txBody>
          <a:bodyPr/>
          <a:lstStyle/>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a:solidFill>
                  <a:srgbClr val="00264C"/>
                </a:solidFill>
                <a:latin typeface="Courier New" pitchFamily="49" charset="0"/>
                <a:cs typeface="Times New Roman" pitchFamily="18" charset="0"/>
              </a:rPr>
              <a:t>Pseudocode</a:t>
            </a:r>
            <a:r>
              <a:rPr lang="en-US" sz="2800" b="1" dirty="0">
                <a:solidFill>
                  <a:srgbClr val="00264C"/>
                </a:solidFill>
                <a:latin typeface="Courier New" pitchFamily="49" charset="0"/>
                <a:cs typeface="Times New Roman" pitchFamily="18" charset="0"/>
              </a:rPr>
              <a:t>:</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smtClean="0">
                <a:solidFill>
                  <a:srgbClr val="00264C"/>
                </a:solidFill>
                <a:latin typeface="Courier New" pitchFamily="49" charset="0"/>
                <a:cs typeface="Times New Roman" pitchFamily="18" charset="0"/>
              </a:rPr>
              <a:t>sem_init</a:t>
            </a:r>
            <a:r>
              <a:rPr lang="en-US" sz="2800" b="1" dirty="0" smtClean="0">
                <a:solidFill>
                  <a:srgbClr val="00264C"/>
                </a:solidFill>
                <a:latin typeface="Courier New" pitchFamily="49" charset="0"/>
                <a:cs typeface="Times New Roman" pitchFamily="18" charset="0"/>
              </a:rPr>
              <a:t>(</a:t>
            </a:r>
            <a:r>
              <a:rPr lang="en-US" sz="2800" b="1" dirty="0" err="1" smtClean="0">
                <a:solidFill>
                  <a:srgbClr val="00264C"/>
                </a:solidFill>
                <a:latin typeface="Courier New" pitchFamily="49" charset="0"/>
                <a:cs typeface="Times New Roman" pitchFamily="18" charset="0"/>
              </a:rPr>
              <a:t>sem_t</a:t>
            </a:r>
            <a:r>
              <a:rPr lang="en-US" sz="2800" b="1" dirty="0" smtClean="0">
                <a:solidFill>
                  <a:srgbClr val="00264C"/>
                </a:solidFill>
                <a:latin typeface="Courier New" pitchFamily="49" charset="0"/>
                <a:cs typeface="Times New Roman" pitchFamily="18" charset="0"/>
              </a:rPr>
              <a:t> </a:t>
            </a:r>
            <a:r>
              <a:rPr lang="en-US" sz="2800" b="1" dirty="0">
                <a:solidFill>
                  <a:srgbClr val="00264C"/>
                </a:solidFill>
                <a:latin typeface="Courier New" pitchFamily="49" charset="0"/>
                <a:cs typeface="Times New Roman" pitchFamily="18" charset="0"/>
              </a:rPr>
              <a:t>*</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 counter){</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 -&gt; count = counter;</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800" b="1" dirty="0">
              <a:solidFill>
                <a:srgbClr val="00264C"/>
              </a:solidFill>
              <a:latin typeface="Courier New" pitchFamily="49" charset="0"/>
              <a:cs typeface="Times New Roman" pitchFamily="18" charset="0"/>
            </a:endParaRP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smtClean="0">
                <a:solidFill>
                  <a:srgbClr val="00264C"/>
                </a:solidFill>
                <a:latin typeface="Courier New" pitchFamily="49" charset="0"/>
                <a:cs typeface="Times New Roman" pitchFamily="18" charset="0"/>
              </a:rPr>
              <a:t>sem_wait</a:t>
            </a:r>
            <a:r>
              <a:rPr lang="en-US" sz="2800" b="1" dirty="0" smtClean="0">
                <a:solidFill>
                  <a:srgbClr val="00264C"/>
                </a:solidFill>
                <a:latin typeface="Courier New" pitchFamily="49" charset="0"/>
                <a:cs typeface="Times New Roman" pitchFamily="18" charset="0"/>
              </a:rPr>
              <a:t>(</a:t>
            </a:r>
            <a:r>
              <a:rPr lang="en-US" sz="2800" b="1" dirty="0" err="1" smtClean="0">
                <a:solidFill>
                  <a:srgbClr val="00264C"/>
                </a:solidFill>
                <a:latin typeface="Courier New" pitchFamily="49" charset="0"/>
                <a:cs typeface="Times New Roman" pitchFamily="18" charset="0"/>
              </a:rPr>
              <a:t>sem_t</a:t>
            </a:r>
            <a:r>
              <a:rPr lang="en-US" sz="2800" b="1" dirty="0" smtClean="0">
                <a:solidFill>
                  <a:srgbClr val="00264C"/>
                </a:solidFill>
                <a:latin typeface="Courier New" pitchFamily="49" charset="0"/>
                <a:cs typeface="Times New Roman" pitchFamily="18" charset="0"/>
              </a:rPr>
              <a:t> </a:t>
            </a:r>
            <a:r>
              <a:rPr lang="en-US" sz="2800" b="1" dirty="0">
                <a:solidFill>
                  <a:srgbClr val="00264C"/>
                </a:solidFill>
                <a:latin typeface="Courier New" pitchFamily="49" charset="0"/>
                <a:cs typeface="Times New Roman" pitchFamily="18" charset="0"/>
              </a:rPr>
              <a:t>*</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-&gt; count-</a:t>
            </a:r>
            <a:r>
              <a:rPr lang="en-US" sz="2800" b="1" dirty="0">
                <a:solidFill>
                  <a:srgbClr val="00264C"/>
                </a:solidFill>
                <a:latin typeface="Courier New" pitchFamily="49" charset="0"/>
                <a:cs typeface="Times New Roman" pitchFamily="18" charset="0"/>
              </a:rPr>
              <a:t>-;</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if(</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 -&gt;count &lt; 0){</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wait();</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p>
          <a:p>
            <a:pPr marL="342900" indent="-339725">
              <a:lnSpc>
                <a:spcPct val="8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3383491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Semaphore Calls </a:t>
            </a:r>
            <a:r>
              <a:rPr lang="en-US" sz="4400" dirty="0" smtClean="0">
                <a:solidFill>
                  <a:srgbClr val="333333"/>
                </a:solidFill>
              </a:rPr>
              <a:t>Semantics</a:t>
            </a:r>
            <a:endParaRPr lang="en-US" sz="4400" dirty="0">
              <a:solidFill>
                <a:srgbClr val="333333"/>
              </a:solidFill>
            </a:endParaRPr>
          </a:p>
        </p:txBody>
      </p:sp>
      <p:sp>
        <p:nvSpPr>
          <p:cNvPr id="697347" name="Text Box 2"/>
          <p:cNvSpPr txBox="1">
            <a:spLocks noChangeArrowheads="1"/>
          </p:cNvSpPr>
          <p:nvPr/>
        </p:nvSpPr>
        <p:spPr bwMode="auto">
          <a:xfrm>
            <a:off x="533400" y="1905000"/>
            <a:ext cx="8382000" cy="4549775"/>
          </a:xfrm>
          <a:prstGeom prst="rect">
            <a:avLst/>
          </a:prstGeom>
          <a:noFill/>
          <a:ln w="9525">
            <a:noFill/>
            <a:round/>
            <a:headEnd/>
            <a:tailEnd/>
          </a:ln>
        </p:spPr>
        <p:txBody>
          <a:bodyPr/>
          <a:lstStyle/>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smtClean="0">
                <a:solidFill>
                  <a:srgbClr val="00264C"/>
                </a:solidFill>
                <a:latin typeface="Courier New" pitchFamily="49" charset="0"/>
                <a:cs typeface="Times New Roman" pitchFamily="18" charset="0"/>
              </a:rPr>
              <a:t>sem_post</a:t>
            </a:r>
            <a:r>
              <a:rPr lang="en-US" sz="2800" b="1" dirty="0" smtClean="0">
                <a:solidFill>
                  <a:srgbClr val="00264C"/>
                </a:solidFill>
                <a:latin typeface="Courier New" pitchFamily="49" charset="0"/>
                <a:cs typeface="Times New Roman" pitchFamily="18" charset="0"/>
              </a:rPr>
              <a:t>(</a:t>
            </a:r>
            <a:r>
              <a:rPr lang="en-US" sz="2800" b="1" dirty="0" err="1" smtClean="0">
                <a:solidFill>
                  <a:srgbClr val="00264C"/>
                </a:solidFill>
                <a:latin typeface="Courier New" pitchFamily="49" charset="0"/>
                <a:cs typeface="Times New Roman" pitchFamily="18" charset="0"/>
              </a:rPr>
              <a:t>sem_t</a:t>
            </a:r>
            <a:r>
              <a:rPr lang="en-US" sz="2800" b="1" dirty="0" smtClean="0">
                <a:solidFill>
                  <a:srgbClr val="00264C"/>
                </a:solidFill>
                <a:latin typeface="Courier New" pitchFamily="49" charset="0"/>
                <a:cs typeface="Times New Roman" pitchFamily="18" charset="0"/>
              </a:rPr>
              <a:t> </a:t>
            </a:r>
            <a:r>
              <a:rPr lang="en-US" sz="2800" b="1" dirty="0">
                <a:solidFill>
                  <a:srgbClr val="00264C"/>
                </a:solidFill>
                <a:latin typeface="Courier New" pitchFamily="49" charset="0"/>
                <a:cs typeface="Times New Roman" pitchFamily="18" charset="0"/>
              </a:rPr>
              <a:t>*</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sem</a:t>
            </a:r>
            <a:r>
              <a:rPr lang="en-US" sz="2800" b="1" dirty="0">
                <a:solidFill>
                  <a:srgbClr val="00264C"/>
                </a:solidFill>
                <a:latin typeface="Courier New" pitchFamily="49" charset="0"/>
                <a:cs typeface="Times New Roman" pitchFamily="18" charset="0"/>
              </a:rPr>
              <a:t> -&gt;count++;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if(there is a thread waiting){</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wake up the thread that </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has been waiting the longest.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	// one out and can let one in</a:t>
            </a:r>
            <a:endParaRPr lang="en-US" sz="2800" b="1" dirty="0">
              <a:solidFill>
                <a:srgbClr val="00264C"/>
              </a:solidFill>
              <a:latin typeface="Courier New" pitchFamily="49" charset="0"/>
              <a:cs typeface="Times New Roman" pitchFamily="18" charset="0"/>
            </a:endParaRP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Note: The </a:t>
            </a:r>
            <a:r>
              <a:rPr lang="en-US" sz="2800" b="1" dirty="0" err="1">
                <a:solidFill>
                  <a:srgbClr val="00264C"/>
                </a:solidFill>
                <a:latin typeface="Courier New" pitchFamily="49" charset="0"/>
                <a:cs typeface="Times New Roman" pitchFamily="18" charset="0"/>
              </a:rPr>
              <a:t>mutex</a:t>
            </a:r>
            <a:r>
              <a:rPr lang="en-US" sz="2800" b="1" dirty="0">
                <a:solidFill>
                  <a:srgbClr val="00264C"/>
                </a:solidFill>
                <a:latin typeface="Courier New" pitchFamily="49" charset="0"/>
                <a:cs typeface="Times New Roman" pitchFamily="18" charset="0"/>
              </a:rPr>
              <a:t> lock calls are </a:t>
            </a:r>
            <a:r>
              <a:rPr lang="en-US" sz="2800" b="1" dirty="0" smtClean="0">
                <a:solidFill>
                  <a:srgbClr val="00264C"/>
                </a:solidFill>
                <a:latin typeface="Courier New" pitchFamily="49" charset="0"/>
                <a:cs typeface="Times New Roman" pitchFamily="18" charset="0"/>
              </a:rPr>
              <a:t>omitted </a:t>
            </a:r>
            <a:r>
              <a:rPr lang="en-US" sz="2800" b="1" dirty="0">
                <a:solidFill>
                  <a:srgbClr val="00264C"/>
                </a:solidFill>
                <a:latin typeface="Courier New" pitchFamily="49" charset="0"/>
                <a:cs typeface="Times New Roman" pitchFamily="18" charset="0"/>
              </a:rPr>
              <a:t>in the </a:t>
            </a:r>
            <a:r>
              <a:rPr lang="en-US" sz="2800" b="1" dirty="0" err="1">
                <a:solidFill>
                  <a:srgbClr val="00264C"/>
                </a:solidFill>
                <a:latin typeface="Courier New" pitchFamily="49" charset="0"/>
                <a:cs typeface="Times New Roman" pitchFamily="18" charset="0"/>
              </a:rPr>
              <a:t>pseudocode</a:t>
            </a:r>
            <a:r>
              <a:rPr lang="en-US" sz="2800" b="1" dirty="0">
                <a:solidFill>
                  <a:srgbClr val="00264C"/>
                </a:solidFill>
                <a:latin typeface="Courier New" pitchFamily="49" charset="0"/>
                <a:cs typeface="Times New Roman" pitchFamily="18" charset="0"/>
              </a:rPr>
              <a:t> for simplicity.</a:t>
            </a:r>
          </a:p>
        </p:txBody>
      </p:sp>
    </p:spTree>
    <p:extLst>
      <p:ext uri="{BB962C8B-B14F-4D97-AF65-F5344CB8AC3E}">
        <p14:creationId xmlns:p14="http://schemas.microsoft.com/office/powerpoint/2010/main" val="8139100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err="1" smtClean="0">
                <a:solidFill>
                  <a:srgbClr val="333333"/>
                </a:solidFill>
              </a:rPr>
              <a:t>Pthread</a:t>
            </a:r>
            <a:r>
              <a:rPr lang="en-US" sz="4400" dirty="0" smtClean="0">
                <a:solidFill>
                  <a:srgbClr val="333333"/>
                </a:solidFill>
              </a:rPr>
              <a:t> Overview</a:t>
            </a:r>
            <a:endParaRPr lang="en-US" sz="4400" dirty="0">
              <a:solidFill>
                <a:srgbClr val="333333"/>
              </a:solidFill>
            </a:endParaRPr>
          </a:p>
        </p:txBody>
      </p:sp>
      <p:sp>
        <p:nvSpPr>
          <p:cNvPr id="672771" name="Text Box 2"/>
          <p:cNvSpPr txBox="1">
            <a:spLocks noChangeArrowheads="1"/>
          </p:cNvSpPr>
          <p:nvPr/>
        </p:nvSpPr>
        <p:spPr bwMode="auto">
          <a:xfrm>
            <a:off x="152400" y="1803400"/>
            <a:ext cx="8686800" cy="5588000"/>
          </a:xfrm>
          <a:prstGeom prst="rect">
            <a:avLst/>
          </a:prstGeom>
          <a:noFill/>
          <a:ln w="9525">
            <a:noFill/>
            <a:round/>
            <a:headEnd/>
            <a:tailEnd/>
          </a:ln>
        </p:spPr>
        <p:txBody>
          <a:bodyPr/>
          <a:lstStyle/>
          <a:p>
            <a:pPr marL="457200"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rgbClr val="00264C"/>
                </a:solidFill>
              </a:rPr>
              <a:t>Pthreads</a:t>
            </a:r>
            <a:r>
              <a:rPr lang="en-US" sz="2400" dirty="0" smtClean="0">
                <a:solidFill>
                  <a:srgbClr val="00264C"/>
                </a:solidFill>
              </a:rPr>
              <a:t>:  POSIX threads</a:t>
            </a:r>
          </a:p>
          <a:p>
            <a:pPr marL="457200"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Mutual exclusion and synchronization </a:t>
            </a:r>
            <a:r>
              <a:rPr lang="en-US" sz="2400" dirty="0" smtClean="0">
                <a:solidFill>
                  <a:srgbClr val="00264C"/>
                </a:solidFill>
              </a:rPr>
              <a:t>tools that we cover</a:t>
            </a:r>
            <a:endParaRPr lang="en-US" sz="2400" dirty="0" smtClean="0">
              <a:solidFill>
                <a:srgbClr val="00264C"/>
              </a:solidFill>
            </a:endParaRPr>
          </a:p>
          <a:p>
            <a:pPr marL="1200150" lvl="1"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rgbClr val="00264C"/>
                </a:solidFill>
              </a:rPr>
              <a:t>Mutex</a:t>
            </a:r>
            <a:r>
              <a:rPr lang="en-US" sz="2400" dirty="0" smtClean="0">
                <a:solidFill>
                  <a:srgbClr val="00264C"/>
                </a:solidFill>
              </a:rPr>
              <a:t> locks</a:t>
            </a:r>
          </a:p>
          <a:p>
            <a:pPr marL="1200150" lvl="1"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Spin locks</a:t>
            </a:r>
          </a:p>
          <a:p>
            <a:pPr marL="1200150" lvl="1"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Read/write locks</a:t>
            </a:r>
          </a:p>
          <a:p>
            <a:pPr marL="1200150" lvl="1"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Semaphores </a:t>
            </a:r>
            <a:r>
              <a:rPr lang="en-US" sz="2400" dirty="0">
                <a:solidFill>
                  <a:srgbClr val="00264C"/>
                </a:solidFill>
              </a:rPr>
              <a:t>(not part of </a:t>
            </a:r>
            <a:r>
              <a:rPr lang="en-US" sz="2400" dirty="0" err="1" smtClean="0">
                <a:solidFill>
                  <a:srgbClr val="00264C"/>
                </a:solidFill>
              </a:rPr>
              <a:t>pthreads</a:t>
            </a:r>
            <a:r>
              <a:rPr lang="en-US" sz="2400" dirty="0" smtClean="0">
                <a:solidFill>
                  <a:srgbClr val="00264C"/>
                </a:solidFill>
              </a:rPr>
              <a:t>, but part of POSIX standards)</a:t>
            </a:r>
            <a:endParaRPr lang="en-US" sz="2400" dirty="0">
              <a:solidFill>
                <a:srgbClr val="00264C"/>
              </a:solidFill>
            </a:endParaRPr>
          </a:p>
          <a:p>
            <a:pPr marL="1200150" lvl="1" indent="-457200">
              <a:lnSpc>
                <a:spcPct val="90000"/>
              </a:lnSpc>
              <a:spcBef>
                <a:spcPts val="700"/>
              </a:spcBef>
              <a:buSzPct val="97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Condition variables: Suspend </a:t>
            </a:r>
            <a:r>
              <a:rPr lang="en-US" sz="2400" dirty="0">
                <a:solidFill>
                  <a:srgbClr val="00264C"/>
                </a:solidFill>
              </a:rPr>
              <a:t>the execution of a thread until some pre-defined condition </a:t>
            </a:r>
            <a:r>
              <a:rPr lang="en-US" sz="2400" dirty="0" smtClean="0">
                <a:solidFill>
                  <a:srgbClr val="00264C"/>
                </a:solidFill>
              </a:rPr>
              <a:t>occurs</a:t>
            </a:r>
            <a:endParaRPr lang="en-US" sz="2400" dirty="0">
              <a:solidFill>
                <a:srgbClr val="00264C"/>
              </a:solidFill>
            </a:endParaRPr>
          </a:p>
        </p:txBody>
      </p:sp>
    </p:spTree>
    <p:extLst>
      <p:ext uri="{BB962C8B-B14F-4D97-AF65-F5344CB8AC3E}">
        <p14:creationId xmlns:p14="http://schemas.microsoft.com/office/powerpoint/2010/main" val="40040509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333333"/>
                </a:solidFill>
                <a:cs typeface="Times New Roman" pitchFamily="18" charset="0"/>
              </a:rPr>
              <a:t>Semaphores vs. </a:t>
            </a:r>
            <a:r>
              <a:rPr lang="en-US" sz="4400" b="1" dirty="0" err="1" smtClean="0">
                <a:solidFill>
                  <a:srgbClr val="333333"/>
                </a:solidFill>
                <a:cs typeface="Times New Roman" pitchFamily="18" charset="0"/>
              </a:rPr>
              <a:t>Mutex</a:t>
            </a:r>
            <a:endParaRPr lang="en-US" sz="4400" b="1" dirty="0">
              <a:solidFill>
                <a:srgbClr val="333333"/>
              </a:solidFill>
              <a:cs typeface="Times New Roman" pitchFamily="18" charset="0"/>
            </a:endParaRPr>
          </a:p>
        </p:txBody>
      </p:sp>
      <p:sp>
        <p:nvSpPr>
          <p:cNvPr id="691203" name="Text Box 2"/>
          <p:cNvSpPr txBox="1">
            <a:spLocks noChangeArrowheads="1"/>
          </p:cNvSpPr>
          <p:nvPr/>
        </p:nvSpPr>
        <p:spPr bwMode="auto">
          <a:xfrm>
            <a:off x="685800" y="1752600"/>
            <a:ext cx="8001000" cy="475615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Semaphores </a:t>
            </a:r>
            <a:r>
              <a:rPr lang="en-US" sz="2400" dirty="0">
                <a:solidFill>
                  <a:srgbClr val="00264C"/>
                </a:solidFill>
                <a:cs typeface="Times New Roman" pitchFamily="18" charset="0"/>
              </a:rPr>
              <a:t>are a </a:t>
            </a:r>
            <a:r>
              <a:rPr lang="en-US" sz="2400" dirty="0" smtClean="0">
                <a:solidFill>
                  <a:srgbClr val="00264C"/>
                </a:solidFill>
                <a:cs typeface="Times New Roman" pitchFamily="18" charset="0"/>
              </a:rPr>
              <a:t>signaling mechanism; not specifically for mutual exclusion</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cs typeface="Times New Roman" pitchFamily="18" charset="0"/>
              </a:rPr>
              <a:t>Semaphore can be initialized to any positive integer, and </a:t>
            </a:r>
            <a:r>
              <a:rPr lang="en-US" sz="2400" dirty="0" err="1" smtClean="0">
                <a:solidFill>
                  <a:srgbClr val="00264C"/>
                </a:solidFill>
                <a:cs typeface="Times New Roman" pitchFamily="18" charset="0"/>
              </a:rPr>
              <a:t>mutex</a:t>
            </a:r>
            <a:r>
              <a:rPr lang="en-US" sz="2400" dirty="0" smtClean="0">
                <a:solidFill>
                  <a:srgbClr val="00264C"/>
                </a:solidFill>
                <a:cs typeface="Times New Roman" pitchFamily="18" charset="0"/>
              </a:rPr>
              <a:t> is binary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cs typeface="Times New Roman" pitchFamily="18" charset="0"/>
              </a:rPr>
              <a:t>Binary semaphore vs. </a:t>
            </a:r>
            <a:r>
              <a:rPr lang="en-US" sz="2400" dirty="0" err="1" smtClean="0">
                <a:solidFill>
                  <a:srgbClr val="00264C"/>
                </a:solidFill>
                <a:cs typeface="Times New Roman" pitchFamily="18" charset="0"/>
              </a:rPr>
              <a:t>Mutex</a:t>
            </a:r>
            <a:endParaRPr lang="en-US" sz="2400" dirty="0" smtClean="0">
              <a:solidFill>
                <a:srgbClr val="00264C"/>
              </a:solidFill>
              <a:cs typeface="Times New Roman" pitchFamily="18" charset="0"/>
            </a:endParaRP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cs typeface="Times New Roman" pitchFamily="18" charset="0"/>
              </a:rPr>
              <a:t>With </a:t>
            </a:r>
            <a:r>
              <a:rPr lang="en-US" sz="2400" dirty="0" err="1" smtClean="0">
                <a:solidFill>
                  <a:srgbClr val="00264C"/>
                </a:solidFill>
                <a:cs typeface="Times New Roman" pitchFamily="18" charset="0"/>
              </a:rPr>
              <a:t>mutex</a:t>
            </a:r>
            <a:r>
              <a:rPr lang="en-US" sz="2400" dirty="0" smtClean="0">
                <a:solidFill>
                  <a:srgbClr val="00264C"/>
                </a:solidFill>
                <a:cs typeface="Times New Roman" pitchFamily="18" charset="0"/>
              </a:rPr>
              <a:t>, only the thread holding the lock is supposed to unlock</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cs typeface="Times New Roman" pitchFamily="18" charset="0"/>
              </a:rPr>
              <a:t>With semaphore, any thread can call </a:t>
            </a:r>
            <a:r>
              <a:rPr lang="en-US" sz="2400" dirty="0" err="1" smtClean="0">
                <a:solidFill>
                  <a:srgbClr val="00264C"/>
                </a:solidFill>
                <a:cs typeface="Times New Roman" pitchFamily="18" charset="0"/>
              </a:rPr>
              <a:t>sem_post</a:t>
            </a:r>
            <a:r>
              <a:rPr lang="en-US" sz="2400" dirty="0" smtClean="0">
                <a:solidFill>
                  <a:srgbClr val="00264C"/>
                </a:solidFill>
                <a:cs typeface="Times New Roman" pitchFamily="18" charset="0"/>
              </a:rPr>
              <a:t> to wake up a blocking thread</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cs typeface="Times New Roman" pitchFamily="18" charset="0"/>
              </a:rPr>
              <a:t>In general, semaphore and </a:t>
            </a:r>
            <a:r>
              <a:rPr lang="en-US" sz="2400" dirty="0" err="1" smtClean="0">
                <a:solidFill>
                  <a:srgbClr val="00264C"/>
                </a:solidFill>
                <a:cs typeface="Times New Roman" pitchFamily="18" charset="0"/>
              </a:rPr>
              <a:t>mutex</a:t>
            </a:r>
            <a:r>
              <a:rPr lang="en-US" sz="2400" dirty="0" smtClean="0">
                <a:solidFill>
                  <a:srgbClr val="00264C"/>
                </a:solidFill>
                <a:cs typeface="Times New Roman" pitchFamily="18" charset="0"/>
              </a:rPr>
              <a:t> are different</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cs typeface="Times New Roman" pitchFamily="18" charset="0"/>
              </a:rPr>
              <a:t>One can use a binary semaphore to achieve the effect of </a:t>
            </a:r>
            <a:r>
              <a:rPr lang="en-US" sz="2400" dirty="0" err="1" smtClean="0">
                <a:solidFill>
                  <a:srgbClr val="00264C"/>
                </a:solidFill>
                <a:cs typeface="Times New Roman" pitchFamily="18" charset="0"/>
              </a:rPr>
              <a:t>mutex</a:t>
            </a:r>
            <a:r>
              <a:rPr lang="en-US" sz="2400" dirty="0" smtClean="0">
                <a:solidFill>
                  <a:srgbClr val="00264C"/>
                </a:solidFill>
                <a:cs typeface="Times New Roman" pitchFamily="18" charset="0"/>
              </a:rPr>
              <a:t>, if one is careful to ensure that </a:t>
            </a:r>
            <a:r>
              <a:rPr lang="en-US" sz="2400" dirty="0" err="1" smtClean="0">
                <a:solidFill>
                  <a:srgbClr val="00264C"/>
                </a:solidFill>
                <a:cs typeface="Times New Roman" pitchFamily="18" charset="0"/>
              </a:rPr>
              <a:t>sem_post</a:t>
            </a:r>
            <a:r>
              <a:rPr lang="en-US" sz="2400" dirty="0" smtClean="0">
                <a:solidFill>
                  <a:srgbClr val="00264C"/>
                </a:solidFill>
                <a:cs typeface="Times New Roman" pitchFamily="18" charset="0"/>
              </a:rPr>
              <a:t> </a:t>
            </a:r>
            <a:r>
              <a:rPr lang="en-US" sz="2400" dirty="0">
                <a:solidFill>
                  <a:srgbClr val="00264C"/>
                </a:solidFill>
                <a:cs typeface="Times New Roman" pitchFamily="18" charset="0"/>
              </a:rPr>
              <a:t>i</a:t>
            </a:r>
            <a:r>
              <a:rPr lang="en-US" sz="2400" dirty="0" smtClean="0">
                <a:solidFill>
                  <a:srgbClr val="00264C"/>
                </a:solidFill>
                <a:cs typeface="Times New Roman" pitchFamily="18" charset="0"/>
              </a:rPr>
              <a:t>s only called after </a:t>
            </a:r>
            <a:r>
              <a:rPr lang="en-US" sz="2400" dirty="0" err="1" smtClean="0">
                <a:solidFill>
                  <a:srgbClr val="00264C"/>
                </a:solidFill>
                <a:cs typeface="Times New Roman" pitchFamily="18" charset="0"/>
              </a:rPr>
              <a:t>sem_wait</a:t>
            </a:r>
            <a:r>
              <a:rPr lang="en-US" sz="2400" dirty="0" smtClean="0">
                <a:solidFill>
                  <a:srgbClr val="00264C"/>
                </a:solidFill>
                <a:cs typeface="Times New Roman" pitchFamily="18" charset="0"/>
              </a:rPr>
              <a:t> succeeds</a:t>
            </a:r>
            <a:endParaRPr lang="en-US" sz="2400" dirty="0">
              <a:solidFill>
                <a:srgbClr val="00264C"/>
              </a:solidFill>
              <a:cs typeface="Times New Roman" pitchFamily="18" charset="0"/>
            </a:endParaRPr>
          </a:p>
        </p:txBody>
      </p:sp>
    </p:spTree>
    <p:extLst>
      <p:ext uri="{BB962C8B-B14F-4D97-AF65-F5344CB8AC3E}">
        <p14:creationId xmlns:p14="http://schemas.microsoft.com/office/powerpoint/2010/main" val="26027301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Use of Semaphore Counter</a:t>
            </a:r>
          </a:p>
        </p:txBody>
      </p:sp>
      <p:sp>
        <p:nvSpPr>
          <p:cNvPr id="699395"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u="sng" dirty="0" err="1">
                <a:solidFill>
                  <a:srgbClr val="00264C"/>
                </a:solidFill>
              </a:rPr>
              <a:t>Mutex</a:t>
            </a:r>
            <a:r>
              <a:rPr lang="en-US" sz="2800" u="sng" dirty="0">
                <a:solidFill>
                  <a:srgbClr val="00264C"/>
                </a:solidFill>
              </a:rPr>
              <a:t> Lock Case</a:t>
            </a:r>
            <a:r>
              <a:rPr lang="en-US" sz="2800" dirty="0">
                <a:solidFill>
                  <a:srgbClr val="00264C"/>
                </a:solidFill>
              </a:rPr>
              <a:t>:  initial counter == 1</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Can achieve effect of </a:t>
            </a:r>
            <a:r>
              <a:rPr lang="en-US" sz="2400" dirty="0" err="1">
                <a:solidFill>
                  <a:srgbClr val="00264C"/>
                </a:solidFill>
              </a:rPr>
              <a:t>Mutex</a:t>
            </a:r>
            <a:r>
              <a:rPr lang="en-US" sz="2400" dirty="0">
                <a:solidFill>
                  <a:srgbClr val="00264C"/>
                </a:solidFill>
              </a:rPr>
              <a:t> Lock</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u="sng" dirty="0" smtClean="0">
                <a:solidFill>
                  <a:srgbClr val="00264C"/>
                </a:solidFill>
              </a:rPr>
              <a:t>N </a:t>
            </a:r>
            <a:r>
              <a:rPr lang="en-US" sz="2800" u="sng" dirty="0">
                <a:solidFill>
                  <a:srgbClr val="00264C"/>
                </a:solidFill>
              </a:rPr>
              <a:t>Resources Case</a:t>
            </a:r>
            <a:r>
              <a:rPr lang="en-US" sz="2800" dirty="0">
                <a:solidFill>
                  <a:srgbClr val="00264C"/>
                </a:solidFill>
              </a:rPr>
              <a:t>: initial counter is n &gt; 1</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Control access to a fixed number n of resources. Example: Access to 5 printers. 5 computers can use them. 6</a:t>
            </a:r>
            <a:r>
              <a:rPr lang="en-US" sz="2400" baseline="30000" dirty="0">
                <a:solidFill>
                  <a:srgbClr val="00264C"/>
                </a:solidFill>
              </a:rPr>
              <a:t>th</a:t>
            </a:r>
            <a:r>
              <a:rPr lang="en-US" sz="2400" dirty="0">
                <a:solidFill>
                  <a:srgbClr val="00264C"/>
                </a:solidFill>
              </a:rPr>
              <a:t> computer will need to wait.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u="sng" dirty="0" smtClean="0">
                <a:solidFill>
                  <a:srgbClr val="00264C"/>
                </a:solidFill>
              </a:rPr>
              <a:t>Wait </a:t>
            </a:r>
            <a:r>
              <a:rPr lang="en-US" sz="2800" u="sng" dirty="0">
                <a:solidFill>
                  <a:srgbClr val="00264C"/>
                </a:solidFill>
              </a:rPr>
              <a:t>for an Event Case</a:t>
            </a:r>
            <a:r>
              <a:rPr lang="en-US" sz="2800" dirty="0">
                <a:solidFill>
                  <a:srgbClr val="00264C"/>
                </a:solidFill>
              </a:rPr>
              <a:t>: initial counter ==  0</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Synchronization. Wait for an event. A thread calling </a:t>
            </a:r>
            <a:r>
              <a:rPr lang="en-US" sz="2400" dirty="0" err="1" smtClean="0">
                <a:solidFill>
                  <a:srgbClr val="00264C"/>
                </a:solidFill>
              </a:rPr>
              <a:t>sem_wait</a:t>
            </a:r>
            <a:r>
              <a:rPr lang="en-US" sz="2400" dirty="0" smtClean="0">
                <a:solidFill>
                  <a:srgbClr val="00264C"/>
                </a:solidFill>
              </a:rPr>
              <a:t> </a:t>
            </a:r>
            <a:r>
              <a:rPr lang="en-US" sz="2400" dirty="0">
                <a:solidFill>
                  <a:srgbClr val="00264C"/>
                </a:solidFill>
              </a:rPr>
              <a:t>will block until another threads sends an event by calling </a:t>
            </a:r>
            <a:r>
              <a:rPr lang="en-US" sz="2400" dirty="0" err="1" smtClean="0">
                <a:solidFill>
                  <a:srgbClr val="00264C"/>
                </a:solidFill>
              </a:rPr>
              <a:t>sem_post</a:t>
            </a:r>
            <a:r>
              <a:rPr lang="en-US" sz="2400" dirty="0">
                <a:solidFill>
                  <a:srgbClr val="00264C"/>
                </a:solidFill>
              </a:rPr>
              <a:t>.</a:t>
            </a:r>
          </a:p>
        </p:txBody>
      </p:sp>
    </p:spTree>
    <p:extLst>
      <p:ext uri="{BB962C8B-B14F-4D97-AF65-F5344CB8AC3E}">
        <p14:creationId xmlns:p14="http://schemas.microsoft.com/office/powerpoint/2010/main" val="27263536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Example Semaphore count=1 (Mutex Lock Case)</a:t>
            </a:r>
          </a:p>
        </p:txBody>
      </p:sp>
      <p:sp>
        <p:nvSpPr>
          <p:cNvPr id="701443" name="Text Box 2"/>
          <p:cNvSpPr txBox="1">
            <a:spLocks noChangeArrowheads="1"/>
          </p:cNvSpPr>
          <p:nvPr/>
        </p:nvSpPr>
        <p:spPr bwMode="auto">
          <a:xfrm>
            <a:off x="685800" y="1905000"/>
            <a:ext cx="7772400" cy="4724400"/>
          </a:xfrm>
          <a:prstGeom prst="rect">
            <a:avLst/>
          </a:prstGeom>
          <a:noFill/>
          <a:ln w="9525">
            <a:noFill/>
            <a:round/>
            <a:headEnd/>
            <a:tailEnd/>
          </a:ln>
        </p:spPr>
        <p:txBody>
          <a:bodyPr/>
          <a:lstStyle/>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Assume </a:t>
            </a:r>
            <a:r>
              <a:rPr lang="en-US" sz="1800" b="1" dirty="0" err="1" smtClean="0">
                <a:solidFill>
                  <a:srgbClr val="00264C"/>
                </a:solidFill>
                <a:latin typeface="Courier New" pitchFamily="49" charset="0"/>
                <a:cs typeface="Times New Roman" pitchFamily="18" charset="0"/>
              </a:rPr>
              <a:t>sem_t</a:t>
            </a:r>
            <a:r>
              <a:rPr lang="en-US" sz="1800" b="1" dirty="0" smtClean="0">
                <a:solidFill>
                  <a:srgbClr val="00264C"/>
                </a:solidFill>
                <a:latin typeface="Courier New" pitchFamily="49" charset="0"/>
                <a:cs typeface="Times New Roman" pitchFamily="18" charset="0"/>
              </a:rPr>
              <a:t> </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 </a:t>
            </a:r>
            <a:r>
              <a:rPr lang="en-US" sz="1800" b="1" dirty="0" err="1" smtClean="0">
                <a:solidFill>
                  <a:srgbClr val="00264C"/>
                </a:solidFill>
                <a:latin typeface="Courier New" pitchFamily="49" charset="0"/>
                <a:cs typeface="Times New Roman" pitchFamily="18" charset="0"/>
              </a:rPr>
              <a:t>sem_init</a:t>
            </a:r>
            <a:r>
              <a:rPr lang="en-US" sz="1800" b="1" dirty="0">
                <a:solidFill>
                  <a:srgbClr val="00264C"/>
                </a:solidFill>
                <a:latin typeface="Courier New" pitchFamily="49" charset="0"/>
                <a:cs typeface="Times New Roman" pitchFamily="18" charset="0"/>
              </a:rPr>
              <a:t>(&amp;</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 1);</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T1                   T2</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-&gt;count--(==0)</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Does not wait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ctxswitch</a:t>
            </a: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-&gt;count--(==-1)</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a:solidFill>
                  <a:srgbClr val="00264C"/>
                </a:solidFill>
                <a:latin typeface="Courier New" pitchFamily="49" charset="0"/>
                <a:cs typeface="Times New Roman" pitchFamily="18" charset="0"/>
              </a:rPr>
              <a:t>if (</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-&gt;count &lt; 0)</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cs typeface="Times New Roman" pitchFamily="18" charset="0"/>
              </a:rPr>
              <a:t>                              wait (</a:t>
            </a:r>
            <a:r>
              <a:rPr lang="en-US" sz="1800" b="1" dirty="0" err="1">
                <a:solidFill>
                  <a:srgbClr val="00264C"/>
                </a:solidFill>
                <a:latin typeface="Courier New" pitchFamily="49" charset="0"/>
                <a:cs typeface="Times New Roman" pitchFamily="18" charset="0"/>
              </a:rPr>
              <a:t>ctxswitch</a:t>
            </a:r>
            <a:r>
              <a:rPr lang="en-US" sz="1800" b="1" dirty="0">
                <a:solidFill>
                  <a:srgbClr val="00264C"/>
                </a:solidFill>
                <a:latin typeface="Courier New" pitchFamily="49" charset="0"/>
                <a:cs typeface="Times New Roman" pitchFamily="18"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cs typeface="Times New Roman" pitchFamily="18" charset="0"/>
              </a:rPr>
              <a: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smtClean="0">
                <a:solidFill>
                  <a:srgbClr val="00264C"/>
                </a:solidFill>
                <a:latin typeface="Courier New" pitchFamily="49" charset="0"/>
                <a:cs typeface="Times New Roman" pitchFamily="18" charset="0"/>
              </a:rPr>
              <a:t>sem_post</a:t>
            </a:r>
            <a:r>
              <a:rPr lang="en-US" sz="1800" b="1" dirty="0">
                <a:solidFill>
                  <a:srgbClr val="00264C"/>
                </a:solidFill>
                <a:latin typeface="Courier New" pitchFamily="49" charset="0"/>
                <a:cs typeface="Times New Roman" pitchFamily="18" charset="0"/>
              </a:rPr>
              <a:t>(&amp;</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cs typeface="Times New Roman" pitchFamily="18" charset="0"/>
              </a:rPr>
              <a:t> </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-&gt;count++(==0)</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cs typeface="Times New Roman" pitchFamily="18" charset="0"/>
              </a:rPr>
              <a:t> wakeup T2                   continue</a:t>
            </a:r>
          </a:p>
        </p:txBody>
      </p:sp>
      <p:sp>
        <p:nvSpPr>
          <p:cNvPr id="701444" name="Line 3"/>
          <p:cNvSpPr>
            <a:spLocks noChangeShapeType="1"/>
          </p:cNvSpPr>
          <p:nvPr/>
        </p:nvSpPr>
        <p:spPr bwMode="auto">
          <a:xfrm>
            <a:off x="533400" y="2590800"/>
            <a:ext cx="1588" cy="1524000"/>
          </a:xfrm>
          <a:prstGeom prst="line">
            <a:avLst/>
          </a:prstGeom>
          <a:noFill/>
          <a:ln w="57240" cap="sq">
            <a:solidFill>
              <a:srgbClr val="FF0000"/>
            </a:solidFill>
            <a:miter lim="800000"/>
            <a:headEnd/>
            <a:tailEnd type="triangle" w="med" len="med"/>
          </a:ln>
        </p:spPr>
        <p:txBody>
          <a:bodyPr/>
          <a:lstStyle/>
          <a:p>
            <a:endParaRPr lang="en-US"/>
          </a:p>
        </p:txBody>
      </p:sp>
      <p:sp>
        <p:nvSpPr>
          <p:cNvPr id="701445" name="Line 4"/>
          <p:cNvSpPr>
            <a:spLocks noChangeShapeType="1"/>
          </p:cNvSpPr>
          <p:nvPr/>
        </p:nvSpPr>
        <p:spPr bwMode="auto">
          <a:xfrm>
            <a:off x="2438400" y="4114800"/>
            <a:ext cx="1981200" cy="76200"/>
          </a:xfrm>
          <a:prstGeom prst="line">
            <a:avLst/>
          </a:prstGeom>
          <a:noFill/>
          <a:ln w="57240" cap="sq">
            <a:solidFill>
              <a:srgbClr val="FF0000"/>
            </a:solidFill>
            <a:miter lim="800000"/>
            <a:headEnd/>
            <a:tailEnd type="triangle" w="med" len="med"/>
          </a:ln>
        </p:spPr>
        <p:txBody>
          <a:bodyPr/>
          <a:lstStyle/>
          <a:p>
            <a:endParaRPr lang="en-US"/>
          </a:p>
        </p:txBody>
      </p:sp>
      <p:sp>
        <p:nvSpPr>
          <p:cNvPr id="701446" name="Line 5"/>
          <p:cNvSpPr>
            <a:spLocks noChangeShapeType="1"/>
          </p:cNvSpPr>
          <p:nvPr/>
        </p:nvSpPr>
        <p:spPr bwMode="auto">
          <a:xfrm flipH="1">
            <a:off x="3044825" y="4953000"/>
            <a:ext cx="1606550" cy="457200"/>
          </a:xfrm>
          <a:prstGeom prst="line">
            <a:avLst/>
          </a:prstGeom>
          <a:noFill/>
          <a:ln w="57240" cap="sq">
            <a:solidFill>
              <a:srgbClr val="FF0000"/>
            </a:solidFill>
            <a:miter lim="800000"/>
            <a:headEnd/>
            <a:tailEnd type="triangle" w="med" len="med"/>
          </a:ln>
        </p:spPr>
        <p:txBody>
          <a:bodyPr/>
          <a:lstStyle/>
          <a:p>
            <a:endParaRPr lang="en-US"/>
          </a:p>
        </p:txBody>
      </p:sp>
      <p:sp>
        <p:nvSpPr>
          <p:cNvPr id="701447" name="Line 6"/>
          <p:cNvSpPr>
            <a:spLocks noChangeShapeType="1"/>
          </p:cNvSpPr>
          <p:nvPr/>
        </p:nvSpPr>
        <p:spPr bwMode="auto">
          <a:xfrm>
            <a:off x="533400" y="5562600"/>
            <a:ext cx="1588" cy="914400"/>
          </a:xfrm>
          <a:prstGeom prst="line">
            <a:avLst/>
          </a:prstGeom>
          <a:noFill/>
          <a:ln w="57240" cap="sq">
            <a:solidFill>
              <a:srgbClr val="FF0000"/>
            </a:solidFill>
            <a:miter lim="800000"/>
            <a:headEnd/>
            <a:tailEnd type="triangle" w="med" len="med"/>
          </a:ln>
        </p:spPr>
        <p:txBody>
          <a:bodyPr/>
          <a:lstStyle/>
          <a:p>
            <a:endParaRPr lang="en-US"/>
          </a:p>
        </p:txBody>
      </p:sp>
      <p:sp>
        <p:nvSpPr>
          <p:cNvPr id="701448" name="Line 7"/>
          <p:cNvSpPr>
            <a:spLocks noChangeShapeType="1"/>
          </p:cNvSpPr>
          <p:nvPr/>
        </p:nvSpPr>
        <p:spPr bwMode="auto">
          <a:xfrm>
            <a:off x="2438400" y="6096000"/>
            <a:ext cx="2133600" cy="76200"/>
          </a:xfrm>
          <a:prstGeom prst="line">
            <a:avLst/>
          </a:prstGeom>
          <a:noFill/>
          <a:ln w="5724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670292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Example Semaphore count=3 </a:t>
            </a:r>
            <a:br>
              <a:rPr lang="en-US" sz="4000">
                <a:solidFill>
                  <a:srgbClr val="333333"/>
                </a:solidFill>
              </a:rPr>
            </a:br>
            <a:r>
              <a:rPr lang="en-US" sz="4000">
                <a:solidFill>
                  <a:srgbClr val="333333"/>
                </a:solidFill>
              </a:rPr>
              <a:t>(N Resources Case)</a:t>
            </a:r>
          </a:p>
        </p:txBody>
      </p:sp>
      <p:sp>
        <p:nvSpPr>
          <p:cNvPr id="703491" name="Text Box 2"/>
          <p:cNvSpPr txBox="1">
            <a:spLocks noChangeArrowheads="1"/>
          </p:cNvSpPr>
          <p:nvPr/>
        </p:nvSpPr>
        <p:spPr bwMode="auto">
          <a:xfrm>
            <a:off x="685800" y="1905000"/>
            <a:ext cx="7772400" cy="4724400"/>
          </a:xfrm>
          <a:prstGeom prst="rect">
            <a:avLst/>
          </a:prstGeom>
          <a:noFill/>
          <a:ln w="9525">
            <a:noFill/>
            <a:round/>
            <a:headEnd/>
            <a:tailEnd/>
          </a:ln>
        </p:spPr>
        <p:txBody>
          <a:bodyPr/>
          <a:lstStyle/>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Assume </a:t>
            </a:r>
            <a:r>
              <a:rPr lang="en-US" sz="1800" b="1" dirty="0" err="1" smtClean="0">
                <a:solidFill>
                  <a:srgbClr val="00264C"/>
                </a:solidFill>
                <a:latin typeface="Courier New" pitchFamily="49" charset="0"/>
                <a:cs typeface="Times New Roman" pitchFamily="18" charset="0"/>
              </a:rPr>
              <a:t>sem_t</a:t>
            </a:r>
            <a:r>
              <a:rPr lang="en-US" sz="1800" b="1" dirty="0" smtClean="0">
                <a:solidFill>
                  <a:srgbClr val="00264C"/>
                </a:solidFill>
                <a:latin typeface="Courier New" pitchFamily="49" charset="0"/>
                <a:cs typeface="Times New Roman" pitchFamily="18" charset="0"/>
              </a:rPr>
              <a:t> </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 </a:t>
            </a:r>
            <a:r>
              <a:rPr lang="en-US" sz="1800" b="1" dirty="0" err="1" smtClean="0">
                <a:solidFill>
                  <a:srgbClr val="00264C"/>
                </a:solidFill>
                <a:latin typeface="Courier New" pitchFamily="49" charset="0"/>
                <a:cs typeface="Times New Roman" pitchFamily="18" charset="0"/>
              </a:rPr>
              <a:t>sem_init</a:t>
            </a:r>
            <a:r>
              <a:rPr lang="en-US" sz="1800" b="1" dirty="0">
                <a:solidFill>
                  <a:srgbClr val="00264C"/>
                </a:solidFill>
                <a:latin typeface="Courier New" pitchFamily="49" charset="0"/>
                <a:cs typeface="Times New Roman" pitchFamily="18" charset="0"/>
              </a:rPr>
              <a:t>(&amp;</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 3); (3 printers)</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T1              T2             T3</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-&gt;count--(==2)</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Does not wait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print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                 </a:t>
            </a: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-&gt;count--(==1)</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Does not wait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print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-&gt;count--(==0)</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Does not wait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print</a:t>
            </a:r>
          </a:p>
        </p:txBody>
      </p:sp>
      <p:sp>
        <p:nvSpPr>
          <p:cNvPr id="703492" name="Line 3"/>
          <p:cNvSpPr>
            <a:spLocks noChangeShapeType="1"/>
          </p:cNvSpPr>
          <p:nvPr/>
        </p:nvSpPr>
        <p:spPr bwMode="auto">
          <a:xfrm>
            <a:off x="533400" y="2590800"/>
            <a:ext cx="1588" cy="4267200"/>
          </a:xfrm>
          <a:prstGeom prst="line">
            <a:avLst/>
          </a:prstGeom>
          <a:noFill/>
          <a:ln w="5724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2142680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Example Semaphore count=3</a:t>
            </a:r>
            <a:br>
              <a:rPr lang="en-US" sz="4000">
                <a:solidFill>
                  <a:srgbClr val="333333"/>
                </a:solidFill>
              </a:rPr>
            </a:br>
            <a:r>
              <a:rPr lang="en-US" sz="4000">
                <a:solidFill>
                  <a:srgbClr val="333333"/>
                </a:solidFill>
              </a:rPr>
              <a:t> (N Resources Case)</a:t>
            </a:r>
          </a:p>
        </p:txBody>
      </p:sp>
      <p:sp>
        <p:nvSpPr>
          <p:cNvPr id="705539" name="Text Box 2"/>
          <p:cNvSpPr txBox="1">
            <a:spLocks noChangeArrowheads="1"/>
          </p:cNvSpPr>
          <p:nvPr/>
        </p:nvSpPr>
        <p:spPr bwMode="auto">
          <a:xfrm>
            <a:off x="609600" y="1905000"/>
            <a:ext cx="7848600" cy="4797425"/>
          </a:xfrm>
          <a:prstGeom prst="rect">
            <a:avLst/>
          </a:prstGeom>
          <a:noFill/>
          <a:ln w="9525">
            <a:noFill/>
            <a:round/>
            <a:headEnd/>
            <a:tailEnd/>
          </a:ln>
        </p:spPr>
        <p:txBody>
          <a:bodyPr/>
          <a:lstStyle/>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T4              T5           T1</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-&gt;count--(==-1)</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wait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-&gt;count--(==-2)</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Wait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Finished printing</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sem_post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-&gt;count++(==-1)</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Wakeup T4</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print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dirty="0">
              <a:solidFill>
                <a:srgbClr val="00264C"/>
              </a:solidFill>
              <a:latin typeface="Courier New" pitchFamily="49" charset="0"/>
            </a:endParaRPr>
          </a:p>
        </p:txBody>
      </p:sp>
    </p:spTree>
    <p:extLst>
      <p:ext uri="{BB962C8B-B14F-4D97-AF65-F5344CB8AC3E}">
        <p14:creationId xmlns:p14="http://schemas.microsoft.com/office/powerpoint/2010/main" val="32578144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Example Semaphore count=0</a:t>
            </a:r>
            <a:br>
              <a:rPr lang="en-US" sz="4000">
                <a:solidFill>
                  <a:srgbClr val="333333"/>
                </a:solidFill>
              </a:rPr>
            </a:br>
            <a:r>
              <a:rPr lang="en-US" sz="4000">
                <a:solidFill>
                  <a:srgbClr val="333333"/>
                </a:solidFill>
              </a:rPr>
              <a:t> Wait for an Event Case</a:t>
            </a:r>
          </a:p>
        </p:txBody>
      </p:sp>
      <p:sp>
        <p:nvSpPr>
          <p:cNvPr id="707587"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Assume </a:t>
            </a:r>
            <a:r>
              <a:rPr lang="en-US" sz="1800" b="1" dirty="0" err="1" smtClean="0">
                <a:solidFill>
                  <a:srgbClr val="00264C"/>
                </a:solidFill>
                <a:latin typeface="Courier New" pitchFamily="49" charset="0"/>
                <a:cs typeface="Times New Roman" pitchFamily="18" charset="0"/>
              </a:rPr>
              <a:t>sem_t</a:t>
            </a:r>
            <a:r>
              <a:rPr lang="en-US" sz="1800" b="1" dirty="0" smtClean="0">
                <a:solidFill>
                  <a:srgbClr val="00264C"/>
                </a:solidFill>
                <a:latin typeface="Courier New" pitchFamily="49" charset="0"/>
                <a:cs typeface="Times New Roman" pitchFamily="18" charset="0"/>
              </a:rPr>
              <a:t> </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 </a:t>
            </a:r>
            <a:r>
              <a:rPr lang="en-US" sz="1800" b="1" dirty="0" err="1" smtClean="0">
                <a:solidFill>
                  <a:srgbClr val="00264C"/>
                </a:solidFill>
                <a:latin typeface="Courier New" pitchFamily="49" charset="0"/>
                <a:cs typeface="Times New Roman" pitchFamily="18" charset="0"/>
              </a:rPr>
              <a:t>sem_init</a:t>
            </a:r>
            <a:r>
              <a:rPr lang="en-US" sz="1800" b="1" dirty="0">
                <a:solidFill>
                  <a:srgbClr val="00264C"/>
                </a:solidFill>
                <a:latin typeface="Courier New" pitchFamily="49" charset="0"/>
                <a:cs typeface="Times New Roman" pitchFamily="18" charset="0"/>
              </a:rPr>
              <a:t>(&amp;</a:t>
            </a:r>
            <a:r>
              <a:rPr lang="en-US" sz="1800" b="1" dirty="0" err="1">
                <a:solidFill>
                  <a:srgbClr val="00264C"/>
                </a:solidFill>
                <a:latin typeface="Courier New" pitchFamily="49" charset="0"/>
                <a:cs typeface="Times New Roman" pitchFamily="18" charset="0"/>
              </a:rPr>
              <a:t>sem</a:t>
            </a:r>
            <a:r>
              <a:rPr lang="en-US" sz="1800" b="1" dirty="0">
                <a:solidFill>
                  <a:srgbClr val="00264C"/>
                </a:solidFill>
                <a:latin typeface="Courier New" pitchFamily="49" charset="0"/>
                <a:cs typeface="Times New Roman" pitchFamily="18" charset="0"/>
              </a:rPr>
              <a:t>, 0); </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T1              T2</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wait for event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-&gt;count--(==-1)</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wait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//Send event to t1</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sem_post</a:t>
            </a:r>
            <a:r>
              <a:rPr lang="en-US" sz="1800" b="1" dirty="0">
                <a:solidFill>
                  <a:srgbClr val="00264C"/>
                </a:solidFill>
                <a:latin typeface="Courier New" pitchFamily="49" charset="0"/>
              </a:rPr>
              <a:t>(&amp;</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sem</a:t>
            </a:r>
            <a:r>
              <a:rPr lang="en-US" sz="1800" b="1" dirty="0">
                <a:solidFill>
                  <a:srgbClr val="00264C"/>
                </a:solidFill>
                <a:latin typeface="Courier New" pitchFamily="49" charset="0"/>
              </a:rPr>
              <a:t>-&gt;count++(==0)</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Wakeup T1</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T1 continues                                     </a:t>
            </a:r>
          </a:p>
        </p:txBody>
      </p:sp>
    </p:spTree>
    <p:extLst>
      <p:ext uri="{BB962C8B-B14F-4D97-AF65-F5344CB8AC3E}">
        <p14:creationId xmlns:p14="http://schemas.microsoft.com/office/powerpoint/2010/main" val="37542841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 Synchronized List Class</a:t>
            </a:r>
          </a:p>
        </p:txBody>
      </p:sp>
      <p:sp>
        <p:nvSpPr>
          <p:cNvPr id="709635" name="Text Box 2"/>
          <p:cNvSpPr txBox="1">
            <a:spLocks noChangeArrowheads="1"/>
          </p:cNvSpPr>
          <p:nvPr/>
        </p:nvSpPr>
        <p:spPr bwMode="auto">
          <a:xfrm>
            <a:off x="685800" y="1905000"/>
            <a:ext cx="7772400" cy="4195763"/>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We want to implement a List class where remove() will block if the list is empty.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To implement this class, we will use a semaphore “_</a:t>
            </a:r>
            <a:r>
              <a:rPr lang="en-US" sz="2800" dirty="0" err="1">
                <a:solidFill>
                  <a:srgbClr val="00264C"/>
                </a:solidFill>
              </a:rPr>
              <a:t>emptySem</a:t>
            </a:r>
            <a:r>
              <a:rPr lang="en-US" sz="2800" dirty="0">
                <a:solidFill>
                  <a:srgbClr val="00264C"/>
                </a:solidFill>
              </a:rPr>
              <a:t>” that will be initialized with a counter of 0.</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Remove() will call </a:t>
            </a:r>
            <a:r>
              <a:rPr lang="en-US" sz="2800" dirty="0" err="1" smtClean="0">
                <a:solidFill>
                  <a:srgbClr val="00264C"/>
                </a:solidFill>
              </a:rPr>
              <a:t>sem_wait</a:t>
            </a:r>
            <a:r>
              <a:rPr lang="en-US" sz="2800" dirty="0">
                <a:solidFill>
                  <a:srgbClr val="00264C"/>
                </a:solidFill>
              </a:rPr>
              <a:t>(&amp;_</a:t>
            </a:r>
            <a:r>
              <a:rPr lang="en-US" sz="2800" dirty="0" err="1">
                <a:solidFill>
                  <a:srgbClr val="00264C"/>
                </a:solidFill>
              </a:rPr>
              <a:t>emptySem</a:t>
            </a:r>
            <a:r>
              <a:rPr lang="en-US" sz="2800" dirty="0">
                <a:solidFill>
                  <a:srgbClr val="00264C"/>
                </a:solidFill>
              </a:rPr>
              <a:t>) and it will block until insert() calls </a:t>
            </a:r>
            <a:r>
              <a:rPr lang="en-US" sz="2800" dirty="0" err="1" smtClean="0">
                <a:solidFill>
                  <a:srgbClr val="00264C"/>
                </a:solidFill>
              </a:rPr>
              <a:t>sem_post</a:t>
            </a:r>
            <a:r>
              <a:rPr lang="en-US" sz="2800" dirty="0">
                <a:solidFill>
                  <a:srgbClr val="00264C"/>
                </a:solidFill>
              </a:rPr>
              <a:t>(&amp;</a:t>
            </a:r>
            <a:r>
              <a:rPr lang="en-US" sz="2800" dirty="0" err="1">
                <a:solidFill>
                  <a:srgbClr val="00264C"/>
                </a:solidFill>
              </a:rPr>
              <a:t>emptySem</a:t>
            </a:r>
            <a:r>
              <a:rPr lang="en-US" sz="28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The counter in semaphore will be equivalent to the number of items in the list.</a:t>
            </a:r>
          </a:p>
        </p:txBody>
      </p:sp>
    </p:spTree>
    <p:extLst>
      <p:ext uri="{BB962C8B-B14F-4D97-AF65-F5344CB8AC3E}">
        <p14:creationId xmlns:p14="http://schemas.microsoft.com/office/powerpoint/2010/main" val="32134223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 Synchronized List Class</a:t>
            </a:r>
          </a:p>
        </p:txBody>
      </p:sp>
      <p:sp>
        <p:nvSpPr>
          <p:cNvPr id="711683" name="Text Box 2"/>
          <p:cNvSpPr txBox="1">
            <a:spLocks noChangeArrowheads="1"/>
          </p:cNvSpPr>
          <p:nvPr/>
        </p:nvSpPr>
        <p:spPr bwMode="auto">
          <a:xfrm>
            <a:off x="304800" y="1905000"/>
            <a:ext cx="3886200" cy="4572000"/>
          </a:xfrm>
          <a:prstGeom prst="rect">
            <a:avLst/>
          </a:prstGeom>
          <a:noFill/>
          <a:ln w="9525">
            <a:noFill/>
            <a:round/>
            <a:headEnd/>
            <a:tailEnd/>
          </a:ln>
        </p:spPr>
        <p:txBody>
          <a:bodyPr/>
          <a:lstStyle/>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a:solidFill>
                  <a:srgbClr val="00264C"/>
                </a:solidFill>
                <a:latin typeface="Courier New" pitchFamily="49" charset="0"/>
              </a:rPr>
              <a:t>SyncList.h</a:t>
            </a:r>
            <a:endParaRPr lang="en-US" sz="1800" b="1" dirty="0">
              <a:solidFill>
                <a:srgbClr val="00264C"/>
              </a:solidFill>
              <a:latin typeface="Courier New" pitchFamily="49" charset="0"/>
            </a:endParaRP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#include &lt;</a:t>
            </a:r>
            <a:r>
              <a:rPr lang="en-US" sz="1800" b="1" dirty="0" err="1">
                <a:solidFill>
                  <a:srgbClr val="00264C"/>
                </a:solidFill>
                <a:latin typeface="Courier New" pitchFamily="49" charset="0"/>
              </a:rPr>
              <a:t>pthread.h</a:t>
            </a:r>
            <a:r>
              <a:rPr lang="en-US" sz="1800" b="1" dirty="0">
                <a:solidFill>
                  <a:srgbClr val="00264C"/>
                </a:solidFill>
                <a:latin typeface="Courier New" pitchFamily="49" charset="0"/>
              </a:rPr>
              <a:t>&gt;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a:solidFill>
                  <a:srgbClr val="00264C"/>
                </a:solidFill>
                <a:latin typeface="Courier New" pitchFamily="49" charset="0"/>
              </a:rPr>
              <a:t>struct</a:t>
            </a:r>
            <a:r>
              <a:rPr lang="en-US" sz="1800" b="1" dirty="0">
                <a:solidFill>
                  <a:srgbClr val="00264C"/>
                </a:solidFill>
                <a:latin typeface="Courier New" pitchFamily="49" charset="0"/>
              </a:rPr>
              <a:t> </a:t>
            </a: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 { </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int</a:t>
            </a:r>
            <a:r>
              <a:rPr lang="en-US" sz="1800" b="1" dirty="0">
                <a:solidFill>
                  <a:srgbClr val="00264C"/>
                </a:solidFill>
                <a:latin typeface="Courier New" pitchFamily="49" charset="0"/>
              </a:rPr>
              <a:t> _</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a:t>
            </a:r>
            <a:br>
              <a:rPr lang="en-US" sz="1800" b="1" dirty="0">
                <a:solidFill>
                  <a:srgbClr val="00264C"/>
                </a:solidFill>
                <a:latin typeface="Courier New" pitchFamily="49" charset="0"/>
              </a:rPr>
            </a:b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 *_next; </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class </a:t>
            </a:r>
            <a:r>
              <a:rPr lang="en-US" sz="1800" b="1" dirty="0" err="1">
                <a:solidFill>
                  <a:srgbClr val="00264C"/>
                </a:solidFill>
                <a:latin typeface="Courier New" pitchFamily="49" charset="0"/>
              </a:rPr>
              <a:t>SyncList</a:t>
            </a:r>
            <a:r>
              <a:rPr lang="en-US" sz="1800" b="1" dirty="0">
                <a:solidFill>
                  <a:srgbClr val="00264C"/>
                </a:solidFill>
                <a:latin typeface="Courier New" pitchFamily="49" charset="0"/>
              </a:rPr>
              <a: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 *_head;</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pthread_mutex_t</a:t>
            </a:r>
            <a:r>
              <a:rPr lang="en-US" sz="1800" b="1" dirty="0">
                <a:solidFill>
                  <a:srgbClr val="00264C"/>
                </a:solidFill>
                <a:latin typeface="Courier New" pitchFamily="49" charset="0"/>
              </a:rPr>
              <a:t> _</a:t>
            </a:r>
            <a:r>
              <a:rPr lang="en-US" sz="1800" b="1" dirty="0" err="1">
                <a:solidFill>
                  <a:srgbClr val="00264C"/>
                </a:solidFill>
                <a:latin typeface="Courier New" pitchFamily="49" charset="0"/>
              </a:rPr>
              <a:t>mutex</a:t>
            </a:r>
            <a:r>
              <a:rPr lang="en-US" sz="1800" b="1" dirty="0">
                <a:solidFill>
                  <a:srgbClr val="00264C"/>
                </a:solidFill>
                <a:latin typeface="Courier New" pitchFamily="49" charset="0"/>
              </a:rPr>
              <a: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sem_t</a:t>
            </a:r>
            <a:r>
              <a:rPr lang="en-US" sz="1800" b="1" dirty="0" smtClean="0">
                <a:solidFill>
                  <a:srgbClr val="00264C"/>
                </a:solidFill>
                <a:latin typeface="Courier New" pitchFamily="49" charset="0"/>
              </a:rPr>
              <a:t> </a:t>
            </a:r>
            <a:r>
              <a:rPr lang="en-US" sz="1800" b="1" dirty="0">
                <a:solidFill>
                  <a:srgbClr val="00264C"/>
                </a:solidFill>
                <a:latin typeface="Courier New" pitchFamily="49" charset="0"/>
              </a:rPr>
              <a:t>_</a:t>
            </a:r>
            <a:r>
              <a:rPr lang="en-US" sz="1800" b="1" dirty="0" err="1">
                <a:solidFill>
                  <a:srgbClr val="00264C"/>
                </a:solidFill>
                <a:latin typeface="Courier New" pitchFamily="49" charset="0"/>
              </a:rPr>
              <a:t>emptySem</a:t>
            </a:r>
            <a:r>
              <a:rPr lang="en-US" sz="1800" b="1" dirty="0">
                <a:solidFill>
                  <a:srgbClr val="00264C"/>
                </a:solidFill>
                <a:latin typeface="Courier New" pitchFamily="49" charset="0"/>
              </a:rPr>
              <a: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public:</a:t>
            </a:r>
            <a:br>
              <a:rPr lang="en-US" sz="1800" b="1" dirty="0">
                <a:solidFill>
                  <a:srgbClr val="00264C"/>
                </a:solidFill>
                <a:latin typeface="Courier New" pitchFamily="49" charset="0"/>
              </a:rPr>
            </a:br>
            <a:r>
              <a:rPr lang="en-US" sz="1800" b="1" dirty="0" err="1">
                <a:solidFill>
                  <a:srgbClr val="00264C"/>
                </a:solidFill>
                <a:latin typeface="Courier New" pitchFamily="49" charset="0"/>
              </a:rPr>
              <a:t>SyncList</a:t>
            </a:r>
            <a:r>
              <a:rPr lang="en-US" sz="1800" b="1" dirty="0">
                <a:solidFill>
                  <a:srgbClr val="00264C"/>
                </a:solidFill>
                <a:latin typeface="Courier New" pitchFamily="49" charset="0"/>
              </a:rPr>
              <a:t>();</a:t>
            </a:r>
            <a:br>
              <a:rPr lang="en-US" sz="1800" b="1" dirty="0">
                <a:solidFill>
                  <a:srgbClr val="00264C"/>
                </a:solidFill>
                <a:latin typeface="Courier New" pitchFamily="49" charset="0"/>
              </a:rPr>
            </a:br>
            <a:r>
              <a:rPr lang="en-US" sz="1800" b="1" dirty="0">
                <a:solidFill>
                  <a:srgbClr val="00264C"/>
                </a:solidFill>
                <a:latin typeface="Courier New" pitchFamily="49" charset="0"/>
              </a:rPr>
              <a:t>void insert(</a:t>
            </a:r>
            <a:r>
              <a:rPr lang="en-US" sz="1800" b="1" dirty="0" err="1">
                <a:solidFill>
                  <a:srgbClr val="00264C"/>
                </a:solidFill>
                <a:latin typeface="Courier New" pitchFamily="49" charset="0"/>
              </a:rPr>
              <a:t>int</a:t>
            </a:r>
            <a:r>
              <a:rPr lang="en-US" sz="1800" b="1" dirty="0">
                <a:solidFill>
                  <a:srgbClr val="00264C"/>
                </a:solidFill>
                <a:latin typeface="Courier New" pitchFamily="49" charset="0"/>
              </a:rPr>
              <a:t> </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a:t>
            </a:r>
            <a:br>
              <a:rPr lang="en-US" sz="1800" b="1" dirty="0">
                <a:solidFill>
                  <a:srgbClr val="00264C"/>
                </a:solidFill>
                <a:latin typeface="Courier New" pitchFamily="49" charset="0"/>
              </a:rPr>
            </a:br>
            <a:r>
              <a:rPr lang="en-US" sz="1800" b="1" dirty="0" err="1">
                <a:solidFill>
                  <a:srgbClr val="00264C"/>
                </a:solidFill>
                <a:latin typeface="Courier New" pitchFamily="49" charset="0"/>
              </a:rPr>
              <a:t>int</a:t>
            </a:r>
            <a:r>
              <a:rPr lang="en-US" sz="1800" b="1" dirty="0">
                <a:solidFill>
                  <a:srgbClr val="00264C"/>
                </a:solidFill>
                <a:latin typeface="Courier New" pitchFamily="49" charset="0"/>
              </a:rPr>
              <a:t> remove();</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a:t>
            </a:r>
          </a:p>
        </p:txBody>
      </p:sp>
      <p:sp>
        <p:nvSpPr>
          <p:cNvPr id="711684" name="Rectangle 3"/>
          <p:cNvSpPr>
            <a:spLocks noChangeArrowheads="1"/>
          </p:cNvSpPr>
          <p:nvPr/>
        </p:nvSpPr>
        <p:spPr bwMode="auto">
          <a:xfrm>
            <a:off x="4038600" y="1600200"/>
            <a:ext cx="5105400" cy="4724400"/>
          </a:xfrm>
          <a:prstGeom prst="rect">
            <a:avLst/>
          </a:prstGeom>
          <a:noFill/>
          <a:ln w="9525">
            <a:noFill/>
            <a:round/>
            <a:headEnd/>
            <a:tailEnd/>
          </a:ln>
        </p:spPr>
        <p:txBody>
          <a:bodyPr lIns="90000" tIns="46800" rIns="90000" bIns="46800"/>
          <a:lstStyle/>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SynchList.cc</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a:solidFill>
                  <a:srgbClr val="00264C"/>
                </a:solidFill>
                <a:latin typeface="Courier New" pitchFamily="49" charset="0"/>
              </a:rPr>
              <a:t>SyncList</a:t>
            </a:r>
            <a:r>
              <a:rPr lang="en-US" sz="1800" b="1" dirty="0">
                <a:solidFill>
                  <a:srgbClr val="00264C"/>
                </a:solidFill>
                <a:latin typeface="Courier New" pitchFamily="49" charset="0"/>
              </a:rPr>
              <a:t>:: </a:t>
            </a:r>
            <a:r>
              <a:rPr lang="en-US" sz="1800" b="1" dirty="0" err="1">
                <a:solidFill>
                  <a:srgbClr val="00264C"/>
                </a:solidFill>
                <a:latin typeface="Courier New" pitchFamily="49" charset="0"/>
              </a:rPr>
              <a:t>SyncList</a:t>
            </a:r>
            <a:r>
              <a:rPr lang="en-US" sz="1800" b="1" dirty="0">
                <a:solidFill>
                  <a:srgbClr val="00264C"/>
                </a:solidFill>
                <a:latin typeface="Courier New" pitchFamily="49" charset="0"/>
              </a:rPr>
              <a:t>(){ _</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_head = NULL;</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pthread_mutex_init</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&amp;_</a:t>
            </a:r>
            <a:r>
              <a:rPr lang="en-US" sz="1800" b="1" dirty="0" err="1">
                <a:solidFill>
                  <a:srgbClr val="00264C"/>
                </a:solidFill>
                <a:latin typeface="Courier New" pitchFamily="49" charset="0"/>
              </a:rPr>
              <a:t>mutex</a:t>
            </a:r>
            <a:r>
              <a:rPr lang="en-US" sz="1800" b="1" dirty="0">
                <a:solidFill>
                  <a:srgbClr val="00264C"/>
                </a:solidFill>
                <a:latin typeface="Courier New" pitchFamily="49" charset="0"/>
              </a:rPr>
              <a:t>, NULL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sem_init</a:t>
            </a:r>
            <a:r>
              <a:rPr lang="en-US" sz="1800" b="1" dirty="0">
                <a:solidFill>
                  <a:srgbClr val="00264C"/>
                </a:solidFill>
                <a:latin typeface="Courier New" pitchFamily="49" charset="0"/>
              </a:rPr>
              <a:t>(&amp;_emptySem,0</a:t>
            </a:r>
            <a:r>
              <a:rPr lang="en-US" sz="1800" b="1" dirty="0" smtClean="0">
                <a:solidFill>
                  <a:srgbClr val="00264C"/>
                </a:solidFill>
                <a:latin typeface="Courier New" pitchFamily="49" charset="0"/>
              </a:rPr>
              <a:t>, 0);</a:t>
            </a:r>
            <a:endParaRPr lang="en-US" sz="1800" b="1" dirty="0">
              <a:solidFill>
                <a:srgbClr val="00264C"/>
              </a:solidFill>
              <a:latin typeface="Courier New" pitchFamily="49" charset="0"/>
            </a:endParaRP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smtClean="0">
                <a:solidFill>
                  <a:srgbClr val="00264C"/>
                </a:solidFill>
                <a:latin typeface="Courier New" pitchFamily="49" charset="0"/>
              </a:rPr>
              <a:t>} </a:t>
            </a:r>
            <a:endParaRPr lang="en-US" sz="1800" b="1" dirty="0">
              <a:solidFill>
                <a:srgbClr val="00264C"/>
              </a:solidFill>
              <a:latin typeface="Courier New" pitchFamily="49" charset="0"/>
            </a:endParaRP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err="1">
                <a:solidFill>
                  <a:srgbClr val="00264C"/>
                </a:solidFill>
                <a:latin typeface="Courier New" pitchFamily="49" charset="0"/>
              </a:rPr>
              <a:t>SyncList</a:t>
            </a:r>
            <a:r>
              <a:rPr lang="en-US" sz="1800" b="1" dirty="0">
                <a:solidFill>
                  <a:srgbClr val="00264C"/>
                </a:solidFill>
                <a:latin typeface="Courier New" pitchFamily="49" charset="0"/>
              </a:rPr>
              <a:t> ::insert(</a:t>
            </a:r>
            <a:r>
              <a:rPr lang="en-US" sz="1800" b="1" dirty="0" err="1">
                <a:solidFill>
                  <a:srgbClr val="00264C"/>
                </a:solidFill>
                <a:latin typeface="Courier New" pitchFamily="49" charset="0"/>
              </a:rPr>
              <a:t>int</a:t>
            </a:r>
            <a:r>
              <a:rPr lang="en-US" sz="1800" b="1" dirty="0">
                <a:solidFill>
                  <a:srgbClr val="00264C"/>
                </a:solidFill>
                <a:latin typeface="Courier New" pitchFamily="49" charset="0"/>
              </a:rPr>
              <a:t> </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 *e = </a:t>
            </a:r>
            <a:r>
              <a:rPr lang="en-US" sz="1800" b="1" dirty="0" smtClean="0">
                <a:solidFill>
                  <a:srgbClr val="00264C"/>
                </a:solidFill>
                <a:latin typeface="Courier New" pitchFamily="49" charset="0"/>
              </a:rPr>
              <a:t>new </a:t>
            </a: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a:t>
            </a:r>
            <a:br>
              <a:rPr lang="en-US" sz="1800" b="1" dirty="0">
                <a:solidFill>
                  <a:srgbClr val="00264C"/>
                </a:solidFill>
                <a:latin typeface="Courier New" pitchFamily="49" charset="0"/>
              </a:rPr>
            </a:br>
            <a:r>
              <a:rPr lang="en-US" sz="1800" b="1" dirty="0">
                <a:solidFill>
                  <a:srgbClr val="00264C"/>
                </a:solidFill>
                <a:latin typeface="Courier New" pitchFamily="49" charset="0"/>
              </a:rPr>
              <a:t>e-&gt;_</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 = </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a:t>
            </a:r>
            <a:br>
              <a:rPr lang="en-US" sz="1800" b="1" dirty="0">
                <a:solidFill>
                  <a:srgbClr val="00264C"/>
                </a:solidFill>
                <a:latin typeface="Courier New" pitchFamily="49" charset="0"/>
              </a:rPr>
            </a:br>
            <a:r>
              <a:rPr lang="en-US" sz="1800" b="1" dirty="0" err="1">
                <a:solidFill>
                  <a:srgbClr val="00264C"/>
                </a:solidFill>
                <a:latin typeface="Courier New" pitchFamily="49" charset="0"/>
              </a:rPr>
              <a:t>pthread_mutex_lock</a:t>
            </a:r>
            <a:r>
              <a:rPr lang="en-US" sz="1800" b="1" dirty="0">
                <a:solidFill>
                  <a:srgbClr val="00264C"/>
                </a:solidFill>
                <a:latin typeface="Courier New" pitchFamily="49" charset="0"/>
              </a:rPr>
              <a:t>(&amp;_</a:t>
            </a:r>
            <a:r>
              <a:rPr lang="en-US" sz="1800" b="1" dirty="0" err="1">
                <a:solidFill>
                  <a:srgbClr val="00264C"/>
                </a:solidFill>
                <a:latin typeface="Courier New" pitchFamily="49" charset="0"/>
              </a:rPr>
              <a:t>mutex</a:t>
            </a:r>
            <a:r>
              <a:rPr lang="en-US" sz="1800" b="1" dirty="0">
                <a:solidFill>
                  <a:srgbClr val="00264C"/>
                </a:solidFill>
                <a:latin typeface="Courier New" pitchFamily="49" charset="0"/>
              </a:rPr>
              <a: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smtClean="0">
                <a:solidFill>
                  <a:srgbClr val="00264C"/>
                </a:solidFill>
                <a:latin typeface="Courier New" pitchFamily="49" charset="0"/>
              </a:rPr>
              <a:t>  </a:t>
            </a:r>
            <a:r>
              <a:rPr lang="en-US" sz="1800" b="1" dirty="0" smtClean="0">
                <a:solidFill>
                  <a:srgbClr val="FF0000"/>
                </a:solidFill>
                <a:latin typeface="Courier New" pitchFamily="49" charset="0"/>
              </a:rPr>
              <a:t>a)</a:t>
            </a:r>
            <a:r>
              <a:rPr lang="en-US" sz="1800" b="1" dirty="0" smtClean="0">
                <a:solidFill>
                  <a:srgbClr val="00264C"/>
                </a:solidFill>
                <a:latin typeface="Courier New" pitchFamily="49" charset="0"/>
              </a:rPr>
              <a:t>e-</a:t>
            </a:r>
            <a:r>
              <a:rPr lang="en-US" sz="1800" b="1" dirty="0">
                <a:solidFill>
                  <a:srgbClr val="00264C"/>
                </a:solidFill>
                <a:latin typeface="Courier New" pitchFamily="49" charset="0"/>
              </a:rPr>
              <a:t>&gt;_next = _head;</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smtClean="0">
                <a:solidFill>
                  <a:srgbClr val="00264C"/>
                </a:solidFill>
                <a:latin typeface="Courier New" pitchFamily="49" charset="0"/>
              </a:rPr>
              <a:t>  </a:t>
            </a:r>
            <a:r>
              <a:rPr lang="en-US" sz="1800" b="1" dirty="0" smtClean="0">
                <a:solidFill>
                  <a:srgbClr val="FF0000"/>
                </a:solidFill>
                <a:latin typeface="Courier New" pitchFamily="49" charset="0"/>
              </a:rPr>
              <a:t>b</a:t>
            </a:r>
            <a:r>
              <a:rPr lang="en-US" sz="1800" b="1" dirty="0">
                <a:solidFill>
                  <a:srgbClr val="FF0000"/>
                </a:solidFill>
                <a:latin typeface="Courier New" pitchFamily="49" charset="0"/>
              </a:rPr>
              <a:t>)</a:t>
            </a:r>
            <a:r>
              <a:rPr lang="en-US" sz="1800" b="1" dirty="0">
                <a:solidFill>
                  <a:srgbClr val="00264C"/>
                </a:solidFill>
                <a:latin typeface="Courier New" pitchFamily="49" charset="0"/>
              </a:rPr>
              <a:t>_head = e;</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pthread_mutex_unlock</a:t>
            </a:r>
            <a:r>
              <a:rPr lang="en-US" sz="1800" b="1" dirty="0">
                <a:solidFill>
                  <a:srgbClr val="00264C"/>
                </a:solidFill>
                <a:latin typeface="Courier New" pitchFamily="49" charset="0"/>
              </a:rPr>
              <a:t>(&amp;_</a:t>
            </a:r>
            <a:r>
              <a:rPr lang="en-US" sz="1800" b="1" dirty="0" err="1">
                <a:solidFill>
                  <a:srgbClr val="00264C"/>
                </a:solidFill>
                <a:latin typeface="Courier New" pitchFamily="49" charset="0"/>
              </a:rPr>
              <a:t>mutex</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sem_post</a:t>
            </a:r>
            <a:r>
              <a:rPr lang="en-US" sz="1800" b="1" dirty="0">
                <a:solidFill>
                  <a:srgbClr val="00264C"/>
                </a:solidFill>
                <a:latin typeface="Courier New" pitchFamily="49" charset="0"/>
              </a:rPr>
              <a:t>(&amp;_</a:t>
            </a:r>
            <a:r>
              <a:rPr lang="en-US" sz="1800" b="1" dirty="0" err="1">
                <a:solidFill>
                  <a:srgbClr val="00264C"/>
                </a:solidFill>
                <a:latin typeface="Courier New" pitchFamily="49" charset="0"/>
              </a:rPr>
              <a:t>emptySem</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br>
              <a:rPr lang="en-US" sz="1800" b="1" dirty="0">
                <a:solidFill>
                  <a:srgbClr val="00264C"/>
                </a:solidFill>
                <a:latin typeface="Courier New" pitchFamily="49" charset="0"/>
              </a:rPr>
            </a:br>
            <a:endParaRPr lang="en-US" sz="1800" b="1" dirty="0">
              <a:solidFill>
                <a:srgbClr val="00264C"/>
              </a:solidFill>
              <a:latin typeface="Courier New" pitchFamily="49" charset="0"/>
            </a:endParaRPr>
          </a:p>
        </p:txBody>
      </p:sp>
    </p:spTree>
    <p:extLst>
      <p:ext uri="{BB962C8B-B14F-4D97-AF65-F5344CB8AC3E}">
        <p14:creationId xmlns:p14="http://schemas.microsoft.com/office/powerpoint/2010/main" val="2468097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 Synchronized List</a:t>
            </a:r>
          </a:p>
        </p:txBody>
      </p:sp>
      <p:sp>
        <p:nvSpPr>
          <p:cNvPr id="713731" name="Text Box 2"/>
          <p:cNvSpPr txBox="1">
            <a:spLocks noChangeArrowheads="1"/>
          </p:cNvSpPr>
          <p:nvPr/>
        </p:nvSpPr>
        <p:spPr bwMode="auto">
          <a:xfrm>
            <a:off x="914400" y="1828800"/>
            <a:ext cx="6477000" cy="4191000"/>
          </a:xfrm>
          <a:prstGeom prst="rect">
            <a:avLst/>
          </a:prstGeom>
          <a:noFill/>
          <a:ln w="9525">
            <a:noFill/>
            <a:round/>
            <a:headEnd/>
            <a:tailEnd/>
          </a:ln>
        </p:spPr>
        <p:txBody>
          <a:bodyPr/>
          <a:lstStyle/>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rPr>
              <a:t>int</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SyncList</a:t>
            </a:r>
            <a:r>
              <a:rPr lang="en-US" sz="2400" b="1" dirty="0">
                <a:solidFill>
                  <a:srgbClr val="00264C"/>
                </a:solidFill>
                <a:latin typeface="Courier New" pitchFamily="49" charset="0"/>
              </a:rPr>
              <a:t> ::remove(){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ListEntry</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 Wait until list is not empty</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smtClean="0">
                <a:solidFill>
                  <a:srgbClr val="00264C"/>
                </a:solidFill>
                <a:latin typeface="Courier New" pitchFamily="49" charset="0"/>
              </a:rPr>
              <a:t>sem_wait</a:t>
            </a:r>
            <a:r>
              <a:rPr lang="en-US" sz="2400" b="1" dirty="0">
                <a:solidFill>
                  <a:srgbClr val="00264C"/>
                </a:solidFill>
                <a:latin typeface="Courier New" pitchFamily="49" charset="0"/>
              </a:rPr>
              <a:t>(&amp;_</a:t>
            </a:r>
            <a:r>
              <a:rPr lang="en-US" sz="2400" b="1" dirty="0" err="1">
                <a:solidFill>
                  <a:srgbClr val="00264C"/>
                </a:solidFill>
                <a:latin typeface="Courier New" pitchFamily="49" charset="0"/>
              </a:rPr>
              <a:t>emptySem</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pthread_mutex_lock</a:t>
            </a:r>
            <a:r>
              <a:rPr lang="en-US" sz="2400" b="1" dirty="0">
                <a:solidFill>
                  <a:srgbClr val="00264C"/>
                </a:solidFill>
                <a:latin typeface="Courier New" pitchFamily="49" charset="0"/>
              </a:rPr>
              <a:t>(&amp;_</a:t>
            </a:r>
            <a:r>
              <a:rPr lang="en-US" sz="2400" b="1" dirty="0" err="1">
                <a:solidFill>
                  <a:srgbClr val="00264C"/>
                </a:solidFill>
                <a:latin typeface="Courier New" pitchFamily="49" charset="0"/>
              </a:rPr>
              <a:t>mutex</a:t>
            </a:r>
            <a:r>
              <a:rPr lang="en-US" sz="2400" b="1" dirty="0">
                <a:solidFill>
                  <a:srgbClr val="00264C"/>
                </a:solidFill>
                <a:latin typeface="Courier New" pitchFamily="49" charset="0"/>
              </a:rPr>
              <a:t>); </a:t>
            </a:r>
            <a:br>
              <a:rPr lang="en-US" sz="2400" b="1" dirty="0">
                <a:solidFill>
                  <a:srgbClr val="00264C"/>
                </a:solidFill>
                <a:latin typeface="Courier New" pitchFamily="49" charset="0"/>
              </a:rPr>
            </a:br>
            <a:r>
              <a:rPr lang="en-US" sz="2400" b="1" dirty="0" smtClean="0">
                <a:solidFill>
                  <a:srgbClr val="00264C"/>
                </a:solidFill>
                <a:latin typeface="Courier New" pitchFamily="49" charset="0"/>
              </a:rPr>
              <a:t>  </a:t>
            </a:r>
            <a:r>
              <a:rPr lang="en-US" sz="2400" b="1" dirty="0" smtClean="0">
                <a:solidFill>
                  <a:srgbClr val="FF0000"/>
                </a:solidFill>
                <a:latin typeface="Courier New" pitchFamily="49" charset="0"/>
              </a:rPr>
              <a:t>c)</a:t>
            </a:r>
            <a:r>
              <a:rPr lang="en-US" sz="2400" b="1" dirty="0" err="1" smtClean="0">
                <a:solidFill>
                  <a:srgbClr val="00264C"/>
                </a:solidFill>
                <a:latin typeface="Courier New" pitchFamily="49" charset="0"/>
              </a:rPr>
              <a:t>tmp</a:t>
            </a:r>
            <a:r>
              <a:rPr lang="en-US" sz="2400" b="1" dirty="0" smtClean="0">
                <a:solidFill>
                  <a:srgbClr val="00264C"/>
                </a:solidFill>
                <a:latin typeface="Courier New" pitchFamily="49" charset="0"/>
              </a:rPr>
              <a:t> </a:t>
            </a:r>
            <a:r>
              <a:rPr lang="en-US" sz="2400" b="1" dirty="0">
                <a:solidFill>
                  <a:srgbClr val="00264C"/>
                </a:solidFill>
                <a:latin typeface="Courier New" pitchFamily="49" charset="0"/>
              </a:rPr>
              <a:t>= _head;</a:t>
            </a:r>
            <a:br>
              <a:rPr lang="en-US" sz="2400" b="1" dirty="0">
                <a:solidFill>
                  <a:srgbClr val="00264C"/>
                </a:solidFill>
                <a:latin typeface="Courier New" pitchFamily="49" charset="0"/>
              </a:rPr>
            </a:br>
            <a:r>
              <a:rPr lang="en-US" sz="2400" b="1" dirty="0" smtClean="0">
                <a:solidFill>
                  <a:srgbClr val="00264C"/>
                </a:solidFill>
                <a:latin typeface="Courier New" pitchFamily="49" charset="0"/>
              </a:rPr>
              <a:t>  </a:t>
            </a:r>
            <a:r>
              <a:rPr lang="en-US" sz="2400" b="1" dirty="0" smtClean="0">
                <a:solidFill>
                  <a:srgbClr val="FF0000"/>
                </a:solidFill>
                <a:latin typeface="Courier New" pitchFamily="49" charset="0"/>
              </a:rPr>
              <a:t>d)</a:t>
            </a:r>
            <a:r>
              <a:rPr lang="en-US" sz="2400" b="1" dirty="0" smtClean="0">
                <a:solidFill>
                  <a:srgbClr val="00264C"/>
                </a:solidFill>
                <a:latin typeface="Courier New" pitchFamily="49" charset="0"/>
              </a:rPr>
              <a:t>head=</a:t>
            </a:r>
            <a:r>
              <a:rPr lang="en-US" sz="2400" b="1" dirty="0" err="1" smtClean="0">
                <a:solidFill>
                  <a:srgbClr val="00264C"/>
                </a:solidFill>
                <a:latin typeface="Courier New" pitchFamily="49" charset="0"/>
              </a:rPr>
              <a:t>tmp</a:t>
            </a:r>
            <a:r>
              <a:rPr lang="en-US" sz="2400" b="1" dirty="0" smtClean="0">
                <a:solidFill>
                  <a:srgbClr val="00264C"/>
                </a:solidFill>
                <a:latin typeface="Courier New" pitchFamily="49" charset="0"/>
              </a:rPr>
              <a:t>-</a:t>
            </a:r>
            <a:r>
              <a:rPr lang="en-US" sz="2400" b="1" dirty="0">
                <a:solidFill>
                  <a:srgbClr val="00264C"/>
                </a:solidFill>
                <a:latin typeface="Courier New" pitchFamily="49" charset="0"/>
              </a:rPr>
              <a:t>&gt;_next; </a:t>
            </a:r>
            <a:r>
              <a:rPr lang="en-US" sz="2400" b="1" dirty="0" err="1">
                <a:solidFill>
                  <a:srgbClr val="00264C"/>
                </a:solidFill>
                <a:latin typeface="Courier New" pitchFamily="49" charset="0"/>
              </a:rPr>
              <a:t>pthread_mutex_unlock</a:t>
            </a:r>
            <a:r>
              <a:rPr lang="en-US" sz="2400" b="1" dirty="0">
                <a:solidFill>
                  <a:srgbClr val="00264C"/>
                </a:solidFill>
                <a:latin typeface="Courier New" pitchFamily="49" charset="0"/>
              </a:rPr>
              <a:t>(&amp;</a:t>
            </a:r>
            <a:r>
              <a:rPr lang="en-US" sz="2400" b="1" dirty="0" err="1">
                <a:solidFill>
                  <a:srgbClr val="00264C"/>
                </a:solidFill>
                <a:latin typeface="Courier New" pitchFamily="49" charset="0"/>
              </a:rPr>
              <a:t>mutex</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int</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val</a:t>
            </a:r>
            <a:r>
              <a:rPr lang="en-US" sz="2400" b="1" dirty="0">
                <a:solidFill>
                  <a:srgbClr val="00264C"/>
                </a:solidFill>
                <a:latin typeface="Courier New" pitchFamily="49" charset="0"/>
              </a:rPr>
              <a:t>=</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-&gt;_</a:t>
            </a:r>
            <a:r>
              <a:rPr lang="en-US" sz="2400" b="1" dirty="0" err="1">
                <a:solidFill>
                  <a:srgbClr val="00264C"/>
                </a:solidFill>
                <a:latin typeface="Courier New" pitchFamily="49" charset="0"/>
              </a:rPr>
              <a:t>val</a:t>
            </a:r>
            <a:r>
              <a:rPr lang="en-US" sz="2400" b="1" dirty="0">
                <a:solidFill>
                  <a:srgbClr val="00264C"/>
                </a:solidFill>
                <a:latin typeface="Courier New" pitchFamily="49"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delete </a:t>
            </a:r>
            <a:r>
              <a:rPr lang="en-US" sz="2400" b="1" dirty="0" err="1">
                <a:solidFill>
                  <a:srgbClr val="00264C"/>
                </a:solidFill>
                <a:latin typeface="Courier New" pitchFamily="49" charset="0"/>
              </a:rPr>
              <a:t>tmp</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return </a:t>
            </a:r>
            <a:r>
              <a:rPr lang="en-US" sz="2400" b="1" dirty="0" err="1">
                <a:solidFill>
                  <a:srgbClr val="00264C"/>
                </a:solidFill>
                <a:latin typeface="Courier New" pitchFamily="49" charset="0"/>
              </a:rPr>
              <a:t>val</a:t>
            </a:r>
            <a:r>
              <a:rPr lang="en-US" sz="24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rPr>
              <a:t>} </a:t>
            </a:r>
          </a:p>
        </p:txBody>
      </p:sp>
      <p:sp>
        <p:nvSpPr>
          <p:cNvPr id="713732" name="Rectangle 3"/>
          <p:cNvSpPr>
            <a:spLocks noChangeArrowheads="1"/>
          </p:cNvSpPr>
          <p:nvPr/>
        </p:nvSpPr>
        <p:spPr bwMode="auto">
          <a:xfrm>
            <a:off x="4572000" y="2057400"/>
            <a:ext cx="3886200" cy="4191000"/>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US"/>
          </a:p>
        </p:txBody>
      </p:sp>
    </p:spTree>
    <p:extLst>
      <p:ext uri="{BB962C8B-B14F-4D97-AF65-F5344CB8AC3E}">
        <p14:creationId xmlns:p14="http://schemas.microsoft.com/office/powerpoint/2010/main" val="4630629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Removing Before Inserting</a:t>
            </a:r>
          </a:p>
        </p:txBody>
      </p:sp>
      <p:sp>
        <p:nvSpPr>
          <p:cNvPr id="715779" name="Text Box 2"/>
          <p:cNvSpPr txBox="1">
            <a:spLocks noChangeArrowheads="1"/>
          </p:cNvSpPr>
          <p:nvPr/>
        </p:nvSpPr>
        <p:spPr bwMode="auto">
          <a:xfrm>
            <a:off x="1752600" y="1600200"/>
            <a:ext cx="6629400" cy="4953000"/>
          </a:xfrm>
          <a:prstGeom prst="rect">
            <a:avLst/>
          </a:prstGeom>
          <a:noFill/>
          <a:ln w="9525">
            <a:noFill/>
            <a:round/>
            <a:headEnd/>
            <a:tailEnd/>
          </a:ln>
        </p:spPr>
        <p:txBody>
          <a:bodyPr/>
          <a:lstStyle/>
          <a:p>
            <a:pPr marL="609600" indent="-606425">
              <a:lnSpc>
                <a:spcPct val="80000"/>
              </a:lnSpc>
              <a:spcBef>
                <a:spcPts val="70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3200" dirty="0">
                <a:solidFill>
                  <a:srgbClr val="00264C"/>
                </a:solidFill>
              </a:rPr>
              <a:t> </a:t>
            </a:r>
            <a:r>
              <a:rPr lang="en-US" sz="2800" b="1" dirty="0">
                <a:solidFill>
                  <a:srgbClr val="00264C"/>
                </a:solidFill>
                <a:latin typeface="Courier New" pitchFamily="49" charset="0"/>
              </a:rPr>
              <a:t>T1              T2</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remove()</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(&amp;_</a:t>
            </a:r>
            <a:r>
              <a:rPr lang="en-US" sz="1800" b="1" dirty="0" err="1">
                <a:solidFill>
                  <a:srgbClr val="00264C"/>
                </a:solidFill>
                <a:latin typeface="Courier New" pitchFamily="49" charset="0"/>
              </a:rPr>
              <a:t>emptySem</a:t>
            </a:r>
            <a:r>
              <a:rPr lang="en-US" sz="1800" b="1" dirty="0">
                <a:solidFill>
                  <a:srgbClr val="00264C"/>
                </a:solidFill>
                <a:latin typeface="Courier New" pitchFamily="49" charset="0"/>
              </a:rPr>
              <a:t>)</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(count==-1)</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wait</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insert(5)</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pthread_mutex_lock</a:t>
            </a:r>
            <a:r>
              <a:rPr lang="en-US" sz="1800" b="1" dirty="0">
                <a:solidFill>
                  <a:srgbClr val="00264C"/>
                </a:solidFill>
                <a:latin typeface="Courier New" pitchFamily="49" charset="0"/>
              </a:rPr>
              <a:t>() </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r>
              <a:rPr lang="en-US" sz="1800" b="1" dirty="0">
                <a:solidFill>
                  <a:srgbClr val="FF0000"/>
                </a:solidFill>
                <a:latin typeface="Courier New" pitchFamily="49" charset="0"/>
              </a:rPr>
              <a:t>a) b) </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pthread_mutex_unlock</a:t>
            </a:r>
            <a:r>
              <a:rPr lang="en-US" sz="1800" b="1" dirty="0">
                <a:solidFill>
                  <a:srgbClr val="00264C"/>
                </a:solidFill>
                <a:latin typeface="Courier New" pitchFamily="49" charset="0"/>
              </a:rPr>
              <a:t>()</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r>
              <a:rPr lang="en-US" sz="1800" b="1" dirty="0" err="1" smtClean="0">
                <a:solidFill>
                  <a:srgbClr val="00264C"/>
                </a:solidFill>
                <a:latin typeface="Courier New" pitchFamily="49" charset="0"/>
              </a:rPr>
              <a:t>sem_post</a:t>
            </a:r>
            <a:r>
              <a:rPr lang="en-US" sz="1800" b="1" dirty="0">
                <a:solidFill>
                  <a:srgbClr val="00264C"/>
                </a:solidFill>
                <a:latin typeface="Courier New" pitchFamily="49" charset="0"/>
              </a:rPr>
              <a:t>(&amp;_</a:t>
            </a:r>
            <a:r>
              <a:rPr lang="en-US" sz="1800" b="1" dirty="0" err="1">
                <a:solidFill>
                  <a:srgbClr val="00264C"/>
                </a:solidFill>
                <a:latin typeface="Courier New" pitchFamily="49" charset="0"/>
              </a:rPr>
              <a:t>emptySem</a:t>
            </a:r>
            <a:r>
              <a:rPr lang="en-US" sz="1800" b="1" dirty="0">
                <a:solidFill>
                  <a:srgbClr val="00264C"/>
                </a:solidFill>
                <a:latin typeface="Courier New" pitchFamily="49" charset="0"/>
              </a:rPr>
              <a:t>)</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wakeup T1</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T1 continues</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err="1">
                <a:solidFill>
                  <a:srgbClr val="00264C"/>
                </a:solidFill>
                <a:latin typeface="Courier New" pitchFamily="49" charset="0"/>
              </a:rPr>
              <a:t>pthread_mutex_lock</a:t>
            </a:r>
            <a:r>
              <a:rPr lang="en-US" sz="1800" b="1" dirty="0">
                <a:solidFill>
                  <a:srgbClr val="00264C"/>
                </a:solidFill>
                <a:latin typeface="Courier New" pitchFamily="49" charset="0"/>
              </a:rPr>
              <a:t>()</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FF0000"/>
                </a:solidFill>
                <a:latin typeface="Courier New" pitchFamily="49" charset="0"/>
              </a:rPr>
              <a:t>c) d)</a:t>
            </a:r>
          </a:p>
          <a:p>
            <a:pPr marL="609600" indent="-606425">
              <a:lnSpc>
                <a:spcPct val="80000"/>
              </a:lnSpc>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err="1">
                <a:solidFill>
                  <a:srgbClr val="00264C"/>
                </a:solidFill>
                <a:latin typeface="Courier New" pitchFamily="49" charset="0"/>
              </a:rPr>
              <a:t>pthread_mutex_unlock</a:t>
            </a:r>
            <a:r>
              <a:rPr lang="en-US" sz="1800" b="1" dirty="0">
                <a:solidFill>
                  <a:srgbClr val="00264C"/>
                </a:solidFill>
                <a:latin typeface="Courier New" pitchFamily="49" charset="0"/>
              </a:rPr>
              <a:t>()</a:t>
            </a:r>
          </a:p>
        </p:txBody>
      </p:sp>
      <p:sp>
        <p:nvSpPr>
          <p:cNvPr id="715780" name="Line 3"/>
          <p:cNvSpPr>
            <a:spLocks noChangeShapeType="1"/>
          </p:cNvSpPr>
          <p:nvPr/>
        </p:nvSpPr>
        <p:spPr bwMode="auto">
          <a:xfrm flipH="1">
            <a:off x="3273425" y="4953000"/>
            <a:ext cx="1225550" cy="152400"/>
          </a:xfrm>
          <a:prstGeom prst="line">
            <a:avLst/>
          </a:prstGeom>
          <a:noFill/>
          <a:ln w="7632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38356382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Type of </a:t>
            </a:r>
            <a:r>
              <a:rPr lang="en-US" sz="4400" dirty="0" err="1" smtClean="0">
                <a:solidFill>
                  <a:srgbClr val="333333"/>
                </a:solidFill>
              </a:rPr>
              <a:t>Mutex</a:t>
            </a:r>
            <a:r>
              <a:rPr lang="en-US" sz="4400" dirty="0" smtClean="0">
                <a:solidFill>
                  <a:srgbClr val="333333"/>
                </a:solidFill>
              </a:rPr>
              <a:t> Locks</a:t>
            </a:r>
            <a:endParaRPr lang="en-US" sz="4400" dirty="0">
              <a:solidFill>
                <a:srgbClr val="333333"/>
              </a:solidFill>
            </a:endParaRPr>
          </a:p>
        </p:txBody>
      </p:sp>
      <p:sp>
        <p:nvSpPr>
          <p:cNvPr id="672771" name="Text Box 2"/>
          <p:cNvSpPr txBox="1">
            <a:spLocks noChangeArrowheads="1"/>
          </p:cNvSpPr>
          <p:nvPr/>
        </p:nvSpPr>
        <p:spPr bwMode="auto">
          <a:xfrm>
            <a:off x="685800" y="1676400"/>
            <a:ext cx="7772400" cy="5588000"/>
          </a:xfrm>
          <a:prstGeom prst="rect">
            <a:avLst/>
          </a:prstGeom>
          <a:noFill/>
          <a:ln w="9525">
            <a:noFill/>
            <a:round/>
            <a:headEnd/>
            <a:tailEnd/>
          </a:ln>
        </p:spPr>
        <p:txBody>
          <a:bodyPr/>
          <a:lstStyle/>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Depends on behavior in the following 2 cases</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A</a:t>
            </a:r>
            <a:r>
              <a:rPr lang="en-US" sz="2400" dirty="0">
                <a:solidFill>
                  <a:srgbClr val="00264C"/>
                </a:solidFill>
              </a:rPr>
              <a:t>: </a:t>
            </a:r>
            <a:r>
              <a:rPr lang="en-US" sz="2400" dirty="0" smtClean="0">
                <a:solidFill>
                  <a:srgbClr val="00264C"/>
                </a:solidFill>
              </a:rPr>
              <a:t>a </a:t>
            </a:r>
            <a:r>
              <a:rPr lang="en-US" sz="2400" dirty="0">
                <a:solidFill>
                  <a:srgbClr val="00264C"/>
                </a:solidFill>
              </a:rPr>
              <a:t>thread that holds </a:t>
            </a:r>
            <a:r>
              <a:rPr lang="en-US" sz="2400" dirty="0" smtClean="0">
                <a:solidFill>
                  <a:srgbClr val="00264C"/>
                </a:solidFill>
              </a:rPr>
              <a:t>lock calls lock again</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B: a thread that does not hold lock calls unlock</a:t>
            </a: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Recursive lock: A succeeds (locking n times requires unlocking n times); B returns error</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chemeClr val="accent2"/>
                </a:solidFill>
              </a:rPr>
              <a:t>pthread_mutexattr_init</a:t>
            </a:r>
            <a:r>
              <a:rPr lang="en-US" sz="2400" dirty="0">
                <a:solidFill>
                  <a:schemeClr val="accent2"/>
                </a:solidFill>
              </a:rPr>
              <a:t>(&amp;</a:t>
            </a:r>
            <a:r>
              <a:rPr lang="en-US" sz="2400" dirty="0" err="1">
                <a:solidFill>
                  <a:schemeClr val="accent2"/>
                </a:solidFill>
              </a:rPr>
              <a:t>Attr</a:t>
            </a:r>
            <a:r>
              <a:rPr lang="en-US" sz="2400" dirty="0">
                <a:solidFill>
                  <a:schemeClr val="accent2"/>
                </a:solidFill>
              </a:rPr>
              <a:t>); </a:t>
            </a:r>
            <a:r>
              <a:rPr lang="en-US" sz="2400" dirty="0" err="1">
                <a:solidFill>
                  <a:schemeClr val="accent2"/>
                </a:solidFill>
              </a:rPr>
              <a:t>pthread_mutexattr_settype</a:t>
            </a:r>
            <a:r>
              <a:rPr lang="en-US" sz="2400" dirty="0">
                <a:solidFill>
                  <a:schemeClr val="accent2"/>
                </a:solidFill>
              </a:rPr>
              <a:t>(&amp;</a:t>
            </a:r>
            <a:r>
              <a:rPr lang="en-US" sz="2400" dirty="0" err="1">
                <a:solidFill>
                  <a:schemeClr val="accent2"/>
                </a:solidFill>
              </a:rPr>
              <a:t>Attr</a:t>
            </a:r>
            <a:r>
              <a:rPr lang="en-US" sz="2400" dirty="0">
                <a:solidFill>
                  <a:schemeClr val="accent2"/>
                </a:solidFill>
              </a:rPr>
              <a:t>, PTHREAD_MUTEX_RECURSIVE</a:t>
            </a:r>
            <a:r>
              <a:rPr lang="en-US" sz="2400" dirty="0" smtClean="0">
                <a:solidFill>
                  <a:schemeClr val="accent2"/>
                </a:solidFill>
              </a:rPr>
              <a:t>);</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smtClean="0">
                <a:solidFill>
                  <a:schemeClr val="accent2"/>
                </a:solidFill>
              </a:rPr>
              <a:t>pthread_mutex_init</a:t>
            </a:r>
            <a:r>
              <a:rPr lang="en-US" sz="2400" dirty="0">
                <a:solidFill>
                  <a:schemeClr val="accent2"/>
                </a:solidFill>
              </a:rPr>
              <a:t>(&amp;</a:t>
            </a:r>
            <a:r>
              <a:rPr lang="en-US" sz="2400" dirty="0" err="1">
                <a:solidFill>
                  <a:schemeClr val="accent2"/>
                </a:solidFill>
              </a:rPr>
              <a:t>Mutex</a:t>
            </a:r>
            <a:r>
              <a:rPr lang="en-US" sz="2400" dirty="0">
                <a:solidFill>
                  <a:schemeClr val="accent2"/>
                </a:solidFill>
              </a:rPr>
              <a:t>, &amp;</a:t>
            </a:r>
            <a:r>
              <a:rPr lang="en-US" sz="2400" dirty="0" err="1">
                <a:solidFill>
                  <a:schemeClr val="accent2"/>
                </a:solidFill>
              </a:rPr>
              <a:t>Attr</a:t>
            </a:r>
            <a:r>
              <a:rPr lang="en-US" sz="2400" dirty="0">
                <a:solidFill>
                  <a:schemeClr val="accent2"/>
                </a:solidFill>
              </a:rPr>
              <a:t>);</a:t>
            </a:r>
            <a:endParaRPr lang="en-US" sz="2400" dirty="0" smtClean="0">
              <a:solidFill>
                <a:schemeClr val="accent2"/>
              </a:solidFill>
            </a:endParaRP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Error checking lock: returns error on A,B</a:t>
            </a: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Normal (fast) lock: deadlock on A; undefined on B</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Implementation does not require remembering A,B</a:t>
            </a: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Default lock: undefined on A,B</a:t>
            </a:r>
            <a:r>
              <a:rPr lang="en-US" sz="2400" dirty="0">
                <a:solidFill>
                  <a:srgbClr val="00264C"/>
                </a:solidFill>
              </a:rPr>
              <a:t>	</a:t>
            </a:r>
          </a:p>
        </p:txBody>
      </p:sp>
    </p:spTree>
    <p:extLst>
      <p:ext uri="{BB962C8B-B14F-4D97-AF65-F5344CB8AC3E}">
        <p14:creationId xmlns:p14="http://schemas.microsoft.com/office/powerpoint/2010/main" val="22128824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Inserting Before Removing</a:t>
            </a:r>
          </a:p>
        </p:txBody>
      </p:sp>
      <p:sp>
        <p:nvSpPr>
          <p:cNvPr id="717827" name="Text Box 2"/>
          <p:cNvSpPr txBox="1">
            <a:spLocks noChangeArrowheads="1"/>
          </p:cNvSpPr>
          <p:nvPr/>
        </p:nvSpPr>
        <p:spPr bwMode="auto">
          <a:xfrm>
            <a:off x="914400" y="1524000"/>
            <a:ext cx="8077200" cy="4953000"/>
          </a:xfrm>
          <a:prstGeom prst="rect">
            <a:avLst/>
          </a:prstGeom>
          <a:noFill/>
          <a:ln w="9525">
            <a:noFill/>
            <a:round/>
            <a:headEnd/>
            <a:tailEnd/>
          </a:ln>
        </p:spPr>
        <p:txBody>
          <a:bodyPr/>
          <a:lstStyle/>
          <a:p>
            <a:pPr marL="609600" indent="-606425">
              <a:spcBef>
                <a:spcPts val="70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3200" dirty="0">
                <a:solidFill>
                  <a:srgbClr val="00264C"/>
                </a:solidFill>
              </a:rPr>
              <a:t> </a:t>
            </a:r>
            <a:r>
              <a:rPr lang="en-US" sz="2800" b="1" dirty="0">
                <a:solidFill>
                  <a:srgbClr val="00264C"/>
                </a:solidFill>
                <a:latin typeface="Courier New" pitchFamily="49" charset="0"/>
              </a:rPr>
              <a:t>T1              T2</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r>
              <a:rPr lang="en-US" sz="1800" b="1" dirty="0" smtClean="0">
                <a:solidFill>
                  <a:srgbClr val="00264C"/>
                </a:solidFill>
                <a:latin typeface="Courier New" pitchFamily="49" charset="0"/>
              </a:rPr>
              <a:t>  </a:t>
            </a:r>
            <a:r>
              <a:rPr lang="en-US" sz="2000" b="1" dirty="0" smtClean="0">
                <a:solidFill>
                  <a:srgbClr val="00264C"/>
                </a:solidFill>
                <a:latin typeface="Courier New" pitchFamily="49" charset="0"/>
              </a:rPr>
              <a:t>insert(7</a:t>
            </a:r>
            <a:r>
              <a:rPr lang="en-US" sz="2000" b="1" dirty="0">
                <a:solidFill>
                  <a:srgbClr val="00264C"/>
                </a:solidFill>
                <a:latin typeface="Courier New" pitchFamily="49" charset="0"/>
              </a:rPr>
              <a:t>)</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pthread_mutex_lock</a:t>
            </a:r>
            <a:r>
              <a:rPr lang="en-US" sz="2000" b="1" dirty="0">
                <a:solidFill>
                  <a:srgbClr val="00264C"/>
                </a:solidFill>
                <a:latin typeface="Courier New" pitchFamily="49" charset="0"/>
              </a:rPr>
              <a:t>() </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00264C"/>
                </a:solidFill>
                <a:latin typeface="Courier New" pitchFamily="49" charset="0"/>
              </a:rPr>
              <a:t>                   </a:t>
            </a:r>
            <a:r>
              <a:rPr lang="en-US" sz="2000" b="1" dirty="0">
                <a:solidFill>
                  <a:srgbClr val="FF0000"/>
                </a:solidFill>
                <a:latin typeface="Courier New" pitchFamily="49" charset="0"/>
              </a:rPr>
              <a:t> a) b)</a:t>
            </a:r>
            <a:r>
              <a:rPr lang="en-US" sz="2000" b="1" dirty="0">
                <a:solidFill>
                  <a:srgbClr val="00264C"/>
                </a:solidFill>
                <a:latin typeface="Courier New" pitchFamily="49" charset="0"/>
              </a:rPr>
              <a:t> </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pthread_mutex_unlock</a:t>
            </a:r>
            <a:r>
              <a:rPr lang="en-US" sz="2000" b="1" dirty="0">
                <a:solidFill>
                  <a:srgbClr val="00264C"/>
                </a:solidFill>
                <a:latin typeface="Courier New" pitchFamily="49" charset="0"/>
              </a:rPr>
              <a:t>()</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00264C"/>
                </a:solidFill>
                <a:latin typeface="Courier New" pitchFamily="49" charset="0"/>
              </a:rPr>
              <a:t>                    </a:t>
            </a:r>
            <a:r>
              <a:rPr lang="en-US" sz="2000" b="1" dirty="0" err="1" smtClean="0">
                <a:solidFill>
                  <a:srgbClr val="00264C"/>
                </a:solidFill>
                <a:latin typeface="Courier New" pitchFamily="49" charset="0"/>
              </a:rPr>
              <a:t>sem_post</a:t>
            </a:r>
            <a:r>
              <a:rPr lang="en-US" sz="2000" b="1" dirty="0">
                <a:solidFill>
                  <a:srgbClr val="00264C"/>
                </a:solidFill>
                <a:latin typeface="Courier New" pitchFamily="49" charset="0"/>
              </a:rPr>
              <a:t>(&amp;_</a:t>
            </a:r>
            <a:r>
              <a:rPr lang="en-US" sz="2000" b="1" dirty="0" err="1">
                <a:solidFill>
                  <a:srgbClr val="00264C"/>
                </a:solidFill>
                <a:latin typeface="Courier New" pitchFamily="49" charset="0"/>
              </a:rPr>
              <a:t>emptySem</a:t>
            </a:r>
            <a:r>
              <a:rPr lang="en-US" sz="2000" b="1" dirty="0">
                <a:solidFill>
                  <a:srgbClr val="00264C"/>
                </a:solidFill>
                <a:latin typeface="Courier New" pitchFamily="49" charset="0"/>
              </a:rPr>
              <a:t>)(count==1)</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smtClean="0">
                <a:solidFill>
                  <a:srgbClr val="00264C"/>
                </a:solidFill>
                <a:latin typeface="Courier New" pitchFamily="49" charset="0"/>
              </a:rPr>
              <a:t>Starts </a:t>
            </a:r>
            <a:r>
              <a:rPr lang="en-US" sz="2000" b="1" dirty="0">
                <a:solidFill>
                  <a:srgbClr val="00264C"/>
                </a:solidFill>
                <a:latin typeface="Courier New" pitchFamily="49" charset="0"/>
              </a:rPr>
              <a:t>running</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00264C"/>
                </a:solidFill>
                <a:latin typeface="Courier New" pitchFamily="49" charset="0"/>
              </a:rPr>
              <a:t>remove()</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err="1" smtClean="0">
                <a:solidFill>
                  <a:srgbClr val="00264C"/>
                </a:solidFill>
                <a:latin typeface="Courier New" pitchFamily="49" charset="0"/>
              </a:rPr>
              <a:t>sem_wait</a:t>
            </a:r>
            <a:r>
              <a:rPr lang="en-US" sz="2000" b="1" dirty="0">
                <a:solidFill>
                  <a:srgbClr val="00264C"/>
                </a:solidFill>
                <a:latin typeface="Courier New" pitchFamily="49" charset="0"/>
              </a:rPr>
              <a:t>(_</a:t>
            </a:r>
            <a:r>
              <a:rPr lang="en-US" sz="2000" b="1" dirty="0" err="1">
                <a:solidFill>
                  <a:srgbClr val="00264C"/>
                </a:solidFill>
                <a:latin typeface="Courier New" pitchFamily="49" charset="0"/>
              </a:rPr>
              <a:t>emptySem</a:t>
            </a:r>
            <a:r>
              <a:rPr lang="en-US" sz="2000" b="1" dirty="0">
                <a:solidFill>
                  <a:srgbClr val="00264C"/>
                </a:solidFill>
                <a:latin typeface="Courier New" pitchFamily="49" charset="0"/>
              </a:rPr>
              <a:t>);</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00264C"/>
                </a:solidFill>
                <a:latin typeface="Courier New" pitchFamily="49" charset="0"/>
              </a:rPr>
              <a:t>continue (count==0)</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err="1">
                <a:solidFill>
                  <a:srgbClr val="00264C"/>
                </a:solidFill>
                <a:latin typeface="Courier New" pitchFamily="49" charset="0"/>
              </a:rPr>
              <a:t>pthread_mutex_lock</a:t>
            </a:r>
            <a:r>
              <a:rPr lang="en-US" sz="2000" b="1" dirty="0">
                <a:solidFill>
                  <a:srgbClr val="00264C"/>
                </a:solidFill>
                <a:latin typeface="Courier New" pitchFamily="49" charset="0"/>
              </a:rPr>
              <a:t>()</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a:solidFill>
                  <a:srgbClr val="FF0000"/>
                </a:solidFill>
                <a:latin typeface="Courier New" pitchFamily="49" charset="0"/>
              </a:rPr>
              <a:t>c) d)</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2000" b="1" dirty="0" err="1">
                <a:solidFill>
                  <a:srgbClr val="00264C"/>
                </a:solidFill>
                <a:latin typeface="Courier New" pitchFamily="49" charset="0"/>
              </a:rPr>
              <a:t>pthread_mutex_unlock</a:t>
            </a:r>
            <a:r>
              <a:rPr lang="en-US" sz="2000" b="1" dirty="0">
                <a:solidFill>
                  <a:srgbClr val="00264C"/>
                </a:solidFill>
                <a:latin typeface="Courier New" pitchFamily="49" charset="0"/>
              </a:rPr>
              <a:t>()</a:t>
            </a:r>
          </a:p>
        </p:txBody>
      </p:sp>
    </p:spTree>
    <p:extLst>
      <p:ext uri="{BB962C8B-B14F-4D97-AF65-F5344CB8AC3E}">
        <p14:creationId xmlns:p14="http://schemas.microsoft.com/office/powerpoint/2010/main" val="20685782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Notes on Synchronized List Class</a:t>
            </a:r>
          </a:p>
        </p:txBody>
      </p:sp>
      <p:sp>
        <p:nvSpPr>
          <p:cNvPr id="719875"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We need the mutex lock to enforce atomicity in the critical sections a) b) and c) d).</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The semaphore is not enough to enforce atomicity.</a:t>
            </a:r>
          </a:p>
        </p:txBody>
      </p:sp>
    </p:spTree>
    <p:extLst>
      <p:ext uri="{BB962C8B-B14F-4D97-AF65-F5344CB8AC3E}">
        <p14:creationId xmlns:p14="http://schemas.microsoft.com/office/powerpoint/2010/main" val="28888129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Notes on Synchronized List Class</a:t>
            </a:r>
          </a:p>
        </p:txBody>
      </p:sp>
      <p:sp>
        <p:nvSpPr>
          <p:cNvPr id="721923" name="Rectangle 2"/>
          <p:cNvSpPr>
            <a:spLocks noChangeArrowheads="1"/>
          </p:cNvSpPr>
          <p:nvPr/>
        </p:nvSpPr>
        <p:spPr bwMode="auto">
          <a:xfrm>
            <a:off x="1905000" y="1981200"/>
            <a:ext cx="5943600" cy="4898393"/>
          </a:xfrm>
          <a:prstGeom prst="rect">
            <a:avLst/>
          </a:prstGeom>
          <a:noFill/>
          <a:ln w="9525">
            <a:noFill/>
            <a:round/>
            <a:headEnd/>
            <a:tailEnd/>
          </a:ln>
        </p:spPr>
        <p:txBody>
          <a:bodyPr lIns="90000" tIns="46800" rIns="90000" bIns="46800">
            <a:spAutoFit/>
          </a:bodyPr>
          <a:lstStyle/>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err="1">
                <a:solidFill>
                  <a:srgbClr val="00264C"/>
                </a:solidFill>
                <a:latin typeface="Courier New" pitchFamily="49" charset="0"/>
              </a:rPr>
              <a:t>int</a:t>
            </a:r>
            <a:r>
              <a:rPr lang="en-US" sz="2000" b="1" dirty="0">
                <a:solidFill>
                  <a:srgbClr val="00264C"/>
                </a:solidFill>
                <a:latin typeface="Courier New" pitchFamily="49" charset="0"/>
              </a:rPr>
              <a:t> </a:t>
            </a:r>
            <a:r>
              <a:rPr lang="en-US" sz="2000" b="1" dirty="0" err="1">
                <a:solidFill>
                  <a:srgbClr val="00264C"/>
                </a:solidFill>
                <a:latin typeface="Courier New" pitchFamily="49" charset="0"/>
              </a:rPr>
              <a:t>MTList</a:t>
            </a:r>
            <a:r>
              <a:rPr lang="en-US" sz="2000" b="1" dirty="0">
                <a:solidFill>
                  <a:srgbClr val="00264C"/>
                </a:solidFill>
                <a:latin typeface="Courier New" pitchFamily="49" charset="0"/>
              </a:rPr>
              <a:t>::remove(){ </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ListEntry</a:t>
            </a:r>
            <a:r>
              <a:rPr lang="en-US" sz="2000" b="1" dirty="0">
                <a:solidFill>
                  <a:srgbClr val="00264C"/>
                </a:solidFill>
                <a:latin typeface="Courier New" pitchFamily="49" charset="0"/>
              </a:rPr>
              <a:t> *</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r>
              <a:rPr lang="en-US" sz="2000" b="1" dirty="0" err="1" smtClean="0">
                <a:solidFill>
                  <a:srgbClr val="00264C"/>
                </a:solidFill>
                <a:latin typeface="Courier New" pitchFamily="49" charset="0"/>
              </a:rPr>
              <a:t>sem_wait</a:t>
            </a:r>
            <a:r>
              <a:rPr lang="en-US" sz="2000" b="1" dirty="0">
                <a:solidFill>
                  <a:srgbClr val="00264C"/>
                </a:solidFill>
                <a:latin typeface="Courier New" pitchFamily="49" charset="0"/>
              </a:rPr>
              <a:t>(&amp;_</a:t>
            </a:r>
            <a:r>
              <a:rPr lang="en-US" sz="2000" b="1" dirty="0" err="1">
                <a:solidFill>
                  <a:srgbClr val="00264C"/>
                </a:solidFill>
                <a:latin typeface="Courier New" pitchFamily="49" charset="0"/>
              </a:rPr>
              <a:t>emptySem</a:t>
            </a:r>
            <a:r>
              <a:rPr lang="en-US" sz="2000" b="1" dirty="0">
                <a:solidFill>
                  <a:srgbClr val="00264C"/>
                </a:solidFill>
                <a:latin typeface="Courier New" pitchFamily="49" charset="0"/>
              </a:rPr>
              <a: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dirty="0">
              <a:solidFill>
                <a:srgbClr val="00264C"/>
              </a:solidFill>
              <a:latin typeface="Courier New" pitchFamily="49" charset="0"/>
            </a:endParaRP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pthread_mutex_lock</a:t>
            </a:r>
            <a:r>
              <a:rPr lang="en-US" sz="2000" b="1" dirty="0">
                <a:solidFill>
                  <a:srgbClr val="00264C"/>
                </a:solidFill>
                <a:latin typeface="Courier New" pitchFamily="49" charset="0"/>
              </a:rPr>
              <a:t>(&amp;_</a:t>
            </a:r>
            <a:r>
              <a:rPr lang="en-US" sz="2000" b="1" dirty="0" err="1">
                <a:solidFill>
                  <a:srgbClr val="00264C"/>
                </a:solidFill>
                <a:latin typeface="Courier New" pitchFamily="49" charset="0"/>
              </a:rPr>
              <a:t>mutex</a:t>
            </a:r>
            <a:r>
              <a:rPr lang="en-US" sz="2000" b="1" dirty="0">
                <a:solidFill>
                  <a:srgbClr val="00264C"/>
                </a:solidFill>
                <a:latin typeface="Courier New" pitchFamily="49" charset="0"/>
              </a:rPr>
              <a:t>); </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c)</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 = _head;</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d)head=</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-&gt;_next;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pthread_mutex_unlock</a:t>
            </a:r>
            <a:r>
              <a:rPr lang="en-US" sz="2000" b="1" dirty="0">
                <a:solidFill>
                  <a:srgbClr val="00264C"/>
                </a:solidFill>
                <a:latin typeface="Courier New" pitchFamily="49" charset="0"/>
              </a:rPr>
              <a:t>(&amp;</a:t>
            </a:r>
            <a:r>
              <a:rPr lang="en-US" sz="2000" b="1" dirty="0" err="1">
                <a:solidFill>
                  <a:srgbClr val="00264C"/>
                </a:solidFill>
                <a:latin typeface="Courier New" pitchFamily="49" charset="0"/>
              </a:rPr>
              <a:t>mutex</a:t>
            </a:r>
            <a:r>
              <a:rPr lang="en-US" sz="2000" b="1" dirty="0">
                <a:solidFill>
                  <a:srgbClr val="00264C"/>
                </a:solidFill>
                <a:latin typeface="Courier New" pitchFamily="49" charset="0"/>
              </a:rPr>
              <a: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int</a:t>
            </a:r>
            <a:r>
              <a:rPr lang="en-US" sz="2000" b="1" dirty="0">
                <a:solidFill>
                  <a:srgbClr val="00264C"/>
                </a:solidFill>
                <a:latin typeface="Courier New" pitchFamily="49" charset="0"/>
              </a:rPr>
              <a:t> </a:t>
            </a:r>
            <a:r>
              <a:rPr lang="en-US" sz="2000" b="1" dirty="0" err="1">
                <a:solidFill>
                  <a:srgbClr val="00264C"/>
                </a:solidFill>
                <a:latin typeface="Courier New" pitchFamily="49" charset="0"/>
              </a:rPr>
              <a:t>val</a:t>
            </a:r>
            <a:r>
              <a:rPr lang="en-US" sz="2000" b="1" dirty="0">
                <a:solidFill>
                  <a:srgbClr val="00264C"/>
                </a:solidFill>
                <a:latin typeface="Courier New" pitchFamily="49" charset="0"/>
              </a:rPr>
              <a:t>=</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-&gt;_</a:t>
            </a:r>
            <a:r>
              <a:rPr lang="en-US" sz="2000" b="1" dirty="0" err="1">
                <a:solidFill>
                  <a:srgbClr val="00264C"/>
                </a:solidFill>
                <a:latin typeface="Courier New" pitchFamily="49" charset="0"/>
              </a:rPr>
              <a:t>val</a:t>
            </a:r>
            <a:r>
              <a:rPr lang="en-US" sz="2000" b="1" dirty="0">
                <a:solidFill>
                  <a:srgbClr val="00264C"/>
                </a:solidFill>
                <a:latin typeface="Courier New" pitchFamily="49" charset="0"/>
              </a:rPr>
              <a:t>; </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delete </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return </a:t>
            </a:r>
            <a:r>
              <a:rPr lang="en-US" sz="2000" b="1" dirty="0" err="1">
                <a:solidFill>
                  <a:srgbClr val="00264C"/>
                </a:solidFill>
                <a:latin typeface="Courier New" pitchFamily="49" charset="0"/>
              </a:rPr>
              <a:t>val</a:t>
            </a:r>
            <a:r>
              <a:rPr lang="en-US" sz="2000" b="1" dirty="0">
                <a:solidFill>
                  <a:srgbClr val="00264C"/>
                </a:solidFill>
                <a:latin typeface="Courier New" pitchFamily="49" charset="0"/>
              </a:rPr>
              <a: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p>
        </p:txBody>
      </p:sp>
      <p:sp>
        <p:nvSpPr>
          <p:cNvPr id="721924" name="Line 3"/>
          <p:cNvSpPr>
            <a:spLocks noChangeShapeType="1"/>
          </p:cNvSpPr>
          <p:nvPr/>
        </p:nvSpPr>
        <p:spPr bwMode="auto">
          <a:xfrm>
            <a:off x="1600200" y="21336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25" name="Line 4"/>
          <p:cNvSpPr>
            <a:spLocks noChangeShapeType="1"/>
          </p:cNvSpPr>
          <p:nvPr/>
        </p:nvSpPr>
        <p:spPr bwMode="auto">
          <a:xfrm>
            <a:off x="1905000" y="21336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26" name="Line 5"/>
          <p:cNvSpPr>
            <a:spLocks noChangeShapeType="1"/>
          </p:cNvSpPr>
          <p:nvPr/>
        </p:nvSpPr>
        <p:spPr bwMode="auto">
          <a:xfrm>
            <a:off x="990600" y="21336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27" name="Line 6"/>
          <p:cNvSpPr>
            <a:spLocks noChangeShapeType="1"/>
          </p:cNvSpPr>
          <p:nvPr/>
        </p:nvSpPr>
        <p:spPr bwMode="auto">
          <a:xfrm>
            <a:off x="1295400" y="21336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28" name="Line 7"/>
          <p:cNvSpPr>
            <a:spLocks noChangeShapeType="1"/>
          </p:cNvSpPr>
          <p:nvPr/>
        </p:nvSpPr>
        <p:spPr bwMode="auto">
          <a:xfrm>
            <a:off x="762000" y="21336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29" name="Line 8"/>
          <p:cNvSpPr>
            <a:spLocks noChangeShapeType="1"/>
          </p:cNvSpPr>
          <p:nvPr/>
        </p:nvSpPr>
        <p:spPr bwMode="auto">
          <a:xfrm>
            <a:off x="1600200" y="30480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30" name="Line 9"/>
          <p:cNvSpPr>
            <a:spLocks noChangeShapeType="1"/>
          </p:cNvSpPr>
          <p:nvPr/>
        </p:nvSpPr>
        <p:spPr bwMode="auto">
          <a:xfrm>
            <a:off x="1905000" y="30480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31" name="Line 10"/>
          <p:cNvSpPr>
            <a:spLocks noChangeShapeType="1"/>
          </p:cNvSpPr>
          <p:nvPr/>
        </p:nvSpPr>
        <p:spPr bwMode="auto">
          <a:xfrm>
            <a:off x="1295400" y="30480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32" name="Text Box 11"/>
          <p:cNvSpPr txBox="1">
            <a:spLocks noChangeArrowheads="1"/>
          </p:cNvSpPr>
          <p:nvPr/>
        </p:nvSpPr>
        <p:spPr bwMode="auto">
          <a:xfrm>
            <a:off x="762000" y="3124200"/>
            <a:ext cx="533400" cy="460375"/>
          </a:xfrm>
          <a:prstGeom prst="rect">
            <a:avLst/>
          </a:prstGeom>
          <a:noFill/>
          <a:ln w="9525">
            <a:noFill/>
            <a:round/>
            <a:headEnd/>
            <a:tailEnd/>
          </a:ln>
        </p:spPr>
        <p:txBody>
          <a:bodyPr lIns="90000" tIns="46800" rIns="90000" bIns="46800">
            <a:spAutoFit/>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N</a:t>
            </a:r>
          </a:p>
        </p:txBody>
      </p:sp>
      <p:sp>
        <p:nvSpPr>
          <p:cNvPr id="721933" name="Text Box 12"/>
          <p:cNvSpPr txBox="1">
            <a:spLocks noChangeArrowheads="1"/>
          </p:cNvSpPr>
          <p:nvPr/>
        </p:nvSpPr>
        <p:spPr bwMode="auto">
          <a:xfrm>
            <a:off x="5486400" y="5791200"/>
            <a:ext cx="3048000" cy="520700"/>
          </a:xfrm>
          <a:prstGeom prst="rect">
            <a:avLst/>
          </a:prstGeom>
          <a:noFill/>
          <a:ln w="9525">
            <a:noFill/>
            <a:round/>
            <a:headEnd/>
            <a:tailEnd/>
          </a:ln>
        </p:spPr>
        <p:txBody>
          <a:bodyPr lIns="90000" tIns="46800" rIns="90000" bIns="46800">
            <a:spAutoFit/>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264C"/>
                </a:solidFill>
              </a:rPr>
              <a:t>(N= items in list)</a:t>
            </a:r>
          </a:p>
        </p:txBody>
      </p:sp>
      <p:sp>
        <p:nvSpPr>
          <p:cNvPr id="721934" name="Text Box 13"/>
          <p:cNvSpPr txBox="1">
            <a:spLocks noChangeArrowheads="1"/>
          </p:cNvSpPr>
          <p:nvPr/>
        </p:nvSpPr>
        <p:spPr bwMode="auto">
          <a:xfrm>
            <a:off x="228600" y="2209800"/>
            <a:ext cx="609600" cy="460375"/>
          </a:xfrm>
          <a:prstGeom prst="rect">
            <a:avLst/>
          </a:prstGeom>
          <a:noFill/>
          <a:ln w="9525">
            <a:noFill/>
            <a:round/>
            <a:headEnd/>
            <a:tailEnd/>
          </a:ln>
        </p:spPr>
        <p:txBody>
          <a:bodyPr lIns="90000" tIns="46800" rIns="90000" bIns="46800">
            <a:spAutoFit/>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&gt;N</a:t>
            </a:r>
          </a:p>
        </p:txBody>
      </p:sp>
      <p:sp>
        <p:nvSpPr>
          <p:cNvPr id="721935" name="Line 14"/>
          <p:cNvSpPr>
            <a:spLocks noChangeShapeType="1"/>
          </p:cNvSpPr>
          <p:nvPr/>
        </p:nvSpPr>
        <p:spPr bwMode="auto">
          <a:xfrm>
            <a:off x="1905000" y="41148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721936" name="Text Box 15"/>
          <p:cNvSpPr txBox="1">
            <a:spLocks noChangeArrowheads="1"/>
          </p:cNvSpPr>
          <p:nvPr/>
        </p:nvSpPr>
        <p:spPr bwMode="auto">
          <a:xfrm>
            <a:off x="1447800" y="4191000"/>
            <a:ext cx="533400" cy="460375"/>
          </a:xfrm>
          <a:prstGeom prst="rect">
            <a:avLst/>
          </a:prstGeom>
          <a:noFill/>
          <a:ln w="9525">
            <a:noFill/>
            <a:round/>
            <a:headEnd/>
            <a:tailEnd/>
          </a:ln>
        </p:spPr>
        <p:txBody>
          <a:bodyPr lIns="90000" tIns="46800" rIns="90000" bIns="46800">
            <a:spAutoFit/>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1</a:t>
            </a:r>
          </a:p>
        </p:txBody>
      </p:sp>
    </p:spTree>
    <p:extLst>
      <p:ext uri="{BB962C8B-B14F-4D97-AF65-F5344CB8AC3E}">
        <p14:creationId xmlns:p14="http://schemas.microsoft.com/office/powerpoint/2010/main" val="28066764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Notes on Synchronized List Class</a:t>
            </a:r>
          </a:p>
        </p:txBody>
      </p:sp>
      <p:sp>
        <p:nvSpPr>
          <p:cNvPr id="72397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solidFill>
                  <a:srgbClr val="00264C"/>
                </a:solidFill>
              </a:rPr>
              <a:t>The </a:t>
            </a:r>
            <a:r>
              <a:rPr lang="en-US" sz="3200" dirty="0" err="1" smtClean="0">
                <a:solidFill>
                  <a:srgbClr val="00264C"/>
                </a:solidFill>
              </a:rPr>
              <a:t>sem_wait</a:t>
            </a:r>
            <a:r>
              <a:rPr lang="en-US" sz="3200" dirty="0">
                <a:solidFill>
                  <a:srgbClr val="00264C"/>
                </a:solidFill>
              </a:rPr>
              <a:t>() call has to be done outside the </a:t>
            </a:r>
            <a:r>
              <a:rPr lang="en-US" sz="3200" dirty="0" err="1">
                <a:solidFill>
                  <a:srgbClr val="00264C"/>
                </a:solidFill>
              </a:rPr>
              <a:t>mutex_lock</a:t>
            </a:r>
            <a:r>
              <a:rPr lang="en-US" sz="3200" dirty="0">
                <a:solidFill>
                  <a:srgbClr val="00264C"/>
                </a:solidFill>
              </a:rPr>
              <a:t>/unlock section. </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solidFill>
                  <a:srgbClr val="00264C"/>
                </a:solidFill>
              </a:rPr>
              <a:t>Otherwise we can get a deadlock.</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solidFill>
                  <a:srgbClr val="00264C"/>
                </a:solidFill>
              </a:rPr>
              <a:t>Example:</a:t>
            </a:r>
          </a:p>
        </p:txBody>
      </p:sp>
      <p:sp>
        <p:nvSpPr>
          <p:cNvPr id="723972" name="Rectangle 3"/>
          <p:cNvSpPr>
            <a:spLocks noChangeArrowheads="1"/>
          </p:cNvSpPr>
          <p:nvPr/>
        </p:nvSpPr>
        <p:spPr bwMode="auto">
          <a:xfrm>
            <a:off x="2895600" y="3886200"/>
            <a:ext cx="4953000" cy="2420792"/>
          </a:xfrm>
          <a:prstGeom prst="rect">
            <a:avLst/>
          </a:prstGeom>
          <a:noFill/>
          <a:ln w="9525">
            <a:noFill/>
            <a:round/>
            <a:headEnd/>
            <a:tailEnd/>
          </a:ln>
        </p:spPr>
        <p:txBody>
          <a:bodyPr lIns="90000" tIns="46800" rIns="90000" bIns="46800">
            <a:spAutoFit/>
          </a:bodyPr>
          <a:lstStyle/>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dirty="0">
              <a:solidFill>
                <a:srgbClr val="00264C"/>
              </a:solidFill>
              <a:latin typeface="Courier New" pitchFamily="49" charset="0"/>
            </a:endParaRP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err="1">
                <a:solidFill>
                  <a:srgbClr val="00264C"/>
                </a:solidFill>
                <a:latin typeface="Courier New" pitchFamily="49" charset="0"/>
              </a:rPr>
              <a:t>pthread_mutex_lock</a:t>
            </a:r>
            <a:r>
              <a:rPr lang="en-US" sz="2000" b="1" dirty="0">
                <a:solidFill>
                  <a:srgbClr val="00264C"/>
                </a:solidFill>
                <a:latin typeface="Courier New" pitchFamily="49" charset="0"/>
              </a:rPr>
              <a:t>(&amp;_</a:t>
            </a:r>
            <a:r>
              <a:rPr lang="en-US" sz="2000" b="1" dirty="0" err="1">
                <a:solidFill>
                  <a:srgbClr val="00264C"/>
                </a:solidFill>
                <a:latin typeface="Courier New" pitchFamily="49" charset="0"/>
              </a:rPr>
              <a:t>mutex</a:t>
            </a:r>
            <a:r>
              <a:rPr lang="en-US" sz="2000" b="1" dirty="0">
                <a:solidFill>
                  <a:srgbClr val="00264C"/>
                </a:solidFill>
                <a:latin typeface="Courier New" pitchFamily="49" charset="0"/>
              </a:rPr>
              <a: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err="1" smtClean="0">
                <a:solidFill>
                  <a:srgbClr val="00264C"/>
                </a:solidFill>
                <a:latin typeface="Courier New" pitchFamily="49" charset="0"/>
              </a:rPr>
              <a:t>sem_wait</a:t>
            </a:r>
            <a:r>
              <a:rPr lang="en-US" sz="2000" b="1" dirty="0">
                <a:solidFill>
                  <a:srgbClr val="00264C"/>
                </a:solidFill>
                <a:latin typeface="Courier New" pitchFamily="49" charset="0"/>
              </a:rPr>
              <a:t>(&amp;_empty); </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c)</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 = _head;</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d)head=</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-&gt;_next;</a:t>
            </a:r>
          </a:p>
          <a:p>
            <a:pPr>
              <a:lnSpc>
                <a:spcPct val="80000"/>
              </a:lnSpc>
              <a:spcBef>
                <a:spcPts val="125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pthread_mutex_unlock</a:t>
            </a:r>
            <a:r>
              <a:rPr lang="en-US" sz="2000" b="1" dirty="0">
                <a:solidFill>
                  <a:srgbClr val="00264C"/>
                </a:solidFill>
                <a:latin typeface="Courier New" pitchFamily="49" charset="0"/>
              </a:rPr>
              <a:t>(&amp;</a:t>
            </a:r>
            <a:r>
              <a:rPr lang="en-US" sz="2000" b="1" dirty="0" err="1">
                <a:solidFill>
                  <a:srgbClr val="00264C"/>
                </a:solidFill>
                <a:latin typeface="Courier New" pitchFamily="49" charset="0"/>
              </a:rPr>
              <a:t>mutex</a:t>
            </a:r>
            <a:r>
              <a:rPr lang="en-US" sz="2000" b="1" dirty="0">
                <a:solidFill>
                  <a:srgbClr val="00264C"/>
                </a:solidFill>
                <a:latin typeface="Courier New" pitchFamily="49" charset="0"/>
              </a:rPr>
              <a:t>);</a:t>
            </a:r>
          </a:p>
        </p:txBody>
      </p:sp>
    </p:spTree>
    <p:extLst>
      <p:ext uri="{BB962C8B-B14F-4D97-AF65-F5344CB8AC3E}">
        <p14:creationId xmlns:p14="http://schemas.microsoft.com/office/powerpoint/2010/main" val="28133671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Notes on Synchronized List Class</a:t>
            </a:r>
          </a:p>
        </p:txBody>
      </p:sp>
      <p:sp>
        <p:nvSpPr>
          <p:cNvPr id="726019" name="Text Box 2"/>
          <p:cNvSpPr txBox="1">
            <a:spLocks noChangeArrowheads="1"/>
          </p:cNvSpPr>
          <p:nvPr/>
        </p:nvSpPr>
        <p:spPr bwMode="auto">
          <a:xfrm>
            <a:off x="1752600" y="1600200"/>
            <a:ext cx="6629400" cy="4953000"/>
          </a:xfrm>
          <a:prstGeom prst="rect">
            <a:avLst/>
          </a:prstGeom>
          <a:noFill/>
          <a:ln w="9525">
            <a:noFill/>
            <a:round/>
            <a:headEnd/>
            <a:tailEnd/>
          </a:ln>
        </p:spPr>
        <p:txBody>
          <a:bodyPr/>
          <a:lstStyle/>
          <a:p>
            <a:pPr marL="609600" indent="-606425">
              <a:spcBef>
                <a:spcPts val="70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3200" dirty="0">
                <a:solidFill>
                  <a:srgbClr val="00264C"/>
                </a:solidFill>
              </a:rPr>
              <a:t> </a:t>
            </a:r>
            <a:r>
              <a:rPr lang="en-US" sz="2800" b="1" dirty="0">
                <a:solidFill>
                  <a:srgbClr val="00264C"/>
                </a:solidFill>
                <a:latin typeface="Courier New" pitchFamily="49" charset="0"/>
              </a:rPr>
              <a:t>T1              T2</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remove()</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err="1">
                <a:solidFill>
                  <a:srgbClr val="00264C"/>
                </a:solidFill>
                <a:latin typeface="Courier New" pitchFamily="49" charset="0"/>
              </a:rPr>
              <a:t>mutex_lock</a:t>
            </a:r>
            <a:endParaRPr lang="en-US" sz="1800" b="1" dirty="0">
              <a:solidFill>
                <a:srgbClr val="00264C"/>
              </a:solidFill>
              <a:latin typeface="Courier New" pitchFamily="49" charset="0"/>
            </a:endParaRP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err="1" smtClean="0">
                <a:solidFill>
                  <a:srgbClr val="00264C"/>
                </a:solidFill>
                <a:latin typeface="Courier New" pitchFamily="49" charset="0"/>
              </a:rPr>
              <a:t>sem_wait</a:t>
            </a:r>
            <a:r>
              <a:rPr lang="en-US" sz="1800" b="1" dirty="0">
                <a:solidFill>
                  <a:srgbClr val="00264C"/>
                </a:solidFill>
                <a:latin typeface="Courier New" pitchFamily="49" charset="0"/>
              </a:rPr>
              <a:t>(&amp;_empty)</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wait for </a:t>
            </a:r>
            <a:r>
              <a:rPr lang="en-US" sz="1800" b="1" dirty="0" err="1" smtClean="0">
                <a:solidFill>
                  <a:srgbClr val="00264C"/>
                </a:solidFill>
                <a:latin typeface="Courier New" pitchFamily="49" charset="0"/>
              </a:rPr>
              <a:t>sem_post</a:t>
            </a:r>
            <a:r>
              <a:rPr lang="en-US" sz="1800" b="1" dirty="0" smtClean="0">
                <a:solidFill>
                  <a:srgbClr val="00264C"/>
                </a:solidFill>
                <a:latin typeface="Courier New" pitchFamily="49" charset="0"/>
              </a:rPr>
              <a:t> </a:t>
            </a:r>
            <a:endParaRPr lang="en-US" sz="1800" b="1" dirty="0">
              <a:solidFill>
                <a:srgbClr val="00264C"/>
              </a:solidFill>
              <a:latin typeface="Courier New" pitchFamily="49" charset="0"/>
            </a:endParaRP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from T2</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insert(5)</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pthread_mutex_lock</a:t>
            </a:r>
            <a:r>
              <a:rPr lang="en-US" sz="1800" b="1" dirty="0">
                <a:solidFill>
                  <a:srgbClr val="00264C"/>
                </a:solidFill>
                <a:latin typeface="Courier New" pitchFamily="49" charset="0"/>
              </a:rPr>
              <a:t>() </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wait for </a:t>
            </a:r>
            <a:r>
              <a:rPr lang="en-US" sz="1800" b="1" dirty="0" err="1">
                <a:solidFill>
                  <a:srgbClr val="00264C"/>
                </a:solidFill>
                <a:latin typeface="Courier New" pitchFamily="49" charset="0"/>
              </a:rPr>
              <a:t>mutex_unlock</a:t>
            </a:r>
            <a:r>
              <a:rPr lang="en-US" sz="1800" b="1" dirty="0">
                <a:solidFill>
                  <a:srgbClr val="00264C"/>
                </a:solidFill>
                <a:latin typeface="Courier New" pitchFamily="49" charset="0"/>
              </a:rPr>
              <a:t> in T1</a:t>
            </a: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endParaRPr lang="en-US" sz="1800" b="1" dirty="0">
              <a:solidFill>
                <a:srgbClr val="00264C"/>
              </a:solidFill>
              <a:latin typeface="Courier New" pitchFamily="49" charset="0"/>
            </a:endParaRPr>
          </a:p>
          <a:p>
            <a:pPr marL="609600" indent="-606425">
              <a:spcBef>
                <a:spcPts val="450"/>
              </a:spcBef>
              <a:buSzPct val="8500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pPr>
            <a:r>
              <a:rPr lang="en-US" sz="1800" b="1" dirty="0">
                <a:solidFill>
                  <a:srgbClr val="00264C"/>
                </a:solidFill>
                <a:latin typeface="Courier New" pitchFamily="49" charset="0"/>
              </a:rPr>
              <a:t>               Deadlock!!!!</a:t>
            </a:r>
          </a:p>
        </p:txBody>
      </p:sp>
    </p:spTree>
    <p:extLst>
      <p:ext uri="{BB962C8B-B14F-4D97-AF65-F5344CB8AC3E}">
        <p14:creationId xmlns:p14="http://schemas.microsoft.com/office/powerpoint/2010/main" val="12742787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Review Questions</a:t>
            </a:r>
            <a:endParaRPr lang="en-US" sz="4400" dirty="0">
              <a:solidFill>
                <a:srgbClr val="333333"/>
              </a:solidFill>
            </a:endParaRPr>
          </a:p>
        </p:txBody>
      </p:sp>
      <p:sp>
        <p:nvSpPr>
          <p:cNvPr id="793603" name="Text Box 2"/>
          <p:cNvSpPr txBox="1">
            <a:spLocks noChangeArrowheads="1"/>
          </p:cNvSpPr>
          <p:nvPr/>
        </p:nvSpPr>
        <p:spPr bwMode="auto">
          <a:xfrm>
            <a:off x="533400" y="1905000"/>
            <a:ext cx="83058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How do Recursive </a:t>
            </a:r>
            <a:r>
              <a:rPr lang="en-US" sz="2400" dirty="0" err="1" smtClean="0">
                <a:solidFill>
                  <a:srgbClr val="00264C"/>
                </a:solidFill>
              </a:rPr>
              <a:t>Mutex</a:t>
            </a:r>
            <a:r>
              <a:rPr lang="en-US" sz="2400" dirty="0" smtClean="0">
                <a:solidFill>
                  <a:srgbClr val="00264C"/>
                </a:solidFill>
              </a:rPr>
              <a:t> locks differ from regular </a:t>
            </a:r>
            <a:r>
              <a:rPr lang="en-US" sz="2400" dirty="0" err="1" smtClean="0">
                <a:solidFill>
                  <a:srgbClr val="00264C"/>
                </a:solidFill>
              </a:rPr>
              <a:t>Mutex</a:t>
            </a:r>
            <a:r>
              <a:rPr lang="en-US" sz="2400" dirty="0" smtClean="0">
                <a:solidFill>
                  <a:srgbClr val="00264C"/>
                </a:solidFill>
              </a:rPr>
              <a:t> locks?</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Why one may prefer to use a </a:t>
            </a:r>
            <a:r>
              <a:rPr lang="en-US" sz="2400" dirty="0" err="1" smtClean="0">
                <a:solidFill>
                  <a:srgbClr val="00264C"/>
                </a:solidFill>
              </a:rPr>
              <a:t>mutex</a:t>
            </a:r>
            <a:r>
              <a:rPr lang="en-US" sz="2400" dirty="0" smtClean="0">
                <a:solidFill>
                  <a:srgbClr val="00264C"/>
                </a:solidFill>
              </a:rPr>
              <a:t> lock that is not </a:t>
            </a:r>
            <a:r>
              <a:rPr lang="en-US" sz="2400" dirty="0" err="1" smtClean="0">
                <a:solidFill>
                  <a:srgbClr val="00264C"/>
                </a:solidFill>
              </a:rPr>
              <a:t>resursive</a:t>
            </a:r>
            <a:r>
              <a:rPr lang="en-US" sz="2400" dirty="0" smtClean="0">
                <a:solidFill>
                  <a:srgbClr val="00264C"/>
                </a:solidFill>
              </a:rPr>
              <a:t>?</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How to implement recursive </a:t>
            </a:r>
            <a:r>
              <a:rPr lang="en-US" sz="2400" dirty="0" err="1" smtClean="0">
                <a:solidFill>
                  <a:srgbClr val="00264C"/>
                </a:solidFill>
              </a:rPr>
              <a:t>mutex</a:t>
            </a:r>
            <a:r>
              <a:rPr lang="en-US" sz="2400" dirty="0" smtClean="0">
                <a:solidFill>
                  <a:srgbClr val="00264C"/>
                </a:solidFill>
              </a:rPr>
              <a:t> locks (part of Project 4)?</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Why one should not use spin locks on a single CPU </a:t>
            </a:r>
            <a:r>
              <a:rPr lang="en-US" sz="2400" dirty="0" err="1" smtClean="0">
                <a:solidFill>
                  <a:srgbClr val="00264C"/>
                </a:solidFill>
              </a:rPr>
              <a:t>machone</a:t>
            </a:r>
            <a:r>
              <a:rPr lang="en-US" sz="2400" dirty="0" smtClean="0">
                <a:solidFill>
                  <a:srgbClr val="00264C"/>
                </a:solidFill>
              </a:rPr>
              <a:t>?</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When a process with multiple threads call fork(), what threads are </a:t>
            </a:r>
            <a:r>
              <a:rPr lang="en-US" sz="2400" dirty="0" smtClean="0">
                <a:solidFill>
                  <a:srgbClr val="00264C"/>
                </a:solidFill>
              </a:rPr>
              <a:t>created in child process, under </a:t>
            </a:r>
            <a:r>
              <a:rPr lang="en-US" sz="2400" dirty="0" err="1" smtClean="0">
                <a:solidFill>
                  <a:srgbClr val="00264C"/>
                </a:solidFill>
              </a:rPr>
              <a:t>pthread</a:t>
            </a:r>
            <a:r>
              <a:rPr lang="en-US" sz="2400" dirty="0" smtClean="0">
                <a:solidFill>
                  <a:srgbClr val="00264C"/>
                </a:solidFill>
              </a:rPr>
              <a:t> semantics?</a:t>
            </a:r>
            <a:endParaRPr lang="en-US" sz="2400" dirty="0" smtClean="0">
              <a:solidFill>
                <a:srgbClr val="00264C"/>
              </a:solidFill>
            </a:endParaRPr>
          </a:p>
        </p:txBody>
      </p:sp>
    </p:spTree>
    <p:extLst>
      <p:ext uri="{BB962C8B-B14F-4D97-AF65-F5344CB8AC3E}">
        <p14:creationId xmlns:p14="http://schemas.microsoft.com/office/powerpoint/2010/main" val="18126737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Review Questions</a:t>
            </a:r>
            <a:endParaRPr lang="en-US" sz="4400" dirty="0">
              <a:solidFill>
                <a:srgbClr val="333333"/>
              </a:solidFill>
            </a:endParaRPr>
          </a:p>
        </p:txBody>
      </p:sp>
      <p:sp>
        <p:nvSpPr>
          <p:cNvPr id="793603" name="Text Box 2"/>
          <p:cNvSpPr txBox="1">
            <a:spLocks noChangeArrowheads="1"/>
          </p:cNvSpPr>
          <p:nvPr/>
        </p:nvSpPr>
        <p:spPr bwMode="auto">
          <a:xfrm>
            <a:off x="685800" y="1905000"/>
            <a:ext cx="8153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What is a race condition?  (When given simple codes, should be able to come up with race condition scenario.)</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What happens when calling </a:t>
            </a:r>
            <a:r>
              <a:rPr lang="en-US" sz="2400" dirty="0" err="1" smtClean="0">
                <a:solidFill>
                  <a:srgbClr val="00264C"/>
                </a:solidFill>
              </a:rPr>
              <a:t>sem_wait</a:t>
            </a:r>
            <a:r>
              <a:rPr lang="en-US" sz="2400" dirty="0" smtClean="0">
                <a:solidFill>
                  <a:srgbClr val="00264C"/>
                </a:solidFill>
              </a:rPr>
              <a:t>(), </a:t>
            </a:r>
            <a:r>
              <a:rPr lang="en-US" sz="2400" dirty="0" err="1" smtClean="0">
                <a:solidFill>
                  <a:srgbClr val="00264C"/>
                </a:solidFill>
              </a:rPr>
              <a:t>sem_post</a:t>
            </a:r>
            <a:r>
              <a:rPr lang="en-US" sz="2400" dirty="0" smtClean="0">
                <a:solidFill>
                  <a:srgbClr val="00264C"/>
                </a:solidFill>
              </a:rPr>
              <a:t>?  (Should be able to produce pseudo-code.)</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Different usage of semaphore when initiating it with different values. </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What are the key difference between binary semaphore and </a:t>
            </a:r>
            <a:r>
              <a:rPr lang="en-US" sz="2400" dirty="0" err="1" smtClean="0">
                <a:solidFill>
                  <a:srgbClr val="00264C"/>
                </a:solidFill>
              </a:rPr>
              <a:t>mutex</a:t>
            </a:r>
            <a:r>
              <a:rPr lang="en-US" sz="2400" dirty="0" smtClean="0">
                <a:solidFill>
                  <a:srgbClr val="00264C"/>
                </a:solidFill>
              </a:rPr>
              <a:t> lock?</a:t>
            </a:r>
          </a:p>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How to implement a synchronized list?  Why we need both </a:t>
            </a:r>
            <a:r>
              <a:rPr lang="en-US" sz="2400" dirty="0" err="1" smtClean="0">
                <a:solidFill>
                  <a:srgbClr val="00264C"/>
                </a:solidFill>
              </a:rPr>
              <a:t>mutex</a:t>
            </a:r>
            <a:r>
              <a:rPr lang="en-US" sz="2400" dirty="0" smtClean="0">
                <a:solidFill>
                  <a:srgbClr val="00264C"/>
                </a:solidFill>
              </a:rPr>
              <a:t> and semaphore?  </a:t>
            </a:r>
          </a:p>
        </p:txBody>
      </p:sp>
    </p:spTree>
    <p:extLst>
      <p:ext uri="{BB962C8B-B14F-4D97-AF65-F5344CB8AC3E}">
        <p14:creationId xmlns:p14="http://schemas.microsoft.com/office/powerpoint/2010/main" val="20224869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Which Type to Use</a:t>
            </a:r>
            <a:endParaRPr lang="en-US" sz="4400" dirty="0">
              <a:solidFill>
                <a:srgbClr val="333333"/>
              </a:solidFill>
            </a:endParaRPr>
          </a:p>
        </p:txBody>
      </p:sp>
      <p:sp>
        <p:nvSpPr>
          <p:cNvPr id="672771" name="Text Box 2"/>
          <p:cNvSpPr txBox="1">
            <a:spLocks noChangeArrowheads="1"/>
          </p:cNvSpPr>
          <p:nvPr/>
        </p:nvSpPr>
        <p:spPr bwMode="auto">
          <a:xfrm>
            <a:off x="685800" y="1905000"/>
            <a:ext cx="7772400" cy="5588000"/>
          </a:xfrm>
          <a:prstGeom prst="rect">
            <a:avLst/>
          </a:prstGeom>
          <a:noFill/>
          <a:ln w="9525">
            <a:noFill/>
            <a:round/>
            <a:headEnd/>
            <a:tailEnd/>
          </a:ln>
        </p:spPr>
        <p:txBody>
          <a:bodyPr/>
          <a:lstStyle/>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It is recommended to </a:t>
            </a:r>
            <a:r>
              <a:rPr lang="en-US" sz="2800" dirty="0">
                <a:solidFill>
                  <a:srgbClr val="00264C"/>
                </a:solidFill>
              </a:rPr>
              <a:t>use </a:t>
            </a:r>
            <a:r>
              <a:rPr lang="en-US" sz="2800" dirty="0" smtClean="0">
                <a:solidFill>
                  <a:srgbClr val="00264C"/>
                </a:solidFill>
              </a:rPr>
              <a:t>Recursive</a:t>
            </a:r>
            <a:r>
              <a:rPr lang="en-US" sz="2800" dirty="0">
                <a:solidFill>
                  <a:srgbClr val="00264C"/>
                </a:solidFill>
              </a:rPr>
              <a:t> </a:t>
            </a:r>
            <a:r>
              <a:rPr lang="en-US" sz="2800" dirty="0" smtClean="0">
                <a:solidFill>
                  <a:srgbClr val="00264C"/>
                </a:solidFill>
              </a:rPr>
              <a:t>in production systems when available.</a:t>
            </a: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smtClean="0">
              <a:solidFill>
                <a:srgbClr val="00264C"/>
              </a:solidFill>
            </a:endParaRP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When one has high confidence and full control of code, then using normal (fast) is fine</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i.e., when one is certain that A and B cannot occur</a:t>
            </a:r>
            <a:endParaRPr lang="en-US" sz="2800" dirty="0">
              <a:solidFill>
                <a:srgbClr val="00264C"/>
              </a:solidFill>
            </a:endParaRPr>
          </a:p>
        </p:txBody>
      </p:sp>
    </p:spTree>
    <p:extLst>
      <p:ext uri="{BB962C8B-B14F-4D97-AF65-F5344CB8AC3E}">
        <p14:creationId xmlns:p14="http://schemas.microsoft.com/office/powerpoint/2010/main" val="11060067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Behavior When Lock</a:t>
            </a:r>
            <a:endParaRPr lang="en-US" sz="4400" dirty="0">
              <a:solidFill>
                <a:srgbClr val="333333"/>
              </a:solidFill>
            </a:endParaRPr>
          </a:p>
        </p:txBody>
      </p:sp>
      <p:sp>
        <p:nvSpPr>
          <p:cNvPr id="672771" name="Text Box 2"/>
          <p:cNvSpPr txBox="1">
            <a:spLocks noChangeArrowheads="1"/>
          </p:cNvSpPr>
          <p:nvPr/>
        </p:nvSpPr>
        <p:spPr bwMode="auto">
          <a:xfrm>
            <a:off x="685800" y="1752600"/>
            <a:ext cx="7772400" cy="5588000"/>
          </a:xfrm>
          <a:prstGeom prst="rect">
            <a:avLst/>
          </a:prstGeom>
          <a:noFill/>
          <a:ln w="9525">
            <a:noFill/>
            <a:round/>
            <a:headEnd/>
            <a:tailEnd/>
          </a:ln>
        </p:spPr>
        <p:txBody>
          <a:bodyPr/>
          <a:lstStyle/>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Blocked until the lock is available.</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Behavior of </a:t>
            </a:r>
            <a:r>
              <a:rPr lang="en-US" sz="2400" dirty="0" err="1" smtClean="0">
                <a:solidFill>
                  <a:srgbClr val="00264C"/>
                </a:solidFill>
              </a:rPr>
              <a:t>mutex</a:t>
            </a:r>
            <a:r>
              <a:rPr lang="en-US" sz="2400" dirty="0" smtClean="0">
                <a:solidFill>
                  <a:srgbClr val="00264C"/>
                </a:solidFill>
              </a:rPr>
              <a:t> lock</a:t>
            </a: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Yield CPU and try to obtain lock when scheduled, return when lock is available</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Seems to be undesirable, since thread is off CPU, might as well wait until lock is available</a:t>
            </a:r>
            <a:endParaRPr lang="en-US" sz="2400" dirty="0">
              <a:solidFill>
                <a:srgbClr val="00264C"/>
              </a:solidFill>
            </a:endParaRP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Busy-waiting when lock is unavailable.</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Behavior of </a:t>
            </a:r>
            <a:r>
              <a:rPr lang="en-US" sz="2400" dirty="0" err="1" smtClean="0">
                <a:solidFill>
                  <a:srgbClr val="00264C"/>
                </a:solidFill>
              </a:rPr>
              <a:t>SpinLock</a:t>
            </a:r>
            <a:r>
              <a:rPr lang="en-US" sz="2400" dirty="0" smtClean="0">
                <a:solidFill>
                  <a:srgbClr val="00264C"/>
                </a:solidFill>
              </a:rPr>
              <a:t>; don’t use one single CPU</a:t>
            </a:r>
            <a:endParaRPr lang="en-US" sz="2400" dirty="0">
              <a:solidFill>
                <a:srgbClr val="00264C"/>
              </a:solidFill>
            </a:endParaRPr>
          </a:p>
          <a:p>
            <a:pPr marL="171450"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Return “unable to obtain lock” immediately</a:t>
            </a:r>
          </a:p>
          <a:p>
            <a:pPr marL="914400" lvl="1"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To get this behavior in </a:t>
            </a:r>
            <a:r>
              <a:rPr lang="en-US" sz="2400" dirty="0" err="1" smtClean="0">
                <a:solidFill>
                  <a:srgbClr val="00264C"/>
                </a:solidFill>
              </a:rPr>
              <a:t>pthreads</a:t>
            </a:r>
            <a:r>
              <a:rPr lang="en-US" sz="2400" dirty="0" smtClean="0">
                <a:solidFill>
                  <a:srgbClr val="00264C"/>
                </a:solidFill>
              </a:rPr>
              <a:t>, use </a:t>
            </a:r>
            <a:r>
              <a:rPr lang="en-US" sz="2400" dirty="0" err="1" smtClean="0">
                <a:solidFill>
                  <a:srgbClr val="00264C"/>
                </a:solidFill>
              </a:rPr>
              <a:t>trylock</a:t>
            </a:r>
            <a:endParaRPr lang="en-US" sz="2400" dirty="0" smtClean="0">
              <a:solidFill>
                <a:srgbClr val="00264C"/>
              </a:solidFill>
            </a:endParaRPr>
          </a:p>
          <a:p>
            <a:pPr marL="1314450" lvl="2" indent="-457200">
              <a:lnSpc>
                <a:spcPct val="90000"/>
              </a:lnSpc>
              <a:spcBef>
                <a:spcPts val="700"/>
              </a:spcBef>
              <a:buSzPct val="7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E.g., </a:t>
            </a:r>
            <a:r>
              <a:rPr lang="en-US" sz="2400" dirty="0" err="1" smtClean="0">
                <a:solidFill>
                  <a:srgbClr val="00264C"/>
                </a:solidFill>
              </a:rPr>
              <a:t>pthread_mutex_trylock</a:t>
            </a:r>
            <a:r>
              <a:rPr lang="en-US" sz="2400" dirty="0" smtClean="0">
                <a:solidFill>
                  <a:srgbClr val="00264C"/>
                </a:solidFill>
              </a:rPr>
              <a:t>()</a:t>
            </a:r>
            <a:endParaRPr lang="en-US" sz="2400" dirty="0">
              <a:solidFill>
                <a:srgbClr val="00264C"/>
              </a:solidFill>
            </a:endParaRPr>
          </a:p>
        </p:txBody>
      </p:sp>
    </p:spTree>
    <p:extLst>
      <p:ext uri="{BB962C8B-B14F-4D97-AF65-F5344CB8AC3E}">
        <p14:creationId xmlns:p14="http://schemas.microsoft.com/office/powerpoint/2010/main" val="29413528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Threads and Fork</a:t>
            </a:r>
          </a:p>
        </p:txBody>
      </p:sp>
      <p:sp>
        <p:nvSpPr>
          <p:cNvPr id="672771" name="Text Box 2"/>
          <p:cNvSpPr txBox="1">
            <a:spLocks noChangeArrowheads="1"/>
          </p:cNvSpPr>
          <p:nvPr/>
        </p:nvSpPr>
        <p:spPr bwMode="auto">
          <a:xfrm>
            <a:off x="685800" y="1905000"/>
            <a:ext cx="7772400" cy="558800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Example:</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In Solaris one process creates 5 threads using thr_create and then calls fork() then the child will also have a copy of the 5 threads so we have a total of 10 threads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In Solaris (or other UNIX flavors) one process creates 5 threads using pthread create and then calls fork() therefore the child will only get one thread that is the thread that called fork so we have a total of 6 threads</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Solaris has a system call fork1() that only copies the calling thread in the child process.</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Modern UNIX use the pthread_create semantics that only copies the calling thread.</a:t>
            </a: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endParaRPr>
          </a:p>
          <a:p>
            <a:pPr marL="739775" lvl="1" indent="-282575">
              <a:lnSpc>
                <a:spcPct val="90000"/>
              </a:lnSpc>
              <a:spcBef>
                <a:spcPts val="7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endParaRPr>
          </a:p>
        </p:txBody>
      </p:sp>
    </p:spTree>
    <p:extLst>
      <p:ext uri="{BB962C8B-B14F-4D97-AF65-F5344CB8AC3E}">
        <p14:creationId xmlns:p14="http://schemas.microsoft.com/office/powerpoint/2010/main" val="8841627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Thread Safe and Race Condition</a:t>
            </a:r>
          </a:p>
        </p:txBody>
      </p:sp>
      <p:sp>
        <p:nvSpPr>
          <p:cNvPr id="674819"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600" dirty="0">
                <a:solidFill>
                  <a:srgbClr val="00264C"/>
                </a:solidFill>
              </a:rPr>
              <a:t>Data structures and functions that are able to  handle multiple threads are called </a:t>
            </a:r>
            <a:r>
              <a:rPr lang="en-US" sz="2600" b="1" i="1" dirty="0">
                <a:solidFill>
                  <a:srgbClr val="00264C"/>
                </a:solidFill>
              </a:rPr>
              <a:t>“Thread Safe” or </a:t>
            </a:r>
            <a:r>
              <a:rPr lang="en-US" sz="2600" b="1" i="1" dirty="0" smtClean="0">
                <a:solidFill>
                  <a:srgbClr val="00264C"/>
                </a:solidFill>
              </a:rPr>
              <a:t>“</a:t>
            </a:r>
            <a:r>
              <a:rPr lang="en-US" sz="2600" b="1" i="1" dirty="0">
                <a:solidFill>
                  <a:srgbClr val="00264C"/>
                </a:solidFill>
              </a:rPr>
              <a:t>Multi-Threaded (MT</a:t>
            </a:r>
            <a:r>
              <a:rPr lang="en-US" sz="2600" b="1" i="1" dirty="0" smtClean="0">
                <a:solidFill>
                  <a:srgbClr val="00264C"/>
                </a:solidFill>
              </a:rPr>
              <a:t>), or “Concurrent”.</a:t>
            </a:r>
            <a:endParaRPr lang="en-US" sz="2600" b="1" i="1" dirty="0">
              <a:solidFill>
                <a:srgbClr val="00264C"/>
              </a:solidFill>
            </a:endParaRP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600" dirty="0">
                <a:solidFill>
                  <a:srgbClr val="00264C"/>
                </a:solidFill>
              </a:rPr>
              <a:t>A</a:t>
            </a:r>
            <a:r>
              <a:rPr lang="en-US" sz="2600" b="1" i="1" dirty="0">
                <a:solidFill>
                  <a:srgbClr val="00264C"/>
                </a:solidFill>
              </a:rPr>
              <a:t> Thread Unsafe </a:t>
            </a:r>
            <a:r>
              <a:rPr lang="en-US" sz="2600" dirty="0">
                <a:solidFill>
                  <a:srgbClr val="00264C"/>
                </a:solidFill>
              </a:rPr>
              <a:t>function or data structure is one that </a:t>
            </a:r>
            <a:r>
              <a:rPr lang="en-US" sz="2600" dirty="0" smtClean="0">
                <a:solidFill>
                  <a:srgbClr val="00264C"/>
                </a:solidFill>
              </a:rPr>
              <a:t>when executed by multiple threads can result in logical errors.</a:t>
            </a:r>
            <a:endParaRPr lang="en-US" sz="2600" dirty="0">
              <a:solidFill>
                <a:srgbClr val="00264C"/>
              </a:solidFill>
            </a:endParaRP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600" dirty="0">
                <a:solidFill>
                  <a:srgbClr val="00264C"/>
                </a:solidFill>
              </a:rPr>
              <a:t>A bug related to having multiple threads modifying a data structure simultaneously is called a </a:t>
            </a:r>
            <a:r>
              <a:rPr lang="en-US" sz="2600" b="1" i="1" dirty="0">
                <a:solidFill>
                  <a:srgbClr val="00264C"/>
                </a:solidFill>
              </a:rPr>
              <a:t>“Race Condition”.</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600" b="1" i="1" dirty="0">
                <a:solidFill>
                  <a:srgbClr val="00264C"/>
                </a:solidFill>
              </a:rPr>
              <a:t>Race Conditions </a:t>
            </a:r>
            <a:r>
              <a:rPr lang="en-US" sz="2600" dirty="0">
                <a:solidFill>
                  <a:srgbClr val="00264C"/>
                </a:solidFill>
              </a:rPr>
              <a:t>are difficult to debug because they are often difficult to reproduce.</a:t>
            </a:r>
          </a:p>
        </p:txBody>
      </p:sp>
    </p:spTree>
    <p:extLst>
      <p:ext uri="{BB962C8B-B14F-4D97-AF65-F5344CB8AC3E}">
        <p14:creationId xmlns:p14="http://schemas.microsoft.com/office/powerpoint/2010/main" val="33531218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 Thread Unsafe List Class</a:t>
            </a:r>
          </a:p>
        </p:txBody>
      </p:sp>
      <p:sp>
        <p:nvSpPr>
          <p:cNvPr id="676867" name="Text Box 2"/>
          <p:cNvSpPr txBox="1">
            <a:spLocks noChangeArrowheads="1"/>
          </p:cNvSpPr>
          <p:nvPr/>
        </p:nvSpPr>
        <p:spPr bwMode="auto">
          <a:xfrm>
            <a:off x="304800" y="1981200"/>
            <a:ext cx="3886200" cy="4191000"/>
          </a:xfrm>
          <a:prstGeom prst="rect">
            <a:avLst/>
          </a:prstGeom>
          <a:noFill/>
          <a:ln w="9525">
            <a:noFill/>
            <a:round/>
            <a:headEnd/>
            <a:tailEnd/>
          </a:ln>
        </p:spPr>
        <p:txBody>
          <a:bodyPr/>
          <a:lstStyle/>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#include &lt;pthread.h&gt;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a:solidFill>
                <a:srgbClr val="00264C"/>
              </a:solidFill>
              <a:latin typeface="Courier New" pitchFamily="49" charset="0"/>
            </a:endParaRP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struct ListEntry { </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int _val;</a:t>
            </a:r>
            <a:br>
              <a:rPr lang="en-US" sz="1800" b="1">
                <a:solidFill>
                  <a:srgbClr val="00264C"/>
                </a:solidFill>
                <a:latin typeface="Courier New" pitchFamily="49" charset="0"/>
              </a:rPr>
            </a:br>
            <a:r>
              <a:rPr lang="en-US" sz="1800" b="1">
                <a:solidFill>
                  <a:srgbClr val="00264C"/>
                </a:solidFill>
                <a:latin typeface="Courier New" pitchFamily="49" charset="0"/>
              </a:rPr>
              <a:t>ListEntry *_next; </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class List{</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ListEntry *_head;</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public:</a:t>
            </a:r>
            <a:br>
              <a:rPr lang="en-US" sz="1800" b="1">
                <a:solidFill>
                  <a:srgbClr val="00264C"/>
                </a:solidFill>
                <a:latin typeface="Courier New" pitchFamily="49" charset="0"/>
              </a:rPr>
            </a:br>
            <a:r>
              <a:rPr lang="en-US" sz="1800" b="1">
                <a:solidFill>
                  <a:srgbClr val="00264C"/>
                </a:solidFill>
                <a:latin typeface="Courier New" pitchFamily="49" charset="0"/>
              </a:rPr>
              <a:t>List();</a:t>
            </a:r>
            <a:br>
              <a:rPr lang="en-US" sz="1800" b="1">
                <a:solidFill>
                  <a:srgbClr val="00264C"/>
                </a:solidFill>
                <a:latin typeface="Courier New" pitchFamily="49" charset="0"/>
              </a:rPr>
            </a:br>
            <a:r>
              <a:rPr lang="en-US" sz="1800" b="1">
                <a:solidFill>
                  <a:srgbClr val="00264C"/>
                </a:solidFill>
                <a:latin typeface="Courier New" pitchFamily="49" charset="0"/>
              </a:rPr>
              <a:t>void insert(int val);</a:t>
            </a:r>
            <a:br>
              <a:rPr lang="en-US" sz="1800" b="1">
                <a:solidFill>
                  <a:srgbClr val="00264C"/>
                </a:solidFill>
                <a:latin typeface="Courier New" pitchFamily="49" charset="0"/>
              </a:rPr>
            </a:br>
            <a:r>
              <a:rPr lang="en-US" sz="1800" b="1">
                <a:solidFill>
                  <a:srgbClr val="00264C"/>
                </a:solidFill>
                <a:latin typeface="Courier New" pitchFamily="49" charset="0"/>
              </a:rPr>
              <a:t>int remove();</a:t>
            </a:r>
          </a:p>
          <a:p>
            <a:pPr marL="342900" indent="-339725">
              <a:lnSpc>
                <a:spcPct val="8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rPr>
              <a:t>} </a:t>
            </a:r>
            <a:br>
              <a:rPr lang="en-US" sz="1800" b="1">
                <a:solidFill>
                  <a:srgbClr val="00264C"/>
                </a:solidFill>
                <a:latin typeface="Courier New" pitchFamily="49" charset="0"/>
              </a:rPr>
            </a:br>
            <a:r>
              <a:rPr lang="en-US" sz="1800" b="1">
                <a:solidFill>
                  <a:srgbClr val="00264C"/>
                </a:solidFill>
                <a:latin typeface="Courier New" pitchFamily="49" charset="0"/>
              </a:rPr>
              <a:t/>
            </a:r>
            <a:br>
              <a:rPr lang="en-US" sz="1800" b="1">
                <a:solidFill>
                  <a:srgbClr val="00264C"/>
                </a:solidFill>
                <a:latin typeface="Courier New" pitchFamily="49" charset="0"/>
              </a:rPr>
            </a:br>
            <a:endParaRPr lang="en-US" sz="1800" b="1">
              <a:solidFill>
                <a:srgbClr val="00264C"/>
              </a:solidFill>
              <a:latin typeface="Courier New" pitchFamily="49" charset="0"/>
            </a:endParaRPr>
          </a:p>
        </p:txBody>
      </p:sp>
      <p:sp>
        <p:nvSpPr>
          <p:cNvPr id="676868" name="Rectangle 3"/>
          <p:cNvSpPr>
            <a:spLocks noChangeArrowheads="1"/>
          </p:cNvSpPr>
          <p:nvPr/>
        </p:nvSpPr>
        <p:spPr bwMode="auto">
          <a:xfrm>
            <a:off x="4267200" y="2057400"/>
            <a:ext cx="4648200" cy="4191000"/>
          </a:xfrm>
          <a:prstGeom prst="rect">
            <a:avLst/>
          </a:prstGeom>
          <a:noFill/>
          <a:ln w="9525">
            <a:noFill/>
            <a:round/>
            <a:headEnd/>
            <a:tailEnd/>
          </a:ln>
        </p:spPr>
        <p:txBody>
          <a:bodyPr lIns="90000" tIns="46800" rIns="90000" bIns="46800"/>
          <a:lstStyle/>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List::List(){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_head = NULL;</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br>
              <a:rPr lang="en-US" sz="1800" b="1" dirty="0">
                <a:solidFill>
                  <a:srgbClr val="00264C"/>
                </a:solidFill>
                <a:latin typeface="Courier New" pitchFamily="49" charset="0"/>
              </a:rPr>
            </a:br>
            <a:endParaRPr lang="en-US" sz="1800" b="1" dirty="0">
              <a:solidFill>
                <a:srgbClr val="00264C"/>
              </a:solidFill>
              <a:latin typeface="Courier New" pitchFamily="49" charset="0"/>
            </a:endParaRP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List::insert(</a:t>
            </a:r>
            <a:r>
              <a:rPr lang="en-US" sz="1800" b="1" dirty="0" err="1">
                <a:solidFill>
                  <a:srgbClr val="00264C"/>
                </a:solidFill>
                <a:latin typeface="Courier New" pitchFamily="49" charset="0"/>
              </a:rPr>
              <a:t>int</a:t>
            </a:r>
            <a:r>
              <a:rPr lang="en-US" sz="1800" b="1" dirty="0">
                <a:solidFill>
                  <a:srgbClr val="00264C"/>
                </a:solidFill>
                <a:latin typeface="Courier New" pitchFamily="49" charset="0"/>
              </a:rPr>
              <a:t> </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 *e = </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new </a:t>
            </a:r>
            <a:r>
              <a:rPr lang="en-US" sz="1800" b="1" dirty="0" err="1">
                <a:solidFill>
                  <a:srgbClr val="00264C"/>
                </a:solidFill>
                <a:latin typeface="Courier New" pitchFamily="49" charset="0"/>
              </a:rPr>
              <a:t>ListEntry</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r>
            <a:br>
              <a:rPr lang="en-US" sz="1800" b="1" dirty="0">
                <a:solidFill>
                  <a:srgbClr val="00264C"/>
                </a:solidFill>
                <a:latin typeface="Courier New" pitchFamily="49" charset="0"/>
              </a:rPr>
            </a:br>
            <a:r>
              <a:rPr lang="en-US" sz="1800" b="1" dirty="0">
                <a:solidFill>
                  <a:srgbClr val="00264C"/>
                </a:solidFill>
                <a:latin typeface="Courier New" pitchFamily="49" charset="0"/>
              </a:rPr>
              <a:t>e-&gt;_</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 = </a:t>
            </a:r>
            <a:r>
              <a:rPr lang="en-US" sz="1800" b="1" dirty="0" err="1">
                <a:solidFill>
                  <a:srgbClr val="00264C"/>
                </a:solidFill>
                <a:latin typeface="Courier New" pitchFamily="49" charset="0"/>
              </a:rPr>
              <a:t>val</a:t>
            </a:r>
            <a:r>
              <a:rPr lang="en-US" sz="1800" b="1" dirty="0">
                <a:solidFill>
                  <a:srgbClr val="00264C"/>
                </a:solidFill>
                <a:latin typeface="Courier New" pitchFamily="49" charset="0"/>
              </a:rPr>
              <a:t>;</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dirty="0">
              <a:solidFill>
                <a:srgbClr val="00264C"/>
              </a:solidFill>
              <a:latin typeface="Courier New" pitchFamily="49" charset="0"/>
            </a:endParaRP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FF0000"/>
                </a:solidFill>
                <a:latin typeface="Courier New" pitchFamily="49" charset="0"/>
              </a:rPr>
              <a:t>  a) </a:t>
            </a:r>
            <a:r>
              <a:rPr lang="en-US" sz="1800" b="1" dirty="0">
                <a:solidFill>
                  <a:srgbClr val="00264C"/>
                </a:solidFill>
                <a:latin typeface="Courier New" pitchFamily="49" charset="0"/>
              </a:rPr>
              <a:t>e-&gt;_next = _head;</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r>
              <a:rPr lang="en-US" sz="1800" b="1" dirty="0">
                <a:solidFill>
                  <a:srgbClr val="FF0000"/>
                </a:solidFill>
                <a:latin typeface="Courier New" pitchFamily="49" charset="0"/>
              </a:rPr>
              <a:t>b</a:t>
            </a:r>
            <a:r>
              <a:rPr lang="en-US" sz="1800" b="1" dirty="0" smtClean="0">
                <a:solidFill>
                  <a:srgbClr val="FF0000"/>
                </a:solidFill>
                <a:latin typeface="Courier New" pitchFamily="49" charset="0"/>
              </a:rPr>
              <a:t>)</a:t>
            </a:r>
            <a:r>
              <a:rPr lang="en-US" sz="1800" b="1" dirty="0" smtClean="0">
                <a:solidFill>
                  <a:srgbClr val="00264C"/>
                </a:solidFill>
                <a:latin typeface="Courier New" pitchFamily="49" charset="0"/>
              </a:rPr>
              <a:t> _</a:t>
            </a:r>
            <a:r>
              <a:rPr lang="en-US" sz="1800" b="1" dirty="0">
                <a:solidFill>
                  <a:srgbClr val="00264C"/>
                </a:solidFill>
                <a:latin typeface="Courier New" pitchFamily="49" charset="0"/>
              </a:rPr>
              <a:t>head = e;</a:t>
            </a: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dirty="0">
              <a:solidFill>
                <a:srgbClr val="00264C"/>
              </a:solidFill>
              <a:latin typeface="Courier New" pitchFamily="49" charset="0"/>
            </a:endParaRPr>
          </a:p>
          <a:p>
            <a:pPr marL="342900" indent="-339725">
              <a:lnSpc>
                <a:spcPct val="90000"/>
              </a:lnSpc>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dirty="0">
                <a:solidFill>
                  <a:srgbClr val="00264C"/>
                </a:solidFill>
                <a:latin typeface="Courier New" pitchFamily="49" charset="0"/>
              </a:rPr>
              <a:t>} </a:t>
            </a:r>
            <a:br>
              <a:rPr lang="en-US" sz="1800" b="1" dirty="0">
                <a:solidFill>
                  <a:srgbClr val="00264C"/>
                </a:solidFill>
                <a:latin typeface="Courier New" pitchFamily="49" charset="0"/>
              </a:rPr>
            </a:br>
            <a:endParaRPr lang="en-US" sz="1800" b="1" dirty="0">
              <a:solidFill>
                <a:srgbClr val="00264C"/>
              </a:solidFill>
              <a:latin typeface="Courier New" pitchFamily="49" charset="0"/>
            </a:endParaRPr>
          </a:p>
        </p:txBody>
      </p:sp>
    </p:spTree>
    <p:extLst>
      <p:ext uri="{BB962C8B-B14F-4D97-AF65-F5344CB8AC3E}">
        <p14:creationId xmlns:p14="http://schemas.microsoft.com/office/powerpoint/2010/main" val="38130463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 Thread Unsafe List Class</a:t>
            </a:r>
          </a:p>
        </p:txBody>
      </p:sp>
      <p:sp>
        <p:nvSpPr>
          <p:cNvPr id="678915" name="Text Box 2"/>
          <p:cNvSpPr txBox="1">
            <a:spLocks noChangeArrowheads="1"/>
          </p:cNvSpPr>
          <p:nvPr/>
        </p:nvSpPr>
        <p:spPr bwMode="auto">
          <a:xfrm>
            <a:off x="1676400" y="2057400"/>
            <a:ext cx="5715000" cy="4381500"/>
          </a:xfrm>
          <a:prstGeom prst="rect">
            <a:avLst/>
          </a:prstGeom>
          <a:noFill/>
          <a:ln w="9525">
            <a:noFill/>
            <a:round/>
            <a:headEnd/>
            <a:tailEnd/>
          </a:ln>
        </p:spPr>
        <p:txBody>
          <a:bodyPr/>
          <a:lstStyle/>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err="1">
                <a:solidFill>
                  <a:srgbClr val="00264C"/>
                </a:solidFill>
                <a:latin typeface="Courier New" pitchFamily="49" charset="0"/>
              </a:rPr>
              <a:t>int</a:t>
            </a:r>
            <a:r>
              <a:rPr lang="en-US" sz="2000" b="1" dirty="0">
                <a:solidFill>
                  <a:srgbClr val="00264C"/>
                </a:solidFill>
                <a:latin typeface="Courier New" pitchFamily="49" charset="0"/>
              </a:rPr>
              <a:t> List::remove(){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ListEntry</a:t>
            </a:r>
            <a:r>
              <a:rPr lang="en-US" sz="2000" b="1" dirty="0">
                <a:solidFill>
                  <a:srgbClr val="00264C"/>
                </a:solidFill>
                <a:latin typeface="Courier New" pitchFamily="49" charset="0"/>
              </a:rPr>
              <a:t> *</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r>
            <a:br>
              <a:rPr lang="en-US" sz="2000" b="1" dirty="0">
                <a:solidFill>
                  <a:srgbClr val="00264C"/>
                </a:solidFill>
                <a:latin typeface="Courier New" pitchFamily="49" charset="0"/>
              </a:rPr>
            </a:br>
            <a:r>
              <a:rPr lang="en-US" sz="2000" b="1" dirty="0">
                <a:solidFill>
                  <a:srgbClr val="FF0000"/>
                </a:solidFill>
                <a:latin typeface="Courier New" pitchFamily="49" charset="0"/>
              </a:rPr>
              <a:t>c) </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 = _head;</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r>
            <a:br>
              <a:rPr lang="en-US" sz="2000" b="1" dirty="0">
                <a:solidFill>
                  <a:srgbClr val="00264C"/>
                </a:solidFill>
                <a:latin typeface="Courier New" pitchFamily="49" charset="0"/>
              </a:rPr>
            </a:br>
            <a:r>
              <a:rPr lang="en-US" sz="2000" b="1" dirty="0">
                <a:solidFill>
                  <a:srgbClr val="00264C"/>
                </a:solidFill>
                <a:latin typeface="Courier New" pitchFamily="49" charset="0"/>
              </a:rPr>
              <a:t>if(</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 == NULL) {</a:t>
            </a:r>
            <a:br>
              <a:rPr lang="en-US" sz="2000" b="1" dirty="0">
                <a:solidFill>
                  <a:srgbClr val="00264C"/>
                </a:solidFill>
                <a:latin typeface="Courier New" pitchFamily="49" charset="0"/>
              </a:rPr>
            </a:br>
            <a:r>
              <a:rPr lang="en-US" sz="2000" b="1" dirty="0">
                <a:solidFill>
                  <a:srgbClr val="00264C"/>
                </a:solidFill>
                <a:latin typeface="Courier New" pitchFamily="49" charset="0"/>
              </a:rPr>
              <a:t>  return -1;</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r>
            <a:br>
              <a:rPr lang="en-US" sz="2000" b="1" dirty="0">
                <a:solidFill>
                  <a:srgbClr val="00264C"/>
                </a:solidFill>
                <a:latin typeface="Courier New" pitchFamily="49" charset="0"/>
              </a:rPr>
            </a:br>
            <a:r>
              <a:rPr lang="en-US" sz="2000" b="1" dirty="0">
                <a:solidFill>
                  <a:srgbClr val="FF0000"/>
                </a:solidFill>
                <a:latin typeface="Courier New" pitchFamily="49" charset="0"/>
              </a:rPr>
              <a:t>d) </a:t>
            </a:r>
            <a:r>
              <a:rPr lang="en-US" sz="2000" b="1" dirty="0">
                <a:solidFill>
                  <a:srgbClr val="00264C"/>
                </a:solidFill>
                <a:latin typeface="Courier New" pitchFamily="49" charset="0"/>
              </a:rPr>
              <a:t>_head=</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-&gt;_next;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b="1" dirty="0">
              <a:solidFill>
                <a:srgbClr val="00264C"/>
              </a:solidFill>
              <a:latin typeface="Courier New" pitchFamily="49" charset="0"/>
            </a:endParaRP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t>
            </a:r>
            <a:r>
              <a:rPr lang="en-US" sz="2000" b="1" dirty="0" err="1">
                <a:solidFill>
                  <a:srgbClr val="00264C"/>
                </a:solidFill>
                <a:latin typeface="Courier New" pitchFamily="49" charset="0"/>
              </a:rPr>
              <a:t>int</a:t>
            </a:r>
            <a:r>
              <a:rPr lang="en-US" sz="2000" b="1" dirty="0">
                <a:solidFill>
                  <a:srgbClr val="00264C"/>
                </a:solidFill>
                <a:latin typeface="Courier New" pitchFamily="49" charset="0"/>
              </a:rPr>
              <a:t> </a:t>
            </a:r>
            <a:r>
              <a:rPr lang="en-US" sz="2000" b="1" dirty="0" err="1">
                <a:solidFill>
                  <a:srgbClr val="00264C"/>
                </a:solidFill>
                <a:latin typeface="Courier New" pitchFamily="49" charset="0"/>
              </a:rPr>
              <a:t>val</a:t>
            </a:r>
            <a:r>
              <a:rPr lang="en-US" sz="2000" b="1" dirty="0">
                <a:solidFill>
                  <a:srgbClr val="00264C"/>
                </a:solidFill>
                <a:latin typeface="Courier New" pitchFamily="49" charset="0"/>
              </a:rPr>
              <a:t>=</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-&gt;_</a:t>
            </a:r>
            <a:r>
              <a:rPr lang="en-US" sz="2000" b="1" dirty="0" err="1">
                <a:solidFill>
                  <a:srgbClr val="00264C"/>
                </a:solidFill>
                <a:latin typeface="Courier New" pitchFamily="49" charset="0"/>
              </a:rPr>
              <a:t>val</a:t>
            </a:r>
            <a:r>
              <a:rPr lang="en-US" sz="2000" b="1" dirty="0">
                <a:solidFill>
                  <a:srgbClr val="00264C"/>
                </a:solidFill>
                <a:latin typeface="Courier New" pitchFamily="49"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delete </a:t>
            </a:r>
            <a:r>
              <a:rPr lang="en-US" sz="2000" b="1" dirty="0" err="1">
                <a:solidFill>
                  <a:srgbClr val="00264C"/>
                </a:solidFill>
                <a:latin typeface="Courier New" pitchFamily="49" charset="0"/>
              </a:rPr>
              <a:t>tmp</a:t>
            </a:r>
            <a:r>
              <a:rPr lang="en-US" sz="20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return </a:t>
            </a:r>
            <a:r>
              <a:rPr lang="en-US" sz="2000" b="1" dirty="0" err="1">
                <a:solidFill>
                  <a:srgbClr val="00264C"/>
                </a:solidFill>
                <a:latin typeface="Courier New" pitchFamily="49" charset="0"/>
              </a:rPr>
              <a:t>val</a:t>
            </a:r>
            <a:r>
              <a:rPr lang="en-US" sz="2000" b="1" dirty="0">
                <a:solidFill>
                  <a:srgbClr val="00264C"/>
                </a:solidFill>
                <a:latin typeface="Courier New" pitchFamily="49"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a:solidFill>
                  <a:srgbClr val="00264C"/>
                </a:solidFill>
                <a:latin typeface="Courier New" pitchFamily="49" charset="0"/>
              </a:rPr>
              <a:t>} </a:t>
            </a:r>
          </a:p>
        </p:txBody>
      </p:sp>
      <p:sp>
        <p:nvSpPr>
          <p:cNvPr id="678916" name="Rectangle 3"/>
          <p:cNvSpPr>
            <a:spLocks noChangeArrowheads="1"/>
          </p:cNvSpPr>
          <p:nvPr/>
        </p:nvSpPr>
        <p:spPr bwMode="auto">
          <a:xfrm>
            <a:off x="4572000" y="2057400"/>
            <a:ext cx="3886200" cy="4191000"/>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US"/>
          </a:p>
        </p:txBody>
      </p:sp>
    </p:spTree>
    <p:extLst>
      <p:ext uri="{BB962C8B-B14F-4D97-AF65-F5344CB8AC3E}">
        <p14:creationId xmlns:p14="http://schemas.microsoft.com/office/powerpoint/2010/main" val="12605070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64713</TotalTime>
  <Words>1999</Words>
  <Application>Microsoft Office PowerPoint</Application>
  <PresentationFormat>On-screen Show (4:3)</PresentationFormat>
  <Paragraphs>448</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Default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CS354: Operating Systems</dc:title>
  <dc:creator>Gustavo Rodriguez-Rivera</dc:creator>
  <cp:lastModifiedBy>Ninghui Li</cp:lastModifiedBy>
  <cp:revision>1506</cp:revision>
  <cp:lastPrinted>1601-01-01T00:00:00Z</cp:lastPrinted>
  <dcterms:created xsi:type="dcterms:W3CDTF">2004-01-12T03:48:24Z</dcterms:created>
  <dcterms:modified xsi:type="dcterms:W3CDTF">2014-03-10T01:21:27Z</dcterms:modified>
</cp:coreProperties>
</file>