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98" r:id="rId4"/>
    <p:sldId id="306" r:id="rId5"/>
    <p:sldId id="307" r:id="rId6"/>
    <p:sldId id="308" r:id="rId7"/>
    <p:sldId id="309" r:id="rId8"/>
    <p:sldId id="311" r:id="rId9"/>
    <p:sldId id="313" r:id="rId10"/>
    <p:sldId id="319" r:id="rId11"/>
    <p:sldId id="320" r:id="rId12"/>
    <p:sldId id="321" r:id="rId13"/>
    <p:sldId id="328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72" autoAdjust="0"/>
  </p:normalViewPr>
  <p:slideViewPr>
    <p:cSldViewPr snapToGrid="0" snapToObjects="1">
      <p:cViewPr varScale="1">
        <p:scale>
          <a:sx n="50" d="100"/>
          <a:sy n="50" d="100"/>
        </p:scale>
        <p:origin x="-122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Output…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there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AbstractChild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ConcreteGrandChild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modeled animals horizontally, then draw an Animal</a:t>
            </a:r>
            <a:r>
              <a:rPr lang="en-US" baseline="0" dirty="0" smtClean="0"/>
              <a:t> class that is the superclass for them (tree like).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example comes from Animal1: enter code</a:t>
            </a:r>
            <a:r>
              <a:rPr lang="en-US" baseline="0" dirty="0" smtClean="0"/>
              <a:t> live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add a concrete</a:t>
            </a:r>
            <a:r>
              <a:rPr lang="en-US" baseline="0" dirty="0" smtClean="0"/>
              <a:t> </a:t>
            </a:r>
            <a:r>
              <a:rPr lang="en-US" dirty="0" smtClean="0"/>
              <a:t>method</a:t>
            </a:r>
            <a:r>
              <a:rPr lang="en-US" baseline="0" dirty="0" smtClean="0"/>
              <a:t> “shed” in Animal to implement common behavior between dogs and cats.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“Binding” refers</a:t>
            </a:r>
            <a:r>
              <a:rPr lang="en-US" baseline="0" dirty="0" smtClean="0"/>
              <a:t> to the connection between name of the method and the method body being called.  We say that the method name “speak” is bound to the method implementation in “Dog”.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Drag out the first bullet: use a drawing on the chalkboard.</a:t>
            </a:r>
          </a:p>
          <a:p>
            <a:endParaRPr lang="en-US" dirty="0" smtClean="0"/>
          </a:p>
          <a:p>
            <a:r>
              <a:rPr lang="en-US" dirty="0" smtClean="0"/>
              <a:t>The speak() example is weak since Animal does not have</a:t>
            </a:r>
            <a:r>
              <a:rPr lang="en-US" baseline="0" dirty="0" smtClean="0"/>
              <a:t> a concrete speak() method.  Use shed instead and override it in Dog.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GUI hierarchy reminder on the</a:t>
            </a:r>
            <a:r>
              <a:rPr lang="en-US" baseline="0" dirty="0" smtClean="0"/>
              <a:t>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example come</a:t>
            </a:r>
            <a:r>
              <a:rPr lang="en-US" baseline="0" dirty="0" smtClean="0"/>
              <a:t> from Animal2.  Edit the code from Animal1 live to modify.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Don’t forget to note what happens when adding a name constructor to Animal and compiling without a name constructor in the other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Summary: Don’t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38154" y="2940573"/>
            <a:ext cx="1979242" cy="3238065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Subclass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Contains its fields as well as all the fields defined in its </a:t>
            </a:r>
            <a:r>
              <a:rPr lang="en-US" dirty="0" err="1" smtClean="0"/>
              <a:t>superclasses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59327" y="4103052"/>
            <a:ext cx="3100436" cy="411909"/>
            <a:chOff x="4141543" y="3043550"/>
            <a:chExt cx="3100436" cy="411909"/>
          </a:xfrm>
        </p:grpSpPr>
        <p:sp>
          <p:nvSpPr>
            <p:cNvPr id="5" name="Rectangle 4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name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717807" y="4621594"/>
            <a:ext cx="1841956" cy="411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9327" y="4644477"/>
            <a:ext cx="11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59327" y="5140136"/>
            <a:ext cx="3100436" cy="411909"/>
            <a:chOff x="4141543" y="3043550"/>
            <a:chExt cx="3100436" cy="411909"/>
          </a:xfrm>
        </p:grpSpPr>
        <p:sp>
          <p:nvSpPr>
            <p:cNvPr id="12" name="Rectangle 11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59327" y="5658677"/>
            <a:ext cx="3100436" cy="411909"/>
            <a:chOff x="4141543" y="3043550"/>
            <a:chExt cx="3100436" cy="411909"/>
          </a:xfrm>
        </p:grpSpPr>
        <p:sp>
          <p:nvSpPr>
            <p:cNvPr id="15" name="Rectangle 14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12728" y="28604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object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5789007" y="4103052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5789007" y="5140135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9348" y="4369220"/>
            <a:ext cx="24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defined in Animal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09348" y="5367379"/>
            <a:ext cx="21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defined in Dog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5789007" y="3078060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09348" y="334422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 defined 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Revised: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String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Dog(String name)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super(name);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this.name</a:t>
            </a:r>
            <a:r>
              <a:rPr lang="en-US" sz="1300" dirty="0">
                <a:latin typeface="Consolas"/>
                <a:cs typeface="Consolas"/>
              </a:rPr>
              <a:t> = name + " Barker";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("Bark\n");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1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Revised: 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8"/>
            <a:ext cx="8229600" cy="4856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abstract class Animal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String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Animal(String name)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this.name</a:t>
            </a:r>
            <a:r>
              <a:rPr lang="en-US" sz="1300" dirty="0">
                <a:latin typeface="Consolas"/>
                <a:cs typeface="Consolas"/>
              </a:rPr>
              <a:t> =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abstract void speak();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Animal[] animals = new Animal[2];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animals</a:t>
            </a:r>
            <a:r>
              <a:rPr lang="en-US" sz="1300" dirty="0">
                <a:latin typeface="Consolas"/>
                <a:cs typeface="Consolas"/>
              </a:rPr>
              <a:t>[0] = new Cat("Garfield");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animals[1] = new Dog("Snoopy");</a:t>
            </a: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</a:t>
            </a:r>
            <a:r>
              <a:rPr lang="en-US" sz="1300" dirty="0" err="1">
                <a:latin typeface="Consolas"/>
                <a:cs typeface="Consolas"/>
              </a:rPr>
              <a:t>animals.length</a:t>
            </a:r>
            <a:r>
              <a:rPr lang="en-US" sz="1300" dirty="0">
                <a:latin typeface="Consolas"/>
                <a:cs typeface="Consolas"/>
              </a:rPr>
              <a:t>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animals[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].speak();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Dog d = new Dog("</a:t>
            </a:r>
            <a:r>
              <a:rPr lang="en-US" sz="1300" dirty="0" err="1">
                <a:latin typeface="Consolas"/>
                <a:cs typeface="Consolas"/>
              </a:rPr>
              <a:t>Marmaduke</a:t>
            </a:r>
            <a:r>
              <a:rPr lang="en-US" sz="13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d.name</a:t>
            </a:r>
            <a:r>
              <a:rPr lang="en-US" sz="13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Animal a = d;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a.name</a:t>
            </a:r>
            <a:r>
              <a:rPr lang="en-US" sz="13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may be declared abstract</a:t>
            </a:r>
          </a:p>
          <a:p>
            <a:pPr lvl="1"/>
            <a:r>
              <a:rPr lang="en-US" dirty="0" smtClean="0"/>
              <a:t>Provide only the header (no body)</a:t>
            </a:r>
          </a:p>
          <a:p>
            <a:pPr lvl="1"/>
            <a:r>
              <a:rPr lang="en-US" dirty="0" smtClean="0"/>
              <a:t>Class must then be declared abstract</a:t>
            </a:r>
          </a:p>
          <a:p>
            <a:r>
              <a:rPr lang="en-US" dirty="0" smtClean="0"/>
              <a:t>Methods in an interface are implicitly declared abstract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subclassing</a:t>
            </a:r>
            <a:r>
              <a:rPr lang="en-US" dirty="0" smtClean="0"/>
              <a:t> an abstract class</a:t>
            </a:r>
          </a:p>
          <a:p>
            <a:pPr lvl="1"/>
            <a:r>
              <a:rPr lang="en-US" dirty="0" smtClean="0"/>
              <a:t>Generally provide method bodies for abstract methods</a:t>
            </a:r>
          </a:p>
          <a:p>
            <a:pPr lvl="1"/>
            <a:r>
              <a:rPr lang="en-US" dirty="0" smtClean="0"/>
              <a:t>If abstract methods remain, then subclass is still abstract and must be declared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5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02"/>
            <a:ext cx="8229600" cy="5030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abstract public class </a:t>
            </a:r>
            <a:r>
              <a:rPr lang="en-US" sz="1400" b="1" dirty="0" err="1">
                <a:latin typeface="Consolas"/>
                <a:cs typeface="Consolas"/>
              </a:rPr>
              <a:t>AbstractParent</a:t>
            </a:r>
            <a:r>
              <a:rPr lang="en-US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nl-NL" sz="1400" b="1" dirty="0" smtClean="0">
                <a:latin typeface="Consolas"/>
                <a:cs typeface="Consolas"/>
              </a:rPr>
              <a:t>    abstract </a:t>
            </a:r>
            <a:r>
              <a:rPr lang="nl-NL" sz="1400" b="1" dirty="0">
                <a:latin typeface="Consolas"/>
                <a:cs typeface="Consolas"/>
              </a:rPr>
              <a:t>void doOne()</a:t>
            </a:r>
            <a:r>
              <a:rPr lang="nl-NL" sz="1400" b="1" dirty="0" smtClean="0">
                <a:latin typeface="Consolas"/>
                <a:cs typeface="Consolas"/>
              </a:rPr>
              <a:t>;</a:t>
            </a:r>
            <a:endParaRPr lang="nl-NL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</a:t>
            </a:r>
            <a:r>
              <a:rPr lang="nl-NL" sz="1400" b="1" dirty="0">
                <a:latin typeface="Consolas"/>
                <a:cs typeface="Consolas"/>
              </a:rPr>
              <a:t>abstract </a:t>
            </a:r>
            <a:r>
              <a:rPr lang="nl-NL" sz="1400" b="1" dirty="0" err="1">
                <a:latin typeface="Consolas"/>
                <a:cs typeface="Consolas"/>
              </a:rPr>
              <a:t>void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doTwo</a:t>
            </a:r>
            <a:r>
              <a:rPr lang="nl-NL" sz="14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nl-NL" sz="1400" dirty="0" smtClean="0">
                <a:latin typeface="Consolas"/>
                <a:cs typeface="Consolas"/>
              </a:rPr>
              <a:t>}</a:t>
            </a:r>
            <a:endParaRPr lang="nl-NL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400" b="1" dirty="0">
                <a:latin typeface="Consolas"/>
                <a:cs typeface="Consolas"/>
              </a:rPr>
              <a:t>abstract class </a:t>
            </a:r>
            <a:r>
              <a:rPr lang="nl-NL" sz="1400" b="1" dirty="0" err="1">
                <a:latin typeface="Consolas"/>
                <a:cs typeface="Consolas"/>
              </a:rPr>
              <a:t>AbstractChild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extends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AbstractParent</a:t>
            </a:r>
            <a:r>
              <a:rPr lang="nl-NL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doOne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    </a:t>
            </a:r>
            <a:r>
              <a:rPr lang="fi-FI" sz="1400" dirty="0" err="1">
                <a:latin typeface="Consolas"/>
                <a:cs typeface="Consolas"/>
              </a:rPr>
              <a:t>System.</a:t>
            </a:r>
            <a:r>
              <a:rPr lang="fi-FI" sz="1400" i="1" dirty="0" err="1">
                <a:latin typeface="Consolas"/>
                <a:cs typeface="Consolas"/>
              </a:rPr>
              <a:t>out.println("in</a:t>
            </a:r>
            <a:r>
              <a:rPr lang="fi-FI" sz="1400" i="1" dirty="0">
                <a:latin typeface="Consolas"/>
                <a:cs typeface="Consolas"/>
              </a:rPr>
              <a:t> </a:t>
            </a:r>
            <a:r>
              <a:rPr lang="fi-FI" sz="1400" i="1" dirty="0" err="1">
                <a:latin typeface="Consolas"/>
                <a:cs typeface="Consolas"/>
              </a:rPr>
              <a:t>AbstractChild</a:t>
            </a:r>
            <a:r>
              <a:rPr lang="fi-FI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400" dirty="0" smtClean="0">
                <a:latin typeface="Consolas"/>
                <a:cs typeface="Consolas"/>
              </a:rPr>
              <a:t>}</a:t>
            </a:r>
            <a:endParaRPr lang="fi-FI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400" b="1" dirty="0" err="1">
                <a:latin typeface="Consolas"/>
                <a:cs typeface="Consolas"/>
              </a:rPr>
              <a:t>class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ConcreteGrandChild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extends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AbstractChild</a:t>
            </a:r>
            <a:r>
              <a:rPr lang="fi-FI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doTwo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    </a:t>
            </a:r>
            <a:r>
              <a:rPr lang="fi-FI" sz="1400" dirty="0" err="1">
                <a:latin typeface="Consolas"/>
                <a:cs typeface="Consolas"/>
              </a:rPr>
              <a:t>System.</a:t>
            </a:r>
            <a:r>
              <a:rPr lang="fi-FI" sz="1400" i="1" dirty="0" err="1">
                <a:latin typeface="Consolas"/>
                <a:cs typeface="Consolas"/>
              </a:rPr>
              <a:t>out.println("in</a:t>
            </a:r>
            <a:r>
              <a:rPr lang="fi-FI" sz="1400" i="1" dirty="0">
                <a:latin typeface="Consolas"/>
                <a:cs typeface="Consolas"/>
              </a:rPr>
              <a:t> </a:t>
            </a:r>
            <a:r>
              <a:rPr lang="fi-FI" sz="1400" i="1" dirty="0" err="1">
                <a:latin typeface="Consolas"/>
                <a:cs typeface="Consolas"/>
              </a:rPr>
              <a:t>ConcreteGrandChild</a:t>
            </a:r>
            <a:r>
              <a:rPr lang="fi-FI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public static void main(String[] </a:t>
            </a:r>
            <a:r>
              <a:rPr lang="en-US" sz="1400" b="1" dirty="0" err="1">
                <a:latin typeface="Consolas"/>
                <a:cs typeface="Consolas"/>
              </a:rPr>
              <a:t>args</a:t>
            </a:r>
            <a:r>
              <a:rPr lang="en-US" sz="14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ConcreteGrandChild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cc = </a:t>
            </a:r>
            <a:r>
              <a:rPr lang="en-US" sz="1400" b="1" dirty="0">
                <a:latin typeface="Consolas"/>
                <a:cs typeface="Consolas"/>
              </a:rPr>
              <a:t>new </a:t>
            </a:r>
            <a:r>
              <a:rPr lang="en-US" sz="1400" b="1" dirty="0" err="1">
                <a:latin typeface="Consolas"/>
                <a:cs typeface="Consolas"/>
              </a:rPr>
              <a:t>ConcreteGrandChild</a:t>
            </a:r>
            <a:r>
              <a:rPr lang="en-US" sz="14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s-IS" sz="1400" dirty="0">
                <a:latin typeface="Consolas"/>
                <a:cs typeface="Consolas"/>
              </a:rPr>
              <a:t>        cc.doOne();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    cc.doTwo();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0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Dynamic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“Many forms”</a:t>
            </a:r>
          </a:p>
          <a:p>
            <a:r>
              <a:rPr lang="en-US" dirty="0" smtClean="0"/>
              <a:t>Animals can take on many forms … yet exhibit </a:t>
            </a:r>
            <a:r>
              <a:rPr lang="en-US" dirty="0" smtClean="0"/>
              <a:t>similar behaviors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allows a superclass variable to contain a reference to a subclass object</a:t>
            </a:r>
          </a:p>
          <a:p>
            <a:r>
              <a:rPr lang="en-US" dirty="0" smtClean="0"/>
              <a:t>The compiler chooses the subclass implementation of any overridden methods</a:t>
            </a:r>
          </a:p>
          <a:p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account.withdraw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(amount);</a:t>
            </a:r>
            <a:r>
              <a:rPr lang="en-US" dirty="0" smtClean="0"/>
              <a:t> could be </a:t>
            </a:r>
            <a:r>
              <a:rPr lang="en-US" dirty="0" smtClean="0"/>
              <a:t>savings </a:t>
            </a:r>
            <a:r>
              <a:rPr lang="en-US" dirty="0" smtClean="0"/>
              <a:t>acct, checking acct, money market acct,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you’re modeling animals</a:t>
            </a:r>
          </a:p>
          <a:p>
            <a:pPr lvl="1"/>
            <a:r>
              <a:rPr lang="en-US" dirty="0" smtClean="0"/>
              <a:t>Dog</a:t>
            </a:r>
          </a:p>
          <a:p>
            <a:pPr lvl="1"/>
            <a:r>
              <a:rPr lang="en-US" dirty="0" smtClean="0"/>
              <a:t>Cat</a:t>
            </a:r>
          </a:p>
          <a:p>
            <a:pPr lvl="1"/>
            <a:r>
              <a:rPr lang="en-US" dirty="0" smtClean="0"/>
              <a:t>Fish</a:t>
            </a:r>
          </a:p>
          <a:p>
            <a:pPr lvl="1"/>
            <a:r>
              <a:rPr lang="en-US" dirty="0" smtClean="0"/>
              <a:t>Horse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Lots of redundancy, so you create a superclass</a:t>
            </a:r>
          </a:p>
          <a:p>
            <a:pPr lvl="1"/>
            <a:r>
              <a:rPr lang="en-US" dirty="0" smtClean="0"/>
              <a:t>Animal</a:t>
            </a:r>
          </a:p>
          <a:p>
            <a:pPr lvl="1"/>
            <a:r>
              <a:rPr lang="en-US" dirty="0" smtClean="0"/>
              <a:t>All other subclasses extend Animal</a:t>
            </a:r>
          </a:p>
          <a:p>
            <a:pPr lvl="1"/>
            <a:r>
              <a:rPr lang="en-US" dirty="0" smtClean="0"/>
              <a:t>Q: But what does “new Animal()” mean?</a:t>
            </a:r>
          </a:p>
          <a:p>
            <a:pPr lvl="1"/>
            <a:r>
              <a:rPr lang="en-US" dirty="0" smtClean="0"/>
              <a:t>A: Nothing--don’t want to create a “generic” animal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solution for Animal: an abstract class</a:t>
            </a:r>
          </a:p>
          <a:p>
            <a:r>
              <a:rPr lang="en-US" dirty="0" smtClean="0"/>
              <a:t>Declaring a class abstract means that it cannot be instantiated</a:t>
            </a:r>
          </a:p>
          <a:p>
            <a:r>
              <a:rPr lang="en-US" dirty="0" smtClean="0"/>
              <a:t>Some methods may be unimplemented (just like an interface)</a:t>
            </a:r>
          </a:p>
          <a:p>
            <a:r>
              <a:rPr lang="en-US" dirty="0" smtClean="0"/>
              <a:t>But an abstract class may also include some implemented methods for default behavior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abstract class Animal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abstract void speak();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Animal[] animals = new Animal[2];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animals[0] = new Cat();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animals[1] = new Dog();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animals.length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animals[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].speak();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8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and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class Cat extends Animal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System.out.printf</a:t>
            </a:r>
            <a:r>
              <a:rPr lang="en-US" sz="2200" dirty="0">
                <a:latin typeface="Consolas"/>
                <a:cs typeface="Consolas"/>
              </a:rPr>
              <a:t>("Meow\n");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System.out.printf</a:t>
            </a:r>
            <a:r>
              <a:rPr lang="en-US" sz="2200" dirty="0" smtClean="0">
                <a:latin typeface="Consolas"/>
                <a:cs typeface="Consolas"/>
              </a:rPr>
              <a:t>(“Bark\n</a:t>
            </a:r>
            <a:r>
              <a:rPr lang="en-US" sz="22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are selected at runtime based on the class of the object referenced, not the class of the variable that holds the object reference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Animal animal = new Dog();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animal.speak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>
                <a:latin typeface="Calibri"/>
                <a:cs typeface="Calibri"/>
              </a:rPr>
              <a:t>Calls the speak() method in Dog, even though the variable is of type Animal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3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Allows generic treatment of objects</a:t>
            </a:r>
          </a:p>
          <a:p>
            <a:r>
              <a:rPr lang="en-US" dirty="0" smtClean="0"/>
              <a:t>An array of Animals</a:t>
            </a:r>
          </a:p>
          <a:p>
            <a:pPr lvl="1"/>
            <a:r>
              <a:rPr lang="en-US" dirty="0" smtClean="0"/>
              <a:t>Some are Dogs</a:t>
            </a:r>
          </a:p>
          <a:p>
            <a:pPr lvl="1"/>
            <a:r>
              <a:rPr lang="en-US" dirty="0" smtClean="0"/>
              <a:t>Some are Cats</a:t>
            </a:r>
          </a:p>
          <a:p>
            <a:pPr lvl="1"/>
            <a:r>
              <a:rPr lang="en-US" dirty="0" smtClean="0"/>
              <a:t>Some are new animal classes defined after the </a:t>
            </a:r>
            <a:r>
              <a:rPr lang="en-US" dirty="0" smtClean="0"/>
              <a:t>superclass code </a:t>
            </a:r>
            <a:r>
              <a:rPr lang="en-US" dirty="0" smtClean="0"/>
              <a:t>is written</a:t>
            </a:r>
          </a:p>
          <a:p>
            <a:r>
              <a:rPr lang="en-US" dirty="0" smtClean="0"/>
              <a:t>Programmer must be disciplined: the overridden methods should implement “consistent” or “expected” behavior</a:t>
            </a:r>
          </a:p>
          <a:p>
            <a:r>
              <a:rPr lang="en-US" dirty="0" smtClean="0"/>
              <a:t>Example: In Java, all GUI widgets are a subclass of Component; allows uniform treatment by GUI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921</Words>
  <Application>Microsoft Office PowerPoint</Application>
  <PresentationFormat>On-screen Show (4:3)</PresentationFormat>
  <Paragraphs>183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CS18000: Problem Solving and Object-Oriented Programming</vt:lpstr>
      <vt:lpstr> Polymorphism</vt:lpstr>
      <vt:lpstr>Polymorphism</vt:lpstr>
      <vt:lpstr>Code Reuse</vt:lpstr>
      <vt:lpstr>Abstract Classes</vt:lpstr>
      <vt:lpstr>Animal</vt:lpstr>
      <vt:lpstr>Cat and Dog</vt:lpstr>
      <vt:lpstr>Dynamic Binding</vt:lpstr>
      <vt:lpstr>Why polymorphism?</vt:lpstr>
      <vt:lpstr>Reminder: Subclass Object</vt:lpstr>
      <vt:lpstr>Revised: Dog</vt:lpstr>
      <vt:lpstr>Revised: Animal</vt:lpstr>
      <vt:lpstr>Abstract Methods</vt:lpstr>
      <vt:lpstr>Example: Abstract Methods</vt:lpstr>
    </vt:vector>
  </TitlesOfParts>
  <Company>Purdue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73</cp:revision>
  <cp:lastPrinted>2013-04-01T15:46:19Z</cp:lastPrinted>
  <dcterms:created xsi:type="dcterms:W3CDTF">2012-12-29T12:15:32Z</dcterms:created>
  <dcterms:modified xsi:type="dcterms:W3CDTF">2013-07-14T19:55:15Z</dcterms:modified>
</cp:coreProperties>
</file>