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301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8" r:id="rId15"/>
    <p:sldId id="299" r:id="rId16"/>
    <p:sldId id="300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4" r:id="rId46"/>
    <p:sldId id="345" r:id="rId47"/>
    <p:sldId id="34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5372" autoAdjust="0"/>
  </p:normalViewPr>
  <p:slideViewPr>
    <p:cSldViewPr snapToGrid="0" snapToObjects="1">
      <p:cViewPr varScale="1">
        <p:scale>
          <a:sx n="50" d="100"/>
          <a:sy n="50" d="100"/>
        </p:scale>
        <p:origin x="-122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so you’re warned…  There is a lack of standardization in the names of these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 brief aside on the generics</a:t>
            </a:r>
            <a:r>
              <a:rPr lang="en-US" baseline="0" dirty="0" smtClean="0"/>
              <a:t> feature.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Point out that an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 contains elements.  The generic type parameter answers the question, what is the type of the elements.  Note that all the elements have the same type (or subtype).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see these in lab next week.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Break down the example: What variable is being declared?  What is its type?  What object is being assigned to it?  What is being created on the right hand side?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is being “put”?  “key” and “value” being associated with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Wax</a:t>
            </a:r>
            <a:r>
              <a:rPr lang="en-US" baseline="0" dirty="0" smtClean="0"/>
              <a:t> philosophically about what they already know: most all of the Java syntax.  Fundamental design patterns: Observer/Listener, MVC, …  Programming “in the large” (e.g., modules using OOP to keep them independent).  Now, data structures and the algorithms that manipulate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term “abstract” here is a bit overkill for Java.  It predates languages that</a:t>
            </a:r>
            <a:r>
              <a:rPr lang="en-US" baseline="0" dirty="0" smtClean="0"/>
              <a:t> already encourage information hiding and creating implementations that are abstracted from (hidden from) the user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Undo operations is a very</a:t>
            </a:r>
            <a:r>
              <a:rPr lang="en-US" baseline="0" dirty="0" smtClean="0"/>
              <a:t> visible use of a stack in application programs.  Many users understand that undo behaves in a stack-like fashion.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4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would make an ideal exam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3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this page to show them all they know.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4/08/13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util/Stack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8/docs/api/java/util/Deque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Holds only a single type</a:t>
            </a:r>
          </a:p>
          <a:p>
            <a:pPr lvl="1"/>
            <a:r>
              <a:rPr lang="en-US" dirty="0" smtClean="0"/>
              <a:t>Elements are Strings</a:t>
            </a:r>
          </a:p>
          <a:p>
            <a:pPr lvl="1"/>
            <a:r>
              <a:rPr lang="en-US" dirty="0" smtClean="0"/>
              <a:t>What if we want to store </a:t>
            </a:r>
            <a:r>
              <a:rPr lang="en-US" dirty="0" err="1" smtClean="0"/>
              <a:t>ints</a:t>
            </a:r>
            <a:r>
              <a:rPr lang="en-US" dirty="0" smtClean="0"/>
              <a:t> (Integers) or Trees?</a:t>
            </a:r>
          </a:p>
          <a:p>
            <a:pPr lvl="1"/>
            <a:r>
              <a:rPr lang="en-US" dirty="0" smtClean="0"/>
              <a:t>Must create a new </a:t>
            </a:r>
            <a:r>
              <a:rPr lang="en-US" dirty="0" err="1" smtClean="0"/>
              <a:t>ArrayList</a:t>
            </a:r>
            <a:r>
              <a:rPr lang="en-US" dirty="0" smtClean="0"/>
              <a:t> class for each type, or use “generics”</a:t>
            </a:r>
          </a:p>
          <a:p>
            <a:r>
              <a:rPr lang="en-US" dirty="0" smtClean="0"/>
              <a:t>Efficiency considerations</a:t>
            </a:r>
          </a:p>
          <a:p>
            <a:pPr lvl="1"/>
            <a:r>
              <a:rPr lang="en-US" dirty="0"/>
              <a:t>Doubling each time can mean substantial wasted space</a:t>
            </a:r>
          </a:p>
          <a:p>
            <a:pPr lvl="1"/>
            <a:r>
              <a:rPr lang="en-US" dirty="0" smtClean="0"/>
              <a:t>Performance hit every time new internal array is allocated and must be initialized from old internal array</a:t>
            </a:r>
          </a:p>
          <a:p>
            <a:r>
              <a:rPr lang="en-US" dirty="0"/>
              <a:t>An Alternate Approach: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4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01174" y="1974856"/>
            <a:ext cx="2141569" cy="395406"/>
            <a:chOff x="619316" y="1948782"/>
            <a:chExt cx="2141569" cy="395406"/>
          </a:xfrm>
        </p:grpSpPr>
        <p:sp>
          <p:nvSpPr>
            <p:cNvPr id="10" name="Rectangle 9"/>
            <p:cNvSpPr/>
            <p:nvPr/>
          </p:nvSpPr>
          <p:spPr>
            <a:xfrm>
              <a:off x="1307913" y="1948782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316" y="1974856"/>
              <a:ext cx="652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49552" y="2684254"/>
            <a:ext cx="2141569" cy="778050"/>
            <a:chOff x="2434721" y="2883364"/>
            <a:chExt cx="2141569" cy="778050"/>
          </a:xfrm>
        </p:grpSpPr>
        <p:sp>
          <p:nvSpPr>
            <p:cNvPr id="14" name="Rectangle 13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“hello”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98323" y="3813814"/>
            <a:ext cx="2141569" cy="778050"/>
            <a:chOff x="2434721" y="2883364"/>
            <a:chExt cx="2141569" cy="778050"/>
          </a:xfrm>
        </p:grpSpPr>
        <p:sp>
          <p:nvSpPr>
            <p:cNvPr id="19" name="Rectangle 18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“there”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4125" y="4965315"/>
            <a:ext cx="2141569" cy="778050"/>
            <a:chOff x="2434721" y="2883364"/>
            <a:chExt cx="2141569" cy="778050"/>
          </a:xfrm>
        </p:grpSpPr>
        <p:sp>
          <p:nvSpPr>
            <p:cNvPr id="25" name="Rectangle 24"/>
            <p:cNvSpPr/>
            <p:nvPr/>
          </p:nvSpPr>
          <p:spPr>
            <a:xfrm>
              <a:off x="3123318" y="2883364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“world”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3318" y="3272389"/>
              <a:ext cx="1452972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34721" y="2909438"/>
              <a:ext cx="688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87121" y="329208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link</a:t>
              </a:r>
              <a:endParaRPr lang="en-US" dirty="0"/>
            </a:p>
          </p:txBody>
        </p:sp>
      </p:grpSp>
      <p:cxnSp>
        <p:nvCxnSpPr>
          <p:cNvPr id="31" name="Curved Connector 30"/>
          <p:cNvCxnSpPr>
            <a:endCxn id="14" idx="0"/>
          </p:cNvCxnSpPr>
          <p:nvPr/>
        </p:nvCxnSpPr>
        <p:spPr>
          <a:xfrm>
            <a:off x="1720043" y="2151081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2579146" y="3276044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>
            <a:off x="3323738" y="4412449"/>
            <a:ext cx="744592" cy="5331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93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Another 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 descr="linkedlistclass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298700"/>
            <a:ext cx="8305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9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“Outer” (</a:t>
            </a:r>
            <a:r>
              <a:rPr lang="en-US" dirty="0" err="1" smtClean="0"/>
              <a:t>LinkedList</a:t>
            </a:r>
            <a:r>
              <a:rPr lang="en-US" dirty="0" smtClean="0"/>
              <a:t>) class:</a:t>
            </a:r>
          </a:p>
          <a:p>
            <a:pPr lvl="1"/>
            <a:r>
              <a:rPr lang="en-US" dirty="0" smtClean="0"/>
              <a:t>Implements </a:t>
            </a:r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 like </a:t>
            </a:r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smtClean="0"/>
              <a:t>Keeps “head pointer” to head of linked list</a:t>
            </a:r>
          </a:p>
          <a:p>
            <a:pPr lvl="1"/>
            <a:r>
              <a:rPr lang="en-US" dirty="0" smtClean="0"/>
              <a:t>Keeps “size” variable to track the size</a:t>
            </a:r>
          </a:p>
          <a:p>
            <a:r>
              <a:rPr lang="en-US" dirty="0" smtClean="0"/>
              <a:t>“Inner” (nested) class</a:t>
            </a:r>
          </a:p>
          <a:p>
            <a:pPr lvl="1"/>
            <a:r>
              <a:rPr lang="en-US" dirty="0" smtClean="0"/>
              <a:t>Implements individual nodes</a:t>
            </a:r>
          </a:p>
          <a:p>
            <a:pPr lvl="1"/>
            <a:r>
              <a:rPr lang="en-US" dirty="0" smtClean="0"/>
              <a:t>Each node is linked to another node (except the last)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10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head points to “head node”</a:t>
            </a:r>
          </a:p>
          <a:p>
            <a:r>
              <a:rPr lang="en-US" dirty="0" smtClean="0"/>
              <a:t>Create new node with link field pointing to current “head node”</a:t>
            </a:r>
          </a:p>
          <a:p>
            <a:r>
              <a:rPr lang="en-US" dirty="0" smtClean="0"/>
              <a:t>Update head with new node just created</a:t>
            </a:r>
          </a:p>
          <a:p>
            <a:endParaRPr lang="en-US" dirty="0" smtClean="0"/>
          </a:p>
          <a:p>
            <a:r>
              <a:rPr lang="en-US" dirty="0" smtClean="0"/>
              <a:t>Creates linked list “backwards”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“current node” at “head node”</a:t>
            </a:r>
          </a:p>
          <a:p>
            <a:r>
              <a:rPr lang="en-US" dirty="0" smtClean="0"/>
              <a:t>While “current node” is not null</a:t>
            </a:r>
          </a:p>
          <a:p>
            <a:pPr lvl="1"/>
            <a:r>
              <a:rPr lang="en-US" dirty="0" smtClean="0"/>
              <a:t>“Visit” it (access value stored there)</a:t>
            </a:r>
          </a:p>
          <a:p>
            <a:pPr lvl="1"/>
            <a:r>
              <a:rPr lang="en-US" dirty="0" smtClean="0"/>
              <a:t>Replace “current node” with link to next node</a:t>
            </a:r>
          </a:p>
          <a:p>
            <a:r>
              <a:rPr lang="en-US" dirty="0" smtClean="0"/>
              <a:t>When “current node” is null, we’ve reached the end of the list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9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Linked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of list</a:t>
            </a:r>
          </a:p>
          <a:p>
            <a:pPr lvl="1"/>
            <a:r>
              <a:rPr lang="en-US" dirty="0" smtClean="0"/>
              <a:t>“Walk” through </a:t>
            </a:r>
            <a:r>
              <a:rPr lang="en-US" dirty="0" err="1" smtClean="0"/>
              <a:t>i</a:t>
            </a:r>
            <a:r>
              <a:rPr lang="en-US" dirty="0" smtClean="0"/>
              <a:t> nodes</a:t>
            </a:r>
          </a:p>
          <a:p>
            <a:pPr lvl="1"/>
            <a:r>
              <a:rPr lang="en-US" dirty="0" smtClean="0"/>
              <a:t>May be slow for long lists</a:t>
            </a:r>
          </a:p>
          <a:p>
            <a:r>
              <a:rPr lang="en-US" dirty="0" smtClean="0"/>
              <a:t>Use “tail pointer” to append to end of list</a:t>
            </a:r>
          </a:p>
          <a:p>
            <a:r>
              <a:rPr lang="en-US" dirty="0" smtClean="0"/>
              <a:t>Use multiple pointers to insert in middle of list</a:t>
            </a:r>
          </a:p>
          <a:p>
            <a:r>
              <a:rPr lang="en-US" dirty="0" smtClean="0"/>
              <a:t>See text for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5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Basic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public class </a:t>
            </a:r>
            <a:r>
              <a:rPr lang="en-US" sz="2000" dirty="0" err="1">
                <a:latin typeface="Consolas"/>
                <a:cs typeface="Consolas"/>
              </a:rPr>
              <a:t>LinkedList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private </a:t>
            </a:r>
            <a:r>
              <a:rPr lang="en-US" sz="2000" dirty="0">
                <a:latin typeface="Consolas"/>
                <a:cs typeface="Consolas"/>
              </a:rPr>
              <a:t>Node head;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private </a:t>
            </a:r>
            <a:r>
              <a:rPr lang="en-US" sz="2000" dirty="0">
                <a:latin typeface="Consolas"/>
                <a:cs typeface="Consolas"/>
              </a:rPr>
              <a:t>class Node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String </a:t>
            </a:r>
            <a:r>
              <a:rPr lang="en-US" sz="2000" dirty="0">
                <a:latin typeface="Consolas"/>
                <a:cs typeface="Consolas"/>
              </a:rPr>
              <a:t>value;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  Node </a:t>
            </a:r>
            <a:r>
              <a:rPr lang="en-US" sz="2000" dirty="0">
                <a:latin typeface="Consolas"/>
                <a:cs typeface="Consolas"/>
              </a:rPr>
              <a:t>link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alibri"/>
                <a:cs typeface="Calibri"/>
              </a:rPr>
              <a:t>Need </a:t>
            </a:r>
            <a:r>
              <a:rPr lang="en-US" dirty="0" err="1" smtClean="0">
                <a:latin typeface="Calibri"/>
                <a:cs typeface="Calibri"/>
              </a:rPr>
              <a:t>accessor</a:t>
            </a:r>
            <a:r>
              <a:rPr lang="en-US" dirty="0" smtClean="0">
                <a:latin typeface="Calibri"/>
                <a:cs typeface="Calibri"/>
              </a:rPr>
              <a:t> and </a:t>
            </a:r>
            <a:r>
              <a:rPr lang="en-US" dirty="0" err="1" smtClean="0">
                <a:latin typeface="Calibri"/>
                <a:cs typeface="Calibri"/>
              </a:rPr>
              <a:t>mutator</a:t>
            </a:r>
            <a:r>
              <a:rPr lang="en-US" dirty="0" smtClean="0">
                <a:latin typeface="Calibri"/>
                <a:cs typeface="Calibri"/>
              </a:rPr>
              <a:t> methods to use!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81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add(String s)</a:t>
            </a:r>
            <a:br>
              <a:rPr lang="en-US" dirty="0" smtClean="0"/>
            </a:br>
            <a:r>
              <a:rPr lang="en-US" dirty="0" smtClean="0"/>
              <a:t>add String s to the linked list</a:t>
            </a:r>
          </a:p>
          <a:p>
            <a:r>
              <a:rPr lang="en-US" dirty="0" smtClean="0"/>
              <a:t>String[]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create and return an array with all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ProcessFile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lines from a file one at a time</a:t>
            </a:r>
          </a:p>
          <a:p>
            <a:r>
              <a:rPr lang="en-US" dirty="0" smtClean="0"/>
              <a:t>Unknown number of lines</a:t>
            </a:r>
          </a:p>
          <a:p>
            <a:r>
              <a:rPr lang="en-US" dirty="0" smtClean="0"/>
              <a:t>Store in a data structure (linked list)</a:t>
            </a:r>
          </a:p>
          <a:p>
            <a:r>
              <a:rPr lang="en-US" dirty="0" smtClean="0"/>
              <a:t>Create array with one element per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2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 Arrays</a:t>
            </a:r>
          </a:p>
          <a:p>
            <a:r>
              <a:rPr lang="en-US" dirty="0" smtClean="0"/>
              <a:t>Linked Lists</a:t>
            </a:r>
          </a:p>
          <a:p>
            <a:endParaRPr lang="en-US" dirty="0"/>
          </a:p>
          <a:p>
            <a:r>
              <a:rPr lang="en-US" dirty="0" smtClean="0"/>
              <a:t>“Algorithms + Data Structures = Programs”</a:t>
            </a:r>
          </a:p>
          <a:p>
            <a:r>
              <a:rPr lang="en-US" dirty="0" err="1" smtClean="0"/>
              <a:t>Niklaus</a:t>
            </a:r>
            <a:r>
              <a:rPr lang="en-US" dirty="0" smtClean="0"/>
              <a:t> 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ProcessFile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954"/>
            <a:ext cx="8229600" cy="497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java.io.File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java.io.FileNotFoundException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import </a:t>
            </a:r>
            <a:r>
              <a:rPr lang="en-US" sz="1500" dirty="0" err="1">
                <a:latin typeface="Consolas"/>
                <a:cs typeface="Consolas"/>
              </a:rPr>
              <a:t>java.util.Scanner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ProcessFile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static void main(String[] </a:t>
            </a:r>
            <a:r>
              <a:rPr lang="en-US" sz="1500" dirty="0" err="1">
                <a:latin typeface="Consolas"/>
                <a:cs typeface="Consolas"/>
              </a:rPr>
              <a:t>args</a:t>
            </a:r>
            <a:r>
              <a:rPr lang="en-US" sz="1500" dirty="0">
                <a:latin typeface="Consolas"/>
                <a:cs typeface="Consolas"/>
              </a:rPr>
              <a:t>) throws </a:t>
            </a:r>
            <a:r>
              <a:rPr lang="en-US" sz="1500" dirty="0" err="1">
                <a:latin typeface="Consolas"/>
                <a:cs typeface="Consolas"/>
              </a:rPr>
              <a:t>FileNotFoundException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list = new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Scanner in = new Scanner(new File("dickens-tale-of-two-</a:t>
            </a:r>
            <a:r>
              <a:rPr lang="en-US" sz="1500" dirty="0" err="1">
                <a:latin typeface="Consolas"/>
                <a:cs typeface="Consolas"/>
              </a:rPr>
              <a:t>cities.txt</a:t>
            </a:r>
            <a:r>
              <a:rPr lang="en-US" sz="1500" dirty="0">
                <a:latin typeface="Consolas"/>
                <a:cs typeface="Consolas"/>
              </a:rPr>
              <a:t>"));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while (</a:t>
            </a:r>
            <a:r>
              <a:rPr lang="en-US" sz="1500" dirty="0" err="1">
                <a:latin typeface="Consolas"/>
                <a:cs typeface="Consolas"/>
              </a:rPr>
              <a:t>in.hasNextLine</a:t>
            </a:r>
            <a:r>
              <a:rPr lang="en-US" sz="1500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list.add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in.nextLine</a:t>
            </a:r>
            <a:r>
              <a:rPr lang="en-US" sz="15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String[] array = </a:t>
            </a:r>
            <a:r>
              <a:rPr lang="en-US" sz="1500" dirty="0" err="1">
                <a:latin typeface="Consolas"/>
                <a:cs typeface="Consolas"/>
              </a:rPr>
              <a:t>list.toArray</a:t>
            </a:r>
            <a:r>
              <a:rPr lang="en-US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  <a:r>
              <a:rPr lang="en-US" sz="1500" dirty="0" err="1">
                <a:latin typeface="Consolas"/>
                <a:cs typeface="Consolas"/>
              </a:rPr>
              <a:t>System.out.printf</a:t>
            </a:r>
            <a:r>
              <a:rPr lang="en-US" sz="1500" dirty="0">
                <a:latin typeface="Consolas"/>
                <a:cs typeface="Consolas"/>
              </a:rPr>
              <a:t>("read %d lines\n", </a:t>
            </a:r>
            <a:r>
              <a:rPr lang="en-US" sz="1500" dirty="0" err="1">
                <a:latin typeface="Consolas"/>
                <a:cs typeface="Consolas"/>
              </a:rPr>
              <a:t>array.length</a:t>
            </a:r>
            <a:r>
              <a:rPr lang="en-US" sz="15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for (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 = 0;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 &lt; 10; 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System.out.println</a:t>
            </a:r>
            <a:r>
              <a:rPr lang="en-US" sz="1500" dirty="0">
                <a:latin typeface="Consolas"/>
                <a:cs typeface="Consolas"/>
              </a:rPr>
              <a:t>(array[</a:t>
            </a:r>
            <a:r>
              <a:rPr lang="en-US" sz="1500" dirty="0" err="1">
                <a:latin typeface="Consolas"/>
                <a:cs typeface="Consolas"/>
              </a:rPr>
              <a:t>i</a:t>
            </a:r>
            <a:r>
              <a:rPr lang="en-US" sz="15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Version 1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class Node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 link;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Node(String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this.value</a:t>
            </a:r>
            <a:r>
              <a:rPr lang="en-US" sz="1500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	</a:t>
            </a:r>
            <a:r>
              <a:rPr lang="it-IT" sz="1500" dirty="0" err="1">
                <a:latin typeface="Consolas"/>
                <a:cs typeface="Consolas"/>
              </a:rPr>
              <a:t>size</a:t>
            </a:r>
            <a:r>
              <a:rPr lang="it-IT" sz="15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LinkedList</a:t>
            </a:r>
            <a:r>
              <a:rPr lang="it-IT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head = </a:t>
            </a:r>
            <a:r>
              <a:rPr lang="it-IT" sz="1500" dirty="0" err="1">
                <a:latin typeface="Consolas"/>
                <a:cs typeface="Consolas"/>
              </a:rPr>
              <a:t>null</a:t>
            </a:r>
            <a:r>
              <a:rPr lang="it-IT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		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smtClean="0">
                <a:latin typeface="Consolas"/>
                <a:cs typeface="Consolas"/>
              </a:rPr>
              <a:t>//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 smtClean="0">
                <a:latin typeface="Consolas"/>
                <a:cs typeface="Consolas"/>
              </a:rPr>
              <a:t>...</a:t>
            </a:r>
            <a:endParaRPr lang="tr-TR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17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7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/>
              <a:t> </a:t>
            </a:r>
            <a:r>
              <a:rPr lang="en-US" dirty="0" smtClean="0"/>
              <a:t>Version 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006"/>
            <a:ext cx="8229600" cy="4868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...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err="1">
                <a:latin typeface="Consolas"/>
                <a:cs typeface="Consolas"/>
              </a:rPr>
              <a:t>public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void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add</a:t>
            </a:r>
            <a:r>
              <a:rPr lang="tr-TR" sz="1500" dirty="0">
                <a:latin typeface="Consolas"/>
                <a:cs typeface="Consolas"/>
              </a:rPr>
              <a:t>(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= </a:t>
            </a:r>
            <a:r>
              <a:rPr lang="tr-TR" sz="1500" dirty="0" err="1">
                <a:latin typeface="Consolas"/>
                <a:cs typeface="Consolas"/>
              </a:rPr>
              <a:t>new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if (head != null)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node.link</a:t>
            </a:r>
            <a:r>
              <a:rPr lang="en-US" sz="1500" dirty="0">
                <a:latin typeface="Consolas"/>
                <a:cs typeface="Consolas"/>
              </a:rPr>
              <a:t> =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head = node;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getSize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return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public String[] </a:t>
            </a:r>
            <a:r>
              <a:rPr lang="en-US" sz="1500" dirty="0" err="1">
                <a:latin typeface="Consolas"/>
                <a:cs typeface="Consolas"/>
              </a:rPr>
              <a:t>toArray</a:t>
            </a:r>
            <a:r>
              <a:rPr lang="en-US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String[] array = new String[size];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int</a:t>
            </a:r>
            <a:r>
              <a:rPr lang="da-DK" sz="1500" dirty="0">
                <a:latin typeface="Consolas"/>
                <a:cs typeface="Consolas"/>
              </a:rPr>
              <a:t> i = 0;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Node node = head;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while</a:t>
            </a:r>
            <a:r>
              <a:rPr lang="da-DK" sz="1500" dirty="0">
                <a:latin typeface="Consolas"/>
                <a:cs typeface="Consolas"/>
              </a:rPr>
              <a:t> (node != </a:t>
            </a:r>
            <a:r>
              <a:rPr lang="da-DK" sz="1500" dirty="0" err="1">
                <a:latin typeface="Consolas"/>
                <a:cs typeface="Consolas"/>
              </a:rPr>
              <a:t>null</a:t>
            </a:r>
            <a:r>
              <a:rPr lang="da-DK" sz="15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	array[i++] = </a:t>
            </a:r>
            <a:r>
              <a:rPr lang="da-DK" sz="1500" dirty="0" err="1">
                <a:latin typeface="Consolas"/>
                <a:cs typeface="Consolas"/>
              </a:rPr>
              <a:t>node.value</a:t>
            </a:r>
            <a:r>
              <a:rPr lang="da-DK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	node = </a:t>
            </a:r>
            <a:r>
              <a:rPr lang="da-DK" sz="1500" dirty="0" err="1">
                <a:latin typeface="Consolas"/>
                <a:cs typeface="Consolas"/>
              </a:rPr>
              <a:t>node.link</a:t>
            </a:r>
            <a:r>
              <a:rPr lang="da-DK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	</a:t>
            </a:r>
            <a:r>
              <a:rPr lang="da-DK" sz="1500" dirty="0" err="1">
                <a:latin typeface="Consolas"/>
                <a:cs typeface="Consolas"/>
              </a:rPr>
              <a:t>return</a:t>
            </a:r>
            <a:r>
              <a:rPr lang="da-DK" sz="1500" dirty="0">
                <a:latin typeface="Consolas"/>
                <a:cs typeface="Consolas"/>
              </a:rPr>
              <a:t> array;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1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 Version 1: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created in reverse order</a:t>
            </a:r>
          </a:p>
          <a:p>
            <a:r>
              <a:rPr lang="en-US" dirty="0"/>
              <a:t>H</a:t>
            </a:r>
            <a:r>
              <a:rPr lang="en-US" dirty="0" smtClean="0"/>
              <a:t>ead points to last element added</a:t>
            </a:r>
          </a:p>
          <a:p>
            <a:r>
              <a:rPr lang="en-US" dirty="0" smtClean="0"/>
              <a:t>Array elements in reverse order</a:t>
            </a:r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Add tail pointer</a:t>
            </a:r>
          </a:p>
          <a:p>
            <a:pPr lvl="1"/>
            <a:r>
              <a:rPr lang="en-US" dirty="0" smtClean="0"/>
              <a:t>As nodes are added, update tail rather than head</a:t>
            </a:r>
          </a:p>
          <a:p>
            <a:r>
              <a:rPr lang="en-US" dirty="0" smtClean="0"/>
              <a:t>With head and tail pointer, linked list can have nodes added at either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4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Version 2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public class </a:t>
            </a:r>
            <a:r>
              <a:rPr lang="en-US" sz="1500" dirty="0" err="1">
                <a:latin typeface="Consolas"/>
                <a:cs typeface="Consolas"/>
              </a:rPr>
              <a:t>LinkedList</a:t>
            </a:r>
            <a:r>
              <a:rPr lang="en-US" sz="15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Node tail;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</a:t>
            </a:r>
            <a:r>
              <a:rPr lang="en-US" sz="1500" dirty="0" err="1">
                <a:latin typeface="Consolas"/>
                <a:cs typeface="Consolas"/>
              </a:rPr>
              <a:t>int</a:t>
            </a:r>
            <a:r>
              <a:rPr lang="en-US" sz="1500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private class Node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 link;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Node(String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</a:t>
            </a:r>
            <a:r>
              <a:rPr lang="en-US" sz="1500" dirty="0" err="1">
                <a:latin typeface="Consolas"/>
                <a:cs typeface="Consolas"/>
              </a:rPr>
              <a:t>this.value</a:t>
            </a:r>
            <a:r>
              <a:rPr lang="en-US" sz="1500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	</a:t>
            </a:r>
            <a:r>
              <a:rPr lang="it-IT" sz="1500" dirty="0" err="1">
                <a:latin typeface="Consolas"/>
                <a:cs typeface="Consolas"/>
              </a:rPr>
              <a:t>size</a:t>
            </a:r>
            <a:r>
              <a:rPr lang="it-IT" sz="1500" dirty="0">
                <a:latin typeface="Consolas"/>
                <a:cs typeface="Consolas"/>
              </a:rPr>
              <a:t>++;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r>
              <a:rPr lang="tr-TR" sz="1500" dirty="0" smtClean="0">
                <a:latin typeface="Consolas"/>
                <a:cs typeface="Consolas"/>
              </a:rPr>
              <a:t>...</a:t>
            </a:r>
            <a:endParaRPr lang="tr-TR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</a:t>
            </a:r>
            <a:r>
              <a:rPr lang="en-US" dirty="0" smtClean="0"/>
              <a:t> Version 2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 smtClean="0">
                <a:latin typeface="Consolas"/>
                <a:cs typeface="Consolas"/>
              </a:rPr>
              <a:t>// ... </a:t>
            </a:r>
            <a:r>
              <a:rPr lang="tr-TR" sz="1500" dirty="0" err="1" smtClean="0">
                <a:latin typeface="Consolas"/>
                <a:cs typeface="Consolas"/>
              </a:rPr>
              <a:t>continued</a:t>
            </a: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it-IT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public </a:t>
            </a:r>
            <a:r>
              <a:rPr lang="it-IT" sz="1500" dirty="0" err="1">
                <a:latin typeface="Consolas"/>
                <a:cs typeface="Consolas"/>
              </a:rPr>
              <a:t>LinkedList</a:t>
            </a:r>
            <a:r>
              <a:rPr lang="it-IT" sz="15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it-IT" sz="1500" dirty="0">
                <a:latin typeface="Consolas"/>
                <a:cs typeface="Consolas"/>
              </a:rPr>
              <a:t>		head = </a:t>
            </a:r>
            <a:r>
              <a:rPr lang="it-IT" sz="1500" dirty="0" err="1" smtClean="0">
                <a:latin typeface="Consolas"/>
                <a:cs typeface="Consolas"/>
              </a:rPr>
              <a:t>tail</a:t>
            </a:r>
            <a:r>
              <a:rPr lang="it-IT" sz="1500" dirty="0" smtClean="0">
                <a:latin typeface="Consolas"/>
                <a:cs typeface="Consolas"/>
              </a:rPr>
              <a:t> = </a:t>
            </a:r>
            <a:r>
              <a:rPr lang="it-IT" sz="1500" dirty="0" err="1" smtClean="0">
                <a:latin typeface="Consolas"/>
                <a:cs typeface="Consolas"/>
              </a:rPr>
              <a:t>null</a:t>
            </a:r>
            <a:r>
              <a:rPr lang="it-IT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dirty="0" err="1">
                <a:latin typeface="Consolas"/>
                <a:cs typeface="Consolas"/>
              </a:rPr>
              <a:t>public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void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add</a:t>
            </a:r>
            <a:r>
              <a:rPr lang="tr-TR" sz="1500" dirty="0">
                <a:latin typeface="Consolas"/>
                <a:cs typeface="Consolas"/>
              </a:rPr>
              <a:t>(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 n = </a:t>
            </a:r>
            <a:r>
              <a:rPr lang="tr-TR" sz="1500" dirty="0" err="1">
                <a:latin typeface="Consolas"/>
                <a:cs typeface="Consolas"/>
              </a:rPr>
              <a:t>new</a:t>
            </a:r>
            <a:r>
              <a:rPr lang="tr-TR" sz="1500" dirty="0">
                <a:latin typeface="Consolas"/>
                <a:cs typeface="Consolas"/>
              </a:rPr>
              <a:t> </a:t>
            </a:r>
            <a:r>
              <a:rPr lang="tr-TR" sz="1500" dirty="0" err="1">
                <a:latin typeface="Consolas"/>
                <a:cs typeface="Consolas"/>
              </a:rPr>
              <a:t>Node</a:t>
            </a:r>
            <a:r>
              <a:rPr lang="tr-TR" sz="1500" dirty="0">
                <a:latin typeface="Consolas"/>
                <a:cs typeface="Consolas"/>
              </a:rPr>
              <a:t>(s);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if (head == null)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	head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if (</a:t>
            </a:r>
            <a:r>
              <a:rPr lang="fr-FR" sz="1500" dirty="0" err="1">
                <a:latin typeface="Consolas"/>
                <a:cs typeface="Consolas"/>
              </a:rPr>
              <a:t>tail</a:t>
            </a:r>
            <a:r>
              <a:rPr lang="fr-FR" sz="1500" dirty="0">
                <a:latin typeface="Consolas"/>
                <a:cs typeface="Consolas"/>
              </a:rPr>
              <a:t> != </a:t>
            </a:r>
            <a:r>
              <a:rPr lang="fr-FR" sz="1500" dirty="0" err="1">
                <a:latin typeface="Consolas"/>
                <a:cs typeface="Consolas"/>
              </a:rPr>
              <a:t>null</a:t>
            </a:r>
            <a:r>
              <a:rPr lang="fr-FR" sz="15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	</a:t>
            </a:r>
            <a:r>
              <a:rPr lang="fr-FR" sz="1500" dirty="0" err="1">
                <a:latin typeface="Consolas"/>
                <a:cs typeface="Consolas"/>
              </a:rPr>
              <a:t>tail.link</a:t>
            </a:r>
            <a:r>
              <a:rPr lang="fr-FR" sz="1500" dirty="0">
                <a:latin typeface="Consolas"/>
                <a:cs typeface="Consolas"/>
              </a:rPr>
              <a:t>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	</a:t>
            </a:r>
            <a:r>
              <a:rPr lang="fr-FR" sz="1500" dirty="0" err="1">
                <a:latin typeface="Consolas"/>
                <a:cs typeface="Consolas"/>
              </a:rPr>
              <a:t>tail</a:t>
            </a:r>
            <a:r>
              <a:rPr lang="fr-FR" sz="1500" dirty="0">
                <a:latin typeface="Consolas"/>
                <a:cs typeface="Consolas"/>
              </a:rPr>
              <a:t> = n;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fr-F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</a:t>
            </a:r>
            <a:r>
              <a:rPr lang="en-US" sz="1500" dirty="0" err="1" smtClean="0">
                <a:latin typeface="Consolas"/>
                <a:cs typeface="Consolas"/>
              </a:rPr>
              <a:t>getSize</a:t>
            </a:r>
            <a:r>
              <a:rPr lang="en-US" sz="1500" dirty="0" smtClean="0">
                <a:latin typeface="Consolas"/>
                <a:cs typeface="Consolas"/>
              </a:rPr>
              <a:t> and </a:t>
            </a:r>
            <a:r>
              <a:rPr lang="en-US" sz="1500" dirty="0" err="1" smtClean="0">
                <a:latin typeface="Consolas"/>
                <a:cs typeface="Consolas"/>
              </a:rPr>
              <a:t>toArray</a:t>
            </a:r>
            <a:r>
              <a:rPr lang="en-US" sz="1500" dirty="0" smtClean="0">
                <a:latin typeface="Consolas"/>
                <a:cs typeface="Consolas"/>
              </a:rPr>
              <a:t> unchanged from version 1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}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5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methods does a data structure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asking “What methods?”…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: add, get, set, …</a:t>
            </a:r>
          </a:p>
          <a:p>
            <a:pPr lvl="1"/>
            <a:r>
              <a:rPr lang="en-US" dirty="0" err="1" smtClean="0"/>
              <a:t>LinkedList</a:t>
            </a:r>
            <a:r>
              <a:rPr lang="en-US" dirty="0" smtClean="0"/>
              <a:t>: add, </a:t>
            </a:r>
            <a:r>
              <a:rPr lang="en-US" dirty="0" err="1" smtClean="0"/>
              <a:t>toArray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 answers reveal the “features” of the data structure…</a:t>
            </a:r>
          </a:p>
          <a:p>
            <a:r>
              <a:rPr lang="en-US" dirty="0" smtClean="0"/>
              <a:t>How is the data </a:t>
            </a:r>
            <a:r>
              <a:rPr lang="en-US" i="1" dirty="0" smtClean="0"/>
              <a:t>accessed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Not how those features are </a:t>
            </a:r>
            <a:r>
              <a:rPr lang="en-US" i="1" dirty="0" smtClean="0"/>
              <a:t>implemented?</a:t>
            </a:r>
          </a:p>
          <a:p>
            <a:r>
              <a:rPr lang="en-US" dirty="0" smtClean="0"/>
              <a:t>Implementation is hidden or “abstract”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74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description of the behavior of a data type (class) without specifying an implementation of that behavior</a:t>
            </a:r>
          </a:p>
          <a:p>
            <a:r>
              <a:rPr lang="en-US" dirty="0" smtClean="0"/>
              <a:t>User of data type unaware of implementation details</a:t>
            </a:r>
          </a:p>
          <a:p>
            <a:r>
              <a:rPr lang="en-US" dirty="0" smtClean="0"/>
              <a:t>User does not (cannot) make assumptions about the implementation</a:t>
            </a:r>
          </a:p>
          <a:p>
            <a:r>
              <a:rPr lang="en-US" dirty="0" smtClean="0"/>
              <a:t>Gives implementer of ADT maximum flexibility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9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 (LIFO)</a:t>
            </a:r>
          </a:p>
          <a:p>
            <a:pPr lvl="1"/>
            <a:r>
              <a:rPr lang="en-US" dirty="0" smtClean="0"/>
              <a:t>Models a “stack of plates” (for example)</a:t>
            </a:r>
          </a:p>
          <a:p>
            <a:pPr lvl="1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push an element on the stack</a:t>
            </a:r>
          </a:p>
          <a:p>
            <a:pPr lvl="2"/>
            <a:r>
              <a:rPr lang="en-US" dirty="0" smtClean="0"/>
              <a:t>pop an element off the stack</a:t>
            </a:r>
          </a:p>
          <a:p>
            <a:pPr lvl="2"/>
            <a:r>
              <a:rPr lang="en-US" dirty="0" err="1" smtClean="0"/>
              <a:t>isEmpty</a:t>
            </a:r>
            <a:r>
              <a:rPr lang="en-US" dirty="0" smtClean="0"/>
              <a:t>: check if the stack is empty</a:t>
            </a:r>
          </a:p>
          <a:p>
            <a:r>
              <a:rPr lang="en-US" dirty="0" smtClean="0"/>
              <a:t>Queue (FIFO)</a:t>
            </a:r>
          </a:p>
          <a:p>
            <a:pPr lvl="1"/>
            <a:r>
              <a:rPr lang="en-US" dirty="0" smtClean="0"/>
              <a:t>Models a “line of people” (for example)</a:t>
            </a:r>
          </a:p>
          <a:p>
            <a:pPr lvl="1"/>
            <a:r>
              <a:rPr lang="en-US" dirty="0" smtClean="0"/>
              <a:t>Operations:</a:t>
            </a:r>
          </a:p>
          <a:p>
            <a:pPr lvl="2"/>
            <a:r>
              <a:rPr lang="en-US" dirty="0" smtClean="0"/>
              <a:t>put an element at the end of the queue</a:t>
            </a:r>
          </a:p>
          <a:p>
            <a:pPr lvl="2"/>
            <a:r>
              <a:rPr lang="en-US" dirty="0" smtClean="0"/>
              <a:t>get next element from the front of the queue</a:t>
            </a:r>
          </a:p>
          <a:p>
            <a:pPr lvl="2"/>
            <a:r>
              <a:rPr lang="en-US" dirty="0" err="1" smtClean="0"/>
              <a:t>isEmpty</a:t>
            </a:r>
            <a:r>
              <a:rPr lang="en-US" dirty="0" smtClean="0"/>
              <a:t>: check if the queue is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0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data structure</a:t>
            </a:r>
            <a:r>
              <a:rPr lang="en-US" dirty="0" smtClean="0"/>
              <a:t>: a way to organize, store, and retrieve information in a program</a:t>
            </a:r>
          </a:p>
          <a:p>
            <a:r>
              <a:rPr lang="en-US" i="1" dirty="0" smtClean="0"/>
              <a:t>dynamic data structure</a:t>
            </a:r>
            <a:r>
              <a:rPr lang="en-US" dirty="0" smtClean="0"/>
              <a:t>: a data structure whose memory use can grow and shrink as necessary to store the information being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9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RPN expression evaluation (coming up)</a:t>
            </a:r>
            <a:br>
              <a:rPr lang="en-US" dirty="0" smtClean="0"/>
            </a:br>
            <a:r>
              <a:rPr lang="en-US" dirty="0" smtClean="0"/>
              <a:t>Same as used in Java Virtual Machine (JVM)</a:t>
            </a:r>
          </a:p>
          <a:p>
            <a:r>
              <a:rPr lang="en-US" dirty="0" smtClean="0"/>
              <a:t>Managing the storage of local variables for methods being executed</a:t>
            </a:r>
          </a:p>
          <a:p>
            <a:r>
              <a:rPr lang="en-US" dirty="0" smtClean="0"/>
              <a:t>Undo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2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sent to a printer</a:t>
            </a:r>
          </a:p>
          <a:p>
            <a:r>
              <a:rPr lang="en-US" dirty="0" smtClean="0"/>
              <a:t>Threads (or processes) waiting for access to the CPU (or a core)</a:t>
            </a:r>
          </a:p>
          <a:p>
            <a:r>
              <a:rPr lang="en-US" dirty="0" smtClean="0"/>
              <a:t>Network packets waiting for transmission</a:t>
            </a:r>
          </a:p>
          <a:p>
            <a:r>
              <a:rPr lang="en-US" dirty="0" smtClean="0"/>
              <a:t>Producer/consumer relationships: </a:t>
            </a:r>
          </a:p>
          <a:p>
            <a:pPr lvl="1"/>
            <a:r>
              <a:rPr lang="en-US" dirty="0" smtClean="0"/>
              <a:t>producers generate requests, 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them, </a:t>
            </a:r>
          </a:p>
          <a:p>
            <a:pPr lvl="1"/>
            <a:r>
              <a:rPr lang="en-US" dirty="0" smtClean="0"/>
              <a:t>consumers remove from queue and process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RPN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is a string of space-separated numbers and operators</a:t>
            </a:r>
          </a:p>
          <a:p>
            <a:r>
              <a:rPr lang="en-US" dirty="0" smtClean="0"/>
              <a:t>Treat as mathematical expression in “Reverse-Polish Notation” (RPN)</a:t>
            </a:r>
          </a:p>
          <a:p>
            <a:r>
              <a:rPr lang="en-US" dirty="0" smtClean="0"/>
              <a:t>Reminder: similar to Java byte code</a:t>
            </a:r>
          </a:p>
          <a:p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3 5 * 5 – 3 5 + * 2 /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= 40</a:t>
            </a:r>
          </a:p>
          <a:p>
            <a:r>
              <a:rPr lang="en-US" dirty="0" smtClean="0"/>
              <a:t>Use a stack to carry out the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5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RPN Evaluator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Evaluator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public static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evaluate(String s)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Stack stack = </a:t>
            </a:r>
            <a:r>
              <a:rPr lang="en-US" sz="1500" b="1" dirty="0">
                <a:latin typeface="Consolas"/>
                <a:cs typeface="Consolas"/>
              </a:rPr>
              <a:t>new </a:t>
            </a:r>
            <a:r>
              <a:rPr lang="en-US" sz="1500" b="1" dirty="0" err="1">
                <a:latin typeface="Consolas"/>
                <a:cs typeface="Consolas"/>
              </a:rPr>
              <a:t>LinkedListStack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nb-NO" sz="1500" dirty="0" smtClean="0">
                <a:latin typeface="Consolas"/>
                <a:cs typeface="Consolas"/>
              </a:rPr>
              <a:t>        </a:t>
            </a:r>
            <a:r>
              <a:rPr lang="nb-NO" sz="1500" dirty="0" err="1" smtClean="0">
                <a:latin typeface="Consolas"/>
                <a:cs typeface="Consolas"/>
              </a:rPr>
              <a:t>String</a:t>
            </a:r>
            <a:r>
              <a:rPr lang="nb-NO" sz="1500" dirty="0">
                <a:latin typeface="Consolas"/>
                <a:cs typeface="Consolas"/>
              </a:rPr>
              <a:t>[] tokens = </a:t>
            </a:r>
            <a:r>
              <a:rPr lang="nb-NO" sz="1500" dirty="0" err="1">
                <a:latin typeface="Consolas"/>
                <a:cs typeface="Consolas"/>
              </a:rPr>
              <a:t>s.split</a:t>
            </a:r>
            <a:r>
              <a:rPr lang="nb-NO" sz="1500" dirty="0">
                <a:latin typeface="Consolas"/>
                <a:cs typeface="Consolas"/>
              </a:rPr>
              <a:t>(" ");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        </a:t>
            </a:r>
            <a:r>
              <a:rPr lang="nb-NO" sz="1500" b="1" dirty="0">
                <a:latin typeface="Consolas"/>
                <a:cs typeface="Consolas"/>
              </a:rPr>
              <a:t>for (</a:t>
            </a:r>
            <a:r>
              <a:rPr lang="nb-NO" sz="1500" b="1" dirty="0" err="1">
                <a:latin typeface="Consolas"/>
                <a:cs typeface="Consolas"/>
              </a:rPr>
              <a:t>String</a:t>
            </a:r>
            <a:r>
              <a:rPr lang="nb-NO" sz="1500" b="1" dirty="0">
                <a:latin typeface="Consolas"/>
                <a:cs typeface="Consolas"/>
              </a:rPr>
              <a:t> token : tokens) {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        if 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token.matches</a:t>
            </a:r>
            <a:r>
              <a:rPr lang="en-US" sz="1500" b="1" dirty="0">
                <a:latin typeface="Consolas"/>
                <a:cs typeface="Consolas"/>
              </a:rPr>
              <a:t>("[0-9]"))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</a:t>
            </a:r>
            <a:r>
              <a:rPr lang="en-US" sz="1500" dirty="0" err="1">
                <a:latin typeface="Consolas"/>
                <a:cs typeface="Consolas"/>
              </a:rPr>
              <a:t>Integer.</a:t>
            </a:r>
            <a:r>
              <a:rPr lang="en-US" sz="1500" i="1" dirty="0" err="1">
                <a:latin typeface="Consolas"/>
                <a:cs typeface="Consolas"/>
              </a:rPr>
              <a:t>parseInt</a:t>
            </a:r>
            <a:r>
              <a:rPr lang="en-US" sz="1500" i="1" dirty="0">
                <a:latin typeface="Consolas"/>
                <a:cs typeface="Consolas"/>
              </a:rPr>
              <a:t>(token));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    </a:t>
            </a:r>
            <a:r>
              <a:rPr lang="da-DK" sz="1500" b="1" dirty="0" err="1">
                <a:latin typeface="Consolas"/>
                <a:cs typeface="Consolas"/>
              </a:rPr>
              <a:t>else</a:t>
            </a:r>
            <a:r>
              <a:rPr lang="da-DK" sz="1500" b="1" dirty="0">
                <a:latin typeface="Consolas"/>
                <a:cs typeface="Consolas"/>
              </a:rPr>
              <a:t> </a:t>
            </a:r>
            <a:r>
              <a:rPr lang="da-DK" sz="1500" b="1" dirty="0" smtClean="0">
                <a:latin typeface="Consolas"/>
                <a:cs typeface="Consolas"/>
              </a:rPr>
              <a:t>{ // note non-standard </a:t>
            </a:r>
            <a:r>
              <a:rPr lang="da-DK" sz="1500" b="1" dirty="0" err="1" smtClean="0">
                <a:latin typeface="Consolas"/>
                <a:cs typeface="Consolas"/>
              </a:rPr>
              <a:t>compact</a:t>
            </a:r>
            <a:r>
              <a:rPr lang="da-DK" sz="1500" b="1" dirty="0" smtClean="0">
                <a:latin typeface="Consolas"/>
                <a:cs typeface="Consolas"/>
              </a:rPr>
              <a:t> formatting to </a:t>
            </a:r>
            <a:r>
              <a:rPr lang="da-DK" sz="1500" b="1" dirty="0" err="1" smtClean="0">
                <a:latin typeface="Consolas"/>
                <a:cs typeface="Consolas"/>
              </a:rPr>
              <a:t>fit</a:t>
            </a:r>
            <a:r>
              <a:rPr lang="da-DK" sz="1500" b="1" dirty="0" smtClean="0">
                <a:latin typeface="Consolas"/>
                <a:cs typeface="Consolas"/>
              </a:rPr>
              <a:t> slide...</a:t>
            </a:r>
            <a:endParaRPr lang="da-DK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op2 =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</a:t>
            </a:r>
            <a:r>
              <a:rPr lang="en-US" sz="1500" b="1" dirty="0" smtClean="0">
                <a:latin typeface="Consolas"/>
                <a:cs typeface="Consolas"/>
              </a:rPr>
              <a:t>;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op1 =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("+")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+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("-")) </a:t>
            </a:r>
            <a:r>
              <a:rPr lang="en-US" sz="1500" dirty="0" err="1" smtClean="0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(op1 -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("*")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* op2);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    </a:t>
            </a:r>
            <a:r>
              <a:rPr lang="en-US" sz="1500" b="1" dirty="0" smtClean="0">
                <a:latin typeface="Consolas"/>
                <a:cs typeface="Consolas"/>
              </a:rPr>
              <a:t>else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token.equals</a:t>
            </a:r>
            <a:r>
              <a:rPr lang="en-US" sz="1500" b="1" dirty="0">
                <a:latin typeface="Consolas"/>
                <a:cs typeface="Consolas"/>
              </a:rPr>
              <a:t>("/")</a:t>
            </a:r>
            <a:r>
              <a:rPr lang="en-US" sz="1500" b="1" dirty="0" smtClean="0">
                <a:latin typeface="Consolas"/>
                <a:cs typeface="Consolas"/>
              </a:rPr>
              <a:t>)</a:t>
            </a:r>
            <a:r>
              <a:rPr lang="en-US" sz="1500" dirty="0" smtClean="0">
                <a:latin typeface="Consolas"/>
                <a:cs typeface="Consolas"/>
              </a:rPr>
              <a:t> </a:t>
            </a:r>
            <a:r>
              <a:rPr lang="en-US" sz="1500" dirty="0" err="1">
                <a:latin typeface="Consolas"/>
                <a:cs typeface="Consolas"/>
              </a:rPr>
              <a:t>stack.push</a:t>
            </a:r>
            <a:r>
              <a:rPr lang="en-US" sz="1500" dirty="0">
                <a:latin typeface="Consolas"/>
                <a:cs typeface="Consolas"/>
              </a:rPr>
              <a:t>(op1 / op2);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        </a:t>
            </a:r>
            <a:r>
              <a:rPr lang="da-DK" sz="1500" b="1" dirty="0" err="1" smtClean="0">
                <a:latin typeface="Consolas"/>
                <a:cs typeface="Consolas"/>
              </a:rPr>
              <a:t>else</a:t>
            </a:r>
            <a:r>
              <a:rPr lang="da-DK" sz="1500" b="1" dirty="0" smtClean="0">
                <a:latin typeface="Consolas"/>
                <a:cs typeface="Consolas"/>
              </a:rPr>
              <a:t> </a:t>
            </a:r>
            <a:r>
              <a:rPr lang="da-DK" sz="1500" b="1" dirty="0" err="1" smtClean="0">
                <a:latin typeface="Consolas"/>
                <a:cs typeface="Consolas"/>
              </a:rPr>
              <a:t>throw</a:t>
            </a:r>
            <a:r>
              <a:rPr lang="da-DK" sz="1500" b="1" dirty="0" smtClean="0">
                <a:latin typeface="Consolas"/>
                <a:cs typeface="Consolas"/>
              </a:rPr>
              <a:t> </a:t>
            </a:r>
            <a:r>
              <a:rPr lang="da-DK" sz="1500" b="1" dirty="0">
                <a:latin typeface="Consolas"/>
                <a:cs typeface="Consolas"/>
              </a:rPr>
              <a:t>new </a:t>
            </a:r>
            <a:r>
              <a:rPr lang="da-DK" sz="1500" b="1" dirty="0" err="1">
                <a:latin typeface="Consolas"/>
                <a:cs typeface="Consolas"/>
              </a:rPr>
              <a:t>RuntimeException</a:t>
            </a:r>
            <a:r>
              <a:rPr lang="da-DK" sz="1500" b="1" dirty="0">
                <a:latin typeface="Consolas"/>
                <a:cs typeface="Consolas"/>
              </a:rPr>
              <a:t>("</a:t>
            </a:r>
            <a:r>
              <a:rPr lang="da-DK" sz="1500" b="1" dirty="0" err="1">
                <a:latin typeface="Consolas"/>
                <a:cs typeface="Consolas"/>
              </a:rPr>
              <a:t>unknown</a:t>
            </a:r>
            <a:r>
              <a:rPr lang="da-DK" sz="1500" b="1" dirty="0">
                <a:latin typeface="Consolas"/>
                <a:cs typeface="Consolas"/>
              </a:rPr>
              <a:t> operator");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</a:t>
            </a:r>
            <a:r>
              <a:rPr lang="da-DK" sz="1500" dirty="0" smtClean="0">
                <a:latin typeface="Consolas"/>
                <a:cs typeface="Consolas"/>
              </a:rPr>
              <a:t>     </a:t>
            </a:r>
            <a:r>
              <a:rPr lang="da-DK" sz="15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</a:t>
            </a:r>
            <a:r>
              <a:rPr lang="da-DK" sz="1500" dirty="0" smtClean="0">
                <a:latin typeface="Consolas"/>
                <a:cs typeface="Consolas"/>
              </a:rPr>
              <a:t> }</a:t>
            </a:r>
            <a:endParaRPr lang="da-DK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</a:t>
            </a:r>
            <a:r>
              <a:rPr lang="en-US" sz="1500" b="1" dirty="0" err="1">
                <a:latin typeface="Consolas"/>
                <a:cs typeface="Consolas"/>
              </a:rPr>
              <a:t>stack.pop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RPN Evaluator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main method...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public static void main(String[] </a:t>
            </a:r>
            <a:r>
              <a:rPr lang="en-US" sz="1500" b="1" dirty="0" err="1">
                <a:latin typeface="Consolas"/>
                <a:cs typeface="Consolas"/>
              </a:rPr>
              <a:t>args</a:t>
            </a:r>
            <a:r>
              <a:rPr lang="en-US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String s = "3 5 * 5 - 3 5 + * 2 /";</a:t>
            </a:r>
          </a:p>
          <a:p>
            <a:pPr marL="0" indent="0">
              <a:buNone/>
            </a:pPr>
            <a:r>
              <a:rPr lang="ro-RO" sz="1500" dirty="0">
                <a:latin typeface="Consolas"/>
                <a:cs typeface="Consolas"/>
              </a:rPr>
              <a:t>        System.out.printf("%s = %d\n", s, evaluate(s));</a:t>
            </a:r>
          </a:p>
          <a:p>
            <a:pPr marL="0" indent="0">
              <a:buNone/>
            </a:pPr>
            <a:r>
              <a:rPr lang="ro-RO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ro-RO" sz="1500" dirty="0" smtClean="0">
                <a:latin typeface="Consolas"/>
                <a:cs typeface="Consolas"/>
              </a:rPr>
              <a:t>}</a:t>
            </a:r>
            <a:endParaRPr lang="ro-RO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3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LinkedListStack</a:t>
            </a:r>
            <a:r>
              <a:rPr lang="en-US" sz="1500" b="1" dirty="0">
                <a:latin typeface="Consolas"/>
                <a:cs typeface="Consolas"/>
              </a:rPr>
              <a:t> implements Stack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class Node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  <a:r>
              <a:rPr lang="es-ES_tradnl" sz="1500" dirty="0" err="1">
                <a:latin typeface="Consolas"/>
                <a:cs typeface="Consolas"/>
              </a:rPr>
              <a:t>Node</a:t>
            </a:r>
            <a:r>
              <a:rPr lang="es-ES_tradnl" sz="1500" dirty="0">
                <a:latin typeface="Consolas"/>
                <a:cs typeface="Consolas"/>
              </a:rPr>
              <a:t> link;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</a:t>
            </a:r>
            <a:r>
              <a:rPr lang="es-ES_tradnl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s-ES_tradnl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s-ES_tradnl" sz="1500" dirty="0" smtClean="0">
                <a:latin typeface="Consolas"/>
                <a:cs typeface="Consolas"/>
              </a:rPr>
              <a:t>    </a:t>
            </a:r>
            <a:r>
              <a:rPr lang="es-ES_tradnl" sz="1500" b="1" dirty="0" err="1">
                <a:latin typeface="Consolas"/>
                <a:cs typeface="Consolas"/>
              </a:rPr>
              <a:t>private</a:t>
            </a:r>
            <a:r>
              <a:rPr lang="es-ES_tradnl" sz="1500" b="1" dirty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Node</a:t>
            </a:r>
            <a:r>
              <a:rPr lang="es-ES_tradnl" sz="1500" b="1" dirty="0">
                <a:latin typeface="Consolas"/>
                <a:cs typeface="Consolas"/>
              </a:rPr>
              <a:t> head = </a:t>
            </a:r>
            <a:r>
              <a:rPr lang="es-ES_tradnl" sz="1500" b="1" dirty="0" err="1">
                <a:latin typeface="Consolas"/>
                <a:cs typeface="Consolas"/>
              </a:rPr>
              <a:t>null</a:t>
            </a:r>
            <a:r>
              <a:rPr lang="es-ES_tradnl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s-ES_tradnl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s-ES_tradnl" sz="1500" b="1" dirty="0" smtClean="0">
                <a:latin typeface="Consolas"/>
                <a:cs typeface="Consolas"/>
              </a:rPr>
              <a:t>    </a:t>
            </a:r>
            <a:r>
              <a:rPr lang="es-ES_tradnl" sz="1500" b="1" dirty="0" err="1" smtClean="0">
                <a:latin typeface="Consolas"/>
                <a:cs typeface="Consolas"/>
              </a:rPr>
              <a:t>public</a:t>
            </a:r>
            <a:r>
              <a:rPr lang="es-ES_tradnl" sz="1500" b="1" dirty="0" smtClean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void</a:t>
            </a:r>
            <a:r>
              <a:rPr lang="es-ES_tradnl" sz="1500" b="1" dirty="0">
                <a:latin typeface="Consolas"/>
                <a:cs typeface="Consolas"/>
              </a:rPr>
              <a:t> </a:t>
            </a:r>
            <a:r>
              <a:rPr lang="es-ES_tradnl" sz="1500" b="1" dirty="0" err="1">
                <a:latin typeface="Consolas"/>
                <a:cs typeface="Consolas"/>
              </a:rPr>
              <a:t>push</a:t>
            </a:r>
            <a:r>
              <a:rPr lang="es-ES_tradnl" sz="1500" b="1" dirty="0">
                <a:latin typeface="Consolas"/>
                <a:cs typeface="Consolas"/>
              </a:rPr>
              <a:t>(</a:t>
            </a:r>
            <a:r>
              <a:rPr lang="es-ES_tradnl" sz="1500" b="1" dirty="0" err="1">
                <a:latin typeface="Consolas"/>
                <a:cs typeface="Consolas"/>
              </a:rPr>
              <a:t>int</a:t>
            </a:r>
            <a:r>
              <a:rPr lang="es-ES_tradnl" sz="1500" b="1" dirty="0">
                <a:latin typeface="Consolas"/>
                <a:cs typeface="Consolas"/>
              </a:rPr>
              <a:t> x)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Node n = </a:t>
            </a:r>
            <a:r>
              <a:rPr lang="en-US" sz="1500" b="1" dirty="0">
                <a:latin typeface="Consolas"/>
                <a:cs typeface="Consolas"/>
              </a:rPr>
              <a:t>new Node();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dirty="0" err="1">
                <a:latin typeface="Consolas"/>
                <a:cs typeface="Consolas"/>
              </a:rPr>
              <a:t>n.value</a:t>
            </a:r>
            <a:r>
              <a:rPr lang="fi-FI" sz="1500" dirty="0">
                <a:latin typeface="Consolas"/>
                <a:cs typeface="Consolas"/>
              </a:rPr>
              <a:t> = x;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dirty="0" err="1">
                <a:latin typeface="Consolas"/>
                <a:cs typeface="Consolas"/>
              </a:rPr>
              <a:t>n.link</a:t>
            </a:r>
            <a:r>
              <a:rPr lang="en-US" sz="1500" dirty="0">
                <a:latin typeface="Consolas"/>
                <a:cs typeface="Consolas"/>
              </a:rPr>
              <a:t> = head;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n;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continued…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pop()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())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</a:t>
            </a:r>
            <a:r>
              <a:rPr lang="en-US" sz="1500" b="1" dirty="0">
                <a:latin typeface="Consolas"/>
                <a:cs typeface="Consolas"/>
              </a:rPr>
              <a:t>throw new </a:t>
            </a:r>
            <a:r>
              <a:rPr lang="en-US" sz="1500" b="1" dirty="0" err="1">
                <a:latin typeface="Consolas"/>
                <a:cs typeface="Consolas"/>
              </a:rPr>
              <a:t>RuntimeException</a:t>
            </a:r>
            <a:r>
              <a:rPr lang="en-US" sz="1500" b="1" dirty="0">
                <a:latin typeface="Consolas"/>
                <a:cs typeface="Consolas"/>
              </a:rPr>
              <a:t>("Can't pop empty stack");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 = </a:t>
            </a:r>
            <a:r>
              <a:rPr lang="en-US" sz="1500" b="1" dirty="0" err="1">
                <a:latin typeface="Consolas"/>
                <a:cs typeface="Consolas"/>
              </a:rPr>
              <a:t>head.value</a:t>
            </a:r>
            <a:r>
              <a:rPr lang="en-US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</a:t>
            </a:r>
            <a:r>
              <a:rPr lang="en-US" sz="1500" dirty="0" err="1">
                <a:latin typeface="Consolas"/>
                <a:cs typeface="Consolas"/>
              </a:rPr>
              <a:t>head.link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fi-FI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boolean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isEmpty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head ==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8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Implementation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a static array that is “big enough” or a dynamic array like an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Maintain a separate “size” variable that tracks the current stack size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: size == 0</a:t>
            </a:r>
          </a:p>
          <a:p>
            <a:r>
              <a:rPr lang="en-US" dirty="0" smtClean="0"/>
              <a:t>push: array[size++] = value</a:t>
            </a:r>
          </a:p>
          <a:p>
            <a:r>
              <a:rPr lang="en-US" dirty="0" smtClean="0"/>
              <a:t>pop: </a:t>
            </a:r>
            <a:r>
              <a:rPr lang="en-US" smtClean="0"/>
              <a:t>return array[--size]</a:t>
            </a:r>
            <a:endParaRPr lang="en-US" dirty="0" smtClean="0"/>
          </a:p>
          <a:p>
            <a:r>
              <a:rPr lang="en-US" dirty="0" smtClean="0"/>
              <a:t>Add error checking for empty stack and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03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 in Java </a:t>
            </a:r>
            <a:r>
              <a:rPr lang="en-US" dirty="0" err="1" smtClean="0"/>
              <a:t>Utils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stack…</a:t>
            </a:r>
            <a:endParaRPr lang="en-US" dirty="0" smtClean="0">
              <a:hlinkClick r:id="rId3"/>
            </a:endParaRP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docs.oracle.com/javase/8/docs/api/java/util/Stack.html</a:t>
            </a:r>
            <a:endParaRPr lang="en-US" dirty="0" smtClean="0"/>
          </a:p>
          <a:p>
            <a:r>
              <a:rPr lang="en-US" dirty="0" smtClean="0"/>
              <a:t>Generalized stack…</a:t>
            </a:r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docs.oracle.com/javase/8/docs/api/java/util/Deque.html</a:t>
            </a:r>
            <a:endParaRPr lang="en-US" dirty="0"/>
          </a:p>
          <a:p>
            <a:pPr marL="857250" lvl="1" indent="-457200"/>
            <a:r>
              <a:rPr lang="en-US" dirty="0" err="1" smtClean="0"/>
              <a:t>Deque</a:t>
            </a:r>
            <a:r>
              <a:rPr lang="en-US" dirty="0" smtClean="0"/>
              <a:t> (pronounced “deck”): “double-ended queue”</a:t>
            </a:r>
          </a:p>
          <a:p>
            <a:pPr marL="857250" lvl="1" indent="-457200"/>
            <a:r>
              <a:rPr lang="en-US" dirty="0" smtClean="0"/>
              <a:t>Provides methods for both stack-access and queue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operations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peek</a:t>
            </a:r>
          </a:p>
          <a:p>
            <a:r>
              <a:rPr lang="en-US" dirty="0" smtClean="0"/>
              <a:t>Other names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6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6019"/>
          </a:xfrm>
        </p:spPr>
        <p:txBody>
          <a:bodyPr>
            <a:normAutofit/>
          </a:bodyPr>
          <a:lstStyle/>
          <a:p>
            <a:r>
              <a:rPr lang="en-US" dirty="0" smtClean="0"/>
              <a:t>Like an array, but grows as elements are added</a:t>
            </a:r>
          </a:p>
          <a:p>
            <a:r>
              <a:rPr lang="en-US" dirty="0" smtClean="0"/>
              <a:t>How can we write our own version of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 what you’ve got:</a:t>
            </a:r>
          </a:p>
          <a:p>
            <a:pPr lvl="1"/>
            <a:r>
              <a:rPr lang="en-US" dirty="0" smtClean="0"/>
              <a:t>Fixed-sized arrays</a:t>
            </a:r>
          </a:p>
          <a:p>
            <a:pPr lvl="1"/>
            <a:r>
              <a:rPr lang="en-US" dirty="0" smtClean="0"/>
              <a:t>Abstraction through class definition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and </a:t>
            </a:r>
            <a:r>
              <a:rPr lang="en-US" dirty="0" err="1" smtClean="0"/>
              <a:t>mutator</a:t>
            </a:r>
            <a:r>
              <a:rPr lang="en-US" dirty="0" smtClean="0"/>
              <a:t>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interface Queue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boolean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void add(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value)</a:t>
            </a:r>
            <a:r>
              <a:rPr lang="en-US" sz="1500" b="1" dirty="0" smtClean="0">
                <a:latin typeface="Consolas"/>
                <a:cs typeface="Consolas"/>
              </a:rPr>
              <a:t>;  // add element to the end of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remove()</a:t>
            </a:r>
            <a:r>
              <a:rPr lang="en-US" sz="1500" b="1" dirty="0" smtClean="0">
                <a:latin typeface="Consolas"/>
                <a:cs typeface="Consolas"/>
              </a:rPr>
              <a:t>;         // remove element from front of the queue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peek()</a:t>
            </a:r>
            <a:r>
              <a:rPr lang="en-US" sz="1500" b="1" dirty="0" smtClean="0">
                <a:latin typeface="Consolas"/>
                <a:cs typeface="Consolas"/>
              </a:rPr>
              <a:t>;           // “peek” at front element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LinkedListQueue</a:t>
            </a:r>
            <a:r>
              <a:rPr lang="en-US" sz="1500" b="1" dirty="0">
                <a:latin typeface="Consolas"/>
                <a:cs typeface="Consolas"/>
              </a:rPr>
              <a:t> implements Queue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class Node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  <a:r>
              <a:rPr lang="es-ES_tradnl" sz="1500" dirty="0" err="1">
                <a:latin typeface="Consolas"/>
                <a:cs typeface="Consolas"/>
              </a:rPr>
              <a:t>Node</a:t>
            </a:r>
            <a:r>
              <a:rPr lang="es-ES_tradnl" sz="1500" dirty="0">
                <a:latin typeface="Consolas"/>
                <a:cs typeface="Consolas"/>
              </a:rPr>
              <a:t> link;</a:t>
            </a:r>
          </a:p>
          <a:p>
            <a:pPr marL="0" indent="0">
              <a:buNone/>
            </a:pPr>
            <a:r>
              <a:rPr lang="es-ES_tradnl" sz="15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dirty="0" err="1">
                <a:latin typeface="Consolas"/>
                <a:cs typeface="Consolas"/>
              </a:rPr>
              <a:t>Node(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</a:t>
            </a:r>
            <a:r>
              <a:rPr lang="en-US" sz="1500" b="1" dirty="0" err="1">
                <a:latin typeface="Consolas"/>
                <a:cs typeface="Consolas"/>
              </a:rPr>
              <a:t>this.value</a:t>
            </a:r>
            <a:r>
              <a:rPr lang="en-US" sz="1500" b="1" dirty="0">
                <a:latin typeface="Consolas"/>
                <a:cs typeface="Consolas"/>
              </a:rPr>
              <a:t> = value;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Node head 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  <a:r>
              <a:rPr lang="en-US" sz="1500" b="1" dirty="0">
                <a:latin typeface="Consolas"/>
                <a:cs typeface="Consolas"/>
              </a:rPr>
              <a:t>private Node tail 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 err="1">
                <a:latin typeface="Consolas"/>
                <a:cs typeface="Consolas"/>
              </a:rPr>
              <a:t>boolean</a:t>
            </a:r>
            <a:r>
              <a:rPr lang="en-US" sz="1500" b="1" dirty="0">
                <a:latin typeface="Consolas"/>
                <a:cs typeface="Consolas"/>
              </a:rPr>
              <a:t> 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return head == null;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33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    public </a:t>
            </a:r>
            <a:r>
              <a:rPr lang="en-US" sz="1500" b="1" dirty="0">
                <a:latin typeface="Consolas"/>
                <a:cs typeface="Consolas"/>
              </a:rPr>
              <a:t>void add(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value)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Node node = </a:t>
            </a:r>
            <a:r>
              <a:rPr lang="en-US" sz="1500" b="1" dirty="0">
                <a:latin typeface="Consolas"/>
                <a:cs typeface="Consolas"/>
              </a:rPr>
              <a:t>new Node(value);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</a:t>
            </a:r>
            <a:r>
              <a:rPr lang="en-US" sz="1500" b="1" dirty="0" err="1">
                <a:latin typeface="Consolas"/>
                <a:cs typeface="Consolas"/>
              </a:rPr>
              <a:t>isEmpty</a:t>
            </a:r>
            <a:r>
              <a:rPr lang="en-US" sz="1500" b="1" dirty="0">
                <a:latin typeface="Consolas"/>
                <a:cs typeface="Consolas"/>
              </a:rPr>
              <a:t>())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    head = tail = node;</a:t>
            </a:r>
          </a:p>
          <a:p>
            <a:pPr marL="0" indent="0">
              <a:buNone/>
            </a:pPr>
            <a:r>
              <a:rPr lang="da-DK" sz="1500" dirty="0">
                <a:latin typeface="Consolas"/>
                <a:cs typeface="Consolas"/>
              </a:rPr>
              <a:t>        } </a:t>
            </a:r>
            <a:r>
              <a:rPr lang="da-DK" sz="1500" b="1" dirty="0" err="1">
                <a:latin typeface="Consolas"/>
                <a:cs typeface="Consolas"/>
              </a:rPr>
              <a:t>else</a:t>
            </a:r>
            <a:r>
              <a:rPr lang="da-DK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tail.link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dirty="0" err="1">
                <a:latin typeface="Consolas"/>
                <a:cs typeface="Consolas"/>
              </a:rPr>
              <a:t>node</a:t>
            </a:r>
            <a:r>
              <a:rPr lang="fi-FI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dirty="0" err="1">
                <a:latin typeface="Consolas"/>
                <a:cs typeface="Consolas"/>
              </a:rPr>
              <a:t>node</a:t>
            </a:r>
            <a:r>
              <a:rPr lang="fi-FI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remove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 = </a:t>
            </a:r>
            <a:r>
              <a:rPr lang="fi-FI" sz="1500" b="1" dirty="0" err="1">
                <a:latin typeface="Consolas"/>
                <a:cs typeface="Consolas"/>
              </a:rPr>
              <a:t>head.value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head = </a:t>
            </a:r>
            <a:r>
              <a:rPr lang="en-US" sz="1500" dirty="0" err="1">
                <a:latin typeface="Consolas"/>
                <a:cs typeface="Consolas"/>
              </a:rPr>
              <a:t>head.link</a:t>
            </a:r>
            <a:r>
              <a:rPr lang="en-US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        </a:t>
            </a:r>
            <a:r>
              <a:rPr lang="en-US" sz="1500" b="1" dirty="0">
                <a:latin typeface="Consolas"/>
                <a:cs typeface="Consolas"/>
              </a:rPr>
              <a:t>if (head == null)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    </a:t>
            </a:r>
            <a:r>
              <a:rPr lang="fi-FI" sz="1500" dirty="0" err="1">
                <a:latin typeface="Consolas"/>
                <a:cs typeface="Consolas"/>
              </a:rPr>
              <a:t>tail</a:t>
            </a:r>
            <a:r>
              <a:rPr lang="fi-FI" sz="1500" dirty="0">
                <a:latin typeface="Consolas"/>
                <a:cs typeface="Consolas"/>
              </a:rPr>
              <a:t> = </a:t>
            </a:r>
            <a:r>
              <a:rPr lang="fi-FI" sz="1500" b="1" dirty="0" err="1">
                <a:latin typeface="Consolas"/>
                <a:cs typeface="Consolas"/>
              </a:rPr>
              <a:t>null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// </a:t>
            </a:r>
            <a:r>
              <a:rPr lang="fi-FI" sz="1500" dirty="0" err="1" smtClean="0">
                <a:latin typeface="Consolas"/>
                <a:cs typeface="Consolas"/>
              </a:rPr>
              <a:t>continued</a:t>
            </a:r>
            <a:r>
              <a:rPr lang="fi-FI" sz="1500" dirty="0" smtClean="0">
                <a:latin typeface="Consolas"/>
                <a:cs typeface="Consolas"/>
              </a:rPr>
              <a:t>...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2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LinkedListQueue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// continued...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b="1" dirty="0" smtClean="0">
                <a:latin typeface="Consolas"/>
                <a:cs typeface="Consolas"/>
              </a:rPr>
              <a:t>    </a:t>
            </a:r>
            <a:r>
              <a:rPr lang="fi-FI" sz="1500" b="1" dirty="0" err="1" smtClean="0">
                <a:latin typeface="Consolas"/>
                <a:cs typeface="Consolas"/>
              </a:rPr>
              <a:t>public</a:t>
            </a:r>
            <a:r>
              <a:rPr lang="fi-FI" sz="1500" b="1" dirty="0" smtClean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int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peek</a:t>
            </a:r>
            <a:r>
              <a:rPr lang="fi-FI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    </a:t>
            </a:r>
            <a:r>
              <a:rPr lang="fi-FI" sz="1500" b="1" dirty="0" err="1">
                <a:latin typeface="Consolas"/>
                <a:cs typeface="Consolas"/>
              </a:rPr>
              <a:t>return</a:t>
            </a:r>
            <a:r>
              <a:rPr lang="fi-FI" sz="1500" b="1" dirty="0">
                <a:latin typeface="Consolas"/>
                <a:cs typeface="Consolas"/>
              </a:rPr>
              <a:t> </a:t>
            </a:r>
            <a:r>
              <a:rPr lang="fi-FI" sz="1500" b="1" dirty="0" err="1">
                <a:latin typeface="Consolas"/>
                <a:cs typeface="Consolas"/>
              </a:rPr>
              <a:t>head.value</a:t>
            </a:r>
            <a:r>
              <a:rPr lang="fi-FI" sz="15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fi-FI" sz="15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}</a:t>
            </a:r>
            <a:endParaRPr lang="fi-FI" sz="15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fi-FI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1500" dirty="0" smtClean="0">
                <a:latin typeface="Consolas"/>
                <a:cs typeface="Consolas"/>
              </a:rPr>
              <a:t>// </a:t>
            </a:r>
            <a:r>
              <a:rPr lang="fi-FI" sz="1500" dirty="0" err="1" smtClean="0">
                <a:latin typeface="Consolas"/>
                <a:cs typeface="Consolas"/>
              </a:rPr>
              <a:t>continued</a:t>
            </a:r>
            <a:r>
              <a:rPr lang="fi-FI" sz="1500" dirty="0" smtClean="0">
                <a:latin typeface="Consolas"/>
                <a:cs typeface="Consolas"/>
              </a:rPr>
              <a:t>...</a:t>
            </a:r>
            <a:endParaRPr lang="fi-FI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Concepts, Many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Stack…</a:t>
            </a:r>
          </a:p>
          <a:p>
            <a:pPr lvl="1"/>
            <a:r>
              <a:rPr lang="en-US" dirty="0" smtClean="0"/>
              <a:t>push, pop, top</a:t>
            </a:r>
          </a:p>
          <a:p>
            <a:pPr lvl="1"/>
            <a:r>
              <a:rPr lang="en-US" dirty="0" smtClean="0"/>
              <a:t>push, pop, peek</a:t>
            </a:r>
          </a:p>
          <a:p>
            <a:r>
              <a:rPr lang="en-US" dirty="0" smtClean="0"/>
              <a:t>Queue…</a:t>
            </a:r>
          </a:p>
          <a:p>
            <a:pPr lvl="1"/>
            <a:r>
              <a:rPr lang="en-US" dirty="0"/>
              <a:t>put, get, peek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, </a:t>
            </a:r>
            <a:r>
              <a:rPr lang="en-US" dirty="0" err="1" smtClean="0"/>
              <a:t>dequeue</a:t>
            </a:r>
            <a:r>
              <a:rPr lang="en-US" dirty="0" smtClean="0"/>
              <a:t>, front</a:t>
            </a:r>
          </a:p>
          <a:p>
            <a:r>
              <a:rPr lang="en-US" dirty="0" err="1" smtClean="0"/>
              <a:t>Deque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Stack: </a:t>
            </a:r>
            <a:r>
              <a:rPr lang="en-US" dirty="0" err="1" smtClean="0"/>
              <a:t>addFirst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peekFirst</a:t>
            </a:r>
            <a:endParaRPr lang="en-US" dirty="0" smtClean="0"/>
          </a:p>
          <a:p>
            <a:pPr lvl="1"/>
            <a:r>
              <a:rPr lang="en-US" dirty="0" smtClean="0"/>
              <a:t>Queue: </a:t>
            </a:r>
            <a:r>
              <a:rPr lang="en-US" dirty="0" err="1" smtClean="0"/>
              <a:t>addLast</a:t>
            </a:r>
            <a:r>
              <a:rPr lang="en-US" dirty="0" smtClean="0"/>
              <a:t>, </a:t>
            </a:r>
            <a:r>
              <a:rPr lang="en-US" dirty="0" err="1" smtClean="0"/>
              <a:t>removeFirst</a:t>
            </a:r>
            <a:r>
              <a:rPr lang="en-US" dirty="0" smtClean="0"/>
              <a:t>, </a:t>
            </a:r>
            <a:r>
              <a:rPr lang="en-US" dirty="0" err="1" smtClean="0"/>
              <a:t>peekFirst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5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Given the need for a …</a:t>
            </a:r>
          </a:p>
          <a:p>
            <a:pPr lvl="1"/>
            <a:r>
              <a:rPr lang="en-US" dirty="0" smtClean="0"/>
              <a:t>Stack of Integers</a:t>
            </a:r>
          </a:p>
          <a:p>
            <a:pPr lvl="1"/>
            <a:r>
              <a:rPr lang="en-US" dirty="0" smtClean="0"/>
              <a:t>Stack of Strings</a:t>
            </a:r>
          </a:p>
          <a:p>
            <a:pPr lvl="1"/>
            <a:r>
              <a:rPr lang="en-US" dirty="0" smtClean="0"/>
              <a:t>Stack of Trees</a:t>
            </a:r>
          </a:p>
          <a:p>
            <a:r>
              <a:rPr lang="en-US" dirty="0" smtClean="0"/>
              <a:t>Would like to just implement once</a:t>
            </a:r>
          </a:p>
          <a:p>
            <a:r>
              <a:rPr lang="en-US" dirty="0" smtClean="0"/>
              <a:t>Allow the type to be a parameter</a:t>
            </a:r>
          </a:p>
          <a:p>
            <a:r>
              <a:rPr lang="en-US" dirty="0" smtClean="0"/>
              <a:t>Generics allow &lt;T&gt; notation to indicate a “type parameter”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Stack&lt;Integer&gt; s = new Stack&lt;Integer&gt;();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&lt;String&gt;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62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the Java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(already seen)</a:t>
            </a:r>
          </a:p>
          <a:p>
            <a:r>
              <a:rPr lang="en-US" dirty="0" smtClean="0"/>
              <a:t>Stack, Queue (interface), </a:t>
            </a:r>
            <a:r>
              <a:rPr lang="en-US" dirty="0" err="1" smtClean="0"/>
              <a:t>Deque</a:t>
            </a:r>
            <a:r>
              <a:rPr lang="en-US" dirty="0" smtClean="0"/>
              <a:t> (interface)</a:t>
            </a:r>
          </a:p>
          <a:p>
            <a:r>
              <a:rPr lang="en-US" dirty="0" err="1" smtClean="0"/>
              <a:t>LinkedList</a:t>
            </a:r>
            <a:r>
              <a:rPr lang="en-US" dirty="0" smtClean="0"/>
              <a:t> (implements Stack, Queue,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HashMap</a:t>
            </a:r>
            <a:r>
              <a:rPr lang="en-US" dirty="0" smtClean="0"/>
              <a:t> (very useful!)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68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Stores “values” referenced by a “key”</a:t>
            </a:r>
            <a:endParaRPr lang="en-US" dirty="0"/>
          </a:p>
          <a:p>
            <a:r>
              <a:rPr lang="en-US" dirty="0"/>
              <a:t>A “dictionary” data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“word” -&gt; “definition”</a:t>
            </a:r>
            <a:endParaRPr lang="en-US" dirty="0"/>
          </a:p>
          <a:p>
            <a:pPr lvl="1"/>
            <a:r>
              <a:rPr lang="en-US" dirty="0" smtClean="0"/>
              <a:t>We say, “maps keys to values”</a:t>
            </a:r>
            <a:endParaRPr lang="en-US" dirty="0"/>
          </a:p>
          <a:p>
            <a:r>
              <a:rPr lang="en-US" dirty="0"/>
              <a:t>Also known as an “associative array”</a:t>
            </a:r>
          </a:p>
          <a:p>
            <a:r>
              <a:rPr lang="en-US" dirty="0" err="1" smtClean="0"/>
              <a:t>HashMap</a:t>
            </a:r>
            <a:r>
              <a:rPr lang="en-US" dirty="0"/>
              <a:t>&lt;K,V&gt;</a:t>
            </a:r>
          </a:p>
          <a:p>
            <a:pPr lvl="1"/>
            <a:r>
              <a:rPr lang="en-US" dirty="0" smtClean="0"/>
              <a:t>K: type of the “key”</a:t>
            </a:r>
          </a:p>
          <a:p>
            <a:pPr lvl="1"/>
            <a:r>
              <a:rPr lang="en-US" dirty="0" smtClean="0"/>
              <a:t>V: type of the “value”</a:t>
            </a:r>
          </a:p>
          <a:p>
            <a:pPr marL="0" indent="0">
              <a:buNone/>
            </a:pPr>
            <a:endParaRPr lang="en-US" sz="15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HashMap</a:t>
            </a:r>
            <a:r>
              <a:rPr lang="en-US" sz="1600" dirty="0" smtClean="0">
                <a:latin typeface="Consolas"/>
                <a:cs typeface="Consolas"/>
              </a:rPr>
              <a:t>&lt;String, Tree&gt; map = new </a:t>
            </a:r>
            <a:r>
              <a:rPr lang="en-US" sz="1600" dirty="0" err="1" smtClean="0">
                <a:latin typeface="Consolas"/>
                <a:cs typeface="Consolas"/>
              </a:rPr>
              <a:t>HashMap</a:t>
            </a:r>
            <a:r>
              <a:rPr lang="en-US" sz="1600" dirty="0" smtClean="0">
                <a:latin typeface="Consolas"/>
                <a:cs typeface="Consolas"/>
              </a:rPr>
              <a:t>&lt;String, Tree&gt;();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map.put</a:t>
            </a:r>
            <a:r>
              <a:rPr lang="en-US" sz="1600" dirty="0" smtClean="0">
                <a:latin typeface="Consolas"/>
                <a:cs typeface="Consolas"/>
              </a:rPr>
              <a:t>("elm", new Tree(</a:t>
            </a:r>
            <a:r>
              <a:rPr lang="en-US" sz="1600" dirty="0">
                <a:latin typeface="Consolas"/>
                <a:cs typeface="Consolas"/>
              </a:rPr>
              <a:t>"elm"</a:t>
            </a:r>
            <a:r>
              <a:rPr lang="en-US" sz="1600" dirty="0" smtClean="0">
                <a:latin typeface="Consolas"/>
                <a:cs typeface="Consolas"/>
              </a:rPr>
              <a:t>, 34.5));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map.put</a:t>
            </a:r>
            <a:r>
              <a:rPr lang="en-US" sz="1600" dirty="0" smtClean="0">
                <a:latin typeface="Consolas"/>
                <a:cs typeface="Consolas"/>
              </a:rPr>
              <a:t>("maple", new </a:t>
            </a:r>
            <a:r>
              <a:rPr lang="en-US" sz="1600" dirty="0">
                <a:latin typeface="Consolas"/>
                <a:cs typeface="Consolas"/>
              </a:rPr>
              <a:t>Tree</a:t>
            </a:r>
            <a:r>
              <a:rPr lang="en-US" sz="1600" dirty="0" smtClean="0">
                <a:latin typeface="Consolas"/>
                <a:cs typeface="Consolas"/>
              </a:rPr>
              <a:t>("maple"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dirty="0" smtClean="0">
                <a:latin typeface="Consolas"/>
                <a:cs typeface="Consolas"/>
              </a:rPr>
              <a:t>14.2));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Tree t = </a:t>
            </a:r>
            <a:r>
              <a:rPr lang="en-US" sz="1600" dirty="0" err="1" smtClean="0">
                <a:latin typeface="Consolas"/>
                <a:cs typeface="Consolas"/>
              </a:rPr>
              <a:t>map.get</a:t>
            </a:r>
            <a:r>
              <a:rPr lang="en-US" sz="1600" dirty="0" smtClean="0">
                <a:latin typeface="Consolas"/>
                <a:cs typeface="Consolas"/>
              </a:rPr>
              <a:t>("elm");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5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Hide </a:t>
            </a:r>
            <a:r>
              <a:rPr lang="en-US" dirty="0"/>
              <a:t>details inside class </a:t>
            </a:r>
            <a:r>
              <a:rPr lang="en-US" dirty="0" smtClean="0"/>
              <a:t>(</a:t>
            </a:r>
            <a:r>
              <a:rPr lang="en-US" dirty="0" err="1" smtClean="0"/>
              <a:t>MyArrayList</a:t>
            </a:r>
            <a:r>
              <a:rPr lang="en-US" dirty="0"/>
              <a:t>)</a:t>
            </a:r>
          </a:p>
          <a:p>
            <a:r>
              <a:rPr lang="en-US" dirty="0"/>
              <a:t>Use underlying fixed-size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Keep track of </a:t>
            </a:r>
          </a:p>
          <a:p>
            <a:pPr lvl="1"/>
            <a:r>
              <a:rPr lang="en-US" dirty="0" smtClean="0"/>
              <a:t>actual number of elements currently stored vs.</a:t>
            </a:r>
          </a:p>
          <a:p>
            <a:pPr lvl="1"/>
            <a:r>
              <a:rPr lang="en-US" dirty="0" smtClean="0"/>
              <a:t>capacity of the underlying array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 to </a:t>
            </a:r>
            <a:r>
              <a:rPr lang="en-US" dirty="0" smtClean="0"/>
              <a:t>control access, enforcing the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5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Underlying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actual number of elements becomes larger than current capacity…</a:t>
            </a:r>
          </a:p>
          <a:p>
            <a:r>
              <a:rPr lang="en-US" dirty="0"/>
              <a:t>Allocate new underlying array</a:t>
            </a:r>
          </a:p>
          <a:p>
            <a:r>
              <a:rPr lang="en-US" dirty="0"/>
              <a:t>Copy old array elements into it</a:t>
            </a:r>
          </a:p>
          <a:p>
            <a:r>
              <a:rPr lang="en-US" dirty="0"/>
              <a:t>Free old array (and elements it references)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1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Methods in </a:t>
            </a:r>
            <a:r>
              <a:rPr lang="en-US" dirty="0" err="1" smtClean="0"/>
              <a:t>ArrayList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0973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Allocate new instances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 a = new </a:t>
            </a:r>
            <a:r>
              <a:rPr lang="en-US" dirty="0" err="1" smtClean="0">
                <a:latin typeface="Consolas"/>
                <a:cs typeface="Consolas"/>
              </a:rPr>
              <a:t>ArrayList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Add elements to the end of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a.add</a:t>
            </a:r>
            <a:r>
              <a:rPr lang="en-US" dirty="0" smtClean="0">
                <a:latin typeface="Consolas"/>
                <a:cs typeface="Consolas"/>
              </a:rPr>
              <a:t>("hello");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a.add</a:t>
            </a:r>
            <a:r>
              <a:rPr lang="en-US" dirty="0" smtClean="0">
                <a:latin typeface="Consolas"/>
                <a:cs typeface="Consolas"/>
              </a:rPr>
              <a:t>("there");</a:t>
            </a:r>
          </a:p>
          <a:p>
            <a:r>
              <a:rPr lang="en-US" dirty="0" smtClean="0"/>
              <a:t>Replace (set) a specific element in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a.set</a:t>
            </a:r>
            <a:r>
              <a:rPr lang="en-US" dirty="0" smtClean="0">
                <a:latin typeface="Consolas"/>
                <a:cs typeface="Consolas"/>
              </a:rPr>
              <a:t>(0, "world");</a:t>
            </a:r>
          </a:p>
          <a:p>
            <a:r>
              <a:rPr lang="en-US" dirty="0" smtClean="0"/>
              <a:t>Get a specific element of the array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/>
                <a:cs typeface="Consolas"/>
              </a:rPr>
              <a:t>System.out.println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a.get</a:t>
            </a:r>
            <a:r>
              <a:rPr lang="en-US" dirty="0" smtClean="0">
                <a:latin typeface="Consolas"/>
                <a:cs typeface="Consolas"/>
              </a:rPr>
              <a:t>(1));</a:t>
            </a:r>
          </a:p>
          <a:p>
            <a:r>
              <a:rPr lang="en-US" dirty="0" smtClean="0"/>
              <a:t>Note: The underlying implementation is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9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MyArrayList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class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String[] strings;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private </a:t>
            </a:r>
            <a:r>
              <a:rPr lang="en-US" sz="1500" b="1" dirty="0" err="1">
                <a:latin typeface="Consolas"/>
                <a:cs typeface="Consolas"/>
              </a:rPr>
              <a:t>int</a:t>
            </a:r>
            <a:r>
              <a:rPr lang="en-US" sz="1500" b="1" dirty="0">
                <a:latin typeface="Consolas"/>
                <a:cs typeface="Consolas"/>
              </a:rPr>
              <a:t> size;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public </a:t>
            </a:r>
            <a:r>
              <a:rPr lang="en-US" sz="1500" b="1" dirty="0" err="1">
                <a:latin typeface="Consolas"/>
                <a:cs typeface="Consolas"/>
              </a:rPr>
              <a:t>MyArrayList</a:t>
            </a:r>
            <a:r>
              <a:rPr lang="en-US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latin typeface="Consolas"/>
                <a:cs typeface="Consolas"/>
              </a:rPr>
              <a:t>		strings = </a:t>
            </a:r>
            <a:r>
              <a:rPr lang="en-US" sz="1500" b="1" dirty="0">
                <a:latin typeface="Consolas"/>
                <a:cs typeface="Consolas"/>
              </a:rPr>
              <a:t>new String[10];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size = 0;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get</a:t>
            </a:r>
            <a:r>
              <a:rPr lang="tr-TR" sz="1500" b="1" dirty="0">
                <a:latin typeface="Consolas"/>
                <a:cs typeface="Consolas"/>
              </a:rPr>
              <a:t>(</a:t>
            </a:r>
            <a:r>
              <a:rPr lang="tr-TR" sz="1500" b="1" dirty="0" err="1">
                <a:latin typeface="Consolas"/>
                <a:cs typeface="Consolas"/>
              </a:rPr>
              <a:t>int</a:t>
            </a:r>
            <a:r>
              <a:rPr lang="tr-TR" sz="1500" b="1" dirty="0">
                <a:latin typeface="Consolas"/>
                <a:cs typeface="Consolas"/>
              </a:rPr>
              <a:t> i)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 err="1">
                <a:latin typeface="Consolas"/>
                <a:cs typeface="Consolas"/>
              </a:rPr>
              <a:t>return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strings</a:t>
            </a:r>
            <a:r>
              <a:rPr lang="tr-TR" sz="1500" b="1" dirty="0">
                <a:latin typeface="Consolas"/>
                <a:cs typeface="Consolas"/>
              </a:rPr>
              <a:t>[i];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set(</a:t>
            </a:r>
            <a:r>
              <a:rPr lang="tr-TR" sz="1500" b="1" dirty="0" err="1">
                <a:latin typeface="Consolas"/>
                <a:cs typeface="Consolas"/>
              </a:rPr>
              <a:t>int</a:t>
            </a:r>
            <a:r>
              <a:rPr lang="tr-TR" sz="1500" b="1" dirty="0">
                <a:latin typeface="Consolas"/>
                <a:cs typeface="Consolas"/>
              </a:rPr>
              <a:t> i,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s)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strings</a:t>
            </a:r>
            <a:r>
              <a:rPr lang="tr-TR" sz="1500" dirty="0">
                <a:latin typeface="Consolas"/>
                <a:cs typeface="Consolas"/>
              </a:rPr>
              <a:t>[i] = s;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MyArrayList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public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add</a:t>
            </a:r>
            <a:r>
              <a:rPr lang="tr-TR" sz="1500" b="1" dirty="0">
                <a:latin typeface="Consolas"/>
                <a:cs typeface="Consolas"/>
              </a:rPr>
              <a:t>(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string</a:t>
            </a:r>
            <a:r>
              <a:rPr lang="tr-TR" sz="15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b="1" dirty="0" err="1">
                <a:latin typeface="Consolas"/>
                <a:cs typeface="Consolas"/>
              </a:rPr>
              <a:t>if</a:t>
            </a:r>
            <a:r>
              <a:rPr lang="tr-TR" sz="1500" b="1" dirty="0">
                <a:latin typeface="Consolas"/>
                <a:cs typeface="Consolas"/>
              </a:rPr>
              <a:t> (size &gt;= </a:t>
            </a:r>
            <a:r>
              <a:rPr lang="tr-TR" sz="1500" b="1" dirty="0" err="1">
                <a:latin typeface="Consolas"/>
                <a:cs typeface="Consolas"/>
              </a:rPr>
              <a:t>strings.length</a:t>
            </a:r>
            <a:r>
              <a:rPr lang="tr-TR" sz="15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	</a:t>
            </a:r>
            <a:r>
              <a:rPr lang="tr-TR" sz="1500" dirty="0" err="1">
                <a:latin typeface="Consolas"/>
                <a:cs typeface="Consolas"/>
              </a:rPr>
              <a:t>reallocate</a:t>
            </a:r>
            <a:r>
              <a:rPr lang="tr-TR" sz="15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strings</a:t>
            </a:r>
            <a:r>
              <a:rPr lang="tr-TR" sz="1500" dirty="0">
                <a:latin typeface="Consolas"/>
                <a:cs typeface="Consolas"/>
              </a:rPr>
              <a:t>[size++] = 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tr-TR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tr-TR" sz="1500" dirty="0">
                <a:latin typeface="Consolas"/>
                <a:cs typeface="Consolas"/>
              </a:rPr>
              <a:t>	</a:t>
            </a:r>
            <a:r>
              <a:rPr lang="tr-TR" sz="1500" b="1" dirty="0" err="1">
                <a:latin typeface="Consolas"/>
                <a:cs typeface="Consolas"/>
              </a:rPr>
              <a:t>private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void</a:t>
            </a:r>
            <a:r>
              <a:rPr lang="tr-TR" sz="1500" b="1" dirty="0">
                <a:latin typeface="Consolas"/>
                <a:cs typeface="Consolas"/>
              </a:rPr>
              <a:t> </a:t>
            </a:r>
            <a:r>
              <a:rPr lang="tr-TR" sz="1500" b="1" dirty="0" err="1">
                <a:latin typeface="Consolas"/>
                <a:cs typeface="Consolas"/>
              </a:rPr>
              <a:t>reallocate</a:t>
            </a:r>
            <a:r>
              <a:rPr lang="tr-TR" sz="15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500" dirty="0" smtClean="0">
                <a:latin typeface="Consolas"/>
                <a:cs typeface="Consolas"/>
              </a:rPr>
              <a:t>  </a:t>
            </a:r>
            <a:r>
              <a:rPr lang="tr-TR" sz="1500" dirty="0">
                <a:latin typeface="Consolas"/>
                <a:cs typeface="Consolas"/>
              </a:rPr>
              <a:t>		</a:t>
            </a:r>
            <a:r>
              <a:rPr lang="tr-TR" sz="1500" dirty="0" err="1">
                <a:latin typeface="Consolas"/>
                <a:cs typeface="Consolas"/>
              </a:rPr>
              <a:t>String</a:t>
            </a:r>
            <a:r>
              <a:rPr lang="tr-TR" sz="1500" dirty="0">
                <a:latin typeface="Consolas"/>
                <a:cs typeface="Consolas"/>
              </a:rPr>
              <a:t>[] </a:t>
            </a:r>
            <a:r>
              <a:rPr lang="tr-TR" sz="1500" u="sng" dirty="0" err="1">
                <a:latin typeface="Consolas"/>
                <a:cs typeface="Consolas"/>
              </a:rPr>
              <a:t>newstrings</a:t>
            </a:r>
            <a:r>
              <a:rPr lang="tr-TR" sz="1500" u="sng" dirty="0">
                <a:latin typeface="Consolas"/>
                <a:cs typeface="Consolas"/>
              </a:rPr>
              <a:t> = </a:t>
            </a:r>
            <a:r>
              <a:rPr lang="tr-TR" sz="1500" u="sng" dirty="0" err="1">
                <a:latin typeface="Consolas"/>
                <a:cs typeface="Consolas"/>
              </a:rPr>
              <a:t>new</a:t>
            </a:r>
            <a:r>
              <a:rPr lang="tr-TR" sz="1500" u="sng" dirty="0">
                <a:latin typeface="Consolas"/>
                <a:cs typeface="Consolas"/>
              </a:rPr>
              <a:t> </a:t>
            </a:r>
            <a:r>
              <a:rPr lang="tr-TR" sz="1500" u="sng" dirty="0" err="1">
                <a:latin typeface="Consolas"/>
                <a:cs typeface="Consolas"/>
              </a:rPr>
              <a:t>String</a:t>
            </a:r>
            <a:r>
              <a:rPr lang="tr-TR" sz="1500" u="sng" dirty="0">
                <a:latin typeface="Consolas"/>
                <a:cs typeface="Consolas"/>
              </a:rPr>
              <a:t>[</a:t>
            </a:r>
            <a:r>
              <a:rPr lang="tr-TR" sz="1500" u="sng" dirty="0" err="1">
                <a:latin typeface="Consolas"/>
                <a:cs typeface="Consolas"/>
              </a:rPr>
              <a:t>strings.length</a:t>
            </a:r>
            <a:r>
              <a:rPr lang="tr-TR" sz="1500" u="sng" dirty="0">
                <a:latin typeface="Consolas"/>
                <a:cs typeface="Consolas"/>
              </a:rPr>
              <a:t> * 2];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for (</a:t>
            </a:r>
            <a:r>
              <a:rPr lang="nb-NO" sz="1500" u="sng" dirty="0" err="1">
                <a:latin typeface="Consolas"/>
                <a:cs typeface="Consolas"/>
              </a:rPr>
              <a:t>int</a:t>
            </a:r>
            <a:r>
              <a:rPr lang="nb-NO" sz="1500" u="sng" dirty="0">
                <a:latin typeface="Consolas"/>
                <a:cs typeface="Consolas"/>
              </a:rPr>
              <a:t> i = 0; i &lt; </a:t>
            </a:r>
            <a:r>
              <a:rPr lang="nb-NO" sz="1500" u="sng" dirty="0" err="1">
                <a:latin typeface="Consolas"/>
                <a:cs typeface="Consolas"/>
              </a:rPr>
              <a:t>size</a:t>
            </a:r>
            <a:r>
              <a:rPr lang="nb-NO" sz="1500" u="sng" dirty="0">
                <a:latin typeface="Consolas"/>
                <a:cs typeface="Consolas"/>
              </a:rPr>
              <a:t>; i++)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	</a:t>
            </a:r>
            <a:r>
              <a:rPr lang="nb-NO" sz="1500" u="sng" dirty="0" err="1">
                <a:latin typeface="Consolas"/>
                <a:cs typeface="Consolas"/>
              </a:rPr>
              <a:t>newstrings</a:t>
            </a:r>
            <a:r>
              <a:rPr lang="nb-NO" sz="1500" u="sng" dirty="0">
                <a:latin typeface="Consolas"/>
                <a:cs typeface="Consolas"/>
              </a:rPr>
              <a:t>[i] = </a:t>
            </a:r>
            <a:r>
              <a:rPr lang="nb-NO" sz="1500" u="sng" dirty="0" err="1">
                <a:latin typeface="Consolas"/>
                <a:cs typeface="Consolas"/>
              </a:rPr>
              <a:t>strings</a:t>
            </a:r>
            <a:r>
              <a:rPr lang="nb-NO" sz="1500" u="sng" dirty="0">
                <a:latin typeface="Consolas"/>
                <a:cs typeface="Consolas"/>
              </a:rPr>
              <a:t>[i];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	strings = newstrings</a:t>
            </a:r>
            <a:r>
              <a:rPr lang="nb-NO" sz="1500" dirty="0" smtClean="0">
                <a:latin typeface="Consolas"/>
                <a:cs typeface="Consolas"/>
              </a:rPr>
              <a:t>; </a:t>
            </a:r>
            <a:endParaRPr lang="nb-NO" sz="15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nb-NO"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5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Words>2275</Words>
  <Application>Microsoft Office PowerPoint</Application>
  <PresentationFormat>On-screen Show (4:3)</PresentationFormat>
  <Paragraphs>555</Paragraphs>
  <Slides>47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CS18000: Problem Solving and Object-Oriented Programming</vt:lpstr>
      <vt:lpstr> Dynamic Data Structures</vt:lpstr>
      <vt:lpstr>Some Definitions</vt:lpstr>
      <vt:lpstr>ArrayList</vt:lpstr>
      <vt:lpstr>Implementing an ArrayList</vt:lpstr>
      <vt:lpstr>Expanding the Underlying Array</vt:lpstr>
      <vt:lpstr>What Methods in ArrayList?</vt:lpstr>
      <vt:lpstr>Example: MyArrayList (1)</vt:lpstr>
      <vt:lpstr>Example: MyArrayList (2)</vt:lpstr>
      <vt:lpstr>What’s Wrong with this ArrayList</vt:lpstr>
      <vt:lpstr>A Linked List</vt:lpstr>
      <vt:lpstr>Linked List: Another View</vt:lpstr>
      <vt:lpstr>Creating a LinkedList Class</vt:lpstr>
      <vt:lpstr>Adding to a Linked List</vt:lpstr>
      <vt:lpstr>Walking a Linked List</vt:lpstr>
      <vt:lpstr>Other Linked List Operations</vt:lpstr>
      <vt:lpstr>LinkedList: Basic Definition</vt:lpstr>
      <vt:lpstr>Linked List: Operations</vt:lpstr>
      <vt:lpstr>Problem: ProcessFile</vt:lpstr>
      <vt:lpstr>Example: ProcessFile</vt:lpstr>
      <vt:lpstr>Example: LinkedList Version 1 (1)</vt:lpstr>
      <vt:lpstr>Example: LinkedList Version 1 (2)</vt:lpstr>
      <vt:lpstr>LinkedList Version 1: Problem</vt:lpstr>
      <vt:lpstr>Example: LinkedList Version 2 (1)</vt:lpstr>
      <vt:lpstr>Example: LinkedList Version 2 (2)</vt:lpstr>
      <vt:lpstr> Dynamic Data Structures</vt:lpstr>
      <vt:lpstr>What methods does a data structure provide?</vt:lpstr>
      <vt:lpstr>Abstract Data Type (ADT)</vt:lpstr>
      <vt:lpstr>Two Common ADTs</vt:lpstr>
      <vt:lpstr>Stack Uses</vt:lpstr>
      <vt:lpstr>Queue Uses</vt:lpstr>
      <vt:lpstr>Problem: RPN Evaluation</vt:lpstr>
      <vt:lpstr>Example: RPN Evaluator (1)</vt:lpstr>
      <vt:lpstr>Example: RPN Evaluator (2)</vt:lpstr>
      <vt:lpstr>Example: LinkedListStack</vt:lpstr>
      <vt:lpstr>Example: LinkedListStack</vt:lpstr>
      <vt:lpstr>Stack Implementation with Array</vt:lpstr>
      <vt:lpstr>Stacks in Java Utils Package</vt:lpstr>
      <vt:lpstr>The Queue ADT</vt:lpstr>
      <vt:lpstr>Example: Queue Interface</vt:lpstr>
      <vt:lpstr>Example: LinkedListQueue (1)</vt:lpstr>
      <vt:lpstr>Example: LinkedListQueue (2)</vt:lpstr>
      <vt:lpstr>Example: LinkedListQueue (3)</vt:lpstr>
      <vt:lpstr>Same Concepts, Many Names</vt:lpstr>
      <vt:lpstr>Generic Classes</vt:lpstr>
      <vt:lpstr>Examples from the Java Library</vt:lpstr>
      <vt:lpstr>HashMap</vt:lpstr>
    </vt:vector>
  </TitlesOfParts>
  <Company>Purdue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93</cp:revision>
  <cp:lastPrinted>2013-04-08T21:22:13Z</cp:lastPrinted>
  <dcterms:created xsi:type="dcterms:W3CDTF">2012-12-29T12:15:32Z</dcterms:created>
  <dcterms:modified xsi:type="dcterms:W3CDTF">2014-04-24T20:34:28Z</dcterms:modified>
</cp:coreProperties>
</file>